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HK Grotesk" charset="1" panose="00000500000000000000"/>
      <p:regular r:id="rId19"/>
    </p:embeddedFont>
    <p:embeddedFont>
      <p:font typeface="HK Grotesk Italics" charset="1" panose="00000500000000000000"/>
      <p:regular r:id="rId20"/>
    </p:embeddedFont>
    <p:embeddedFont>
      <p:font typeface="Glacial Indifference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43404" y="6414887"/>
            <a:ext cx="7801192" cy="1138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"Research Navigator: Semantic Paper Analyzer"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16061" y="962025"/>
            <a:ext cx="485587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Infosys virtual internship 6.0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51632" y="2577177"/>
            <a:ext cx="8984736" cy="2879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ARTIFICIAL</a:t>
            </a:r>
          </a:p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INTELLIGENCE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432247" y="1028700"/>
            <a:ext cx="8229600" cy="8229600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-30000">
              <a:off x="212130" y="529841"/>
              <a:ext cx="14415768" cy="13780346"/>
            </a:xfrm>
            <a:custGeom>
              <a:avLst/>
              <a:gdLst/>
              <a:ahLst/>
              <a:cxnLst/>
              <a:rect r="r" b="b" t="t" l="l"/>
              <a:pathLst>
                <a:path h="13780346" w="14415768">
                  <a:moveTo>
                    <a:pt x="7267731" y="32435"/>
                  </a:moveTo>
                  <a:cubicBezTo>
                    <a:pt x="4810487" y="0"/>
                    <a:pt x="2523709" y="1284812"/>
                    <a:pt x="1273299" y="3400368"/>
                  </a:cubicBezTo>
                  <a:cubicBezTo>
                    <a:pt x="22890" y="5515924"/>
                    <a:pt x="0" y="8138818"/>
                    <a:pt x="1213298" y="10275874"/>
                  </a:cubicBezTo>
                  <a:cubicBezTo>
                    <a:pt x="2426595" y="12412930"/>
                    <a:pt x="4690602" y="13737456"/>
                    <a:pt x="7148038" y="13747912"/>
                  </a:cubicBezTo>
                  <a:cubicBezTo>
                    <a:pt x="9605282" y="13780346"/>
                    <a:pt x="11892060" y="12495534"/>
                    <a:pt x="13142470" y="10379978"/>
                  </a:cubicBezTo>
                  <a:cubicBezTo>
                    <a:pt x="14392879" y="8264423"/>
                    <a:pt x="14415769" y="5641528"/>
                    <a:pt x="13202472" y="3504472"/>
                  </a:cubicBezTo>
                  <a:cubicBezTo>
                    <a:pt x="11989174" y="1367416"/>
                    <a:pt x="9725167" y="42890"/>
                    <a:pt x="7267731" y="32435"/>
                  </a:cubicBezTo>
                  <a:close/>
                </a:path>
              </a:pathLst>
            </a:custGeom>
            <a:blipFill>
              <a:blip r:embed="rId4"/>
              <a:stretch>
                <a:fillRect l="-70134" t="-14138" r="-62416" b="-2944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1727216"/>
            <a:ext cx="6706974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ADVANTAGES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704861"/>
            <a:ext cx="7899970" cy="4182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7"/>
              </a:lnSpc>
            </a:pP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No need for pre-trained models → lightweight and fast.</a:t>
            </a: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Uses real-time web retrieval for enhanced accuracy.</a:t>
            </a: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Can analyze large documents with interactive questioning.</a:t>
            </a:r>
          </a:p>
          <a:p>
            <a:pPr algn="l">
              <a:lnSpc>
                <a:spcPts val="414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4559" y="2149348"/>
            <a:ext cx="12354016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FUTURE IMPROVEMENTS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4350" y="3107943"/>
            <a:ext cx="13485586" cy="4526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7"/>
              </a:lnSpc>
            </a:pPr>
          </a:p>
          <a:p>
            <a:pPr algn="l" marL="790732" indent="-395366" lvl="1">
              <a:lnSpc>
                <a:spcPts val="5127"/>
              </a:lnSpc>
              <a:buFont typeface="Arial"/>
              <a:buChar char="•"/>
            </a:pPr>
            <a:r>
              <a:rPr lang="en-US" sz="36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Implement a ranking mechanism for better web-based answers.</a:t>
            </a:r>
          </a:p>
          <a:p>
            <a:pPr algn="l" marL="790732" indent="-395366" lvl="1">
              <a:lnSpc>
                <a:spcPts val="5127"/>
              </a:lnSpc>
              <a:buFont typeface="Arial"/>
              <a:buChar char="•"/>
            </a:pPr>
            <a:r>
              <a:rPr lang="en-US" sz="36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Add summarization of retrieved answers.</a:t>
            </a:r>
          </a:p>
          <a:p>
            <a:pPr algn="l" marL="790732" indent="-395366" lvl="1">
              <a:lnSpc>
                <a:spcPts val="5127"/>
              </a:lnSpc>
              <a:buFont typeface="Arial"/>
              <a:buChar char="•"/>
            </a:pPr>
            <a:r>
              <a:rPr lang="en-US" sz="36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Extend to multi-document analysis.</a:t>
            </a:r>
          </a:p>
          <a:p>
            <a:pPr algn="l" marL="790732" indent="-395366" lvl="1">
              <a:lnSpc>
                <a:spcPts val="5127"/>
              </a:lnSpc>
              <a:buFont typeface="Arial"/>
              <a:buChar char="•"/>
            </a:pPr>
            <a:r>
              <a:rPr lang="en-US" sz="36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Add language translation for international papers.</a:t>
            </a:r>
          </a:p>
          <a:p>
            <a:pPr algn="l">
              <a:lnSpc>
                <a:spcPts val="512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2362" y="1851545"/>
            <a:ext cx="11339465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SAMPLE WORKFLOW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32490" y="3194504"/>
            <a:ext cx="10249305" cy="313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7"/>
              </a:lnSpc>
            </a:pPr>
          </a:p>
          <a:p>
            <a:pPr algn="l" marL="639605" indent="-319803" lvl="1">
              <a:lnSpc>
                <a:spcPts val="4147"/>
              </a:lnSpc>
              <a:buAutoNum type="arabicPeriod" startAt="1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Upload paper.pdf</a:t>
            </a:r>
          </a:p>
          <a:p>
            <a:pPr algn="l" marL="639605" indent="-319803" lvl="1">
              <a:lnSpc>
                <a:spcPts val="4147"/>
              </a:lnSpc>
              <a:buAutoNum type="arabicPeriod" startAt="1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Display top keyphrases and LDA topics.</a:t>
            </a:r>
          </a:p>
          <a:p>
            <a:pPr algn="l" marL="639605" indent="-319803" lvl="1">
              <a:lnSpc>
                <a:spcPts val="4147"/>
              </a:lnSpc>
              <a:buAutoNum type="arabicPeriod" startAt="1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Enable Chat: Ask “What are the applications of AI?”</a:t>
            </a:r>
          </a:p>
          <a:p>
            <a:pPr algn="l" marL="639605" indent="-319803" lvl="1">
              <a:lnSpc>
                <a:spcPts val="4147"/>
              </a:lnSpc>
              <a:buAutoNum type="arabicPeriod" startAt="1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Output answer with references to local and web papers.</a:t>
            </a:r>
          </a:p>
          <a:p>
            <a:pPr algn="l">
              <a:lnSpc>
                <a:spcPts val="4147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392761" y="8963025"/>
            <a:ext cx="485587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Shreya Patidar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51632" y="4171798"/>
            <a:ext cx="8984736" cy="14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267916" y="1028700"/>
            <a:ext cx="8229600" cy="8229600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712" t="0" r="-2471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96221" y="1760082"/>
            <a:ext cx="8764928" cy="96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1"/>
              </a:lnSpc>
            </a:pPr>
            <a:r>
              <a:rPr lang="en-US" b="true" sz="661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PROBLEM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280023"/>
            <a:ext cx="7899970" cy="2610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7"/>
              </a:lnSpc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The "Research Navigator: Semantic Paper Analyzer" project aims to address this challenge by developing an AI-powered system that semantically analyzes academic paper abstracts and full texts.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4441243" y="-3473038"/>
            <a:ext cx="10287000" cy="18326768"/>
          </a:xfrm>
          <a:custGeom>
            <a:avLst/>
            <a:gdLst/>
            <a:ahLst/>
            <a:cxnLst/>
            <a:rect r="r" b="b" t="t" l="l"/>
            <a:pathLst>
              <a:path h="18326768" w="10287000">
                <a:moveTo>
                  <a:pt x="0" y="18326768"/>
                </a:moveTo>
                <a:lnTo>
                  <a:pt x="10287000" y="18326768"/>
                </a:lnTo>
                <a:lnTo>
                  <a:pt x="10287000" y="0"/>
                </a:lnTo>
                <a:lnTo>
                  <a:pt x="0" y="0"/>
                </a:lnTo>
                <a:lnTo>
                  <a:pt x="0" y="18326768"/>
                </a:lnTo>
                <a:close/>
              </a:path>
            </a:pathLst>
          </a:custGeom>
          <a:blipFill>
            <a:blip r:embed="rId3"/>
            <a:stretch>
              <a:fillRect l="-13133" t="0" r="-1313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12797" y="2266580"/>
            <a:ext cx="9767497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</a:t>
            </a: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ROJECT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17425" y="3234700"/>
            <a:ext cx="15369746" cy="4835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64"/>
              </a:lnSpc>
            </a:pPr>
            <a:r>
              <a:rPr lang="en-US" sz="390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:</a:t>
            </a:r>
          </a:p>
          <a:p>
            <a:pPr algn="r">
              <a:lnSpc>
                <a:spcPts val="5464"/>
              </a:lnSpc>
            </a:pPr>
            <a:r>
              <a:rPr lang="en-US" sz="390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This tool is a semantic research paper analyzer that allows users to upload PDF or DOCX documents and interactively ask questions about the content. It uses TF-IDF-based retrieval and cosine similarity, combined with web retrieval from Semantic Scholar and arXiv, to fetch relevant answers without using any pre-trained embedding models.</a:t>
            </a:r>
          </a:p>
          <a:p>
            <a:pPr algn="r">
              <a:lnSpc>
                <a:spcPts val="546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7079" y="1066800"/>
            <a:ext cx="6142093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52395"/>
            <a:ext cx="15199044" cy="6221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6065" indent="-478033" lvl="1">
              <a:lnSpc>
                <a:spcPts val="6199"/>
              </a:lnSpc>
              <a:buFont typeface="Arial"/>
              <a:buChar char="•"/>
            </a:pPr>
            <a:r>
              <a:rPr lang="en-US" sz="442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Allow users to upload PDF/DOCX research papers.</a:t>
            </a:r>
          </a:p>
          <a:p>
            <a:pPr algn="l" marL="956065" indent="-478033" lvl="1">
              <a:lnSpc>
                <a:spcPts val="6199"/>
              </a:lnSpc>
              <a:buFont typeface="Arial"/>
              <a:buChar char="•"/>
            </a:pPr>
            <a:r>
              <a:rPr lang="en-US" sz="442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Extract meaningful sentences from the uploaded document.</a:t>
            </a:r>
          </a:p>
          <a:p>
            <a:pPr algn="l" marL="956065" indent="-478033" lvl="1">
              <a:lnSpc>
                <a:spcPts val="6199"/>
              </a:lnSpc>
              <a:buFont typeface="Arial"/>
              <a:buChar char="•"/>
            </a:pPr>
            <a:r>
              <a:rPr lang="en-US" sz="442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Identify keyphrases and LDA topics from the text.</a:t>
            </a:r>
          </a:p>
          <a:p>
            <a:pPr algn="l" marL="956065" indent="-478033" lvl="1">
              <a:lnSpc>
                <a:spcPts val="6199"/>
              </a:lnSpc>
              <a:buFont typeface="Arial"/>
              <a:buChar char="•"/>
            </a:pPr>
            <a:r>
              <a:rPr lang="en-US" sz="442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Enable users to ask questions and retrieve answers from both local document and web sources.</a:t>
            </a:r>
          </a:p>
          <a:p>
            <a:pPr algn="l" marL="956065" indent="-478033" lvl="1">
              <a:lnSpc>
                <a:spcPts val="6199"/>
              </a:lnSpc>
              <a:buFont typeface="Arial"/>
              <a:buChar char="•"/>
            </a:pPr>
            <a:r>
              <a:rPr lang="en-US" sz="442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Provide a ChatGPT-like interactive interface for question-answering.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860045"/>
            <a:ext cx="8440382" cy="5194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06889" indent="-353445" lvl="1">
              <a:lnSpc>
                <a:spcPts val="4583"/>
              </a:lnSpc>
              <a:buFont typeface="Arial"/>
              <a:buChar char="•"/>
            </a:pPr>
            <a:r>
              <a:rPr lang="en-US" sz="327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Document Upload: PDF/DOCX support.</a:t>
            </a:r>
          </a:p>
          <a:p>
            <a:pPr algn="ctr" marL="706889" indent="-353445" lvl="1">
              <a:lnSpc>
                <a:spcPts val="4583"/>
              </a:lnSpc>
              <a:buFont typeface="Arial"/>
              <a:buChar char="•"/>
            </a:pPr>
            <a:r>
              <a:rPr lang="en-US" sz="327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Text Extraction &amp; Preprocessing: Cleans text by removing URLs, page numbers, and formatting.</a:t>
            </a:r>
          </a:p>
          <a:p>
            <a:pPr algn="ctr" marL="706889" indent="-353445" lvl="1">
              <a:lnSpc>
                <a:spcPts val="4583"/>
              </a:lnSpc>
              <a:buFont typeface="Arial"/>
              <a:buChar char="•"/>
            </a:pPr>
            <a:r>
              <a:rPr lang="en-US" sz="327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Sentence Tokenization: Splits text into sentences for easier retrieval.</a:t>
            </a:r>
          </a:p>
          <a:p>
            <a:pPr algn="ctr" marL="706889" indent="-353445" lvl="1">
              <a:lnSpc>
                <a:spcPts val="4583"/>
              </a:lnSpc>
              <a:buFont typeface="Arial"/>
              <a:buChar char="•"/>
            </a:pPr>
            <a:r>
              <a:rPr lang="en-US" sz="327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Keyphrase Extraction: TF-IDF-based top keywords.</a:t>
            </a:r>
          </a:p>
          <a:p>
            <a:pPr algn="ctr">
              <a:lnSpc>
                <a:spcPts val="458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360832" y="1085850"/>
            <a:ext cx="6777546" cy="152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21"/>
              </a:lnSpc>
            </a:pPr>
            <a:r>
              <a:rPr lang="en-US" b="true" sz="1037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FEATURES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69082" y="3878686"/>
            <a:ext cx="8029403" cy="548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72469" indent="-336235" lvl="1">
              <a:lnSpc>
                <a:spcPts val="4360"/>
              </a:lnSpc>
              <a:buFont typeface="Arial"/>
              <a:buChar char="•"/>
            </a:pPr>
            <a:r>
              <a:rPr lang="en-US" sz="311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Topic Modeling: LDA to identify document topics.</a:t>
            </a:r>
          </a:p>
          <a:p>
            <a:pPr algn="ctr" marL="672469" indent="-336235" lvl="1">
              <a:lnSpc>
                <a:spcPts val="4360"/>
              </a:lnSpc>
              <a:buFont typeface="Arial"/>
              <a:buChar char="•"/>
            </a:pPr>
            <a:r>
              <a:rPr lang="en-US" sz="311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Web Retrieval: Fetches relevant papers from Semantic Scholar and arXiv.</a:t>
            </a:r>
          </a:p>
          <a:p>
            <a:pPr algn="ctr" marL="672469" indent="-336235" lvl="1">
              <a:lnSpc>
                <a:spcPts val="4360"/>
              </a:lnSpc>
              <a:buFont typeface="Arial"/>
              <a:buChar char="•"/>
            </a:pPr>
            <a:r>
              <a:rPr lang="en-US" sz="311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Question Answering: Returns answers from local document and web sources using TF-IDF + cosine similarity.</a:t>
            </a:r>
          </a:p>
          <a:p>
            <a:pPr algn="ctr" marL="672469" indent="-336235" lvl="1">
              <a:lnSpc>
                <a:spcPts val="4360"/>
              </a:lnSpc>
              <a:buFont typeface="Arial"/>
              <a:buChar char="•"/>
            </a:pPr>
            <a:r>
              <a:rPr lang="en-US" sz="311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Interactive Chat Interface: Maintains chat history for ongoing queries.</a:t>
            </a:r>
          </a:p>
          <a:p>
            <a:pPr algn="ctr">
              <a:lnSpc>
                <a:spcPts val="436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404242" y="5143500"/>
            <a:ext cx="2340429" cy="3886200"/>
          </a:xfrm>
          <a:custGeom>
            <a:avLst/>
            <a:gdLst/>
            <a:ahLst/>
            <a:cxnLst/>
            <a:rect r="r" b="b" t="t" l="l"/>
            <a:pathLst>
              <a:path h="3886200" w="2340429">
                <a:moveTo>
                  <a:pt x="2340428" y="0"/>
                </a:moveTo>
                <a:lnTo>
                  <a:pt x="0" y="0"/>
                </a:lnTo>
                <a:lnTo>
                  <a:pt x="0" y="3886200"/>
                </a:lnTo>
                <a:lnTo>
                  <a:pt x="2340428" y="3886200"/>
                </a:lnTo>
                <a:lnTo>
                  <a:pt x="2340428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66553" y="1066800"/>
            <a:ext cx="11673738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TECH STACK / TOOLS</a:t>
            </a: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91702" y="2864621"/>
            <a:ext cx="12055667" cy="599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3"/>
              </a:lnSpc>
            </a:pPr>
            <a:r>
              <a:rPr lang="en-US" sz="4274">
                <a:solidFill>
                  <a:srgbClr val="FFDE59"/>
                </a:solidFill>
                <a:latin typeface="HK Grotesk"/>
                <a:ea typeface="HK Grotesk"/>
                <a:cs typeface="HK Grotesk"/>
                <a:sym typeface="HK Grotesk"/>
              </a:rPr>
              <a:t>Python</a:t>
            </a:r>
          </a:p>
          <a:p>
            <a:pPr algn="ctr">
              <a:lnSpc>
                <a:spcPts val="5983"/>
              </a:lnSpc>
            </a:pPr>
            <a:r>
              <a:rPr lang="en-US" sz="4274">
                <a:solidFill>
                  <a:srgbClr val="FFDE59"/>
                </a:solidFill>
                <a:latin typeface="HK Grotesk"/>
                <a:ea typeface="HK Grotesk"/>
                <a:cs typeface="HK Grotesk"/>
                <a:sym typeface="HK Grotesk"/>
              </a:rPr>
              <a:t>Streamlit for the user interface</a:t>
            </a:r>
          </a:p>
          <a:p>
            <a:pPr algn="ctr">
              <a:lnSpc>
                <a:spcPts val="5983"/>
              </a:lnSpc>
            </a:pPr>
            <a:r>
              <a:rPr lang="en-US" sz="4274">
                <a:solidFill>
                  <a:srgbClr val="FFDE59"/>
                </a:solidFill>
                <a:latin typeface="HK Grotesk"/>
                <a:ea typeface="HK Grotesk"/>
                <a:cs typeface="HK Grotesk"/>
                <a:sym typeface="HK Grotesk"/>
              </a:rPr>
              <a:t>NL</a:t>
            </a:r>
            <a:r>
              <a:rPr lang="en-US" sz="4274">
                <a:solidFill>
                  <a:srgbClr val="FFDE59"/>
                </a:solidFill>
                <a:latin typeface="HK Grotesk"/>
                <a:ea typeface="HK Grotesk"/>
                <a:cs typeface="HK Grotesk"/>
                <a:sym typeface="HK Grotesk"/>
              </a:rPr>
              <a:t>TK for text tokenization</a:t>
            </a:r>
          </a:p>
          <a:p>
            <a:pPr algn="ctr">
              <a:lnSpc>
                <a:spcPts val="5983"/>
              </a:lnSpc>
            </a:pPr>
            <a:r>
              <a:rPr lang="en-US" sz="4274">
                <a:solidFill>
                  <a:srgbClr val="FFDE59"/>
                </a:solidFill>
                <a:latin typeface="HK Grotesk"/>
                <a:ea typeface="HK Grotesk"/>
                <a:cs typeface="HK Grotesk"/>
                <a:sym typeface="HK Grotesk"/>
              </a:rPr>
              <a:t>Scikit-learn for TF-IDF, LDA, and cosine similarity</a:t>
            </a:r>
          </a:p>
          <a:p>
            <a:pPr algn="ctr">
              <a:lnSpc>
                <a:spcPts val="5983"/>
              </a:lnSpc>
            </a:pPr>
            <a:r>
              <a:rPr lang="en-US" sz="4274">
                <a:solidFill>
                  <a:srgbClr val="FFDE59"/>
                </a:solidFill>
                <a:latin typeface="HK Grotesk"/>
                <a:ea typeface="HK Grotesk"/>
                <a:cs typeface="HK Grotesk"/>
                <a:sym typeface="HK Grotesk"/>
              </a:rPr>
              <a:t>PDFPlumber and python-docx for file parsing</a:t>
            </a:r>
          </a:p>
          <a:p>
            <a:pPr algn="ctr">
              <a:lnSpc>
                <a:spcPts val="5983"/>
              </a:lnSpc>
            </a:pPr>
            <a:r>
              <a:rPr lang="en-US" sz="4274">
                <a:solidFill>
                  <a:srgbClr val="FFDE59"/>
                </a:solidFill>
                <a:latin typeface="HK Grotesk"/>
                <a:ea typeface="HK Grotesk"/>
                <a:cs typeface="HK Grotesk"/>
                <a:sym typeface="HK Grotesk"/>
              </a:rPr>
              <a:t>Requests &amp; Feedparser for web scraping Semantic Scholar &amp; arXiv</a:t>
            </a:r>
          </a:p>
          <a:p>
            <a:pPr algn="ctr">
              <a:lnSpc>
                <a:spcPts val="598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62" t="-1131" r="0" b="-113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447810" y="212980"/>
            <a:ext cx="9011574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HOW ITS WORK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7259922" y="-2508038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33136" y="782765"/>
            <a:ext cx="7854768" cy="152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45"/>
              </a:lnSpc>
            </a:pPr>
            <a:r>
              <a:rPr lang="en-US" b="true" sz="1048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PROCESS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19641" y="2905959"/>
            <a:ext cx="10868321" cy="6352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06889" indent="-353445" lvl="1">
              <a:lnSpc>
                <a:spcPts val="4583"/>
              </a:lnSpc>
              <a:buFont typeface="Arial"/>
              <a:buChar char="•"/>
            </a:pPr>
            <a:r>
              <a:rPr lang="en-US" sz="327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Document Upload: User uploads PDF/DOCX.</a:t>
            </a:r>
          </a:p>
          <a:p>
            <a:pPr algn="ctr" marL="706889" indent="-353445" lvl="1">
              <a:lnSpc>
                <a:spcPts val="4583"/>
              </a:lnSpc>
              <a:buFont typeface="Arial"/>
              <a:buChar char="•"/>
            </a:pPr>
            <a:r>
              <a:rPr lang="en-US" sz="327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Text Extraction &amp; Cleaning: Extracts plain text and cleans it.</a:t>
            </a:r>
          </a:p>
          <a:p>
            <a:pPr algn="ctr" marL="706889" indent="-353445" lvl="1">
              <a:lnSpc>
                <a:spcPts val="4583"/>
              </a:lnSpc>
              <a:buFont typeface="Arial"/>
              <a:buChar char="•"/>
            </a:pPr>
            <a:r>
              <a:rPr lang="en-US" sz="327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Sentence Tokenization: Filters sentences for length &gt;5 words.</a:t>
            </a:r>
          </a:p>
          <a:p>
            <a:pPr algn="ctr" marL="706889" indent="-353445" lvl="1">
              <a:lnSpc>
                <a:spcPts val="4583"/>
              </a:lnSpc>
              <a:buFont typeface="Arial"/>
              <a:buChar char="•"/>
            </a:pPr>
            <a:r>
              <a:rPr lang="en-US" sz="327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Keyphrase Extraction: Finds top 12 TF-IDF terms.</a:t>
            </a:r>
          </a:p>
          <a:p>
            <a:pPr algn="ctr" marL="706889" indent="-353445" lvl="1">
              <a:lnSpc>
                <a:spcPts val="4583"/>
              </a:lnSpc>
              <a:buFont typeface="Arial"/>
              <a:buChar char="•"/>
            </a:pPr>
            <a:r>
              <a:rPr lang="en-US" sz="327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LDA Topics: Generates top topics for semantic understanding.</a:t>
            </a:r>
          </a:p>
          <a:p>
            <a:pPr algn="ctr" marL="706889" indent="-353445" lvl="1">
              <a:lnSpc>
                <a:spcPts val="4583"/>
              </a:lnSpc>
              <a:buFont typeface="Arial"/>
              <a:buChar char="•"/>
            </a:pPr>
            <a:r>
              <a:rPr lang="en-US" sz="327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Web Retrieval (optional): Searches Semantic Scholar &amp; arXiv for related papers.</a:t>
            </a:r>
          </a:p>
          <a:p>
            <a:pPr algn="ctr">
              <a:lnSpc>
                <a:spcPts val="458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7259922" y="-2508038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33136" y="782765"/>
            <a:ext cx="7854768" cy="152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845"/>
              </a:lnSpc>
            </a:pPr>
            <a:r>
              <a:rPr lang="en-US" b="true" sz="1048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PROCESS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19641" y="2915484"/>
            <a:ext cx="11142247" cy="4720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4706" indent="-362353" lvl="1">
              <a:lnSpc>
                <a:spcPts val="4699"/>
              </a:lnSpc>
              <a:buFont typeface="Arial"/>
              <a:buChar char="•"/>
            </a:pPr>
            <a:r>
              <a:rPr lang="en-US" sz="335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TF-IDF Vectorization: Vectorizes both local sentences and external papers.</a:t>
            </a:r>
          </a:p>
          <a:p>
            <a:pPr algn="ctr" marL="724706" indent="-362353" lvl="1">
              <a:lnSpc>
                <a:spcPts val="4699"/>
              </a:lnSpc>
              <a:buFont typeface="Arial"/>
              <a:buChar char="•"/>
            </a:pPr>
            <a:r>
              <a:rPr lang="en-US" sz="335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Qu</a:t>
            </a:r>
            <a:r>
              <a:rPr lang="en-US" sz="335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estion Answering:User asks a question.</a:t>
            </a:r>
          </a:p>
          <a:p>
            <a:pPr algn="ctr" marL="724706" indent="-362353" lvl="1">
              <a:lnSpc>
                <a:spcPts val="4699"/>
              </a:lnSpc>
              <a:buFont typeface="Arial"/>
              <a:buChar char="•"/>
            </a:pPr>
            <a:r>
              <a:rPr lang="en-US" sz="335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</a:t>
            </a:r>
            <a:r>
              <a:rPr lang="en-US" sz="335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sine similarity finds top matches.</a:t>
            </a:r>
          </a:p>
          <a:p>
            <a:pPr algn="ctr" marL="724706" indent="-362353" lvl="1">
              <a:lnSpc>
                <a:spcPts val="4699"/>
              </a:lnSpc>
              <a:buFont typeface="Arial"/>
              <a:buChar char="•"/>
            </a:pPr>
            <a:r>
              <a:rPr lang="en-US" sz="335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Answers synthesized from top local and web sentences.</a:t>
            </a:r>
          </a:p>
          <a:p>
            <a:pPr algn="ctr" marL="724706" indent="-362353" lvl="1">
              <a:lnSpc>
                <a:spcPts val="4699"/>
              </a:lnSpc>
              <a:buFont typeface="Arial"/>
              <a:buChar char="•"/>
            </a:pPr>
            <a:r>
              <a:rPr lang="en-US" sz="335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Int</a:t>
            </a:r>
            <a:r>
              <a:rPr lang="en-US" sz="335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eractive Interface: Maintains chat history with previous Q&amp;A.</a:t>
            </a:r>
          </a:p>
          <a:p>
            <a:pPr algn="ctr">
              <a:lnSpc>
                <a:spcPts val="46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DAG08kadHpc</dc:identifier>
  <dcterms:modified xsi:type="dcterms:W3CDTF">2011-08-01T06:04:30Z</dcterms:modified>
  <cp:revision>1</cp:revision>
  <dc:title>Infosys virtual internship 6.0</dc:title>
</cp:coreProperties>
</file>