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4"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Montserrat" panose="00000500000000000000" pitchFamily="2" charset="0"/>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FA6297-7D5D-4453-AD1D-4A24BD51E74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51571358-0C1E-4C80-9C2E-C801D5F97019}">
      <dgm:prSet phldrT="[Text]"/>
      <dgm:spPr>
        <a:solidFill>
          <a:schemeClr val="accent1">
            <a:lumMod val="20000"/>
            <a:lumOff val="80000"/>
          </a:schemeClr>
        </a:solidFill>
      </dgm:spPr>
      <dgm:t>
        <a:bodyPr/>
        <a:lstStyle/>
        <a:p>
          <a:r>
            <a:rPr lang="en-IN" b="1" dirty="0"/>
            <a:t>DATA PREPROCESSING</a:t>
          </a:r>
        </a:p>
      </dgm:t>
    </dgm:pt>
    <dgm:pt modelId="{7D30D731-E1FB-4421-AD58-674BBE643E7C}" type="parTrans" cxnId="{184CE1C9-9AF2-41B0-B7EF-BAF23824F148}">
      <dgm:prSet/>
      <dgm:spPr/>
      <dgm:t>
        <a:bodyPr/>
        <a:lstStyle/>
        <a:p>
          <a:endParaRPr lang="en-IN"/>
        </a:p>
      </dgm:t>
    </dgm:pt>
    <dgm:pt modelId="{BEE1F892-9DAC-4A58-9780-30641BF3B187}" type="sibTrans" cxnId="{184CE1C9-9AF2-41B0-B7EF-BAF23824F148}">
      <dgm:prSet/>
      <dgm:spPr>
        <a:solidFill>
          <a:schemeClr val="tx1"/>
        </a:solidFill>
      </dgm:spPr>
      <dgm:t>
        <a:bodyPr/>
        <a:lstStyle/>
        <a:p>
          <a:endParaRPr lang="en-IN"/>
        </a:p>
      </dgm:t>
    </dgm:pt>
    <dgm:pt modelId="{A4B5B58D-76D4-46A5-B873-83EAEC71671D}">
      <dgm:prSet phldrT="[Text]"/>
      <dgm:spPr>
        <a:solidFill>
          <a:schemeClr val="accent1">
            <a:lumMod val="20000"/>
            <a:lumOff val="80000"/>
          </a:schemeClr>
        </a:solidFill>
      </dgm:spPr>
      <dgm:t>
        <a:bodyPr/>
        <a:lstStyle/>
        <a:p>
          <a:r>
            <a:rPr lang="en-IN" b="1" dirty="0"/>
            <a:t>REMOVE DUPLICATE</a:t>
          </a:r>
        </a:p>
      </dgm:t>
    </dgm:pt>
    <dgm:pt modelId="{650C340F-CB84-495C-AF45-0411D1F2301E}" type="parTrans" cxnId="{391AFB58-4851-4955-9909-E9359660E78F}">
      <dgm:prSet/>
      <dgm:spPr/>
      <dgm:t>
        <a:bodyPr/>
        <a:lstStyle/>
        <a:p>
          <a:endParaRPr lang="en-IN"/>
        </a:p>
      </dgm:t>
    </dgm:pt>
    <dgm:pt modelId="{D70E62FB-74AC-497B-BC4F-3AB51EEF1985}" type="sibTrans" cxnId="{391AFB58-4851-4955-9909-E9359660E78F}">
      <dgm:prSet/>
      <dgm:spPr>
        <a:solidFill>
          <a:schemeClr val="tx1"/>
        </a:solidFill>
      </dgm:spPr>
      <dgm:t>
        <a:bodyPr/>
        <a:lstStyle/>
        <a:p>
          <a:endParaRPr lang="en-IN"/>
        </a:p>
      </dgm:t>
    </dgm:pt>
    <dgm:pt modelId="{1AC40443-2531-4221-93FA-D8DEA863EC24}">
      <dgm:prSet phldrT="[Text]"/>
      <dgm:spPr>
        <a:solidFill>
          <a:schemeClr val="accent1">
            <a:lumMod val="20000"/>
            <a:lumOff val="80000"/>
          </a:schemeClr>
        </a:solidFill>
      </dgm:spPr>
      <dgm:t>
        <a:bodyPr/>
        <a:lstStyle/>
        <a:p>
          <a:r>
            <a:rPr lang="en-IN" b="1" dirty="0"/>
            <a:t>EDA</a:t>
          </a:r>
        </a:p>
      </dgm:t>
    </dgm:pt>
    <dgm:pt modelId="{7C9F4945-9574-4042-8B90-C7AB8966D2AC}" type="parTrans" cxnId="{94EE8935-46C8-417B-8D13-E02293D020D0}">
      <dgm:prSet/>
      <dgm:spPr/>
      <dgm:t>
        <a:bodyPr/>
        <a:lstStyle/>
        <a:p>
          <a:endParaRPr lang="en-IN"/>
        </a:p>
      </dgm:t>
    </dgm:pt>
    <dgm:pt modelId="{6C4DD1D8-66A5-4C02-9E7D-00D6ACF79400}" type="sibTrans" cxnId="{94EE8935-46C8-417B-8D13-E02293D020D0}">
      <dgm:prSet/>
      <dgm:spPr>
        <a:solidFill>
          <a:schemeClr val="tx1"/>
        </a:solidFill>
      </dgm:spPr>
      <dgm:t>
        <a:bodyPr/>
        <a:lstStyle/>
        <a:p>
          <a:endParaRPr lang="en-IN"/>
        </a:p>
      </dgm:t>
    </dgm:pt>
    <dgm:pt modelId="{387EA938-D655-416A-8F9C-CFBD1C4573DD}">
      <dgm:prSet phldrT="[Text]"/>
      <dgm:spPr>
        <a:solidFill>
          <a:schemeClr val="accent1">
            <a:lumMod val="20000"/>
            <a:lumOff val="80000"/>
          </a:schemeClr>
        </a:solidFill>
      </dgm:spPr>
      <dgm:t>
        <a:bodyPr/>
        <a:lstStyle/>
        <a:p>
          <a:r>
            <a:rPr lang="en-IN" b="1" dirty="0"/>
            <a:t>FEATURE ENGENEERING</a:t>
          </a:r>
        </a:p>
      </dgm:t>
    </dgm:pt>
    <dgm:pt modelId="{768D6C44-5863-48EE-BC3F-6EF4B645AB65}" type="parTrans" cxnId="{C4F4A7A1-980D-4AB6-9EC3-B901DB311201}">
      <dgm:prSet/>
      <dgm:spPr/>
      <dgm:t>
        <a:bodyPr/>
        <a:lstStyle/>
        <a:p>
          <a:endParaRPr lang="en-IN"/>
        </a:p>
      </dgm:t>
    </dgm:pt>
    <dgm:pt modelId="{78648D53-4822-40FD-A28C-8B72254A4162}" type="sibTrans" cxnId="{C4F4A7A1-980D-4AB6-9EC3-B901DB311201}">
      <dgm:prSet/>
      <dgm:spPr>
        <a:solidFill>
          <a:schemeClr val="tx1"/>
        </a:solidFill>
      </dgm:spPr>
      <dgm:t>
        <a:bodyPr/>
        <a:lstStyle/>
        <a:p>
          <a:endParaRPr lang="en-IN"/>
        </a:p>
      </dgm:t>
    </dgm:pt>
    <dgm:pt modelId="{E7C08B50-0B73-47B9-827A-71B66AED73C2}">
      <dgm:prSet phldrT="[Text]"/>
      <dgm:spPr>
        <a:solidFill>
          <a:schemeClr val="accent1">
            <a:lumMod val="20000"/>
            <a:lumOff val="80000"/>
          </a:schemeClr>
        </a:solidFill>
      </dgm:spPr>
      <dgm:t>
        <a:bodyPr/>
        <a:lstStyle/>
        <a:p>
          <a:r>
            <a:rPr lang="en-IN" b="1" dirty="0"/>
            <a:t>CORRELATION MATRIX</a:t>
          </a:r>
        </a:p>
      </dgm:t>
    </dgm:pt>
    <dgm:pt modelId="{1C79A571-6DF6-4841-A34E-D15A2F5A7B65}" type="parTrans" cxnId="{5752AC72-2516-42ED-8B4B-09BDDD3D2AB4}">
      <dgm:prSet/>
      <dgm:spPr/>
      <dgm:t>
        <a:bodyPr/>
        <a:lstStyle/>
        <a:p>
          <a:endParaRPr lang="en-IN"/>
        </a:p>
      </dgm:t>
    </dgm:pt>
    <dgm:pt modelId="{E8A44E39-336B-438B-92B5-F2B782EF4842}" type="sibTrans" cxnId="{5752AC72-2516-42ED-8B4B-09BDDD3D2AB4}">
      <dgm:prSet/>
      <dgm:spPr>
        <a:solidFill>
          <a:schemeClr val="tx1"/>
        </a:solidFill>
      </dgm:spPr>
      <dgm:t>
        <a:bodyPr/>
        <a:lstStyle/>
        <a:p>
          <a:endParaRPr lang="en-IN"/>
        </a:p>
      </dgm:t>
    </dgm:pt>
    <dgm:pt modelId="{1EF4110F-E0C3-4267-87F1-73A1586BDB97}">
      <dgm:prSet phldrT="[Text]"/>
      <dgm:spPr>
        <a:solidFill>
          <a:schemeClr val="accent1">
            <a:lumMod val="20000"/>
            <a:lumOff val="80000"/>
          </a:schemeClr>
        </a:solidFill>
      </dgm:spPr>
      <dgm:t>
        <a:bodyPr/>
        <a:lstStyle/>
        <a:p>
          <a:r>
            <a:rPr lang="en-IN" b="1" dirty="0"/>
            <a:t>ANALYZINGNUMERICAL VALUES</a:t>
          </a:r>
        </a:p>
      </dgm:t>
    </dgm:pt>
    <dgm:pt modelId="{BB1D3EB1-97B4-417B-A20B-79E9BCB2333B}" type="parTrans" cxnId="{7D860573-DFB1-4243-8D1A-3085BC9685D6}">
      <dgm:prSet/>
      <dgm:spPr/>
      <dgm:t>
        <a:bodyPr/>
        <a:lstStyle/>
        <a:p>
          <a:endParaRPr lang="en-IN"/>
        </a:p>
      </dgm:t>
    </dgm:pt>
    <dgm:pt modelId="{452BD61A-9A5B-499C-8591-D5ACE24CBC68}" type="sibTrans" cxnId="{7D860573-DFB1-4243-8D1A-3085BC9685D6}">
      <dgm:prSet/>
      <dgm:spPr>
        <a:solidFill>
          <a:schemeClr val="tx1"/>
        </a:solidFill>
      </dgm:spPr>
      <dgm:t>
        <a:bodyPr/>
        <a:lstStyle/>
        <a:p>
          <a:endParaRPr lang="en-IN"/>
        </a:p>
      </dgm:t>
    </dgm:pt>
    <dgm:pt modelId="{5AE9268D-FDC1-4CCA-9E57-6A763849B026}">
      <dgm:prSet phldrT="[Text]"/>
      <dgm:spPr>
        <a:solidFill>
          <a:schemeClr val="accent1">
            <a:lumMod val="20000"/>
            <a:lumOff val="80000"/>
          </a:schemeClr>
        </a:solidFill>
      </dgm:spPr>
      <dgm:t>
        <a:bodyPr/>
        <a:lstStyle/>
        <a:p>
          <a:r>
            <a:rPr lang="en-IN" b="1" dirty="0"/>
            <a:t>UNSUPERVISED LEARNING MODEL</a:t>
          </a:r>
        </a:p>
      </dgm:t>
    </dgm:pt>
    <dgm:pt modelId="{88893328-2649-4E2E-A8C6-F1C7897AD384}" type="parTrans" cxnId="{F82CBFF4-DA46-45C1-A3CC-8057F953168C}">
      <dgm:prSet/>
      <dgm:spPr/>
      <dgm:t>
        <a:bodyPr/>
        <a:lstStyle/>
        <a:p>
          <a:endParaRPr lang="en-IN"/>
        </a:p>
      </dgm:t>
    </dgm:pt>
    <dgm:pt modelId="{D69F043F-93ED-4916-8B72-8B283A808AAF}" type="sibTrans" cxnId="{F82CBFF4-DA46-45C1-A3CC-8057F953168C}">
      <dgm:prSet/>
      <dgm:spPr/>
      <dgm:t>
        <a:bodyPr/>
        <a:lstStyle/>
        <a:p>
          <a:endParaRPr lang="en-IN"/>
        </a:p>
      </dgm:t>
    </dgm:pt>
    <dgm:pt modelId="{2D14257F-7D03-4F97-9E1F-7DA80D938E11}">
      <dgm:prSet phldrT="[Text]"/>
      <dgm:spPr>
        <a:solidFill>
          <a:schemeClr val="accent1">
            <a:lumMod val="20000"/>
            <a:lumOff val="80000"/>
          </a:schemeClr>
        </a:solidFill>
      </dgm:spPr>
      <dgm:t>
        <a:bodyPr/>
        <a:lstStyle/>
        <a:p>
          <a:r>
            <a:rPr lang="en-IN" b="1" dirty="0"/>
            <a:t>DATA SET INFORMATION</a:t>
          </a:r>
        </a:p>
      </dgm:t>
    </dgm:pt>
    <dgm:pt modelId="{0893E6E6-D90D-4983-BD30-5413F1163339}" type="sibTrans" cxnId="{DF4C9D0C-FF0F-47A6-85ED-DAD6FE85BF84}">
      <dgm:prSet/>
      <dgm:spPr>
        <a:solidFill>
          <a:schemeClr val="tx1"/>
        </a:solidFill>
      </dgm:spPr>
      <dgm:t>
        <a:bodyPr/>
        <a:lstStyle/>
        <a:p>
          <a:endParaRPr lang="en-IN"/>
        </a:p>
      </dgm:t>
    </dgm:pt>
    <dgm:pt modelId="{A4BEF3E5-A425-43DD-987C-451FFA574E06}" type="parTrans" cxnId="{DF4C9D0C-FF0F-47A6-85ED-DAD6FE85BF84}">
      <dgm:prSet/>
      <dgm:spPr/>
      <dgm:t>
        <a:bodyPr/>
        <a:lstStyle/>
        <a:p>
          <a:endParaRPr lang="en-IN"/>
        </a:p>
      </dgm:t>
    </dgm:pt>
    <dgm:pt modelId="{3EC8BAB4-B520-4EDF-AAA8-FEAE49AAF762}">
      <dgm:prSet phldrT="[Text]" custT="1"/>
      <dgm:spPr>
        <a:solidFill>
          <a:schemeClr val="accent1">
            <a:lumMod val="20000"/>
            <a:lumOff val="80000"/>
          </a:schemeClr>
        </a:solidFill>
      </dgm:spPr>
      <dgm:t>
        <a:bodyPr/>
        <a:lstStyle/>
        <a:p>
          <a:r>
            <a:rPr lang="en-IN" sz="1200" b="1" dirty="0"/>
            <a:t>IMPORT DATASET</a:t>
          </a:r>
        </a:p>
      </dgm:t>
    </dgm:pt>
    <dgm:pt modelId="{4545F9CF-4CEE-4332-8785-877C622AC22D}" type="sibTrans" cxnId="{2DC9C4FA-EA1F-4DFA-97BF-B525AF79D9BC}">
      <dgm:prSet/>
      <dgm:spPr>
        <a:solidFill>
          <a:schemeClr val="tx1"/>
        </a:solidFill>
      </dgm:spPr>
      <dgm:t>
        <a:bodyPr/>
        <a:lstStyle/>
        <a:p>
          <a:endParaRPr lang="en-IN"/>
        </a:p>
      </dgm:t>
    </dgm:pt>
    <dgm:pt modelId="{FCF76145-5392-4E8D-8667-6B8F03527927}" type="parTrans" cxnId="{2DC9C4FA-EA1F-4DFA-97BF-B525AF79D9BC}">
      <dgm:prSet/>
      <dgm:spPr/>
      <dgm:t>
        <a:bodyPr/>
        <a:lstStyle/>
        <a:p>
          <a:endParaRPr lang="en-IN"/>
        </a:p>
      </dgm:t>
    </dgm:pt>
    <dgm:pt modelId="{E4DBC47A-F249-4B98-AF5A-8A0374E4EA2D}" type="pres">
      <dgm:prSet presAssocID="{6FFA6297-7D5D-4453-AD1D-4A24BD51E749}" presName="Name0" presStyleCnt="0">
        <dgm:presLayoutVars>
          <dgm:dir/>
          <dgm:resizeHandles/>
        </dgm:presLayoutVars>
      </dgm:prSet>
      <dgm:spPr/>
    </dgm:pt>
    <dgm:pt modelId="{B20ACC51-0765-4A2C-8E54-83CE7959A01F}" type="pres">
      <dgm:prSet presAssocID="{3EC8BAB4-B520-4EDF-AAA8-FEAE49AAF762}" presName="compNode" presStyleCnt="0"/>
      <dgm:spPr/>
    </dgm:pt>
    <dgm:pt modelId="{BDDBC4FF-472A-403D-A3E7-8024930A8B7C}" type="pres">
      <dgm:prSet presAssocID="{3EC8BAB4-B520-4EDF-AAA8-FEAE49AAF762}" presName="dummyConnPt" presStyleCnt="0"/>
      <dgm:spPr/>
    </dgm:pt>
    <dgm:pt modelId="{9CE1CB2F-2A18-49FD-BF87-6E7BACFF271C}" type="pres">
      <dgm:prSet presAssocID="{3EC8BAB4-B520-4EDF-AAA8-FEAE49AAF762}" presName="node" presStyleLbl="node1" presStyleIdx="0" presStyleCnt="9" custLinFactNeighborX="810" custLinFactNeighborY="907">
        <dgm:presLayoutVars>
          <dgm:bulletEnabled val="1"/>
        </dgm:presLayoutVars>
      </dgm:prSet>
      <dgm:spPr/>
    </dgm:pt>
    <dgm:pt modelId="{E2E051B1-A7ED-40BC-8994-4A47ABAC9BE3}" type="pres">
      <dgm:prSet presAssocID="{4545F9CF-4CEE-4332-8785-877C622AC22D}" presName="sibTrans" presStyleLbl="bgSibTrans2D1" presStyleIdx="0" presStyleCnt="8"/>
      <dgm:spPr/>
    </dgm:pt>
    <dgm:pt modelId="{7097B7D3-531E-4D98-BCD1-0BA80A7F8C12}" type="pres">
      <dgm:prSet presAssocID="{2D14257F-7D03-4F97-9E1F-7DA80D938E11}" presName="compNode" presStyleCnt="0"/>
      <dgm:spPr/>
    </dgm:pt>
    <dgm:pt modelId="{2D1BE2D2-1F1A-4598-B98F-D404382676A8}" type="pres">
      <dgm:prSet presAssocID="{2D14257F-7D03-4F97-9E1F-7DA80D938E11}" presName="dummyConnPt" presStyleCnt="0"/>
      <dgm:spPr/>
    </dgm:pt>
    <dgm:pt modelId="{D516A6A4-3628-4453-A5B7-AB4866FC27A2}" type="pres">
      <dgm:prSet presAssocID="{2D14257F-7D03-4F97-9E1F-7DA80D938E11}" presName="node" presStyleLbl="node1" presStyleIdx="1" presStyleCnt="9">
        <dgm:presLayoutVars>
          <dgm:bulletEnabled val="1"/>
        </dgm:presLayoutVars>
      </dgm:prSet>
      <dgm:spPr/>
    </dgm:pt>
    <dgm:pt modelId="{D10CBBAD-338E-4934-BA3C-70C953B66DD2}" type="pres">
      <dgm:prSet presAssocID="{0893E6E6-D90D-4983-BD30-5413F1163339}" presName="sibTrans" presStyleLbl="bgSibTrans2D1" presStyleIdx="1" presStyleCnt="8"/>
      <dgm:spPr/>
    </dgm:pt>
    <dgm:pt modelId="{C10E40F9-A897-4B8A-970C-BACEDA611D63}" type="pres">
      <dgm:prSet presAssocID="{51571358-0C1E-4C80-9C2E-C801D5F97019}" presName="compNode" presStyleCnt="0"/>
      <dgm:spPr/>
    </dgm:pt>
    <dgm:pt modelId="{F9688BB0-300E-4C14-B7FB-680D22A30B9F}" type="pres">
      <dgm:prSet presAssocID="{51571358-0C1E-4C80-9C2E-C801D5F97019}" presName="dummyConnPt" presStyleCnt="0"/>
      <dgm:spPr/>
    </dgm:pt>
    <dgm:pt modelId="{8A59CDEB-6F04-42FE-9FB0-739F5BA62E81}" type="pres">
      <dgm:prSet presAssocID="{51571358-0C1E-4C80-9C2E-C801D5F97019}" presName="node" presStyleLbl="node1" presStyleIdx="2" presStyleCnt="9">
        <dgm:presLayoutVars>
          <dgm:bulletEnabled val="1"/>
        </dgm:presLayoutVars>
      </dgm:prSet>
      <dgm:spPr/>
    </dgm:pt>
    <dgm:pt modelId="{4AC3A3E6-5D12-485D-A8E8-3F6DAD61DC26}" type="pres">
      <dgm:prSet presAssocID="{BEE1F892-9DAC-4A58-9780-30641BF3B187}" presName="sibTrans" presStyleLbl="bgSibTrans2D1" presStyleIdx="2" presStyleCnt="8"/>
      <dgm:spPr/>
    </dgm:pt>
    <dgm:pt modelId="{CD1EE53B-09B6-4167-8611-0B82A53C8C59}" type="pres">
      <dgm:prSet presAssocID="{A4B5B58D-76D4-46A5-B873-83EAEC71671D}" presName="compNode" presStyleCnt="0"/>
      <dgm:spPr/>
    </dgm:pt>
    <dgm:pt modelId="{E24666CC-31C5-4254-AC57-CC2E8115D29A}" type="pres">
      <dgm:prSet presAssocID="{A4B5B58D-76D4-46A5-B873-83EAEC71671D}" presName="dummyConnPt" presStyleCnt="0"/>
      <dgm:spPr/>
    </dgm:pt>
    <dgm:pt modelId="{633387BB-3F23-4979-9498-7E570A05E953}" type="pres">
      <dgm:prSet presAssocID="{A4B5B58D-76D4-46A5-B873-83EAEC71671D}" presName="node" presStyleLbl="node1" presStyleIdx="3" presStyleCnt="9">
        <dgm:presLayoutVars>
          <dgm:bulletEnabled val="1"/>
        </dgm:presLayoutVars>
      </dgm:prSet>
      <dgm:spPr/>
    </dgm:pt>
    <dgm:pt modelId="{08BCDA21-B8B1-482D-8875-F826EE5B9C7B}" type="pres">
      <dgm:prSet presAssocID="{D70E62FB-74AC-497B-BC4F-3AB51EEF1985}" presName="sibTrans" presStyleLbl="bgSibTrans2D1" presStyleIdx="3" presStyleCnt="8"/>
      <dgm:spPr/>
    </dgm:pt>
    <dgm:pt modelId="{5BF8E7F4-A485-411D-AE5E-9BC20DFB491A}" type="pres">
      <dgm:prSet presAssocID="{1AC40443-2531-4221-93FA-D8DEA863EC24}" presName="compNode" presStyleCnt="0"/>
      <dgm:spPr/>
    </dgm:pt>
    <dgm:pt modelId="{17228EBE-5E85-4B6B-996A-B809E7B3210E}" type="pres">
      <dgm:prSet presAssocID="{1AC40443-2531-4221-93FA-D8DEA863EC24}" presName="dummyConnPt" presStyleCnt="0"/>
      <dgm:spPr/>
    </dgm:pt>
    <dgm:pt modelId="{F795BFA4-0D5D-4630-A190-B40B9920343B}" type="pres">
      <dgm:prSet presAssocID="{1AC40443-2531-4221-93FA-D8DEA863EC24}" presName="node" presStyleLbl="node1" presStyleIdx="4" presStyleCnt="9">
        <dgm:presLayoutVars>
          <dgm:bulletEnabled val="1"/>
        </dgm:presLayoutVars>
      </dgm:prSet>
      <dgm:spPr/>
    </dgm:pt>
    <dgm:pt modelId="{DCD6F369-EF0A-47D2-916C-7D4E8D406CDF}" type="pres">
      <dgm:prSet presAssocID="{6C4DD1D8-66A5-4C02-9E7D-00D6ACF79400}" presName="sibTrans" presStyleLbl="bgSibTrans2D1" presStyleIdx="4" presStyleCnt="8"/>
      <dgm:spPr/>
    </dgm:pt>
    <dgm:pt modelId="{F4A26592-2854-462D-975C-043E803CF846}" type="pres">
      <dgm:prSet presAssocID="{387EA938-D655-416A-8F9C-CFBD1C4573DD}" presName="compNode" presStyleCnt="0"/>
      <dgm:spPr/>
    </dgm:pt>
    <dgm:pt modelId="{BA018EED-FB7D-42FF-AE1F-1F4BC39E3CCE}" type="pres">
      <dgm:prSet presAssocID="{387EA938-D655-416A-8F9C-CFBD1C4573DD}" presName="dummyConnPt" presStyleCnt="0"/>
      <dgm:spPr/>
    </dgm:pt>
    <dgm:pt modelId="{68262881-FCA0-4510-89CB-BCAFAE4FB6FF}" type="pres">
      <dgm:prSet presAssocID="{387EA938-D655-416A-8F9C-CFBD1C4573DD}" presName="node" presStyleLbl="node1" presStyleIdx="5" presStyleCnt="9">
        <dgm:presLayoutVars>
          <dgm:bulletEnabled val="1"/>
        </dgm:presLayoutVars>
      </dgm:prSet>
      <dgm:spPr/>
    </dgm:pt>
    <dgm:pt modelId="{A6C12512-B906-4EC0-8B74-FAF2B898591C}" type="pres">
      <dgm:prSet presAssocID="{78648D53-4822-40FD-A28C-8B72254A4162}" presName="sibTrans" presStyleLbl="bgSibTrans2D1" presStyleIdx="5" presStyleCnt="8"/>
      <dgm:spPr/>
    </dgm:pt>
    <dgm:pt modelId="{103FE990-C2A0-48D8-886D-6CF98AE43E55}" type="pres">
      <dgm:prSet presAssocID="{E7C08B50-0B73-47B9-827A-71B66AED73C2}" presName="compNode" presStyleCnt="0"/>
      <dgm:spPr/>
    </dgm:pt>
    <dgm:pt modelId="{37B51CE8-474C-41C7-8CCD-C0B47FAD324C}" type="pres">
      <dgm:prSet presAssocID="{E7C08B50-0B73-47B9-827A-71B66AED73C2}" presName="dummyConnPt" presStyleCnt="0"/>
      <dgm:spPr/>
    </dgm:pt>
    <dgm:pt modelId="{B7A69A64-3956-4AF8-BC33-8435DC9D6C68}" type="pres">
      <dgm:prSet presAssocID="{E7C08B50-0B73-47B9-827A-71B66AED73C2}" presName="node" presStyleLbl="node1" presStyleIdx="6" presStyleCnt="9" custLinFactNeighborX="-1046" custLinFactNeighborY="-872">
        <dgm:presLayoutVars>
          <dgm:bulletEnabled val="1"/>
        </dgm:presLayoutVars>
      </dgm:prSet>
      <dgm:spPr/>
    </dgm:pt>
    <dgm:pt modelId="{283CA875-6E34-42D1-B0E9-3CAF2DAFAE49}" type="pres">
      <dgm:prSet presAssocID="{E8A44E39-336B-438B-92B5-F2B782EF4842}" presName="sibTrans" presStyleLbl="bgSibTrans2D1" presStyleIdx="6" presStyleCnt="8"/>
      <dgm:spPr/>
    </dgm:pt>
    <dgm:pt modelId="{D5F2939D-24E4-4C1D-8B56-276E14612AA5}" type="pres">
      <dgm:prSet presAssocID="{1EF4110F-E0C3-4267-87F1-73A1586BDB97}" presName="compNode" presStyleCnt="0"/>
      <dgm:spPr/>
    </dgm:pt>
    <dgm:pt modelId="{E4D07AE8-D486-4D84-987D-7C207DB2D70C}" type="pres">
      <dgm:prSet presAssocID="{1EF4110F-E0C3-4267-87F1-73A1586BDB97}" presName="dummyConnPt" presStyleCnt="0"/>
      <dgm:spPr/>
    </dgm:pt>
    <dgm:pt modelId="{47EC1A02-265D-4D07-B8DE-5ADB68E66D44}" type="pres">
      <dgm:prSet presAssocID="{1EF4110F-E0C3-4267-87F1-73A1586BDB97}" presName="node" presStyleLbl="node1" presStyleIdx="7" presStyleCnt="9">
        <dgm:presLayoutVars>
          <dgm:bulletEnabled val="1"/>
        </dgm:presLayoutVars>
      </dgm:prSet>
      <dgm:spPr/>
    </dgm:pt>
    <dgm:pt modelId="{1D88597D-1243-420A-9697-650CAA0645D4}" type="pres">
      <dgm:prSet presAssocID="{452BD61A-9A5B-499C-8591-D5ACE24CBC68}" presName="sibTrans" presStyleLbl="bgSibTrans2D1" presStyleIdx="7" presStyleCnt="8"/>
      <dgm:spPr/>
    </dgm:pt>
    <dgm:pt modelId="{6D11CD00-0628-42F8-B2A2-8A7AC104729C}" type="pres">
      <dgm:prSet presAssocID="{5AE9268D-FDC1-4CCA-9E57-6A763849B026}" presName="compNode" presStyleCnt="0"/>
      <dgm:spPr/>
    </dgm:pt>
    <dgm:pt modelId="{5CEC9831-9634-4CBD-B8D9-D8A4E714F9CB}" type="pres">
      <dgm:prSet presAssocID="{5AE9268D-FDC1-4CCA-9E57-6A763849B026}" presName="dummyConnPt" presStyleCnt="0"/>
      <dgm:spPr/>
    </dgm:pt>
    <dgm:pt modelId="{71D7AABA-C213-45FA-B369-6514B86A901D}" type="pres">
      <dgm:prSet presAssocID="{5AE9268D-FDC1-4CCA-9E57-6A763849B026}" presName="node" presStyleLbl="node1" presStyleIdx="8" presStyleCnt="9">
        <dgm:presLayoutVars>
          <dgm:bulletEnabled val="1"/>
        </dgm:presLayoutVars>
      </dgm:prSet>
      <dgm:spPr/>
    </dgm:pt>
  </dgm:ptLst>
  <dgm:cxnLst>
    <dgm:cxn modelId="{585E9201-3C66-4A26-8F66-84553520D139}" type="presOf" srcId="{78648D53-4822-40FD-A28C-8B72254A4162}" destId="{A6C12512-B906-4EC0-8B74-FAF2B898591C}" srcOrd="0" destOrd="0" presId="urn:microsoft.com/office/officeart/2005/8/layout/bProcess4"/>
    <dgm:cxn modelId="{DF4C9D0C-FF0F-47A6-85ED-DAD6FE85BF84}" srcId="{6FFA6297-7D5D-4453-AD1D-4A24BD51E749}" destId="{2D14257F-7D03-4F97-9E1F-7DA80D938E11}" srcOrd="1" destOrd="0" parTransId="{A4BEF3E5-A425-43DD-987C-451FFA574E06}" sibTransId="{0893E6E6-D90D-4983-BD30-5413F1163339}"/>
    <dgm:cxn modelId="{4B9C5230-9DD5-46A2-9F4C-0BD7EE9AF429}" type="presOf" srcId="{2D14257F-7D03-4F97-9E1F-7DA80D938E11}" destId="{D516A6A4-3628-4453-A5B7-AB4866FC27A2}" srcOrd="0" destOrd="0" presId="urn:microsoft.com/office/officeart/2005/8/layout/bProcess4"/>
    <dgm:cxn modelId="{12B34C35-624F-4D1B-9336-D2F19C1BDB5C}" type="presOf" srcId="{452BD61A-9A5B-499C-8591-D5ACE24CBC68}" destId="{1D88597D-1243-420A-9697-650CAA0645D4}" srcOrd="0" destOrd="0" presId="urn:microsoft.com/office/officeart/2005/8/layout/bProcess4"/>
    <dgm:cxn modelId="{94EE8935-46C8-417B-8D13-E02293D020D0}" srcId="{6FFA6297-7D5D-4453-AD1D-4A24BD51E749}" destId="{1AC40443-2531-4221-93FA-D8DEA863EC24}" srcOrd="4" destOrd="0" parTransId="{7C9F4945-9574-4042-8B90-C7AB8966D2AC}" sibTransId="{6C4DD1D8-66A5-4C02-9E7D-00D6ACF79400}"/>
    <dgm:cxn modelId="{90985767-BFCF-40F0-A70B-58230892C6FD}" type="presOf" srcId="{E8A44E39-336B-438B-92B5-F2B782EF4842}" destId="{283CA875-6E34-42D1-B0E9-3CAF2DAFAE49}" srcOrd="0" destOrd="0" presId="urn:microsoft.com/office/officeart/2005/8/layout/bProcess4"/>
    <dgm:cxn modelId="{B6221B51-F7B5-418D-BAA8-A349C688416E}" type="presOf" srcId="{387EA938-D655-416A-8F9C-CFBD1C4573DD}" destId="{68262881-FCA0-4510-89CB-BCAFAE4FB6FF}" srcOrd="0" destOrd="0" presId="urn:microsoft.com/office/officeart/2005/8/layout/bProcess4"/>
    <dgm:cxn modelId="{5752AC72-2516-42ED-8B4B-09BDDD3D2AB4}" srcId="{6FFA6297-7D5D-4453-AD1D-4A24BD51E749}" destId="{E7C08B50-0B73-47B9-827A-71B66AED73C2}" srcOrd="6" destOrd="0" parTransId="{1C79A571-6DF6-4841-A34E-D15A2F5A7B65}" sibTransId="{E8A44E39-336B-438B-92B5-F2B782EF4842}"/>
    <dgm:cxn modelId="{7D860573-DFB1-4243-8D1A-3085BC9685D6}" srcId="{6FFA6297-7D5D-4453-AD1D-4A24BD51E749}" destId="{1EF4110F-E0C3-4267-87F1-73A1586BDB97}" srcOrd="7" destOrd="0" parTransId="{BB1D3EB1-97B4-417B-A20B-79E9BCB2333B}" sibTransId="{452BD61A-9A5B-499C-8591-D5ACE24CBC68}"/>
    <dgm:cxn modelId="{33269376-83BA-48E4-A26E-DFDD6C444625}" type="presOf" srcId="{BEE1F892-9DAC-4A58-9780-30641BF3B187}" destId="{4AC3A3E6-5D12-485D-A8E8-3F6DAD61DC26}" srcOrd="0" destOrd="0" presId="urn:microsoft.com/office/officeart/2005/8/layout/bProcess4"/>
    <dgm:cxn modelId="{391AFB58-4851-4955-9909-E9359660E78F}" srcId="{6FFA6297-7D5D-4453-AD1D-4A24BD51E749}" destId="{A4B5B58D-76D4-46A5-B873-83EAEC71671D}" srcOrd="3" destOrd="0" parTransId="{650C340F-CB84-495C-AF45-0411D1F2301E}" sibTransId="{D70E62FB-74AC-497B-BC4F-3AB51EEF1985}"/>
    <dgm:cxn modelId="{57777D59-D31D-40AB-808C-B9FE5DF6FC86}" type="presOf" srcId="{D70E62FB-74AC-497B-BC4F-3AB51EEF1985}" destId="{08BCDA21-B8B1-482D-8875-F826EE5B9C7B}" srcOrd="0" destOrd="0" presId="urn:microsoft.com/office/officeart/2005/8/layout/bProcess4"/>
    <dgm:cxn modelId="{227E3983-405D-4749-82C2-40D27FC7DEEE}" type="presOf" srcId="{51571358-0C1E-4C80-9C2E-C801D5F97019}" destId="{8A59CDEB-6F04-42FE-9FB0-739F5BA62E81}" srcOrd="0" destOrd="0" presId="urn:microsoft.com/office/officeart/2005/8/layout/bProcess4"/>
    <dgm:cxn modelId="{A0C0EC86-3E62-4F92-812B-BB50F87471BA}" type="presOf" srcId="{6C4DD1D8-66A5-4C02-9E7D-00D6ACF79400}" destId="{DCD6F369-EF0A-47D2-916C-7D4E8D406CDF}" srcOrd="0" destOrd="0" presId="urn:microsoft.com/office/officeart/2005/8/layout/bProcess4"/>
    <dgm:cxn modelId="{1C8CAD9D-6247-4802-A3CF-E1AC13F9026E}" type="presOf" srcId="{3EC8BAB4-B520-4EDF-AAA8-FEAE49AAF762}" destId="{9CE1CB2F-2A18-49FD-BF87-6E7BACFF271C}" srcOrd="0" destOrd="0" presId="urn:microsoft.com/office/officeart/2005/8/layout/bProcess4"/>
    <dgm:cxn modelId="{C4F4A7A1-980D-4AB6-9EC3-B901DB311201}" srcId="{6FFA6297-7D5D-4453-AD1D-4A24BD51E749}" destId="{387EA938-D655-416A-8F9C-CFBD1C4573DD}" srcOrd="5" destOrd="0" parTransId="{768D6C44-5863-48EE-BC3F-6EF4B645AB65}" sibTransId="{78648D53-4822-40FD-A28C-8B72254A4162}"/>
    <dgm:cxn modelId="{C26610A2-98DB-4427-A215-6748CF40979B}" type="presOf" srcId="{6FFA6297-7D5D-4453-AD1D-4A24BD51E749}" destId="{E4DBC47A-F249-4B98-AF5A-8A0374E4EA2D}" srcOrd="0" destOrd="0" presId="urn:microsoft.com/office/officeart/2005/8/layout/bProcess4"/>
    <dgm:cxn modelId="{3CA8EDB6-A85A-4235-B0D2-7A5F81B0760B}" type="presOf" srcId="{1EF4110F-E0C3-4267-87F1-73A1586BDB97}" destId="{47EC1A02-265D-4D07-B8DE-5ADB68E66D44}" srcOrd="0" destOrd="0" presId="urn:microsoft.com/office/officeart/2005/8/layout/bProcess4"/>
    <dgm:cxn modelId="{F4168EBB-6D30-4600-9717-9963D1200B73}" type="presOf" srcId="{4545F9CF-4CEE-4332-8785-877C622AC22D}" destId="{E2E051B1-A7ED-40BC-8994-4A47ABAC9BE3}" srcOrd="0" destOrd="0" presId="urn:microsoft.com/office/officeart/2005/8/layout/bProcess4"/>
    <dgm:cxn modelId="{37550CBF-CB73-433D-80F8-383B7FF4ED88}" type="presOf" srcId="{E7C08B50-0B73-47B9-827A-71B66AED73C2}" destId="{B7A69A64-3956-4AF8-BC33-8435DC9D6C68}" srcOrd="0" destOrd="0" presId="urn:microsoft.com/office/officeart/2005/8/layout/bProcess4"/>
    <dgm:cxn modelId="{184CE1C9-9AF2-41B0-B7EF-BAF23824F148}" srcId="{6FFA6297-7D5D-4453-AD1D-4A24BD51E749}" destId="{51571358-0C1E-4C80-9C2E-C801D5F97019}" srcOrd="2" destOrd="0" parTransId="{7D30D731-E1FB-4421-AD58-674BBE643E7C}" sibTransId="{BEE1F892-9DAC-4A58-9780-30641BF3B187}"/>
    <dgm:cxn modelId="{7C6080CD-6B50-46CC-BE55-9E6CF7B593F4}" type="presOf" srcId="{1AC40443-2531-4221-93FA-D8DEA863EC24}" destId="{F795BFA4-0D5D-4630-A190-B40B9920343B}" srcOrd="0" destOrd="0" presId="urn:microsoft.com/office/officeart/2005/8/layout/bProcess4"/>
    <dgm:cxn modelId="{ED6DB1D1-F26A-440B-958B-18BF174A9140}" type="presOf" srcId="{A4B5B58D-76D4-46A5-B873-83EAEC71671D}" destId="{633387BB-3F23-4979-9498-7E570A05E953}" srcOrd="0" destOrd="0" presId="urn:microsoft.com/office/officeart/2005/8/layout/bProcess4"/>
    <dgm:cxn modelId="{23C359E2-8C67-47FE-9BEE-D6CCCE11EB2D}" type="presOf" srcId="{0893E6E6-D90D-4983-BD30-5413F1163339}" destId="{D10CBBAD-338E-4934-BA3C-70C953B66DD2}" srcOrd="0" destOrd="0" presId="urn:microsoft.com/office/officeart/2005/8/layout/bProcess4"/>
    <dgm:cxn modelId="{F82CBFF4-DA46-45C1-A3CC-8057F953168C}" srcId="{6FFA6297-7D5D-4453-AD1D-4A24BD51E749}" destId="{5AE9268D-FDC1-4CCA-9E57-6A763849B026}" srcOrd="8" destOrd="0" parTransId="{88893328-2649-4E2E-A8C6-F1C7897AD384}" sibTransId="{D69F043F-93ED-4916-8B72-8B283A808AAF}"/>
    <dgm:cxn modelId="{2DC9C4FA-EA1F-4DFA-97BF-B525AF79D9BC}" srcId="{6FFA6297-7D5D-4453-AD1D-4A24BD51E749}" destId="{3EC8BAB4-B520-4EDF-AAA8-FEAE49AAF762}" srcOrd="0" destOrd="0" parTransId="{FCF76145-5392-4E8D-8667-6B8F03527927}" sibTransId="{4545F9CF-4CEE-4332-8785-877C622AC22D}"/>
    <dgm:cxn modelId="{D6FC88FE-DC3B-4B12-866C-789837902DA8}" type="presOf" srcId="{5AE9268D-FDC1-4CCA-9E57-6A763849B026}" destId="{71D7AABA-C213-45FA-B369-6514B86A901D}" srcOrd="0" destOrd="0" presId="urn:microsoft.com/office/officeart/2005/8/layout/bProcess4"/>
    <dgm:cxn modelId="{8ECAEBAC-7AB6-425A-A173-19BD1CB5026B}" type="presParOf" srcId="{E4DBC47A-F249-4B98-AF5A-8A0374E4EA2D}" destId="{B20ACC51-0765-4A2C-8E54-83CE7959A01F}" srcOrd="0" destOrd="0" presId="urn:microsoft.com/office/officeart/2005/8/layout/bProcess4"/>
    <dgm:cxn modelId="{CA6C219E-FDF7-495E-A2A9-97AA9D494EF8}" type="presParOf" srcId="{B20ACC51-0765-4A2C-8E54-83CE7959A01F}" destId="{BDDBC4FF-472A-403D-A3E7-8024930A8B7C}" srcOrd="0" destOrd="0" presId="urn:microsoft.com/office/officeart/2005/8/layout/bProcess4"/>
    <dgm:cxn modelId="{68A7A067-5940-47AC-BFB5-7E16F23FC192}" type="presParOf" srcId="{B20ACC51-0765-4A2C-8E54-83CE7959A01F}" destId="{9CE1CB2F-2A18-49FD-BF87-6E7BACFF271C}" srcOrd="1" destOrd="0" presId="urn:microsoft.com/office/officeart/2005/8/layout/bProcess4"/>
    <dgm:cxn modelId="{5D057633-7287-4079-B708-B0AE6D18E34A}" type="presParOf" srcId="{E4DBC47A-F249-4B98-AF5A-8A0374E4EA2D}" destId="{E2E051B1-A7ED-40BC-8994-4A47ABAC9BE3}" srcOrd="1" destOrd="0" presId="urn:microsoft.com/office/officeart/2005/8/layout/bProcess4"/>
    <dgm:cxn modelId="{6E70F26D-BD9E-4610-AD75-BB239280EE07}" type="presParOf" srcId="{E4DBC47A-F249-4B98-AF5A-8A0374E4EA2D}" destId="{7097B7D3-531E-4D98-BCD1-0BA80A7F8C12}" srcOrd="2" destOrd="0" presId="urn:microsoft.com/office/officeart/2005/8/layout/bProcess4"/>
    <dgm:cxn modelId="{14617871-3B15-4DA4-A6D8-EAE524D39EF9}" type="presParOf" srcId="{7097B7D3-531E-4D98-BCD1-0BA80A7F8C12}" destId="{2D1BE2D2-1F1A-4598-B98F-D404382676A8}" srcOrd="0" destOrd="0" presId="urn:microsoft.com/office/officeart/2005/8/layout/bProcess4"/>
    <dgm:cxn modelId="{5C6E93FF-F54B-4205-BD6A-F72032B58136}" type="presParOf" srcId="{7097B7D3-531E-4D98-BCD1-0BA80A7F8C12}" destId="{D516A6A4-3628-4453-A5B7-AB4866FC27A2}" srcOrd="1" destOrd="0" presId="urn:microsoft.com/office/officeart/2005/8/layout/bProcess4"/>
    <dgm:cxn modelId="{B756006E-D83D-4DDD-8FDB-D19585CB50E5}" type="presParOf" srcId="{E4DBC47A-F249-4B98-AF5A-8A0374E4EA2D}" destId="{D10CBBAD-338E-4934-BA3C-70C953B66DD2}" srcOrd="3" destOrd="0" presId="urn:microsoft.com/office/officeart/2005/8/layout/bProcess4"/>
    <dgm:cxn modelId="{CE31D879-51E9-484B-9266-F47B9F48F83B}" type="presParOf" srcId="{E4DBC47A-F249-4B98-AF5A-8A0374E4EA2D}" destId="{C10E40F9-A897-4B8A-970C-BACEDA611D63}" srcOrd="4" destOrd="0" presId="urn:microsoft.com/office/officeart/2005/8/layout/bProcess4"/>
    <dgm:cxn modelId="{2B0F2B79-4065-40F7-A9AD-1C2EBBF6A060}" type="presParOf" srcId="{C10E40F9-A897-4B8A-970C-BACEDA611D63}" destId="{F9688BB0-300E-4C14-B7FB-680D22A30B9F}" srcOrd="0" destOrd="0" presId="urn:microsoft.com/office/officeart/2005/8/layout/bProcess4"/>
    <dgm:cxn modelId="{DC971F89-AB0B-4B29-84C6-E7A051B264DB}" type="presParOf" srcId="{C10E40F9-A897-4B8A-970C-BACEDA611D63}" destId="{8A59CDEB-6F04-42FE-9FB0-739F5BA62E81}" srcOrd="1" destOrd="0" presId="urn:microsoft.com/office/officeart/2005/8/layout/bProcess4"/>
    <dgm:cxn modelId="{072D4A24-D267-4DF9-BCCB-F0AFD26D7F77}" type="presParOf" srcId="{E4DBC47A-F249-4B98-AF5A-8A0374E4EA2D}" destId="{4AC3A3E6-5D12-485D-A8E8-3F6DAD61DC26}" srcOrd="5" destOrd="0" presId="urn:microsoft.com/office/officeart/2005/8/layout/bProcess4"/>
    <dgm:cxn modelId="{34633DCE-D0E9-446C-A741-F551CEAE2481}" type="presParOf" srcId="{E4DBC47A-F249-4B98-AF5A-8A0374E4EA2D}" destId="{CD1EE53B-09B6-4167-8611-0B82A53C8C59}" srcOrd="6" destOrd="0" presId="urn:microsoft.com/office/officeart/2005/8/layout/bProcess4"/>
    <dgm:cxn modelId="{1F6966B7-AACF-441B-A938-EDA872DBEF72}" type="presParOf" srcId="{CD1EE53B-09B6-4167-8611-0B82A53C8C59}" destId="{E24666CC-31C5-4254-AC57-CC2E8115D29A}" srcOrd="0" destOrd="0" presId="urn:microsoft.com/office/officeart/2005/8/layout/bProcess4"/>
    <dgm:cxn modelId="{9FB4FB05-70B1-4649-8598-7917ACDB1520}" type="presParOf" srcId="{CD1EE53B-09B6-4167-8611-0B82A53C8C59}" destId="{633387BB-3F23-4979-9498-7E570A05E953}" srcOrd="1" destOrd="0" presId="urn:microsoft.com/office/officeart/2005/8/layout/bProcess4"/>
    <dgm:cxn modelId="{9B1DCF57-66D3-4A51-A4D2-F57E02875DF1}" type="presParOf" srcId="{E4DBC47A-F249-4B98-AF5A-8A0374E4EA2D}" destId="{08BCDA21-B8B1-482D-8875-F826EE5B9C7B}" srcOrd="7" destOrd="0" presId="urn:microsoft.com/office/officeart/2005/8/layout/bProcess4"/>
    <dgm:cxn modelId="{D4F98E3F-AAEF-4590-B5D2-0BF31AD29FC4}" type="presParOf" srcId="{E4DBC47A-F249-4B98-AF5A-8A0374E4EA2D}" destId="{5BF8E7F4-A485-411D-AE5E-9BC20DFB491A}" srcOrd="8" destOrd="0" presId="urn:microsoft.com/office/officeart/2005/8/layout/bProcess4"/>
    <dgm:cxn modelId="{7EC0A5CC-53E9-49E4-B89A-44EF1CFA3FDE}" type="presParOf" srcId="{5BF8E7F4-A485-411D-AE5E-9BC20DFB491A}" destId="{17228EBE-5E85-4B6B-996A-B809E7B3210E}" srcOrd="0" destOrd="0" presId="urn:microsoft.com/office/officeart/2005/8/layout/bProcess4"/>
    <dgm:cxn modelId="{42407587-2B7E-4184-9DE7-DAF7161D8D53}" type="presParOf" srcId="{5BF8E7F4-A485-411D-AE5E-9BC20DFB491A}" destId="{F795BFA4-0D5D-4630-A190-B40B9920343B}" srcOrd="1" destOrd="0" presId="urn:microsoft.com/office/officeart/2005/8/layout/bProcess4"/>
    <dgm:cxn modelId="{9E236962-B840-4F38-90EF-B1E6039D176F}" type="presParOf" srcId="{E4DBC47A-F249-4B98-AF5A-8A0374E4EA2D}" destId="{DCD6F369-EF0A-47D2-916C-7D4E8D406CDF}" srcOrd="9" destOrd="0" presId="urn:microsoft.com/office/officeart/2005/8/layout/bProcess4"/>
    <dgm:cxn modelId="{E0EEF98F-72DB-4486-92BB-11E2BEB26BD7}" type="presParOf" srcId="{E4DBC47A-F249-4B98-AF5A-8A0374E4EA2D}" destId="{F4A26592-2854-462D-975C-043E803CF846}" srcOrd="10" destOrd="0" presId="urn:microsoft.com/office/officeart/2005/8/layout/bProcess4"/>
    <dgm:cxn modelId="{35D9B951-4657-4CFB-8546-4F69F25697A6}" type="presParOf" srcId="{F4A26592-2854-462D-975C-043E803CF846}" destId="{BA018EED-FB7D-42FF-AE1F-1F4BC39E3CCE}" srcOrd="0" destOrd="0" presId="urn:microsoft.com/office/officeart/2005/8/layout/bProcess4"/>
    <dgm:cxn modelId="{6BE54A49-6D70-4C79-9FF2-7A415ACCAB2D}" type="presParOf" srcId="{F4A26592-2854-462D-975C-043E803CF846}" destId="{68262881-FCA0-4510-89CB-BCAFAE4FB6FF}" srcOrd="1" destOrd="0" presId="urn:microsoft.com/office/officeart/2005/8/layout/bProcess4"/>
    <dgm:cxn modelId="{085FA1F6-EAEC-4CFE-AA83-B5BC6DF90B59}" type="presParOf" srcId="{E4DBC47A-F249-4B98-AF5A-8A0374E4EA2D}" destId="{A6C12512-B906-4EC0-8B74-FAF2B898591C}" srcOrd="11" destOrd="0" presId="urn:microsoft.com/office/officeart/2005/8/layout/bProcess4"/>
    <dgm:cxn modelId="{36AE2A40-CC73-4041-AF1A-458485285443}" type="presParOf" srcId="{E4DBC47A-F249-4B98-AF5A-8A0374E4EA2D}" destId="{103FE990-C2A0-48D8-886D-6CF98AE43E55}" srcOrd="12" destOrd="0" presId="urn:microsoft.com/office/officeart/2005/8/layout/bProcess4"/>
    <dgm:cxn modelId="{1727F181-4E3A-4AA4-A633-F21EAE254331}" type="presParOf" srcId="{103FE990-C2A0-48D8-886D-6CF98AE43E55}" destId="{37B51CE8-474C-41C7-8CCD-C0B47FAD324C}" srcOrd="0" destOrd="0" presId="urn:microsoft.com/office/officeart/2005/8/layout/bProcess4"/>
    <dgm:cxn modelId="{B1B0DC99-CF59-430E-A29D-3F6FD985225B}" type="presParOf" srcId="{103FE990-C2A0-48D8-886D-6CF98AE43E55}" destId="{B7A69A64-3956-4AF8-BC33-8435DC9D6C68}" srcOrd="1" destOrd="0" presId="urn:microsoft.com/office/officeart/2005/8/layout/bProcess4"/>
    <dgm:cxn modelId="{8E12A2DB-6BA5-4C8D-85F8-CB99D38F50A9}" type="presParOf" srcId="{E4DBC47A-F249-4B98-AF5A-8A0374E4EA2D}" destId="{283CA875-6E34-42D1-B0E9-3CAF2DAFAE49}" srcOrd="13" destOrd="0" presId="urn:microsoft.com/office/officeart/2005/8/layout/bProcess4"/>
    <dgm:cxn modelId="{B1A44EF9-3582-4E31-AB55-91427917C995}" type="presParOf" srcId="{E4DBC47A-F249-4B98-AF5A-8A0374E4EA2D}" destId="{D5F2939D-24E4-4C1D-8B56-276E14612AA5}" srcOrd="14" destOrd="0" presId="urn:microsoft.com/office/officeart/2005/8/layout/bProcess4"/>
    <dgm:cxn modelId="{5189011B-7373-4DC0-9F99-C499AC6C6175}" type="presParOf" srcId="{D5F2939D-24E4-4C1D-8B56-276E14612AA5}" destId="{E4D07AE8-D486-4D84-987D-7C207DB2D70C}" srcOrd="0" destOrd="0" presId="urn:microsoft.com/office/officeart/2005/8/layout/bProcess4"/>
    <dgm:cxn modelId="{8911630F-AFEB-47A8-A89A-CE5777B581FD}" type="presParOf" srcId="{D5F2939D-24E4-4C1D-8B56-276E14612AA5}" destId="{47EC1A02-265D-4D07-B8DE-5ADB68E66D44}" srcOrd="1" destOrd="0" presId="urn:microsoft.com/office/officeart/2005/8/layout/bProcess4"/>
    <dgm:cxn modelId="{303A033B-4C68-42B4-B13C-1D5219266C8F}" type="presParOf" srcId="{E4DBC47A-F249-4B98-AF5A-8A0374E4EA2D}" destId="{1D88597D-1243-420A-9697-650CAA0645D4}" srcOrd="15" destOrd="0" presId="urn:microsoft.com/office/officeart/2005/8/layout/bProcess4"/>
    <dgm:cxn modelId="{2D637594-3D5F-420A-A8A2-9C1F2C0FEE5B}" type="presParOf" srcId="{E4DBC47A-F249-4B98-AF5A-8A0374E4EA2D}" destId="{6D11CD00-0628-42F8-B2A2-8A7AC104729C}" srcOrd="16" destOrd="0" presId="urn:microsoft.com/office/officeart/2005/8/layout/bProcess4"/>
    <dgm:cxn modelId="{20971A9F-9B4F-4AD9-941D-E1B9B39D33C6}" type="presParOf" srcId="{6D11CD00-0628-42F8-B2A2-8A7AC104729C}" destId="{5CEC9831-9634-4CBD-B8D9-D8A4E714F9CB}" srcOrd="0" destOrd="0" presId="urn:microsoft.com/office/officeart/2005/8/layout/bProcess4"/>
    <dgm:cxn modelId="{8F27CB01-C7FB-44D3-A8CA-73BBFF361BDF}" type="presParOf" srcId="{6D11CD00-0628-42F8-B2A2-8A7AC104729C}" destId="{71D7AABA-C213-45FA-B369-6514B86A901D}"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051B1-A7ED-40BC-8994-4A47ABAC9BE3}">
      <dsp:nvSpPr>
        <dsp:cNvPr id="0" name=""/>
        <dsp:cNvSpPr/>
      </dsp:nvSpPr>
      <dsp:spPr>
        <a:xfrm rot="5437671">
          <a:off x="-293104" y="995134"/>
          <a:ext cx="1345650"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9CE1CB2F-2A18-49FD-BF87-6E7BACFF271C}">
      <dsp:nvSpPr>
        <dsp:cNvPr id="0" name=""/>
        <dsp:cNvSpPr/>
      </dsp:nvSpPr>
      <dsp:spPr>
        <a:xfrm>
          <a:off x="18099" y="130482"/>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IMPORT DATASET</a:t>
          </a:r>
        </a:p>
      </dsp:txBody>
      <dsp:txXfrm>
        <a:off x="50090" y="162473"/>
        <a:ext cx="1756421" cy="1028260"/>
      </dsp:txXfrm>
    </dsp:sp>
    <dsp:sp modelId="{D10CBBAD-338E-4934-BA3C-70C953B66DD2}">
      <dsp:nvSpPr>
        <dsp:cNvPr id="0" name=""/>
        <dsp:cNvSpPr/>
      </dsp:nvSpPr>
      <dsp:spPr>
        <a:xfrm rot="5400000">
          <a:off x="-305390" y="2355483"/>
          <a:ext cx="1355476"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D516A6A4-3628-4453-A5B7-AB4866FC27A2}">
      <dsp:nvSpPr>
        <dsp:cNvPr id="0" name=""/>
        <dsp:cNvSpPr/>
      </dsp:nvSpPr>
      <dsp:spPr>
        <a:xfrm>
          <a:off x="3354" y="1485878"/>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DATA SET INFORMATION</a:t>
          </a:r>
        </a:p>
      </dsp:txBody>
      <dsp:txXfrm>
        <a:off x="35345" y="1517869"/>
        <a:ext cx="1756421" cy="1028260"/>
      </dsp:txXfrm>
    </dsp:sp>
    <dsp:sp modelId="{4AC3A3E6-5D12-485D-A8E8-3F6DAD61DC26}">
      <dsp:nvSpPr>
        <dsp:cNvPr id="0" name=""/>
        <dsp:cNvSpPr/>
      </dsp:nvSpPr>
      <dsp:spPr>
        <a:xfrm>
          <a:off x="377261" y="3038135"/>
          <a:ext cx="2411310"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8A59CDEB-6F04-42FE-9FB0-739F5BA62E81}">
      <dsp:nvSpPr>
        <dsp:cNvPr id="0" name=""/>
        <dsp:cNvSpPr/>
      </dsp:nvSpPr>
      <dsp:spPr>
        <a:xfrm>
          <a:off x="3354" y="2851181"/>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DATA PREPROCESSING</a:t>
          </a:r>
        </a:p>
      </dsp:txBody>
      <dsp:txXfrm>
        <a:off x="35345" y="2883172"/>
        <a:ext cx="1756421" cy="1028260"/>
      </dsp:txXfrm>
    </dsp:sp>
    <dsp:sp modelId="{08BCDA21-B8B1-482D-8875-F826EE5B9C7B}">
      <dsp:nvSpPr>
        <dsp:cNvPr id="0" name=""/>
        <dsp:cNvSpPr/>
      </dsp:nvSpPr>
      <dsp:spPr>
        <a:xfrm rot="16200000">
          <a:off x="2115746" y="2355483"/>
          <a:ext cx="1355476"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633387BB-3F23-4979-9498-7E570A05E953}">
      <dsp:nvSpPr>
        <dsp:cNvPr id="0" name=""/>
        <dsp:cNvSpPr/>
      </dsp:nvSpPr>
      <dsp:spPr>
        <a:xfrm>
          <a:off x="2424491" y="2851181"/>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REMOVE DUPLICATE</a:t>
          </a:r>
        </a:p>
      </dsp:txBody>
      <dsp:txXfrm>
        <a:off x="2456482" y="2883172"/>
        <a:ext cx="1756421" cy="1028260"/>
      </dsp:txXfrm>
    </dsp:sp>
    <dsp:sp modelId="{DCD6F369-EF0A-47D2-916C-7D4E8D406CDF}">
      <dsp:nvSpPr>
        <dsp:cNvPr id="0" name=""/>
        <dsp:cNvSpPr/>
      </dsp:nvSpPr>
      <dsp:spPr>
        <a:xfrm rot="16200000">
          <a:off x="2115746" y="990180"/>
          <a:ext cx="1355476"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F795BFA4-0D5D-4630-A190-B40B9920343B}">
      <dsp:nvSpPr>
        <dsp:cNvPr id="0" name=""/>
        <dsp:cNvSpPr/>
      </dsp:nvSpPr>
      <dsp:spPr>
        <a:xfrm>
          <a:off x="2424491" y="1485878"/>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EDA</a:t>
          </a:r>
        </a:p>
      </dsp:txBody>
      <dsp:txXfrm>
        <a:off x="2456482" y="1517869"/>
        <a:ext cx="1756421" cy="1028260"/>
      </dsp:txXfrm>
    </dsp:sp>
    <dsp:sp modelId="{A6C12512-B906-4EC0-8B74-FAF2B898591C}">
      <dsp:nvSpPr>
        <dsp:cNvPr id="0" name=""/>
        <dsp:cNvSpPr/>
      </dsp:nvSpPr>
      <dsp:spPr>
        <a:xfrm rot="21593387">
          <a:off x="2798395" y="305223"/>
          <a:ext cx="2397186"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68262881-FCA0-4510-89CB-BCAFAE4FB6FF}">
      <dsp:nvSpPr>
        <dsp:cNvPr id="0" name=""/>
        <dsp:cNvSpPr/>
      </dsp:nvSpPr>
      <dsp:spPr>
        <a:xfrm>
          <a:off x="2424491" y="120576"/>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FEATURE ENGENEERING</a:t>
          </a:r>
        </a:p>
      </dsp:txBody>
      <dsp:txXfrm>
        <a:off x="2456482" y="152567"/>
        <a:ext cx="1756421" cy="1028260"/>
      </dsp:txXfrm>
    </dsp:sp>
    <dsp:sp modelId="{283CA875-6E34-42D1-B0E9-3CAF2DAFAE49}">
      <dsp:nvSpPr>
        <dsp:cNvPr id="0" name=""/>
        <dsp:cNvSpPr/>
      </dsp:nvSpPr>
      <dsp:spPr>
        <a:xfrm rot="5364547">
          <a:off x="4517651" y="987875"/>
          <a:ext cx="1369986"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B7A69A64-3956-4AF8-BC33-8435DC9D6C68}">
      <dsp:nvSpPr>
        <dsp:cNvPr id="0" name=""/>
        <dsp:cNvSpPr/>
      </dsp:nvSpPr>
      <dsp:spPr>
        <a:xfrm>
          <a:off x="4826586" y="111051"/>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CORRELATION MATRIX</a:t>
          </a:r>
        </a:p>
      </dsp:txBody>
      <dsp:txXfrm>
        <a:off x="4858577" y="143042"/>
        <a:ext cx="1756421" cy="1028260"/>
      </dsp:txXfrm>
    </dsp:sp>
    <dsp:sp modelId="{1D88597D-1243-420A-9697-650CAA0645D4}">
      <dsp:nvSpPr>
        <dsp:cNvPr id="0" name=""/>
        <dsp:cNvSpPr/>
      </dsp:nvSpPr>
      <dsp:spPr>
        <a:xfrm rot="5400000">
          <a:off x="4536883" y="2355483"/>
          <a:ext cx="1355476" cy="163836"/>
        </a:xfrm>
        <a:prstGeom prst="rect">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47EC1A02-265D-4D07-B8DE-5ADB68E66D44}">
      <dsp:nvSpPr>
        <dsp:cNvPr id="0" name=""/>
        <dsp:cNvSpPr/>
      </dsp:nvSpPr>
      <dsp:spPr>
        <a:xfrm>
          <a:off x="4845628" y="1485878"/>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ANALYZINGNUMERICAL VALUES</a:t>
          </a:r>
        </a:p>
      </dsp:txBody>
      <dsp:txXfrm>
        <a:off x="4877619" y="1517869"/>
        <a:ext cx="1756421" cy="1028260"/>
      </dsp:txXfrm>
    </dsp:sp>
    <dsp:sp modelId="{71D7AABA-C213-45FA-B369-6514B86A901D}">
      <dsp:nvSpPr>
        <dsp:cNvPr id="0" name=""/>
        <dsp:cNvSpPr/>
      </dsp:nvSpPr>
      <dsp:spPr>
        <a:xfrm>
          <a:off x="4845628" y="2851181"/>
          <a:ext cx="1820403" cy="1092242"/>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dirty="0"/>
            <a:t>UNSUPERVISED LEARNING MODEL</a:t>
          </a:r>
        </a:p>
      </dsp:txBody>
      <dsp:txXfrm>
        <a:off x="4877619" y="2883172"/>
        <a:ext cx="1756421" cy="10282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190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53909" y="280658"/>
            <a:ext cx="8674341" cy="426714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 4</a:t>
            </a:r>
          </a:p>
          <a:p>
            <a:r>
              <a:rPr lang="en-US" sz="3200" b="1" i="0" dirty="0">
                <a:solidFill>
                  <a:schemeClr val="bg1"/>
                </a:solidFill>
                <a:effectLst/>
                <a:latin typeface="-apple-system"/>
              </a:rPr>
              <a:t>Customer Segmentation</a:t>
            </a:r>
            <a:br>
              <a:rPr lang="en-US" sz="1100" b="1" i="0" dirty="0">
                <a:solidFill>
                  <a:srgbClr val="333333"/>
                </a:solidFill>
                <a:effectLst/>
                <a:latin typeface="-apple-system"/>
              </a:rPr>
            </a:br>
            <a:r>
              <a:rPr lang="en-US" sz="2400" b="1" i="0" dirty="0">
                <a:solidFill>
                  <a:schemeClr val="accent1"/>
                </a:solidFill>
                <a:effectLst/>
                <a:latin typeface="+mn-lt"/>
              </a:rPr>
              <a:t>Team M</a:t>
            </a:r>
            <a:r>
              <a:rPr lang="en-US" sz="2400" b="1" dirty="0">
                <a:solidFill>
                  <a:schemeClr val="accent1"/>
                </a:solidFill>
                <a:latin typeface="+mn-lt"/>
              </a:rPr>
              <a:t>ember</a:t>
            </a:r>
            <a:br>
              <a:rPr lang="en-US" sz="2400" b="1" dirty="0">
                <a:solidFill>
                  <a:schemeClr val="accent1"/>
                </a:solidFill>
                <a:latin typeface="+mn-lt"/>
              </a:rPr>
            </a:br>
            <a:r>
              <a:rPr lang="en-US" sz="2400" b="1" dirty="0">
                <a:solidFill>
                  <a:schemeClr val="tx1"/>
                </a:solidFill>
                <a:latin typeface="+mn-lt"/>
              </a:rPr>
              <a:t>Suraj Kumar</a:t>
            </a:r>
            <a:br>
              <a:rPr lang="en-US" sz="2400" b="1" dirty="0">
                <a:solidFill>
                  <a:schemeClr val="accent1"/>
                </a:solidFill>
                <a:latin typeface="+mn-lt"/>
              </a:rPr>
            </a:br>
            <a:r>
              <a:rPr lang="en-US" sz="2400" b="1" dirty="0">
                <a:solidFill>
                  <a:schemeClr val="tx1"/>
                </a:solidFill>
                <a:latin typeface="+mn-lt"/>
              </a:rPr>
              <a:t>Shreya Ranjan</a:t>
            </a:r>
            <a:endParaRPr lang="en-US" sz="2400" b="1" dirty="0">
              <a:solidFill>
                <a:schemeClr val="tx1"/>
              </a:solidFill>
              <a:latin typeface="+mn-lt"/>
              <a:ea typeface="Montserrat"/>
              <a:cs typeface="Montserrat"/>
              <a:sym typeface="Montserrat"/>
            </a:endParaRPr>
          </a:p>
          <a:p>
            <a:pPr marL="0" lvl="0" indent="0" algn="ctr" rtl="0">
              <a:lnSpc>
                <a:spcPct val="100000"/>
              </a:lnSpc>
              <a:spcBef>
                <a:spcPts val="0"/>
              </a:spcBef>
              <a:spcAft>
                <a:spcPts val="0"/>
              </a:spcAft>
              <a:buSzPts val="5200"/>
              <a:buNone/>
            </a:pPr>
            <a:endParaRPr lang="en-US"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US"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US"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B437-3B98-623C-2414-60CB99C9D51D}"/>
              </a:ext>
            </a:extLst>
          </p:cNvPr>
          <p:cNvSpPr>
            <a:spLocks noGrp="1"/>
          </p:cNvSpPr>
          <p:nvPr>
            <p:ph type="title"/>
          </p:nvPr>
        </p:nvSpPr>
        <p:spPr/>
        <p:txBody>
          <a:bodyPr/>
          <a:lstStyle/>
          <a:p>
            <a:r>
              <a:rPr lang="en-IN" b="1" dirty="0"/>
              <a:t>Data Pre-processing:</a:t>
            </a:r>
          </a:p>
        </p:txBody>
      </p:sp>
      <p:sp>
        <p:nvSpPr>
          <p:cNvPr id="3" name="Text Placeholder 2">
            <a:extLst>
              <a:ext uri="{FF2B5EF4-FFF2-40B4-BE49-F238E27FC236}">
                <a16:creationId xmlns:a16="http://schemas.microsoft.com/office/drawing/2014/main" id="{2AD9D37E-72FB-B283-2BEF-6929E40AB739}"/>
              </a:ext>
            </a:extLst>
          </p:cNvPr>
          <p:cNvSpPr>
            <a:spLocks noGrp="1"/>
          </p:cNvSpPr>
          <p:nvPr>
            <p:ph type="body" idx="1"/>
          </p:nvPr>
        </p:nvSpPr>
        <p:spPr/>
        <p:txBody>
          <a:bodyPr/>
          <a:lstStyle/>
          <a:p>
            <a:pPr marL="114300" indent="0">
              <a:buNone/>
            </a:pPr>
            <a:r>
              <a:rPr lang="en-IN" dirty="0">
                <a:solidFill>
                  <a:schemeClr val="bg2">
                    <a:lumMod val="25000"/>
                  </a:schemeClr>
                </a:solidFill>
              </a:rPr>
              <a:t>Data info after dropping null values.                   </a:t>
            </a:r>
          </a:p>
        </p:txBody>
      </p:sp>
      <p:pic>
        <p:nvPicPr>
          <p:cNvPr id="5" name="Picture 4">
            <a:extLst>
              <a:ext uri="{FF2B5EF4-FFF2-40B4-BE49-F238E27FC236}">
                <a16:creationId xmlns:a16="http://schemas.microsoft.com/office/drawing/2014/main" id="{C79C4CC0-D9FE-A671-071C-46886DDF50EB}"/>
              </a:ext>
            </a:extLst>
          </p:cNvPr>
          <p:cNvPicPr>
            <a:picLocks noChangeAspect="1"/>
          </p:cNvPicPr>
          <p:nvPr/>
        </p:nvPicPr>
        <p:blipFill>
          <a:blip r:embed="rId2"/>
          <a:stretch>
            <a:fillRect/>
          </a:stretch>
        </p:blipFill>
        <p:spPr>
          <a:xfrm>
            <a:off x="671511" y="1847900"/>
            <a:ext cx="3381375" cy="2143125"/>
          </a:xfrm>
          <a:prstGeom prst="rect">
            <a:avLst/>
          </a:prstGeom>
        </p:spPr>
      </p:pic>
      <p:cxnSp>
        <p:nvCxnSpPr>
          <p:cNvPr id="7" name="Straight Connector 6">
            <a:extLst>
              <a:ext uri="{FF2B5EF4-FFF2-40B4-BE49-F238E27FC236}">
                <a16:creationId xmlns:a16="http://schemas.microsoft.com/office/drawing/2014/main" id="{B145CE04-A8C6-A24B-6E88-76D1B3CAD1C5}"/>
              </a:ext>
            </a:extLst>
          </p:cNvPr>
          <p:cNvCxnSpPr>
            <a:cxnSpLocks/>
          </p:cNvCxnSpPr>
          <p:nvPr/>
        </p:nvCxnSpPr>
        <p:spPr>
          <a:xfrm>
            <a:off x="438149" y="1552575"/>
            <a:ext cx="3848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29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744C-F983-F2F5-5734-8706D4712F1B}"/>
              </a:ext>
            </a:extLst>
          </p:cNvPr>
          <p:cNvSpPr>
            <a:spLocks noGrp="1"/>
          </p:cNvSpPr>
          <p:nvPr>
            <p:ph type="title"/>
          </p:nvPr>
        </p:nvSpPr>
        <p:spPr/>
        <p:txBody>
          <a:bodyPr/>
          <a:lstStyle/>
          <a:p>
            <a:r>
              <a:rPr lang="en-IN" b="1" dirty="0"/>
              <a:t>Duplicate data:</a:t>
            </a:r>
          </a:p>
        </p:txBody>
      </p:sp>
      <p:sp>
        <p:nvSpPr>
          <p:cNvPr id="3" name="Text Placeholder 2">
            <a:extLst>
              <a:ext uri="{FF2B5EF4-FFF2-40B4-BE49-F238E27FC236}">
                <a16:creationId xmlns:a16="http://schemas.microsoft.com/office/drawing/2014/main" id="{80386237-FCD8-7A41-AFE4-DD53AD1B5D10}"/>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AA3505A3-FAA5-20B4-8542-6BE3CC511F31}"/>
              </a:ext>
            </a:extLst>
          </p:cNvPr>
          <p:cNvPicPr>
            <a:picLocks noChangeAspect="1"/>
          </p:cNvPicPr>
          <p:nvPr/>
        </p:nvPicPr>
        <p:blipFill>
          <a:blip r:embed="rId2"/>
          <a:stretch>
            <a:fillRect/>
          </a:stretch>
        </p:blipFill>
        <p:spPr>
          <a:xfrm>
            <a:off x="311700" y="1152475"/>
            <a:ext cx="8112675" cy="3584518"/>
          </a:xfrm>
          <a:prstGeom prst="rect">
            <a:avLst/>
          </a:prstGeom>
        </p:spPr>
      </p:pic>
    </p:spTree>
    <p:extLst>
      <p:ext uri="{BB962C8B-B14F-4D97-AF65-F5344CB8AC3E}">
        <p14:creationId xmlns:p14="http://schemas.microsoft.com/office/powerpoint/2010/main" val="155002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4881-310F-8AA1-3632-B6EF07CA2824}"/>
              </a:ext>
            </a:extLst>
          </p:cNvPr>
          <p:cNvSpPr>
            <a:spLocks noGrp="1"/>
          </p:cNvSpPr>
          <p:nvPr>
            <p:ph type="title"/>
          </p:nvPr>
        </p:nvSpPr>
        <p:spPr/>
        <p:txBody>
          <a:bodyPr/>
          <a:lstStyle/>
          <a:p>
            <a:r>
              <a:rPr lang="en-IN" b="1" dirty="0"/>
              <a:t>Dropping duplicate values:</a:t>
            </a:r>
          </a:p>
        </p:txBody>
      </p:sp>
      <p:sp>
        <p:nvSpPr>
          <p:cNvPr id="3" name="Text Placeholder 2">
            <a:extLst>
              <a:ext uri="{FF2B5EF4-FFF2-40B4-BE49-F238E27FC236}">
                <a16:creationId xmlns:a16="http://schemas.microsoft.com/office/drawing/2014/main" id="{4F1522E8-1F5E-A008-4F77-58236E5D6A27}"/>
              </a:ext>
            </a:extLst>
          </p:cNvPr>
          <p:cNvSpPr>
            <a:spLocks noGrp="1"/>
          </p:cNvSpPr>
          <p:nvPr>
            <p:ph type="body" idx="1"/>
          </p:nvPr>
        </p:nvSpPr>
        <p:spPr>
          <a:xfrm>
            <a:off x="311700" y="1017725"/>
            <a:ext cx="8520600" cy="3416400"/>
          </a:xfrm>
        </p:spPr>
        <p:txBody>
          <a:bodyPr/>
          <a:lstStyle/>
          <a:p>
            <a:pPr marL="114300" indent="0">
              <a:buNone/>
            </a:pPr>
            <a:r>
              <a:rPr lang="en-US" sz="1600" b="0" i="0" dirty="0">
                <a:solidFill>
                  <a:srgbClr val="212121"/>
                </a:solidFill>
                <a:effectLst/>
                <a:latin typeface="Roboto" panose="02000000000000000000" pitchFamily="2" charset="0"/>
              </a:rPr>
              <a:t>After removing the duplicate values the shape of the dataset changes to(401604, 8)</a:t>
            </a:r>
            <a:endParaRPr lang="en-IN" sz="1600" dirty="0"/>
          </a:p>
        </p:txBody>
      </p:sp>
      <p:pic>
        <p:nvPicPr>
          <p:cNvPr id="5" name="Picture 4">
            <a:extLst>
              <a:ext uri="{FF2B5EF4-FFF2-40B4-BE49-F238E27FC236}">
                <a16:creationId xmlns:a16="http://schemas.microsoft.com/office/drawing/2014/main" id="{006BF1ED-6113-751F-0036-6986DA65B52C}"/>
              </a:ext>
            </a:extLst>
          </p:cNvPr>
          <p:cNvPicPr>
            <a:picLocks noChangeAspect="1"/>
          </p:cNvPicPr>
          <p:nvPr/>
        </p:nvPicPr>
        <p:blipFill>
          <a:blip r:embed="rId2"/>
          <a:stretch>
            <a:fillRect/>
          </a:stretch>
        </p:blipFill>
        <p:spPr>
          <a:xfrm>
            <a:off x="104118" y="1429028"/>
            <a:ext cx="8935763" cy="3714472"/>
          </a:xfrm>
          <a:prstGeom prst="rect">
            <a:avLst/>
          </a:prstGeom>
        </p:spPr>
      </p:pic>
    </p:spTree>
    <p:extLst>
      <p:ext uri="{BB962C8B-B14F-4D97-AF65-F5344CB8AC3E}">
        <p14:creationId xmlns:p14="http://schemas.microsoft.com/office/powerpoint/2010/main" val="1056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D42A-2BCD-81D8-7FB6-4E148C3B6376}"/>
              </a:ext>
            </a:extLst>
          </p:cNvPr>
          <p:cNvSpPr>
            <a:spLocks noGrp="1"/>
          </p:cNvSpPr>
          <p:nvPr>
            <p:ph type="title"/>
          </p:nvPr>
        </p:nvSpPr>
        <p:spPr/>
        <p:txBody>
          <a:bodyPr/>
          <a:lstStyle/>
          <a:p>
            <a:r>
              <a:rPr lang="en-IN" b="1" dirty="0"/>
              <a:t>Outliners:</a:t>
            </a:r>
          </a:p>
        </p:txBody>
      </p:sp>
      <p:pic>
        <p:nvPicPr>
          <p:cNvPr id="5" name="Picture 4">
            <a:extLst>
              <a:ext uri="{FF2B5EF4-FFF2-40B4-BE49-F238E27FC236}">
                <a16:creationId xmlns:a16="http://schemas.microsoft.com/office/drawing/2014/main" id="{3B3DDE84-3533-371A-0B1F-73FA5A083E36}"/>
              </a:ext>
            </a:extLst>
          </p:cNvPr>
          <p:cNvPicPr>
            <a:picLocks noChangeAspect="1"/>
          </p:cNvPicPr>
          <p:nvPr/>
        </p:nvPicPr>
        <p:blipFill>
          <a:blip r:embed="rId2"/>
          <a:stretch>
            <a:fillRect/>
          </a:stretch>
        </p:blipFill>
        <p:spPr>
          <a:xfrm>
            <a:off x="973931" y="1017725"/>
            <a:ext cx="7196137" cy="4072345"/>
          </a:xfrm>
          <a:prstGeom prst="rect">
            <a:avLst/>
          </a:prstGeom>
        </p:spPr>
      </p:pic>
    </p:spTree>
    <p:extLst>
      <p:ext uri="{BB962C8B-B14F-4D97-AF65-F5344CB8AC3E}">
        <p14:creationId xmlns:p14="http://schemas.microsoft.com/office/powerpoint/2010/main" val="116577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CA6F-B38A-BCDE-532E-AA16E69D7A67}"/>
              </a:ext>
            </a:extLst>
          </p:cNvPr>
          <p:cNvSpPr>
            <a:spLocks noGrp="1"/>
          </p:cNvSpPr>
          <p:nvPr>
            <p:ph type="title"/>
          </p:nvPr>
        </p:nvSpPr>
        <p:spPr/>
        <p:txBody>
          <a:bodyPr/>
          <a:lstStyle/>
          <a:p>
            <a:r>
              <a:rPr lang="en-IN" b="1" dirty="0"/>
              <a:t>Exploratory data analysis(EDA):</a:t>
            </a:r>
          </a:p>
        </p:txBody>
      </p:sp>
      <p:cxnSp>
        <p:nvCxnSpPr>
          <p:cNvPr id="9" name="Straight Connector 8">
            <a:extLst>
              <a:ext uri="{FF2B5EF4-FFF2-40B4-BE49-F238E27FC236}">
                <a16:creationId xmlns:a16="http://schemas.microsoft.com/office/drawing/2014/main" id="{63703148-747A-25AF-DC41-917CDC5A2EA2}"/>
              </a:ext>
            </a:extLst>
          </p:cNvPr>
          <p:cNvCxnSpPr>
            <a:cxnSpLocks/>
          </p:cNvCxnSpPr>
          <p:nvPr/>
        </p:nvCxnSpPr>
        <p:spPr>
          <a:xfrm>
            <a:off x="409575" y="2095500"/>
            <a:ext cx="774382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D826F0-1D28-5857-8077-9F06341DA7C9}"/>
              </a:ext>
            </a:extLst>
          </p:cNvPr>
          <p:cNvSpPr txBox="1"/>
          <p:nvPr/>
        </p:nvSpPr>
        <p:spPr>
          <a:xfrm>
            <a:off x="4657726" y="1771531"/>
            <a:ext cx="4286250" cy="1600438"/>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Bottom 5 Product based on the selling are</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RUBY GLASS CLUSTER EARRINGS</a:t>
            </a:r>
          </a:p>
          <a:p>
            <a:pPr algn="l">
              <a:buFont typeface="Arial" panose="020B0604020202020204" pitchFamily="34" charset="0"/>
              <a:buChar char="•"/>
            </a:pPr>
            <a:r>
              <a:rPr lang="en-US" b="0" i="0" dirty="0">
                <a:solidFill>
                  <a:srgbClr val="212121"/>
                </a:solidFill>
                <a:effectLst/>
                <a:latin typeface="Roboto" panose="02000000000000000000" pitchFamily="2" charset="0"/>
              </a:rPr>
              <a:t>PINK CHRYSANTHEMUMS ART FLOWER</a:t>
            </a:r>
          </a:p>
          <a:p>
            <a:pPr algn="l">
              <a:buFont typeface="Arial" panose="020B0604020202020204" pitchFamily="34" charset="0"/>
              <a:buChar char="•"/>
            </a:pPr>
            <a:r>
              <a:rPr lang="en-US" b="0" i="0" dirty="0">
                <a:solidFill>
                  <a:srgbClr val="212121"/>
                </a:solidFill>
                <a:effectLst/>
                <a:latin typeface="Roboto" panose="02000000000000000000" pitchFamily="2" charset="0"/>
              </a:rPr>
              <a:t>72 CAKE CASES VINTAGE CHRISTMAS</a:t>
            </a:r>
          </a:p>
          <a:p>
            <a:pPr algn="l">
              <a:buFont typeface="Arial" panose="020B0604020202020204" pitchFamily="34" charset="0"/>
              <a:buChar char="•"/>
            </a:pPr>
            <a:r>
              <a:rPr lang="en-US" b="0" i="0" dirty="0">
                <a:solidFill>
                  <a:srgbClr val="212121"/>
                </a:solidFill>
                <a:effectLst/>
                <a:latin typeface="Roboto" panose="02000000000000000000" pitchFamily="2" charset="0"/>
              </a:rPr>
              <a:t>WALL ART , THE MAGIC FOREST</a:t>
            </a:r>
          </a:p>
          <a:p>
            <a:pPr algn="l">
              <a:buFont typeface="Arial" panose="020B0604020202020204" pitchFamily="34" charset="0"/>
              <a:buChar char="•"/>
            </a:pPr>
            <a:r>
              <a:rPr lang="en-US" b="0" i="0" dirty="0">
                <a:solidFill>
                  <a:srgbClr val="212121"/>
                </a:solidFill>
                <a:effectLst/>
                <a:latin typeface="Roboto" panose="02000000000000000000" pitchFamily="2" charset="0"/>
              </a:rPr>
              <a:t>PAPER CRAFT , LITTLE BIRDIE</a:t>
            </a:r>
          </a:p>
        </p:txBody>
      </p:sp>
      <p:sp>
        <p:nvSpPr>
          <p:cNvPr id="17" name="TextBox 16">
            <a:extLst>
              <a:ext uri="{FF2B5EF4-FFF2-40B4-BE49-F238E27FC236}">
                <a16:creationId xmlns:a16="http://schemas.microsoft.com/office/drawing/2014/main" id="{1F7C2E72-E1D0-84AE-4637-4C6A1386EFB7}"/>
              </a:ext>
            </a:extLst>
          </p:cNvPr>
          <p:cNvSpPr txBox="1"/>
          <p:nvPr/>
        </p:nvSpPr>
        <p:spPr>
          <a:xfrm>
            <a:off x="311699" y="1752600"/>
            <a:ext cx="4765125" cy="1815882"/>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Top 5 product based on maximum selling are :</a:t>
            </a:r>
          </a:p>
          <a:p>
            <a:pPr algn="l"/>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WHITE HANGING HEART T-LIGHT HOLDER,</a:t>
            </a:r>
          </a:p>
          <a:p>
            <a:pPr algn="l">
              <a:buFont typeface="Arial" panose="020B0604020202020204" pitchFamily="34" charset="0"/>
              <a:buChar char="•"/>
            </a:pPr>
            <a:r>
              <a:rPr lang="en-US" b="0" i="0" dirty="0">
                <a:solidFill>
                  <a:srgbClr val="212121"/>
                </a:solidFill>
                <a:effectLst/>
                <a:latin typeface="Roboto" panose="02000000000000000000" pitchFamily="2" charset="0"/>
              </a:rPr>
              <a:t>REGENCY CAKESTAND 3 TIER</a:t>
            </a:r>
          </a:p>
          <a:p>
            <a:pPr algn="l">
              <a:buFont typeface="Arial" panose="020B0604020202020204" pitchFamily="34" charset="0"/>
              <a:buChar char="•"/>
            </a:pPr>
            <a:r>
              <a:rPr lang="en-US" b="0" i="0" dirty="0">
                <a:solidFill>
                  <a:srgbClr val="212121"/>
                </a:solidFill>
                <a:effectLst/>
                <a:latin typeface="Roboto" panose="02000000000000000000" pitchFamily="2" charset="0"/>
              </a:rPr>
              <a:t>JUMBO BAG RED RETROSPOT</a:t>
            </a:r>
          </a:p>
          <a:p>
            <a:pPr algn="l">
              <a:buFont typeface="Arial" panose="020B0604020202020204" pitchFamily="34" charset="0"/>
              <a:buChar char="•"/>
            </a:pPr>
            <a:r>
              <a:rPr lang="en-US" b="0" i="0" dirty="0">
                <a:solidFill>
                  <a:srgbClr val="212121"/>
                </a:solidFill>
                <a:effectLst/>
                <a:latin typeface="Roboto" panose="02000000000000000000" pitchFamily="2" charset="0"/>
              </a:rPr>
              <a:t>PARTY BUNTING</a:t>
            </a:r>
          </a:p>
          <a:p>
            <a:pPr algn="l">
              <a:buFont typeface="Arial" panose="020B0604020202020204" pitchFamily="34" charset="0"/>
              <a:buChar char="•"/>
            </a:pPr>
            <a:r>
              <a:rPr lang="en-US" b="0" i="0" dirty="0">
                <a:solidFill>
                  <a:srgbClr val="212121"/>
                </a:solidFill>
                <a:effectLst/>
                <a:latin typeface="Roboto" panose="02000000000000000000" pitchFamily="2" charset="0"/>
              </a:rPr>
              <a:t>LUNCH BAG RED RETROSPOT</a:t>
            </a:r>
          </a:p>
          <a:p>
            <a:endParaRPr lang="en-IN" dirty="0"/>
          </a:p>
        </p:txBody>
      </p:sp>
      <p:sp>
        <p:nvSpPr>
          <p:cNvPr id="19" name="Text Placeholder 18">
            <a:extLst>
              <a:ext uri="{FF2B5EF4-FFF2-40B4-BE49-F238E27FC236}">
                <a16:creationId xmlns:a16="http://schemas.microsoft.com/office/drawing/2014/main" id="{A08FCFCF-39B7-8DCB-FE6E-C21C0D967535}"/>
              </a:ext>
            </a:extLst>
          </p:cNvPr>
          <p:cNvSpPr>
            <a:spLocks noGrp="1"/>
          </p:cNvSpPr>
          <p:nvPr>
            <p:ph type="body" idx="1"/>
          </p:nvPr>
        </p:nvSpPr>
        <p:spPr>
          <a:xfrm>
            <a:off x="-288375" y="4991050"/>
            <a:ext cx="8520600" cy="3416400"/>
          </a:xfrm>
        </p:spPr>
        <p:txBody>
          <a:bodyPr/>
          <a:lstStyle/>
          <a:p>
            <a:endParaRPr lang="en-IN" dirty="0"/>
          </a:p>
        </p:txBody>
      </p:sp>
    </p:spTree>
    <p:extLst>
      <p:ext uri="{BB962C8B-B14F-4D97-AF65-F5344CB8AC3E}">
        <p14:creationId xmlns:p14="http://schemas.microsoft.com/office/powerpoint/2010/main" val="348973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200E-5BDB-002E-2011-70A7E64D4B99}"/>
              </a:ext>
            </a:extLst>
          </p:cNvPr>
          <p:cNvSpPr>
            <a:spLocks noGrp="1"/>
          </p:cNvSpPr>
          <p:nvPr>
            <p:ph type="title"/>
          </p:nvPr>
        </p:nvSpPr>
        <p:spPr/>
        <p:txBody>
          <a:bodyPr/>
          <a:lstStyle/>
          <a:p>
            <a:r>
              <a:rPr lang="en-IN" b="1" dirty="0"/>
              <a:t>Visualization of Description:</a:t>
            </a:r>
          </a:p>
        </p:txBody>
      </p:sp>
      <p:sp>
        <p:nvSpPr>
          <p:cNvPr id="3" name="Text Placeholder 2">
            <a:extLst>
              <a:ext uri="{FF2B5EF4-FFF2-40B4-BE49-F238E27FC236}">
                <a16:creationId xmlns:a16="http://schemas.microsoft.com/office/drawing/2014/main" id="{2A6D137A-0ED7-2ED9-1FF7-280E0022B400}"/>
              </a:ext>
            </a:extLst>
          </p:cNvPr>
          <p:cNvSpPr>
            <a:spLocks noGrp="1"/>
          </p:cNvSpPr>
          <p:nvPr>
            <p:ph type="body" idx="1"/>
          </p:nvPr>
        </p:nvSpPr>
        <p:spPr/>
        <p:txBody>
          <a:bodyPr/>
          <a:lstStyle/>
          <a:p>
            <a:pPr marL="114300" indent="0">
              <a:buNone/>
            </a:pPr>
            <a:r>
              <a:rPr lang="en-IN" dirty="0">
                <a:solidFill>
                  <a:schemeClr val="bg2">
                    <a:lumMod val="25000"/>
                  </a:schemeClr>
                </a:solidFill>
                <a:latin typeface="+mj-lt"/>
              </a:rPr>
              <a:t>T</a:t>
            </a:r>
            <a:r>
              <a:rPr lang="en-IN" b="0" dirty="0">
                <a:solidFill>
                  <a:schemeClr val="bg2">
                    <a:lumMod val="25000"/>
                  </a:schemeClr>
                </a:solidFill>
                <a:effectLst/>
                <a:latin typeface="+mj-lt"/>
              </a:rPr>
              <a:t>op 5 product:</a:t>
            </a:r>
          </a:p>
          <a:p>
            <a:endParaRPr lang="en-IN" dirty="0"/>
          </a:p>
        </p:txBody>
      </p:sp>
      <p:pic>
        <p:nvPicPr>
          <p:cNvPr id="4" name="Picture 3">
            <a:extLst>
              <a:ext uri="{FF2B5EF4-FFF2-40B4-BE49-F238E27FC236}">
                <a16:creationId xmlns:a16="http://schemas.microsoft.com/office/drawing/2014/main" id="{DA875B78-8AB5-914C-8E72-765E8190F897}"/>
              </a:ext>
            </a:extLst>
          </p:cNvPr>
          <p:cNvPicPr>
            <a:picLocks noChangeAspect="1"/>
          </p:cNvPicPr>
          <p:nvPr/>
        </p:nvPicPr>
        <p:blipFill>
          <a:blip r:embed="rId2"/>
          <a:stretch>
            <a:fillRect/>
          </a:stretch>
        </p:blipFill>
        <p:spPr>
          <a:xfrm>
            <a:off x="311700" y="1556156"/>
            <a:ext cx="8382000" cy="3250844"/>
          </a:xfrm>
          <a:prstGeom prst="rect">
            <a:avLst/>
          </a:prstGeom>
        </p:spPr>
      </p:pic>
    </p:spTree>
    <p:extLst>
      <p:ext uri="{BB962C8B-B14F-4D97-AF65-F5344CB8AC3E}">
        <p14:creationId xmlns:p14="http://schemas.microsoft.com/office/powerpoint/2010/main" val="162552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AC39A-1AAB-04E3-3780-AB9FD2F9089E}"/>
              </a:ext>
            </a:extLst>
          </p:cNvPr>
          <p:cNvSpPr>
            <a:spLocks noGrp="1"/>
          </p:cNvSpPr>
          <p:nvPr>
            <p:ph type="body" idx="1"/>
          </p:nvPr>
        </p:nvSpPr>
        <p:spPr>
          <a:xfrm>
            <a:off x="245025" y="333324"/>
            <a:ext cx="8520600" cy="4524425"/>
          </a:xfrm>
        </p:spPr>
        <p:txBody>
          <a:bodyPr/>
          <a:lstStyle/>
          <a:p>
            <a:pPr marL="114300" indent="0">
              <a:buNone/>
            </a:pPr>
            <a:r>
              <a:rPr lang="en-IN" dirty="0">
                <a:solidFill>
                  <a:schemeClr val="bg2">
                    <a:lumMod val="25000"/>
                  </a:schemeClr>
                </a:solidFill>
                <a:latin typeface="+mj-lt"/>
              </a:rPr>
              <a:t>B</a:t>
            </a:r>
            <a:r>
              <a:rPr lang="en-IN" b="0" dirty="0">
                <a:solidFill>
                  <a:schemeClr val="bg2">
                    <a:lumMod val="25000"/>
                  </a:schemeClr>
                </a:solidFill>
                <a:effectLst/>
                <a:latin typeface="+mj-lt"/>
              </a:rPr>
              <a:t>ottom 5 product:</a:t>
            </a:r>
          </a:p>
          <a:p>
            <a:pPr marL="114300" indent="0">
              <a:buNone/>
            </a:pPr>
            <a:endParaRPr lang="en-IN" b="0" dirty="0">
              <a:solidFill>
                <a:srgbClr val="000000"/>
              </a:solidFill>
              <a:effectLst/>
              <a:latin typeface="Courier New" panose="02070309020205020404" pitchFamily="49" charset="0"/>
            </a:endParaRPr>
          </a:p>
          <a:p>
            <a:pPr marL="114300" indent="0">
              <a:buNone/>
            </a:pPr>
            <a:endParaRPr lang="en-IN" dirty="0"/>
          </a:p>
        </p:txBody>
      </p:sp>
      <p:pic>
        <p:nvPicPr>
          <p:cNvPr id="5" name="Picture 4">
            <a:extLst>
              <a:ext uri="{FF2B5EF4-FFF2-40B4-BE49-F238E27FC236}">
                <a16:creationId xmlns:a16="http://schemas.microsoft.com/office/drawing/2014/main" id="{60419D50-8058-390C-4FBF-38B2FFCE1926}"/>
              </a:ext>
            </a:extLst>
          </p:cNvPr>
          <p:cNvPicPr>
            <a:picLocks noChangeAspect="1"/>
          </p:cNvPicPr>
          <p:nvPr/>
        </p:nvPicPr>
        <p:blipFill>
          <a:blip r:embed="rId2"/>
          <a:stretch>
            <a:fillRect/>
          </a:stretch>
        </p:blipFill>
        <p:spPr>
          <a:xfrm>
            <a:off x="188118" y="1064574"/>
            <a:ext cx="8710857" cy="3745602"/>
          </a:xfrm>
          <a:prstGeom prst="rect">
            <a:avLst/>
          </a:prstGeom>
        </p:spPr>
      </p:pic>
    </p:spTree>
    <p:extLst>
      <p:ext uri="{BB962C8B-B14F-4D97-AF65-F5344CB8AC3E}">
        <p14:creationId xmlns:p14="http://schemas.microsoft.com/office/powerpoint/2010/main" val="37398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7981-69CD-D4C5-6C28-37429E2CA6D7}"/>
              </a:ext>
            </a:extLst>
          </p:cNvPr>
          <p:cNvSpPr>
            <a:spLocks noGrp="1"/>
          </p:cNvSpPr>
          <p:nvPr>
            <p:ph type="title"/>
          </p:nvPr>
        </p:nvSpPr>
        <p:spPr>
          <a:xfrm>
            <a:off x="95251" y="445025"/>
            <a:ext cx="8867774" cy="572700"/>
          </a:xfrm>
        </p:spPr>
        <p:txBody>
          <a:bodyPr/>
          <a:lstStyle/>
          <a:p>
            <a:r>
              <a:rPr lang="en-US" b="0" dirty="0">
                <a:solidFill>
                  <a:schemeClr val="bg2">
                    <a:lumMod val="25000"/>
                  </a:schemeClr>
                </a:solidFill>
                <a:effectLst/>
                <a:latin typeface="+mj-lt"/>
              </a:rPr>
              <a:t> </a:t>
            </a:r>
            <a:r>
              <a:rPr lang="en-US" sz="2000" b="0" dirty="0">
                <a:solidFill>
                  <a:schemeClr val="bg2">
                    <a:lumMod val="25000"/>
                  </a:schemeClr>
                </a:solidFill>
                <a:effectLst/>
                <a:latin typeface="+mj-lt"/>
                <a:cs typeface="Arial" panose="020B0604020202020204" pitchFamily="34" charset="0"/>
              </a:rPr>
              <a:t>New column with the </a:t>
            </a:r>
            <a:r>
              <a:rPr lang="en-US" sz="2000" b="0" dirty="0" err="1">
                <a:solidFill>
                  <a:schemeClr val="bg2">
                    <a:lumMod val="25000"/>
                  </a:schemeClr>
                </a:solidFill>
                <a:effectLst/>
                <a:latin typeface="+mj-lt"/>
                <a:cs typeface="Arial" panose="020B0604020202020204" pitchFamily="34" charset="0"/>
              </a:rPr>
              <a:t>Total_Price</a:t>
            </a:r>
            <a:r>
              <a:rPr lang="en-US" sz="2000" b="0" dirty="0">
                <a:solidFill>
                  <a:schemeClr val="bg2">
                    <a:lumMod val="25000"/>
                  </a:schemeClr>
                </a:solidFill>
                <a:effectLst/>
                <a:latin typeface="+mj-lt"/>
                <a:cs typeface="Arial" panose="020B0604020202020204" pitchFamily="34" charset="0"/>
              </a:rPr>
              <a:t> paid by the  customer:</a:t>
            </a:r>
            <a:br>
              <a:rPr lang="en-US" b="0" dirty="0">
                <a:solidFill>
                  <a:schemeClr val="bg2">
                    <a:lumMod val="25000"/>
                  </a:schemeClr>
                </a:solidFill>
                <a:effectLst/>
                <a:latin typeface="+mj-lt"/>
                <a:cs typeface="Arial" panose="020B0604020202020204" pitchFamily="34" charset="0"/>
              </a:rPr>
            </a:br>
            <a:endParaRPr lang="en-IN" dirty="0">
              <a:solidFill>
                <a:schemeClr val="bg2">
                  <a:lumMod val="25000"/>
                </a:schemeClr>
              </a:solidFill>
              <a:latin typeface="+mj-lt"/>
              <a:cs typeface="Arial" panose="020B0604020202020204" pitchFamily="34" charset="0"/>
            </a:endParaRPr>
          </a:p>
        </p:txBody>
      </p:sp>
      <p:sp>
        <p:nvSpPr>
          <p:cNvPr id="3" name="Text Placeholder 2">
            <a:extLst>
              <a:ext uri="{FF2B5EF4-FFF2-40B4-BE49-F238E27FC236}">
                <a16:creationId xmlns:a16="http://schemas.microsoft.com/office/drawing/2014/main" id="{A37A7C73-9D05-A709-A5C0-0450AC4C7796}"/>
              </a:ext>
            </a:extLst>
          </p:cNvPr>
          <p:cNvSpPr>
            <a:spLocks noGrp="1"/>
          </p:cNvSpPr>
          <p:nvPr>
            <p:ph type="body" idx="1"/>
          </p:nvPr>
        </p:nvSpPr>
        <p:spPr>
          <a:xfrm>
            <a:off x="311700" y="1152475"/>
            <a:ext cx="8520600" cy="3695750"/>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8DF58600-C840-395A-4D9E-52E46AC82660}"/>
              </a:ext>
            </a:extLst>
          </p:cNvPr>
          <p:cNvPicPr>
            <a:picLocks noChangeAspect="1"/>
          </p:cNvPicPr>
          <p:nvPr/>
        </p:nvPicPr>
        <p:blipFill>
          <a:blip r:embed="rId2"/>
          <a:stretch>
            <a:fillRect/>
          </a:stretch>
        </p:blipFill>
        <p:spPr>
          <a:xfrm>
            <a:off x="311700" y="1666925"/>
            <a:ext cx="8660850" cy="2324100"/>
          </a:xfrm>
          <a:prstGeom prst="rect">
            <a:avLst/>
          </a:prstGeom>
        </p:spPr>
      </p:pic>
    </p:spTree>
    <p:extLst>
      <p:ext uri="{BB962C8B-B14F-4D97-AF65-F5344CB8AC3E}">
        <p14:creationId xmlns:p14="http://schemas.microsoft.com/office/powerpoint/2010/main" val="408020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AE23-EC5C-23E5-FA2B-5A7DD39981E4}"/>
              </a:ext>
            </a:extLst>
          </p:cNvPr>
          <p:cNvSpPr>
            <a:spLocks noGrp="1"/>
          </p:cNvSpPr>
          <p:nvPr>
            <p:ph type="title"/>
          </p:nvPr>
        </p:nvSpPr>
        <p:spPr>
          <a:xfrm>
            <a:off x="311700" y="176560"/>
            <a:ext cx="8520600" cy="572700"/>
          </a:xfrm>
        </p:spPr>
        <p:txBody>
          <a:bodyPr/>
          <a:lstStyle/>
          <a:p>
            <a:r>
              <a:rPr lang="en-US" sz="1800" b="0" dirty="0">
                <a:solidFill>
                  <a:schemeClr val="bg2">
                    <a:lumMod val="25000"/>
                  </a:schemeClr>
                </a:solidFill>
                <a:effectLst/>
                <a:latin typeface="+mj-lt"/>
              </a:rPr>
              <a:t>Top most Quantity and total price paid by the customer:</a:t>
            </a:r>
            <a:br>
              <a:rPr lang="en-US" sz="1800" b="0" dirty="0">
                <a:solidFill>
                  <a:schemeClr val="bg2">
                    <a:lumMod val="25000"/>
                  </a:schemeClr>
                </a:solidFill>
                <a:effectLst/>
                <a:latin typeface="+mj-lt"/>
              </a:rPr>
            </a:br>
            <a:endParaRPr lang="en-IN" sz="1800"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7062B3D6-02A7-3B46-11D7-00C72E8BFDD3}"/>
              </a:ext>
            </a:extLst>
          </p:cNvPr>
          <p:cNvPicPr>
            <a:picLocks noChangeAspect="1"/>
          </p:cNvPicPr>
          <p:nvPr/>
        </p:nvPicPr>
        <p:blipFill>
          <a:blip r:embed="rId2"/>
          <a:stretch>
            <a:fillRect/>
          </a:stretch>
        </p:blipFill>
        <p:spPr>
          <a:xfrm>
            <a:off x="6610350" y="878860"/>
            <a:ext cx="2221950" cy="3667125"/>
          </a:xfrm>
          <a:prstGeom prst="rect">
            <a:avLst/>
          </a:prstGeom>
        </p:spPr>
      </p:pic>
      <p:pic>
        <p:nvPicPr>
          <p:cNvPr id="7" name="Picture 6">
            <a:extLst>
              <a:ext uri="{FF2B5EF4-FFF2-40B4-BE49-F238E27FC236}">
                <a16:creationId xmlns:a16="http://schemas.microsoft.com/office/drawing/2014/main" id="{B20FBA9E-4197-8CD8-E68D-6A400EEBB2D6}"/>
              </a:ext>
            </a:extLst>
          </p:cNvPr>
          <p:cNvPicPr>
            <a:picLocks noChangeAspect="1"/>
          </p:cNvPicPr>
          <p:nvPr/>
        </p:nvPicPr>
        <p:blipFill>
          <a:blip r:embed="rId3"/>
          <a:stretch>
            <a:fillRect/>
          </a:stretch>
        </p:blipFill>
        <p:spPr>
          <a:xfrm>
            <a:off x="114300" y="878860"/>
            <a:ext cx="6219825" cy="3963629"/>
          </a:xfrm>
          <a:prstGeom prst="rect">
            <a:avLst/>
          </a:prstGeom>
        </p:spPr>
      </p:pic>
    </p:spTree>
    <p:extLst>
      <p:ext uri="{BB962C8B-B14F-4D97-AF65-F5344CB8AC3E}">
        <p14:creationId xmlns:p14="http://schemas.microsoft.com/office/powerpoint/2010/main" val="75988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CB6E-021D-1992-4A8B-C50CA450141D}"/>
              </a:ext>
            </a:extLst>
          </p:cNvPr>
          <p:cNvSpPr>
            <a:spLocks noGrp="1"/>
          </p:cNvSpPr>
          <p:nvPr>
            <p:ph type="title"/>
          </p:nvPr>
        </p:nvSpPr>
        <p:spPr>
          <a:xfrm>
            <a:off x="311697" y="312374"/>
            <a:ext cx="6196504" cy="572700"/>
          </a:xfrm>
        </p:spPr>
        <p:txBody>
          <a:bodyPr/>
          <a:lstStyle/>
          <a:p>
            <a:r>
              <a:rPr lang="en-IN" b="1" i="0" dirty="0">
                <a:solidFill>
                  <a:schemeClr val="tx1"/>
                </a:solidFill>
                <a:effectLst/>
                <a:latin typeface="+mj-lt"/>
              </a:rPr>
              <a:t>Country Analysis:</a:t>
            </a:r>
            <a:br>
              <a:rPr lang="en-IN"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DE31C440-69B0-2E72-8C7D-DECF36DD5445}"/>
              </a:ext>
            </a:extLst>
          </p:cNvPr>
          <p:cNvSpPr>
            <a:spLocks noGrp="1"/>
          </p:cNvSpPr>
          <p:nvPr>
            <p:ph type="body" idx="1"/>
          </p:nvPr>
        </p:nvSpPr>
        <p:spPr>
          <a:xfrm>
            <a:off x="311700" y="885074"/>
            <a:ext cx="8520600" cy="4258426"/>
          </a:xfrm>
        </p:spPr>
        <p:txBody>
          <a:bodyPr/>
          <a:lstStyle/>
          <a:p>
            <a:pPr marL="114300" indent="0">
              <a:buNone/>
            </a:pPr>
            <a:r>
              <a:rPr lang="en-IN" b="0" dirty="0">
                <a:solidFill>
                  <a:schemeClr val="bg2">
                    <a:lumMod val="25000"/>
                  </a:schemeClr>
                </a:solidFill>
                <a:effectLst/>
                <a:latin typeface="+mj-lt"/>
              </a:rPr>
              <a:t>5 Highest transactions Countries:</a:t>
            </a: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US" sz="1100" b="0" i="0" dirty="0">
              <a:solidFill>
                <a:srgbClr val="212121"/>
              </a:solidFill>
              <a:effectLst/>
              <a:latin typeface="Roboto" panose="02000000000000000000" pitchFamily="2" charset="0"/>
            </a:endParaRPr>
          </a:p>
          <a:p>
            <a:pPr marL="114300" indent="0" algn="just">
              <a:buNone/>
            </a:pPr>
            <a:r>
              <a:rPr lang="en-US" sz="1200" b="0" i="0" dirty="0">
                <a:solidFill>
                  <a:srgbClr val="212121"/>
                </a:solidFill>
                <a:effectLst/>
                <a:latin typeface="Roboto" panose="02000000000000000000" pitchFamily="2" charset="0"/>
                <a:ea typeface="Roboto" panose="02000000000000000000" pitchFamily="2" charset="0"/>
              </a:rPr>
              <a:t>From the above graph, it is clear that the United Kingdom has more transactions than other nations, indicating that it has a larger likelihood of making a purchase than Germany, France, Ireland, and Spain.</a:t>
            </a:r>
            <a:endParaRPr lang="en-IN" sz="1200" b="0" dirty="0">
              <a:solidFill>
                <a:srgbClr val="008000"/>
              </a:solidFill>
              <a:effectLst/>
              <a:latin typeface="Roboto" panose="02000000000000000000" pitchFamily="2" charset="0"/>
              <a:ea typeface="Roboto" panose="02000000000000000000" pitchFamily="2"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8000"/>
              </a:solidFill>
              <a:effectLst/>
              <a:latin typeface="Courier New" panose="02070309020205020404" pitchFamily="49" charset="0"/>
            </a:endParaRPr>
          </a:p>
          <a:p>
            <a:pPr marL="114300" indent="0">
              <a:buNone/>
            </a:pPr>
            <a:endParaRPr lang="en-IN" dirty="0">
              <a:solidFill>
                <a:srgbClr val="008000"/>
              </a:solidFill>
              <a:latin typeface="Courier New" panose="02070309020205020404" pitchFamily="49" charset="0"/>
            </a:endParaRPr>
          </a:p>
          <a:p>
            <a:pPr marL="114300" indent="0">
              <a:buNone/>
            </a:pPr>
            <a:endParaRPr lang="en-IN" b="0" dirty="0">
              <a:solidFill>
                <a:srgbClr val="000000"/>
              </a:solidFill>
              <a:effectLst/>
              <a:latin typeface="Courier New" panose="02070309020205020404" pitchFamily="49" charset="0"/>
            </a:endParaRPr>
          </a:p>
          <a:p>
            <a:pPr marL="114300" indent="0">
              <a:buNone/>
            </a:pPr>
            <a:endParaRPr lang="en-IN" dirty="0"/>
          </a:p>
        </p:txBody>
      </p:sp>
      <p:pic>
        <p:nvPicPr>
          <p:cNvPr id="5" name="Picture 4">
            <a:extLst>
              <a:ext uri="{FF2B5EF4-FFF2-40B4-BE49-F238E27FC236}">
                <a16:creationId xmlns:a16="http://schemas.microsoft.com/office/drawing/2014/main" id="{F7DC6D8E-F410-AA11-7504-555A3EF9514D}"/>
              </a:ext>
            </a:extLst>
          </p:cNvPr>
          <p:cNvPicPr>
            <a:picLocks noChangeAspect="1"/>
          </p:cNvPicPr>
          <p:nvPr/>
        </p:nvPicPr>
        <p:blipFill>
          <a:blip r:embed="rId2"/>
          <a:stretch>
            <a:fillRect/>
          </a:stretch>
        </p:blipFill>
        <p:spPr>
          <a:xfrm>
            <a:off x="6508201" y="1371550"/>
            <a:ext cx="2324100" cy="2057400"/>
          </a:xfrm>
          <a:prstGeom prst="rect">
            <a:avLst/>
          </a:prstGeom>
        </p:spPr>
      </p:pic>
      <p:pic>
        <p:nvPicPr>
          <p:cNvPr id="7" name="Picture 6">
            <a:extLst>
              <a:ext uri="{FF2B5EF4-FFF2-40B4-BE49-F238E27FC236}">
                <a16:creationId xmlns:a16="http://schemas.microsoft.com/office/drawing/2014/main" id="{EFA20A48-9F80-5AC8-D4BD-1CE688D3975C}"/>
              </a:ext>
            </a:extLst>
          </p:cNvPr>
          <p:cNvPicPr>
            <a:picLocks noChangeAspect="1"/>
          </p:cNvPicPr>
          <p:nvPr/>
        </p:nvPicPr>
        <p:blipFill>
          <a:blip r:embed="rId3"/>
          <a:stretch>
            <a:fillRect/>
          </a:stretch>
        </p:blipFill>
        <p:spPr>
          <a:xfrm>
            <a:off x="473869" y="1371549"/>
            <a:ext cx="5872163" cy="3152825"/>
          </a:xfrm>
          <a:prstGeom prst="rect">
            <a:avLst/>
          </a:prstGeom>
        </p:spPr>
      </p:pic>
    </p:spTree>
    <p:extLst>
      <p:ext uri="{BB962C8B-B14F-4D97-AF65-F5344CB8AC3E}">
        <p14:creationId xmlns:p14="http://schemas.microsoft.com/office/powerpoint/2010/main" val="249290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CCACA9CB-1A55-D0A9-633E-F63B144A4F0D}"/>
              </a:ext>
            </a:extLst>
          </p:cNvPr>
          <p:cNvSpPr txBox="1"/>
          <p:nvPr/>
        </p:nvSpPr>
        <p:spPr>
          <a:xfrm>
            <a:off x="416458" y="2671399"/>
            <a:ext cx="3784348" cy="461665"/>
          </a:xfrm>
          <a:prstGeom prst="rect">
            <a:avLst/>
          </a:prstGeom>
          <a:noFill/>
        </p:spPr>
        <p:txBody>
          <a:bodyPr wrap="square" rtlCol="0">
            <a:spAutoFit/>
          </a:bodyPr>
          <a:lstStyle/>
          <a:p>
            <a:r>
              <a:rPr lang="en-IN" sz="2400" b="1" dirty="0">
                <a:solidFill>
                  <a:schemeClr val="tx1"/>
                </a:solidFill>
              </a:rPr>
              <a:t>Problem description:</a:t>
            </a:r>
          </a:p>
        </p:txBody>
      </p:sp>
      <p:sp>
        <p:nvSpPr>
          <p:cNvPr id="6" name="TextBox 5">
            <a:extLst>
              <a:ext uri="{FF2B5EF4-FFF2-40B4-BE49-F238E27FC236}">
                <a16:creationId xmlns:a16="http://schemas.microsoft.com/office/drawing/2014/main" id="{39F3A862-5D86-49EC-2AC9-04B41FB3DEBF}"/>
              </a:ext>
            </a:extLst>
          </p:cNvPr>
          <p:cNvSpPr txBox="1"/>
          <p:nvPr/>
        </p:nvSpPr>
        <p:spPr>
          <a:xfrm>
            <a:off x="351780" y="262551"/>
            <a:ext cx="5119122" cy="400110"/>
          </a:xfrm>
          <a:prstGeom prst="rect">
            <a:avLst/>
          </a:prstGeom>
          <a:noFill/>
        </p:spPr>
        <p:txBody>
          <a:bodyPr wrap="square" rtlCol="0">
            <a:spAutoFit/>
          </a:bodyPr>
          <a:lstStyle/>
          <a:p>
            <a:r>
              <a:rPr lang="en-IN" sz="2000" b="1" dirty="0">
                <a:solidFill>
                  <a:schemeClr val="tx1"/>
                </a:solidFill>
              </a:rPr>
              <a:t>CUSTOMER SEGEMENTATION:</a:t>
            </a:r>
          </a:p>
        </p:txBody>
      </p:sp>
      <p:sp>
        <p:nvSpPr>
          <p:cNvPr id="7" name="TextBox 6">
            <a:extLst>
              <a:ext uri="{FF2B5EF4-FFF2-40B4-BE49-F238E27FC236}">
                <a16:creationId xmlns:a16="http://schemas.microsoft.com/office/drawing/2014/main" id="{3235CA5F-131C-9DFE-F1D3-AC35C751302C}"/>
              </a:ext>
            </a:extLst>
          </p:cNvPr>
          <p:cNvSpPr txBox="1"/>
          <p:nvPr/>
        </p:nvSpPr>
        <p:spPr>
          <a:xfrm>
            <a:off x="416458" y="733288"/>
            <a:ext cx="8274867" cy="2031325"/>
          </a:xfrm>
          <a:prstGeom prst="rect">
            <a:avLst/>
          </a:prstGeom>
          <a:noFill/>
        </p:spPr>
        <p:txBody>
          <a:bodyPr wrap="square" rtlCol="0">
            <a:spAutoFit/>
          </a:bodyPr>
          <a:lstStyle/>
          <a:p>
            <a:pPr algn="just"/>
            <a:r>
              <a:rPr lang="en-US" b="0" i="0" dirty="0">
                <a:solidFill>
                  <a:schemeClr val="accent2"/>
                </a:solidFill>
                <a:effectLst/>
                <a:latin typeface="Roboto" panose="02000000000000000000" pitchFamily="2" charset="0"/>
              </a:rPr>
              <a:t>Customer segmentation is the practice of grouping the consumers of a firm into categories that represent the similarities among the customers in each category. In order to optimize each customer's value to the company, it is important to segment customers in order to determine how to interact with them.</a:t>
            </a:r>
          </a:p>
          <a:p>
            <a:pPr algn="just"/>
            <a:r>
              <a:rPr lang="en-US" b="0" i="0" dirty="0">
                <a:solidFill>
                  <a:schemeClr val="accent2"/>
                </a:solidFill>
                <a:effectLst/>
                <a:latin typeface="Roboto" panose="02000000000000000000" pitchFamily="2" charset="0"/>
              </a:rPr>
              <a:t>Customer segmentation may enable marketers to reach out to each customer in the most efficient manner. A customer segmentation analysis enables marketers to accurately identify distinct groups of customers based on demographic, behavioral, and other factors by utilizing the vast amount of customer (and potential customer) data accessible.</a:t>
            </a:r>
          </a:p>
          <a:p>
            <a:endParaRPr lang="en-IN" dirty="0"/>
          </a:p>
        </p:txBody>
      </p:sp>
      <p:sp>
        <p:nvSpPr>
          <p:cNvPr id="8" name="TextBox 7">
            <a:extLst>
              <a:ext uri="{FF2B5EF4-FFF2-40B4-BE49-F238E27FC236}">
                <a16:creationId xmlns:a16="http://schemas.microsoft.com/office/drawing/2014/main" id="{D9D20B81-BB30-6122-EC06-8683DFECCCAF}"/>
              </a:ext>
            </a:extLst>
          </p:cNvPr>
          <p:cNvSpPr txBox="1"/>
          <p:nvPr/>
        </p:nvSpPr>
        <p:spPr>
          <a:xfrm>
            <a:off x="470780" y="3313567"/>
            <a:ext cx="8139065" cy="1169551"/>
          </a:xfrm>
          <a:prstGeom prst="rect">
            <a:avLst/>
          </a:prstGeom>
          <a:noFill/>
        </p:spPr>
        <p:txBody>
          <a:bodyPr wrap="square" rtlCol="0">
            <a:spAutoFit/>
          </a:bodyPr>
          <a:lstStyle/>
          <a:p>
            <a:pPr algn="just"/>
            <a:r>
              <a:rPr lang="en-US" b="0" i="0" dirty="0">
                <a:solidFill>
                  <a:schemeClr val="accent2"/>
                </a:solidFill>
                <a:effectLst/>
                <a:latin typeface="Roboto" panose="02000000000000000000" pitchFamily="2" charset="0"/>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p>
          <a:p>
            <a:endParaRPr lang="en-IN"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15EE41-8074-00B4-3FBB-DD3F292E9038}"/>
              </a:ext>
            </a:extLst>
          </p:cNvPr>
          <p:cNvSpPr>
            <a:spLocks noGrp="1"/>
          </p:cNvSpPr>
          <p:nvPr>
            <p:ph type="body" idx="1"/>
          </p:nvPr>
        </p:nvSpPr>
        <p:spPr>
          <a:xfrm>
            <a:off x="311700" y="409575"/>
            <a:ext cx="8520600" cy="4514850"/>
          </a:xfrm>
        </p:spPr>
        <p:txBody>
          <a:bodyPr/>
          <a:lstStyle/>
          <a:p>
            <a:pPr marL="114300" indent="0">
              <a:buNone/>
            </a:pPr>
            <a:r>
              <a:rPr lang="en-IN" dirty="0">
                <a:solidFill>
                  <a:schemeClr val="bg2">
                    <a:lumMod val="25000"/>
                  </a:schemeClr>
                </a:solidFill>
                <a:latin typeface="+mj-lt"/>
              </a:rPr>
              <a:t>T</a:t>
            </a:r>
            <a:r>
              <a:rPr lang="en-IN" b="0" dirty="0">
                <a:solidFill>
                  <a:schemeClr val="bg2">
                    <a:lumMod val="25000"/>
                  </a:schemeClr>
                </a:solidFill>
                <a:effectLst/>
                <a:latin typeface="+mj-lt"/>
              </a:rPr>
              <a:t>he Lowest 5 countries</a:t>
            </a:r>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lgn="just">
              <a:buNone/>
            </a:pPr>
            <a:r>
              <a:rPr lang="en-US" b="0" i="0" dirty="0">
                <a:solidFill>
                  <a:srgbClr val="212121"/>
                </a:solidFill>
                <a:effectLst/>
                <a:latin typeface="Roboto" panose="02000000000000000000" pitchFamily="2" charset="0"/>
              </a:rPr>
              <a:t>The Saudi Arabia has the lowest purchasing history, so we won't concentrate more on these five nations while analyzing the consumer.</a:t>
            </a:r>
            <a:endParaRPr lang="en-IN" dirty="0"/>
          </a:p>
        </p:txBody>
      </p:sp>
      <p:pic>
        <p:nvPicPr>
          <p:cNvPr id="5" name="Picture 4">
            <a:extLst>
              <a:ext uri="{FF2B5EF4-FFF2-40B4-BE49-F238E27FC236}">
                <a16:creationId xmlns:a16="http://schemas.microsoft.com/office/drawing/2014/main" id="{6BD6F678-5F92-0671-8DDC-07A04A8FF63B}"/>
              </a:ext>
            </a:extLst>
          </p:cNvPr>
          <p:cNvPicPr>
            <a:picLocks noChangeAspect="1"/>
          </p:cNvPicPr>
          <p:nvPr/>
        </p:nvPicPr>
        <p:blipFill>
          <a:blip r:embed="rId2"/>
          <a:stretch>
            <a:fillRect/>
          </a:stretch>
        </p:blipFill>
        <p:spPr>
          <a:xfrm>
            <a:off x="6539737" y="942975"/>
            <a:ext cx="2428875" cy="2057400"/>
          </a:xfrm>
          <a:prstGeom prst="rect">
            <a:avLst/>
          </a:prstGeom>
        </p:spPr>
      </p:pic>
      <p:pic>
        <p:nvPicPr>
          <p:cNvPr id="7" name="Picture 6">
            <a:extLst>
              <a:ext uri="{FF2B5EF4-FFF2-40B4-BE49-F238E27FC236}">
                <a16:creationId xmlns:a16="http://schemas.microsoft.com/office/drawing/2014/main" id="{9ED35B51-ABF9-8885-3D94-570C3A70BD2B}"/>
              </a:ext>
            </a:extLst>
          </p:cNvPr>
          <p:cNvPicPr>
            <a:picLocks noChangeAspect="1"/>
          </p:cNvPicPr>
          <p:nvPr/>
        </p:nvPicPr>
        <p:blipFill>
          <a:blip r:embed="rId3"/>
          <a:stretch>
            <a:fillRect/>
          </a:stretch>
        </p:blipFill>
        <p:spPr>
          <a:xfrm>
            <a:off x="175388" y="857250"/>
            <a:ext cx="6296025" cy="3429000"/>
          </a:xfrm>
          <a:prstGeom prst="rect">
            <a:avLst/>
          </a:prstGeom>
        </p:spPr>
      </p:pic>
    </p:spTree>
    <p:extLst>
      <p:ext uri="{BB962C8B-B14F-4D97-AF65-F5344CB8AC3E}">
        <p14:creationId xmlns:p14="http://schemas.microsoft.com/office/powerpoint/2010/main" val="3901000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F16A-0CA7-F454-5F4C-C7DD71CDD872}"/>
              </a:ext>
            </a:extLst>
          </p:cNvPr>
          <p:cNvSpPr>
            <a:spLocks noGrp="1"/>
          </p:cNvSpPr>
          <p:nvPr>
            <p:ph type="title"/>
          </p:nvPr>
        </p:nvSpPr>
        <p:spPr/>
        <p:txBody>
          <a:bodyPr/>
          <a:lstStyle/>
          <a:p>
            <a:r>
              <a:rPr lang="en-IN" b="1" i="0" dirty="0">
                <a:solidFill>
                  <a:schemeClr val="tx1"/>
                </a:solidFill>
                <a:effectLst/>
                <a:latin typeface="+mj-lt"/>
              </a:rPr>
              <a:t>Stock Analysis:</a:t>
            </a:r>
            <a:br>
              <a:rPr lang="en-IN"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A6EDB48F-81C5-77EA-04AF-5E945B3CAE4D}"/>
              </a:ext>
            </a:extLst>
          </p:cNvPr>
          <p:cNvSpPr>
            <a:spLocks noGrp="1"/>
          </p:cNvSpPr>
          <p:nvPr>
            <p:ph type="body" idx="1"/>
          </p:nvPr>
        </p:nvSpPr>
        <p:spPr>
          <a:xfrm>
            <a:off x="311700" y="937981"/>
            <a:ext cx="8520600" cy="4205519"/>
          </a:xfrm>
        </p:spPr>
        <p:txBody>
          <a:bodyPr/>
          <a:lstStyle/>
          <a:p>
            <a:pPr marL="114300" indent="0">
              <a:buNone/>
            </a:pPr>
            <a:r>
              <a:rPr lang="en-US" b="0" dirty="0" err="1">
                <a:solidFill>
                  <a:schemeClr val="bg2">
                    <a:lumMod val="25000"/>
                  </a:schemeClr>
                </a:solidFill>
                <a:effectLst/>
                <a:latin typeface="+mj-lt"/>
              </a:rPr>
              <a:t>StockCodes_Name</a:t>
            </a:r>
            <a:r>
              <a:rPr lang="en-US" b="0" dirty="0">
                <a:solidFill>
                  <a:schemeClr val="bg2">
                    <a:lumMod val="25000"/>
                  </a:schemeClr>
                </a:solidFill>
                <a:effectLst/>
                <a:latin typeface="+mj-lt"/>
              </a:rPr>
              <a:t> with highest selling:</a:t>
            </a: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r>
              <a:rPr lang="en-US" b="0" i="0" dirty="0">
                <a:solidFill>
                  <a:srgbClr val="212121"/>
                </a:solidFill>
                <a:effectLst/>
                <a:latin typeface="Roboto" panose="02000000000000000000" pitchFamily="2" charset="0"/>
              </a:rPr>
              <a:t>                             Top 10 Stock name based on selling</a:t>
            </a:r>
            <a:endParaRPr lang="en-US" b="0" dirty="0">
              <a:solidFill>
                <a:srgbClr val="000000"/>
              </a:solidFill>
              <a:effectLst/>
              <a:latin typeface="Courier New" panose="02070309020205020404" pitchFamily="49" charset="0"/>
            </a:endParaRPr>
          </a:p>
          <a:p>
            <a:pPr marL="114300" indent="0">
              <a:buNone/>
            </a:pPr>
            <a:endParaRPr lang="en-IN" b="1" dirty="0"/>
          </a:p>
        </p:txBody>
      </p:sp>
      <p:pic>
        <p:nvPicPr>
          <p:cNvPr id="5" name="Picture 4">
            <a:extLst>
              <a:ext uri="{FF2B5EF4-FFF2-40B4-BE49-F238E27FC236}">
                <a16:creationId xmlns:a16="http://schemas.microsoft.com/office/drawing/2014/main" id="{FAA70871-7CC5-5485-6880-38776FD0696F}"/>
              </a:ext>
            </a:extLst>
          </p:cNvPr>
          <p:cNvPicPr>
            <a:picLocks noChangeAspect="1"/>
          </p:cNvPicPr>
          <p:nvPr/>
        </p:nvPicPr>
        <p:blipFill>
          <a:blip r:embed="rId2"/>
          <a:stretch>
            <a:fillRect/>
          </a:stretch>
        </p:blipFill>
        <p:spPr>
          <a:xfrm>
            <a:off x="6286500" y="1225600"/>
            <a:ext cx="2381250" cy="3343275"/>
          </a:xfrm>
          <a:prstGeom prst="rect">
            <a:avLst/>
          </a:prstGeom>
        </p:spPr>
      </p:pic>
      <p:pic>
        <p:nvPicPr>
          <p:cNvPr id="7" name="Picture 6">
            <a:extLst>
              <a:ext uri="{FF2B5EF4-FFF2-40B4-BE49-F238E27FC236}">
                <a16:creationId xmlns:a16="http://schemas.microsoft.com/office/drawing/2014/main" id="{DAEB9B83-DC3D-BB4E-7001-05E770F22437}"/>
              </a:ext>
            </a:extLst>
          </p:cNvPr>
          <p:cNvPicPr>
            <a:picLocks noChangeAspect="1"/>
          </p:cNvPicPr>
          <p:nvPr/>
        </p:nvPicPr>
        <p:blipFill>
          <a:blip r:embed="rId3"/>
          <a:stretch>
            <a:fillRect/>
          </a:stretch>
        </p:blipFill>
        <p:spPr>
          <a:xfrm>
            <a:off x="476250" y="1369712"/>
            <a:ext cx="5372100" cy="3462338"/>
          </a:xfrm>
          <a:prstGeom prst="rect">
            <a:avLst/>
          </a:prstGeom>
        </p:spPr>
      </p:pic>
    </p:spTree>
    <p:extLst>
      <p:ext uri="{BB962C8B-B14F-4D97-AF65-F5344CB8AC3E}">
        <p14:creationId xmlns:p14="http://schemas.microsoft.com/office/powerpoint/2010/main" val="1825052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42C2DB-55D1-8FC9-A46E-139D061EFFF6}"/>
              </a:ext>
            </a:extLst>
          </p:cNvPr>
          <p:cNvSpPr/>
          <p:nvPr/>
        </p:nvSpPr>
        <p:spPr>
          <a:xfrm>
            <a:off x="1300930" y="1862435"/>
            <a:ext cx="654214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 </a:t>
            </a:r>
            <a:r>
              <a:rPr lang="en-US" sz="5400" dirty="0">
                <a:ln w="0"/>
                <a:solidFill>
                  <a:schemeClr val="tx1"/>
                </a:solidFill>
                <a:effectLst>
                  <a:outerShdw blurRad="38100" dist="19050" dir="2700000" algn="tl" rotWithShape="0">
                    <a:schemeClr val="dk1">
                      <a:alpha val="40000"/>
                    </a:schemeClr>
                  </a:outerShdw>
                </a:effectLst>
              </a:rPr>
              <a:t>e</a:t>
            </a:r>
            <a:r>
              <a:rPr lang="en-US" sz="5400" b="0" cap="none" spc="0" dirty="0">
                <a:ln w="0"/>
                <a:solidFill>
                  <a:schemeClr val="tx1"/>
                </a:solidFill>
                <a:effectLst>
                  <a:outerShdw blurRad="38100" dist="19050" dir="2700000" algn="tl" rotWithShape="0">
                    <a:schemeClr val="dk1">
                      <a:alpha val="40000"/>
                    </a:schemeClr>
                  </a:outerShdw>
                </a:effectLst>
              </a:rPr>
              <a:t>ngineering</a:t>
            </a:r>
          </a:p>
        </p:txBody>
      </p:sp>
    </p:spTree>
    <p:extLst>
      <p:ext uri="{BB962C8B-B14F-4D97-AF65-F5344CB8AC3E}">
        <p14:creationId xmlns:p14="http://schemas.microsoft.com/office/powerpoint/2010/main" val="653544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7EC4-A247-12E1-668D-DEC9CE7B225E}"/>
              </a:ext>
            </a:extLst>
          </p:cNvPr>
          <p:cNvSpPr>
            <a:spLocks noGrp="1"/>
          </p:cNvSpPr>
          <p:nvPr>
            <p:ph type="title"/>
          </p:nvPr>
        </p:nvSpPr>
        <p:spPr>
          <a:xfrm>
            <a:off x="242888" y="101214"/>
            <a:ext cx="8520600" cy="572700"/>
          </a:xfrm>
        </p:spPr>
        <p:txBody>
          <a:bodyPr/>
          <a:lstStyle/>
          <a:p>
            <a:r>
              <a:rPr lang="en-IN" b="1" dirty="0">
                <a:solidFill>
                  <a:schemeClr val="tx1"/>
                </a:solidFill>
                <a:latin typeface="+mj-lt"/>
              </a:rPr>
              <a:t>Transaction per day:</a:t>
            </a: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br>
              <a:rPr lang="en-IN" b="0" i="0" dirty="0">
                <a:solidFill>
                  <a:srgbClr val="212121"/>
                </a:solidFill>
                <a:effectLst/>
                <a:latin typeface="+mj-lt"/>
              </a:rPr>
            </a:br>
            <a:r>
              <a:rPr lang="en-US" sz="1100" b="0" i="0" dirty="0">
                <a:solidFill>
                  <a:srgbClr val="212121"/>
                </a:solidFill>
                <a:effectLst/>
                <a:latin typeface="+mj-lt"/>
              </a:rPr>
              <a:t>From the above graph, it is clear that Thursday has higher transaction volume than the other days, possibly because clients are more available, and Friday has lower transaction volume.</a:t>
            </a:r>
            <a:endParaRPr lang="en-IN" sz="1100" dirty="0">
              <a:latin typeface="+mj-lt"/>
            </a:endParaRPr>
          </a:p>
        </p:txBody>
      </p:sp>
      <p:sp>
        <p:nvSpPr>
          <p:cNvPr id="3" name="Text Placeholder 2">
            <a:extLst>
              <a:ext uri="{FF2B5EF4-FFF2-40B4-BE49-F238E27FC236}">
                <a16:creationId xmlns:a16="http://schemas.microsoft.com/office/drawing/2014/main" id="{D65540A9-E93C-5B5C-0DAC-6A16B105A344}"/>
              </a:ext>
            </a:extLst>
          </p:cNvPr>
          <p:cNvSpPr>
            <a:spLocks noGrp="1"/>
          </p:cNvSpPr>
          <p:nvPr>
            <p:ph type="body" idx="1"/>
          </p:nvPr>
        </p:nvSpPr>
        <p:spPr>
          <a:xfrm>
            <a:off x="311700" y="828676"/>
            <a:ext cx="8520600" cy="4314824"/>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290AC493-529D-E129-FCD2-44D3C2E89839}"/>
              </a:ext>
            </a:extLst>
          </p:cNvPr>
          <p:cNvPicPr>
            <a:picLocks noChangeAspect="1"/>
          </p:cNvPicPr>
          <p:nvPr/>
        </p:nvPicPr>
        <p:blipFill>
          <a:blip r:embed="rId2"/>
          <a:stretch>
            <a:fillRect/>
          </a:stretch>
        </p:blipFill>
        <p:spPr>
          <a:xfrm>
            <a:off x="6255544" y="1247775"/>
            <a:ext cx="1924050" cy="2095500"/>
          </a:xfrm>
          <a:prstGeom prst="rect">
            <a:avLst/>
          </a:prstGeom>
        </p:spPr>
      </p:pic>
      <p:pic>
        <p:nvPicPr>
          <p:cNvPr id="7" name="Picture 6">
            <a:extLst>
              <a:ext uri="{FF2B5EF4-FFF2-40B4-BE49-F238E27FC236}">
                <a16:creationId xmlns:a16="http://schemas.microsoft.com/office/drawing/2014/main" id="{ADB0E584-7F1F-E5E0-93CD-44F59BAD3741}"/>
              </a:ext>
            </a:extLst>
          </p:cNvPr>
          <p:cNvPicPr>
            <a:picLocks noChangeAspect="1"/>
          </p:cNvPicPr>
          <p:nvPr/>
        </p:nvPicPr>
        <p:blipFill>
          <a:blip r:embed="rId3"/>
          <a:stretch>
            <a:fillRect/>
          </a:stretch>
        </p:blipFill>
        <p:spPr>
          <a:xfrm>
            <a:off x="242888" y="636725"/>
            <a:ext cx="5291138" cy="3779313"/>
          </a:xfrm>
          <a:prstGeom prst="rect">
            <a:avLst/>
          </a:prstGeom>
        </p:spPr>
      </p:pic>
    </p:spTree>
    <p:extLst>
      <p:ext uri="{BB962C8B-B14F-4D97-AF65-F5344CB8AC3E}">
        <p14:creationId xmlns:p14="http://schemas.microsoft.com/office/powerpoint/2010/main" val="392554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38B8-88D0-5AB2-F6A3-E71CB9D79102}"/>
              </a:ext>
            </a:extLst>
          </p:cNvPr>
          <p:cNvSpPr>
            <a:spLocks noGrp="1"/>
          </p:cNvSpPr>
          <p:nvPr>
            <p:ph type="title"/>
          </p:nvPr>
        </p:nvSpPr>
        <p:spPr>
          <a:xfrm>
            <a:off x="311700" y="183913"/>
            <a:ext cx="8520600" cy="572700"/>
          </a:xfrm>
        </p:spPr>
        <p:txBody>
          <a:bodyPr/>
          <a:lstStyle/>
          <a:p>
            <a:r>
              <a:rPr lang="en-IN" b="1" i="0" dirty="0">
                <a:solidFill>
                  <a:schemeClr val="tx1"/>
                </a:solidFill>
                <a:effectLst/>
                <a:latin typeface="+mj-lt"/>
              </a:rPr>
              <a:t>Purchasing Stats:</a:t>
            </a:r>
            <a:br>
              <a:rPr lang="en-IN"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80AA8797-D6B1-CA25-5F64-F373B62A68EF}"/>
              </a:ext>
            </a:extLst>
          </p:cNvPr>
          <p:cNvSpPr>
            <a:spLocks noGrp="1"/>
          </p:cNvSpPr>
          <p:nvPr>
            <p:ph type="body" idx="1"/>
          </p:nvPr>
        </p:nvSpPr>
        <p:spPr>
          <a:xfrm>
            <a:off x="311700" y="1152475"/>
            <a:ext cx="8520600" cy="3829100"/>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lgn="just">
              <a:buNone/>
            </a:pPr>
            <a:r>
              <a:rPr lang="en-US" sz="1100" b="0" i="0" dirty="0">
                <a:solidFill>
                  <a:srgbClr val="212121"/>
                </a:solidFill>
                <a:effectLst/>
                <a:latin typeface="Roboto" panose="02000000000000000000" pitchFamily="2" charset="0"/>
              </a:rPr>
              <a:t>The above graph makes it clearly transparent that buyers are purchasing winter clothing and possibly even Diwali decorations in November, which is winter season.</a:t>
            </a:r>
          </a:p>
          <a:p>
            <a:pPr marL="114300" indent="0" algn="just">
              <a:buNone/>
            </a:pPr>
            <a:r>
              <a:rPr lang="en-US" sz="1100" b="0" i="0" dirty="0">
                <a:solidFill>
                  <a:srgbClr val="212121"/>
                </a:solidFill>
                <a:effectLst/>
                <a:latin typeface="Roboto" panose="02000000000000000000" pitchFamily="2" charset="0"/>
              </a:rPr>
              <a:t>Given that customers make fewer purchases in January and February and that the winter season is coming to an end, it is obvious that customers make more purchases during the winter.</a:t>
            </a:r>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6938A299-9F24-0236-7DCA-EF42FF73C0CD}"/>
              </a:ext>
            </a:extLst>
          </p:cNvPr>
          <p:cNvPicPr>
            <a:picLocks noChangeAspect="1"/>
          </p:cNvPicPr>
          <p:nvPr/>
        </p:nvPicPr>
        <p:blipFill>
          <a:blip r:embed="rId2"/>
          <a:stretch>
            <a:fillRect/>
          </a:stretch>
        </p:blipFill>
        <p:spPr>
          <a:xfrm>
            <a:off x="977625" y="933450"/>
            <a:ext cx="7188750" cy="2957681"/>
          </a:xfrm>
          <a:prstGeom prst="rect">
            <a:avLst/>
          </a:prstGeom>
        </p:spPr>
      </p:pic>
    </p:spTree>
    <p:extLst>
      <p:ext uri="{BB962C8B-B14F-4D97-AF65-F5344CB8AC3E}">
        <p14:creationId xmlns:p14="http://schemas.microsoft.com/office/powerpoint/2010/main" val="344135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6166-B134-6834-F5C2-40634E12B755}"/>
              </a:ext>
            </a:extLst>
          </p:cNvPr>
          <p:cNvSpPr>
            <a:spLocks noGrp="1"/>
          </p:cNvSpPr>
          <p:nvPr>
            <p:ph type="title"/>
          </p:nvPr>
        </p:nvSpPr>
        <p:spPr>
          <a:xfrm>
            <a:off x="187875" y="8800"/>
            <a:ext cx="8520600" cy="572700"/>
          </a:xfrm>
        </p:spPr>
        <p:txBody>
          <a:bodyPr/>
          <a:lstStyle/>
          <a:p>
            <a:r>
              <a:rPr lang="en-IN" b="1" dirty="0"/>
              <a:t>Transaction Per Month:</a:t>
            </a:r>
          </a:p>
        </p:txBody>
      </p:sp>
      <p:sp>
        <p:nvSpPr>
          <p:cNvPr id="3" name="Text Placeholder 2">
            <a:extLst>
              <a:ext uri="{FF2B5EF4-FFF2-40B4-BE49-F238E27FC236}">
                <a16:creationId xmlns:a16="http://schemas.microsoft.com/office/drawing/2014/main" id="{0223EFD2-4AB8-2A30-541B-327BBFD75FBD}"/>
              </a:ext>
            </a:extLst>
          </p:cNvPr>
          <p:cNvSpPr>
            <a:spLocks noGrp="1"/>
          </p:cNvSpPr>
          <p:nvPr>
            <p:ph type="body" idx="1"/>
          </p:nvPr>
        </p:nvSpPr>
        <p:spPr>
          <a:xfrm>
            <a:off x="187875" y="742950"/>
            <a:ext cx="8520600" cy="4191000"/>
          </a:xfrm>
        </p:spPr>
        <p:txBody>
          <a:bodyPr/>
          <a:lstStyle/>
          <a:p>
            <a:endParaRPr lang="en-IN" dirty="0"/>
          </a:p>
        </p:txBody>
      </p:sp>
      <p:pic>
        <p:nvPicPr>
          <p:cNvPr id="5" name="Picture 4">
            <a:extLst>
              <a:ext uri="{FF2B5EF4-FFF2-40B4-BE49-F238E27FC236}">
                <a16:creationId xmlns:a16="http://schemas.microsoft.com/office/drawing/2014/main" id="{2D07ADA5-6B11-6BD1-0191-80B5DCEC17CC}"/>
              </a:ext>
            </a:extLst>
          </p:cNvPr>
          <p:cNvPicPr>
            <a:picLocks noChangeAspect="1"/>
          </p:cNvPicPr>
          <p:nvPr/>
        </p:nvPicPr>
        <p:blipFill>
          <a:blip r:embed="rId2"/>
          <a:stretch>
            <a:fillRect/>
          </a:stretch>
        </p:blipFill>
        <p:spPr>
          <a:xfrm>
            <a:off x="6660600" y="819150"/>
            <a:ext cx="1924050" cy="3581400"/>
          </a:xfrm>
          <a:prstGeom prst="rect">
            <a:avLst/>
          </a:prstGeom>
        </p:spPr>
      </p:pic>
      <p:pic>
        <p:nvPicPr>
          <p:cNvPr id="6" name="Picture 5">
            <a:extLst>
              <a:ext uri="{FF2B5EF4-FFF2-40B4-BE49-F238E27FC236}">
                <a16:creationId xmlns:a16="http://schemas.microsoft.com/office/drawing/2014/main" id="{61FA291F-D615-EA9E-5F42-F14C34BB4A95}"/>
              </a:ext>
            </a:extLst>
          </p:cNvPr>
          <p:cNvPicPr>
            <a:picLocks noChangeAspect="1"/>
          </p:cNvPicPr>
          <p:nvPr/>
        </p:nvPicPr>
        <p:blipFill>
          <a:blip r:embed="rId3"/>
          <a:stretch>
            <a:fillRect/>
          </a:stretch>
        </p:blipFill>
        <p:spPr>
          <a:xfrm>
            <a:off x="187875" y="895350"/>
            <a:ext cx="6844200" cy="3886200"/>
          </a:xfrm>
          <a:prstGeom prst="rect">
            <a:avLst/>
          </a:prstGeom>
        </p:spPr>
      </p:pic>
    </p:spTree>
    <p:extLst>
      <p:ext uri="{BB962C8B-B14F-4D97-AF65-F5344CB8AC3E}">
        <p14:creationId xmlns:p14="http://schemas.microsoft.com/office/powerpoint/2010/main" val="144670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0560-CED8-EAFE-FB05-95F82C9D5750}"/>
              </a:ext>
            </a:extLst>
          </p:cNvPr>
          <p:cNvSpPr>
            <a:spLocks noGrp="1"/>
          </p:cNvSpPr>
          <p:nvPr>
            <p:ph type="title"/>
          </p:nvPr>
        </p:nvSpPr>
        <p:spPr>
          <a:xfrm>
            <a:off x="235500" y="182425"/>
            <a:ext cx="8520600" cy="572700"/>
          </a:xfrm>
        </p:spPr>
        <p:txBody>
          <a:bodyPr/>
          <a:lstStyle/>
          <a:p>
            <a:r>
              <a:rPr lang="en-IN" b="1" i="0" dirty="0">
                <a:solidFill>
                  <a:schemeClr val="tx1"/>
                </a:solidFill>
                <a:effectLst/>
                <a:latin typeface="+mj-lt"/>
              </a:rPr>
              <a:t>Transaction Per Hours:</a:t>
            </a:r>
            <a:br>
              <a:rPr lang="en-IN" b="0" i="0" dirty="0">
                <a:solidFill>
                  <a:srgbClr val="212121"/>
                </a:solidFill>
                <a:effectLst/>
                <a:latin typeface="+mj-lt"/>
              </a:rPr>
            </a:br>
            <a:endParaRPr lang="en-IN" dirty="0">
              <a:latin typeface="+mj-lt"/>
            </a:endParaRPr>
          </a:p>
        </p:txBody>
      </p:sp>
      <p:pic>
        <p:nvPicPr>
          <p:cNvPr id="5" name="Picture 4">
            <a:extLst>
              <a:ext uri="{FF2B5EF4-FFF2-40B4-BE49-F238E27FC236}">
                <a16:creationId xmlns:a16="http://schemas.microsoft.com/office/drawing/2014/main" id="{9CFA2D94-4346-7D56-6891-9532F9DF29ED}"/>
              </a:ext>
            </a:extLst>
          </p:cNvPr>
          <p:cNvPicPr>
            <a:picLocks noChangeAspect="1"/>
          </p:cNvPicPr>
          <p:nvPr/>
        </p:nvPicPr>
        <p:blipFill>
          <a:blip r:embed="rId2"/>
          <a:stretch>
            <a:fillRect/>
          </a:stretch>
        </p:blipFill>
        <p:spPr>
          <a:xfrm>
            <a:off x="6877050" y="402700"/>
            <a:ext cx="1581150" cy="4295775"/>
          </a:xfrm>
          <a:prstGeom prst="rect">
            <a:avLst/>
          </a:prstGeom>
        </p:spPr>
      </p:pic>
      <p:pic>
        <p:nvPicPr>
          <p:cNvPr id="7" name="Picture 6">
            <a:extLst>
              <a:ext uri="{FF2B5EF4-FFF2-40B4-BE49-F238E27FC236}">
                <a16:creationId xmlns:a16="http://schemas.microsoft.com/office/drawing/2014/main" id="{9BE25C49-7313-37DA-D655-5E189C966C08}"/>
              </a:ext>
            </a:extLst>
          </p:cNvPr>
          <p:cNvPicPr>
            <a:picLocks noChangeAspect="1"/>
          </p:cNvPicPr>
          <p:nvPr/>
        </p:nvPicPr>
        <p:blipFill>
          <a:blip r:embed="rId3"/>
          <a:stretch>
            <a:fillRect/>
          </a:stretch>
        </p:blipFill>
        <p:spPr>
          <a:xfrm>
            <a:off x="235500" y="874850"/>
            <a:ext cx="5953125" cy="3943350"/>
          </a:xfrm>
          <a:prstGeom prst="rect">
            <a:avLst/>
          </a:prstGeom>
        </p:spPr>
      </p:pic>
      <p:sp>
        <p:nvSpPr>
          <p:cNvPr id="8" name="Text Placeholder 2">
            <a:extLst>
              <a:ext uri="{FF2B5EF4-FFF2-40B4-BE49-F238E27FC236}">
                <a16:creationId xmlns:a16="http://schemas.microsoft.com/office/drawing/2014/main" id="{E27F4E4F-9756-F584-0B2E-07BAFE1F863E}"/>
              </a:ext>
            </a:extLst>
          </p:cNvPr>
          <p:cNvSpPr>
            <a:spLocks noGrp="1"/>
          </p:cNvSpPr>
          <p:nvPr>
            <p:ph type="body" idx="1"/>
          </p:nvPr>
        </p:nvSpPr>
        <p:spPr>
          <a:xfrm>
            <a:off x="311700" y="1152475"/>
            <a:ext cx="8520600" cy="3943350"/>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r>
              <a:rPr lang="en-US" sz="1100" b="0" i="0" dirty="0">
                <a:solidFill>
                  <a:srgbClr val="212121"/>
                </a:solidFill>
                <a:effectLst/>
                <a:latin typeface="Roboto" panose="02000000000000000000" pitchFamily="2" charset="0"/>
              </a:rPr>
              <a:t>According to hour, people do most of their shopping between the hours of 11 and 4, therefore practically all of them are free at this time.</a:t>
            </a:r>
            <a:endParaRPr lang="en-IN" sz="1100" dirty="0"/>
          </a:p>
          <a:p>
            <a:pPr marL="114300" indent="0">
              <a:buNone/>
            </a:pPr>
            <a:endParaRPr lang="en-IN" dirty="0"/>
          </a:p>
        </p:txBody>
      </p:sp>
    </p:spTree>
    <p:extLst>
      <p:ext uri="{BB962C8B-B14F-4D97-AF65-F5344CB8AC3E}">
        <p14:creationId xmlns:p14="http://schemas.microsoft.com/office/powerpoint/2010/main" val="249792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8F3E-636F-FCEF-11D1-F089E081A18B}"/>
              </a:ext>
            </a:extLst>
          </p:cNvPr>
          <p:cNvSpPr>
            <a:spLocks noGrp="1"/>
          </p:cNvSpPr>
          <p:nvPr>
            <p:ph type="title"/>
          </p:nvPr>
        </p:nvSpPr>
        <p:spPr/>
        <p:txBody>
          <a:bodyPr/>
          <a:lstStyle/>
          <a:p>
            <a:r>
              <a:rPr lang="en-US" sz="2000" dirty="0">
                <a:solidFill>
                  <a:schemeClr val="bg2">
                    <a:lumMod val="25000"/>
                  </a:schemeClr>
                </a:solidFill>
                <a:latin typeface="+mj-lt"/>
              </a:rPr>
              <a:t>D</a:t>
            </a:r>
            <a:r>
              <a:rPr lang="en-US" sz="2000" b="0" dirty="0">
                <a:solidFill>
                  <a:schemeClr val="bg2">
                    <a:lumMod val="25000"/>
                  </a:schemeClr>
                </a:solidFill>
                <a:effectLst/>
                <a:latin typeface="+mj-lt"/>
              </a:rPr>
              <a:t>istributing the day in Morning Afternoon and Evening</a:t>
            </a:r>
            <a:br>
              <a:rPr lang="en-US" b="0" dirty="0">
                <a:solidFill>
                  <a:schemeClr val="bg2">
                    <a:lumMod val="25000"/>
                  </a:schemeClr>
                </a:solidFill>
                <a:effectLst/>
                <a:latin typeface="+mj-lt"/>
              </a:rPr>
            </a:br>
            <a:endParaRPr lang="en-IN" dirty="0">
              <a:solidFill>
                <a:schemeClr val="bg2">
                  <a:lumMod val="25000"/>
                </a:schemeClr>
              </a:solidFill>
              <a:latin typeface="+mj-lt"/>
            </a:endParaRPr>
          </a:p>
        </p:txBody>
      </p:sp>
      <p:sp>
        <p:nvSpPr>
          <p:cNvPr id="3" name="Text Placeholder 2">
            <a:extLst>
              <a:ext uri="{FF2B5EF4-FFF2-40B4-BE49-F238E27FC236}">
                <a16:creationId xmlns:a16="http://schemas.microsoft.com/office/drawing/2014/main" id="{2FDE4152-F9B7-033E-B1A1-67D6BEAE9A50}"/>
              </a:ext>
            </a:extLst>
          </p:cNvPr>
          <p:cNvSpPr>
            <a:spLocks noGrp="1"/>
          </p:cNvSpPr>
          <p:nvPr>
            <p:ph type="body" idx="1"/>
          </p:nvPr>
        </p:nvSpPr>
        <p:spPr>
          <a:xfrm>
            <a:off x="311700" y="952450"/>
            <a:ext cx="8520600" cy="419105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US" sz="1400" b="0" i="0" dirty="0">
              <a:solidFill>
                <a:srgbClr val="212121"/>
              </a:solidFill>
              <a:effectLst/>
              <a:latin typeface="Roboto" panose="02000000000000000000" pitchFamily="2" charset="0"/>
            </a:endParaRPr>
          </a:p>
          <a:p>
            <a:pPr marL="114300" indent="0">
              <a:buNone/>
            </a:pPr>
            <a:r>
              <a:rPr lang="en-US" sz="1400" b="0" i="0" dirty="0">
                <a:solidFill>
                  <a:srgbClr val="212121"/>
                </a:solidFill>
                <a:effectLst/>
                <a:latin typeface="Roboto" panose="02000000000000000000" pitchFamily="2" charset="0"/>
              </a:rPr>
              <a:t>Most customers purchase things in the afternoon, followed by modest numbers of customers in the morning, and the smallest numbers of customers in the evening.</a:t>
            </a:r>
            <a:endParaRPr lang="en-IN" sz="1400" dirty="0"/>
          </a:p>
        </p:txBody>
      </p:sp>
      <p:pic>
        <p:nvPicPr>
          <p:cNvPr id="5" name="Picture 4">
            <a:extLst>
              <a:ext uri="{FF2B5EF4-FFF2-40B4-BE49-F238E27FC236}">
                <a16:creationId xmlns:a16="http://schemas.microsoft.com/office/drawing/2014/main" id="{182556CA-C9A6-24AB-8938-3E105FB90111}"/>
              </a:ext>
            </a:extLst>
          </p:cNvPr>
          <p:cNvPicPr>
            <a:picLocks noChangeAspect="1"/>
          </p:cNvPicPr>
          <p:nvPr/>
        </p:nvPicPr>
        <p:blipFill>
          <a:blip r:embed="rId2"/>
          <a:stretch>
            <a:fillRect/>
          </a:stretch>
        </p:blipFill>
        <p:spPr>
          <a:xfrm>
            <a:off x="1019175" y="842608"/>
            <a:ext cx="5993850" cy="3583450"/>
          </a:xfrm>
          <a:prstGeom prst="rect">
            <a:avLst/>
          </a:prstGeom>
        </p:spPr>
      </p:pic>
    </p:spTree>
    <p:extLst>
      <p:ext uri="{BB962C8B-B14F-4D97-AF65-F5344CB8AC3E}">
        <p14:creationId xmlns:p14="http://schemas.microsoft.com/office/powerpoint/2010/main" val="1793113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8D21-285E-EC2C-DC3C-DF0466FB5CD3}"/>
              </a:ext>
            </a:extLst>
          </p:cNvPr>
          <p:cNvSpPr>
            <a:spLocks noGrp="1"/>
          </p:cNvSpPr>
          <p:nvPr>
            <p:ph type="title"/>
          </p:nvPr>
        </p:nvSpPr>
        <p:spPr/>
        <p:txBody>
          <a:bodyPr/>
          <a:lstStyle/>
          <a:p>
            <a:r>
              <a:rPr lang="en-IN" b="1" i="0" dirty="0">
                <a:solidFill>
                  <a:schemeClr val="tx1"/>
                </a:solidFill>
                <a:effectLst/>
                <a:latin typeface="+mj-lt"/>
              </a:rPr>
              <a:t>Correlation matrix:</a:t>
            </a:r>
            <a:br>
              <a:rPr lang="en-IN" b="0" i="0" dirty="0">
                <a:solidFill>
                  <a:srgbClr val="212121"/>
                </a:solidFill>
                <a:effectLst/>
                <a:latin typeface="Roboto" panose="02000000000000000000" pitchFamily="2" charset="0"/>
              </a:rPr>
            </a:br>
            <a:endParaRPr lang="en-IN" dirty="0"/>
          </a:p>
        </p:txBody>
      </p:sp>
      <p:pic>
        <p:nvPicPr>
          <p:cNvPr id="5" name="Picture 4">
            <a:extLst>
              <a:ext uri="{FF2B5EF4-FFF2-40B4-BE49-F238E27FC236}">
                <a16:creationId xmlns:a16="http://schemas.microsoft.com/office/drawing/2014/main" id="{7FE73EE3-ACCB-9298-16D6-17FE96BC9B0B}"/>
              </a:ext>
            </a:extLst>
          </p:cNvPr>
          <p:cNvPicPr>
            <a:picLocks noChangeAspect="1"/>
          </p:cNvPicPr>
          <p:nvPr/>
        </p:nvPicPr>
        <p:blipFill>
          <a:blip r:embed="rId2"/>
          <a:stretch>
            <a:fillRect/>
          </a:stretch>
        </p:blipFill>
        <p:spPr>
          <a:xfrm>
            <a:off x="737179" y="1136770"/>
            <a:ext cx="7101896" cy="3791690"/>
          </a:xfrm>
          <a:prstGeom prst="rect">
            <a:avLst/>
          </a:prstGeom>
        </p:spPr>
      </p:pic>
    </p:spTree>
    <p:extLst>
      <p:ext uri="{BB962C8B-B14F-4D97-AF65-F5344CB8AC3E}">
        <p14:creationId xmlns:p14="http://schemas.microsoft.com/office/powerpoint/2010/main" val="169649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7B20-DA61-5075-7F2F-8CF738C4EAB2}"/>
              </a:ext>
            </a:extLst>
          </p:cNvPr>
          <p:cNvSpPr>
            <a:spLocks noGrp="1"/>
          </p:cNvSpPr>
          <p:nvPr>
            <p:ph type="title"/>
          </p:nvPr>
        </p:nvSpPr>
        <p:spPr>
          <a:xfrm>
            <a:off x="311700" y="142875"/>
            <a:ext cx="8520600" cy="572700"/>
          </a:xfrm>
        </p:spPr>
        <p:txBody>
          <a:bodyPr/>
          <a:lstStyle/>
          <a:p>
            <a:r>
              <a:rPr lang="en-IN" b="1" i="0" dirty="0">
                <a:solidFill>
                  <a:schemeClr val="tx1"/>
                </a:solidFill>
                <a:effectLst/>
                <a:latin typeface="+mj-lt"/>
              </a:rPr>
              <a:t>Numerical Features:</a:t>
            </a:r>
            <a:br>
              <a:rPr lang="en-IN"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4136D1C5-95A5-7E63-F49B-8B14FEEFBE8F}"/>
              </a:ext>
            </a:extLst>
          </p:cNvPr>
          <p:cNvSpPr>
            <a:spLocks noGrp="1"/>
          </p:cNvSpPr>
          <p:nvPr>
            <p:ph type="body" idx="1"/>
          </p:nvPr>
        </p:nvSpPr>
        <p:spPr>
          <a:xfrm>
            <a:off x="311700" y="715575"/>
            <a:ext cx="8520600" cy="3848150"/>
          </a:xfrm>
        </p:spPr>
        <p:txBody>
          <a:bodyPr/>
          <a:lstStyle/>
          <a:p>
            <a:pPr marL="114300" indent="0">
              <a:buNone/>
            </a:pPr>
            <a:r>
              <a:rPr lang="en-US" dirty="0">
                <a:solidFill>
                  <a:schemeClr val="bg2">
                    <a:lumMod val="25000"/>
                  </a:schemeClr>
                </a:solidFill>
                <a:latin typeface="+mj-lt"/>
              </a:rPr>
              <a:t>D</a:t>
            </a:r>
            <a:r>
              <a:rPr lang="en-US" b="0" dirty="0">
                <a:solidFill>
                  <a:schemeClr val="bg2">
                    <a:lumMod val="25000"/>
                  </a:schemeClr>
                </a:solidFill>
                <a:effectLst/>
                <a:latin typeface="+mj-lt"/>
              </a:rPr>
              <a:t>istribution of all numerical variables:</a:t>
            </a:r>
          </a:p>
          <a:p>
            <a:pPr marL="114300" indent="0">
              <a:buNone/>
            </a:pPr>
            <a:endParaRPr lang="en-US" b="0" dirty="0">
              <a:solidFill>
                <a:srgbClr val="000000"/>
              </a:solidFill>
              <a:effectLst/>
              <a:latin typeface="Courier New" panose="02070309020205020404" pitchFamily="49" charset="0"/>
            </a:endParaRPr>
          </a:p>
          <a:p>
            <a:pPr marL="114300" indent="0">
              <a:buNone/>
            </a:pPr>
            <a:endParaRPr lang="en-IN" dirty="0"/>
          </a:p>
        </p:txBody>
      </p:sp>
      <p:pic>
        <p:nvPicPr>
          <p:cNvPr id="5" name="Picture 4">
            <a:extLst>
              <a:ext uri="{FF2B5EF4-FFF2-40B4-BE49-F238E27FC236}">
                <a16:creationId xmlns:a16="http://schemas.microsoft.com/office/drawing/2014/main" id="{1D3B3861-04AB-D867-CBF8-680B66EB96B0}"/>
              </a:ext>
            </a:extLst>
          </p:cNvPr>
          <p:cNvPicPr>
            <a:picLocks noChangeAspect="1"/>
          </p:cNvPicPr>
          <p:nvPr/>
        </p:nvPicPr>
        <p:blipFill>
          <a:blip r:embed="rId2"/>
          <a:stretch>
            <a:fillRect/>
          </a:stretch>
        </p:blipFill>
        <p:spPr>
          <a:xfrm>
            <a:off x="1333500" y="1152475"/>
            <a:ext cx="5600700" cy="3848150"/>
          </a:xfrm>
          <a:prstGeom prst="rect">
            <a:avLst/>
          </a:prstGeom>
        </p:spPr>
      </p:pic>
    </p:spTree>
    <p:extLst>
      <p:ext uri="{BB962C8B-B14F-4D97-AF65-F5344CB8AC3E}">
        <p14:creationId xmlns:p14="http://schemas.microsoft.com/office/powerpoint/2010/main" val="51891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1B2D-EF03-A0EF-CC72-4B8701AC88BF}"/>
              </a:ext>
            </a:extLst>
          </p:cNvPr>
          <p:cNvSpPr>
            <a:spLocks noGrp="1"/>
          </p:cNvSpPr>
          <p:nvPr>
            <p:ph type="title"/>
          </p:nvPr>
        </p:nvSpPr>
        <p:spPr/>
        <p:txBody>
          <a:bodyPr/>
          <a:lstStyle/>
          <a:p>
            <a:r>
              <a:rPr lang="en-IN" b="1" dirty="0"/>
              <a:t>Data Set:</a:t>
            </a:r>
          </a:p>
        </p:txBody>
      </p:sp>
      <p:sp>
        <p:nvSpPr>
          <p:cNvPr id="3" name="Text Placeholder 2">
            <a:extLst>
              <a:ext uri="{FF2B5EF4-FFF2-40B4-BE49-F238E27FC236}">
                <a16:creationId xmlns:a16="http://schemas.microsoft.com/office/drawing/2014/main" id="{6BDFF6E5-0766-3B72-1304-493031E52E6B}"/>
              </a:ext>
            </a:extLst>
          </p:cNvPr>
          <p:cNvSpPr>
            <a:spLocks noGrp="1"/>
          </p:cNvSpPr>
          <p:nvPr>
            <p:ph type="body" idx="1"/>
          </p:nvPr>
        </p:nvSpPr>
        <p:spPr>
          <a:xfrm>
            <a:off x="311700" y="1152474"/>
            <a:ext cx="8520600" cy="3876725"/>
          </a:xfrm>
        </p:spPr>
        <p:txBody>
          <a:bodyPr/>
          <a:lstStyle/>
          <a:p>
            <a:pPr marL="114300" indent="0" algn="just">
              <a:buNone/>
            </a:pPr>
            <a:r>
              <a:rPr lang="en-US" sz="1600" b="1" i="0" dirty="0">
                <a:solidFill>
                  <a:srgbClr val="212121"/>
                </a:solidFill>
                <a:effectLst/>
                <a:latin typeface="Roboto" panose="02000000000000000000" pitchFamily="2" charset="0"/>
              </a:rPr>
              <a:t>1}Invoice No:</a:t>
            </a:r>
            <a:r>
              <a:rPr lang="en-US" sz="1600" b="0" i="0" dirty="0">
                <a:solidFill>
                  <a:srgbClr val="212121"/>
                </a:solidFill>
                <a:effectLst/>
                <a:latin typeface="Roboto" panose="02000000000000000000" pitchFamily="2" charset="0"/>
              </a:rPr>
              <a:t> Invoice number. Nominal, a six-digit integral number assigned to each transaction specifically. This code denotes a cancellation if it begins with the letter "c.".</a:t>
            </a:r>
          </a:p>
          <a:p>
            <a:pPr marL="114300" indent="0" algn="just">
              <a:buNone/>
            </a:pPr>
            <a:r>
              <a:rPr lang="en-US" sz="1600" b="1" i="0" dirty="0">
                <a:solidFill>
                  <a:srgbClr val="212121"/>
                </a:solidFill>
                <a:effectLst/>
                <a:latin typeface="Roboto" panose="02000000000000000000" pitchFamily="2" charset="0"/>
              </a:rPr>
              <a:t>2}Stock Code:</a:t>
            </a:r>
            <a:r>
              <a:rPr lang="en-US" sz="1600" b="0" i="0" dirty="0">
                <a:solidFill>
                  <a:srgbClr val="212121"/>
                </a:solidFill>
                <a:effectLst/>
                <a:latin typeface="Roboto" panose="02000000000000000000" pitchFamily="2" charset="0"/>
              </a:rPr>
              <a:t> Product (item) code. A 5-digit integral number known as the nominal is assigned to each unique product.</a:t>
            </a:r>
          </a:p>
          <a:p>
            <a:pPr marL="114300" indent="0" algn="just">
              <a:buNone/>
            </a:pPr>
            <a:r>
              <a:rPr lang="en-US" sz="1600" b="1" i="0" dirty="0">
                <a:solidFill>
                  <a:srgbClr val="212121"/>
                </a:solidFill>
                <a:effectLst/>
                <a:latin typeface="Roboto" panose="02000000000000000000" pitchFamily="2" charset="0"/>
              </a:rPr>
              <a:t>3}Description:</a:t>
            </a:r>
            <a:r>
              <a:rPr lang="en-US" sz="1600" b="0" i="0" dirty="0">
                <a:solidFill>
                  <a:srgbClr val="212121"/>
                </a:solidFill>
                <a:effectLst/>
                <a:latin typeface="Roboto" panose="02000000000000000000" pitchFamily="2" charset="0"/>
              </a:rPr>
              <a:t> Name of the Product (Item). Nominal.</a:t>
            </a:r>
          </a:p>
          <a:p>
            <a:pPr marL="114300" indent="0" algn="just">
              <a:buNone/>
            </a:pPr>
            <a:r>
              <a:rPr lang="en-US" sz="1600" b="1" i="0" dirty="0">
                <a:solidFill>
                  <a:srgbClr val="212121"/>
                </a:solidFill>
                <a:effectLst/>
                <a:latin typeface="Roboto" panose="02000000000000000000" pitchFamily="2" charset="0"/>
              </a:rPr>
              <a:t>4}Quantity:</a:t>
            </a:r>
            <a:r>
              <a:rPr lang="en-US" sz="1600" b="0" i="0" dirty="0">
                <a:solidFill>
                  <a:srgbClr val="212121"/>
                </a:solidFill>
                <a:effectLst/>
                <a:latin typeface="Roboto" panose="02000000000000000000" pitchFamily="2" charset="0"/>
              </a:rPr>
              <a:t> The number of each item (product) in each transaction. Numeric.</a:t>
            </a:r>
          </a:p>
          <a:p>
            <a:pPr marL="114300" indent="0" algn="just">
              <a:buNone/>
            </a:pPr>
            <a:r>
              <a:rPr lang="en-US" sz="1600" b="1" i="0" dirty="0">
                <a:solidFill>
                  <a:srgbClr val="212121"/>
                </a:solidFill>
                <a:effectLst/>
                <a:latin typeface="Roboto" panose="02000000000000000000" pitchFamily="2" charset="0"/>
              </a:rPr>
              <a:t>5}Invoice Date:</a:t>
            </a:r>
            <a:r>
              <a:rPr lang="en-US" sz="1600" b="0" i="0" dirty="0">
                <a:solidFill>
                  <a:srgbClr val="212121"/>
                </a:solidFill>
                <a:effectLst/>
                <a:latin typeface="Roboto" panose="02000000000000000000" pitchFamily="2" charset="0"/>
              </a:rPr>
              <a:t> Invoice Time and date. The day and time that each transaction was created, represented by a number.</a:t>
            </a:r>
          </a:p>
          <a:p>
            <a:pPr marL="114300" indent="0" algn="just">
              <a:buNone/>
            </a:pPr>
            <a:r>
              <a:rPr lang="en-US" sz="1600" b="1" i="0" dirty="0">
                <a:solidFill>
                  <a:srgbClr val="212121"/>
                </a:solidFill>
                <a:effectLst/>
                <a:latin typeface="Roboto" panose="02000000000000000000" pitchFamily="2" charset="0"/>
              </a:rPr>
              <a:t>6}Unit Price:</a:t>
            </a:r>
            <a:r>
              <a:rPr lang="en-US" sz="1600" b="0" i="0" dirty="0">
                <a:solidFill>
                  <a:srgbClr val="212121"/>
                </a:solidFill>
                <a:effectLst/>
                <a:latin typeface="Roboto" panose="02000000000000000000" pitchFamily="2" charset="0"/>
              </a:rPr>
              <a:t> Unit pricing. Numeric, Sterling unit price for the product.</a:t>
            </a:r>
          </a:p>
          <a:p>
            <a:pPr marL="114300" indent="0" algn="just">
              <a:buNone/>
            </a:pPr>
            <a:r>
              <a:rPr lang="en-US" sz="1600" b="1" i="0" dirty="0">
                <a:solidFill>
                  <a:srgbClr val="212121"/>
                </a:solidFill>
                <a:effectLst/>
                <a:latin typeface="Roboto" panose="02000000000000000000" pitchFamily="2" charset="0"/>
              </a:rPr>
              <a:t>7}</a:t>
            </a:r>
            <a:r>
              <a:rPr lang="en-US" sz="1600" b="1" i="0" dirty="0" err="1">
                <a:solidFill>
                  <a:srgbClr val="212121"/>
                </a:solidFill>
                <a:effectLst/>
                <a:latin typeface="Roboto" panose="02000000000000000000" pitchFamily="2" charset="0"/>
              </a:rPr>
              <a:t>CustomerID</a:t>
            </a:r>
            <a:r>
              <a:rPr lang="en-US" sz="1600" b="1" i="0" dirty="0">
                <a:solidFill>
                  <a:srgbClr val="212121"/>
                </a:solidFill>
                <a:effectLst/>
                <a:latin typeface="Roboto" panose="02000000000000000000" pitchFamily="2" charset="0"/>
              </a:rPr>
              <a:t>:</a:t>
            </a:r>
            <a:r>
              <a:rPr lang="en-US" sz="1600" b="0" i="0" dirty="0">
                <a:solidFill>
                  <a:srgbClr val="212121"/>
                </a:solidFill>
                <a:effectLst/>
                <a:latin typeface="Roboto" panose="02000000000000000000" pitchFamily="2" charset="0"/>
              </a:rPr>
              <a:t> Customer number. Nominal, a five-digit integral number assigned to every customer uniquely.</a:t>
            </a:r>
          </a:p>
          <a:p>
            <a:pPr marL="114300" indent="0" algn="just">
              <a:buNone/>
            </a:pPr>
            <a:r>
              <a:rPr lang="en-US" sz="1600" b="1" i="0" dirty="0">
                <a:solidFill>
                  <a:srgbClr val="212121"/>
                </a:solidFill>
                <a:effectLst/>
                <a:latin typeface="Roboto" panose="02000000000000000000" pitchFamily="2" charset="0"/>
              </a:rPr>
              <a:t>8}Country:</a:t>
            </a:r>
            <a:r>
              <a:rPr lang="en-US" sz="1600" b="0" i="0" dirty="0">
                <a:solidFill>
                  <a:srgbClr val="212121"/>
                </a:solidFill>
                <a:effectLst/>
                <a:latin typeface="Roboto" panose="02000000000000000000" pitchFamily="2" charset="0"/>
              </a:rPr>
              <a:t> Country name. Nominal, the name of the country in which each customer resides.</a:t>
            </a:r>
          </a:p>
          <a:p>
            <a:endParaRPr lang="en-IN" dirty="0"/>
          </a:p>
        </p:txBody>
      </p:sp>
    </p:spTree>
    <p:extLst>
      <p:ext uri="{BB962C8B-B14F-4D97-AF65-F5344CB8AC3E}">
        <p14:creationId xmlns:p14="http://schemas.microsoft.com/office/powerpoint/2010/main" val="37747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8DDD87-DD6F-EBB5-C200-E963DC13E6A2}"/>
              </a:ext>
            </a:extLst>
          </p:cNvPr>
          <p:cNvPicPr>
            <a:picLocks noChangeAspect="1"/>
          </p:cNvPicPr>
          <p:nvPr/>
        </p:nvPicPr>
        <p:blipFill>
          <a:blip r:embed="rId2"/>
          <a:stretch>
            <a:fillRect/>
          </a:stretch>
        </p:blipFill>
        <p:spPr>
          <a:xfrm>
            <a:off x="1581150" y="152400"/>
            <a:ext cx="5657849" cy="5095875"/>
          </a:xfrm>
          <a:prstGeom prst="rect">
            <a:avLst/>
          </a:prstGeom>
        </p:spPr>
      </p:pic>
    </p:spTree>
    <p:extLst>
      <p:ext uri="{BB962C8B-B14F-4D97-AF65-F5344CB8AC3E}">
        <p14:creationId xmlns:p14="http://schemas.microsoft.com/office/powerpoint/2010/main" val="2214519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5E578A-448F-F81B-0E18-9C46191305E4}"/>
              </a:ext>
            </a:extLst>
          </p:cNvPr>
          <p:cNvPicPr>
            <a:picLocks noChangeAspect="1"/>
          </p:cNvPicPr>
          <p:nvPr/>
        </p:nvPicPr>
        <p:blipFill>
          <a:blip r:embed="rId2"/>
          <a:stretch>
            <a:fillRect/>
          </a:stretch>
        </p:blipFill>
        <p:spPr>
          <a:xfrm>
            <a:off x="1466850" y="223037"/>
            <a:ext cx="5572125" cy="4697425"/>
          </a:xfrm>
          <a:prstGeom prst="rect">
            <a:avLst/>
          </a:prstGeom>
        </p:spPr>
      </p:pic>
    </p:spTree>
    <p:extLst>
      <p:ext uri="{BB962C8B-B14F-4D97-AF65-F5344CB8AC3E}">
        <p14:creationId xmlns:p14="http://schemas.microsoft.com/office/powerpoint/2010/main" val="78458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7F4285-B7C9-7CA7-2CB5-5C8E1D17D26E}"/>
              </a:ext>
            </a:extLst>
          </p:cNvPr>
          <p:cNvSpPr>
            <a:spLocks noGrp="1"/>
          </p:cNvSpPr>
          <p:nvPr>
            <p:ph type="body" idx="1"/>
          </p:nvPr>
        </p:nvSpPr>
        <p:spPr>
          <a:xfrm>
            <a:off x="311700" y="76200"/>
            <a:ext cx="8520600" cy="4933950"/>
          </a:xfrm>
        </p:spPr>
        <p:txBody>
          <a:bodyPr/>
          <a:lstStyle/>
          <a:p>
            <a:endParaRPr lang="en-IN" dirty="0"/>
          </a:p>
        </p:txBody>
      </p:sp>
      <p:pic>
        <p:nvPicPr>
          <p:cNvPr id="5" name="Picture 4">
            <a:extLst>
              <a:ext uri="{FF2B5EF4-FFF2-40B4-BE49-F238E27FC236}">
                <a16:creationId xmlns:a16="http://schemas.microsoft.com/office/drawing/2014/main" id="{8581DF23-DFB3-6001-C239-8A1648BD8724}"/>
              </a:ext>
            </a:extLst>
          </p:cNvPr>
          <p:cNvPicPr>
            <a:picLocks noChangeAspect="1"/>
          </p:cNvPicPr>
          <p:nvPr/>
        </p:nvPicPr>
        <p:blipFill>
          <a:blip r:embed="rId2"/>
          <a:stretch>
            <a:fillRect/>
          </a:stretch>
        </p:blipFill>
        <p:spPr>
          <a:xfrm>
            <a:off x="485776" y="314325"/>
            <a:ext cx="4214812" cy="4271963"/>
          </a:xfrm>
          <a:prstGeom prst="rect">
            <a:avLst/>
          </a:prstGeom>
        </p:spPr>
      </p:pic>
      <p:pic>
        <p:nvPicPr>
          <p:cNvPr id="7" name="Picture 6">
            <a:extLst>
              <a:ext uri="{FF2B5EF4-FFF2-40B4-BE49-F238E27FC236}">
                <a16:creationId xmlns:a16="http://schemas.microsoft.com/office/drawing/2014/main" id="{9F2248A7-D4D7-E76A-29F1-98B45DB38624}"/>
              </a:ext>
            </a:extLst>
          </p:cNvPr>
          <p:cNvPicPr>
            <a:picLocks noChangeAspect="1"/>
          </p:cNvPicPr>
          <p:nvPr/>
        </p:nvPicPr>
        <p:blipFill>
          <a:blip r:embed="rId3"/>
          <a:stretch>
            <a:fillRect/>
          </a:stretch>
        </p:blipFill>
        <p:spPr>
          <a:xfrm>
            <a:off x="4700588" y="1085850"/>
            <a:ext cx="3829050" cy="2047875"/>
          </a:xfrm>
          <a:prstGeom prst="rect">
            <a:avLst/>
          </a:prstGeom>
        </p:spPr>
      </p:pic>
    </p:spTree>
    <p:extLst>
      <p:ext uri="{BB962C8B-B14F-4D97-AF65-F5344CB8AC3E}">
        <p14:creationId xmlns:p14="http://schemas.microsoft.com/office/powerpoint/2010/main" val="1798063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E96223-F082-FA0A-1D62-E1F5E809890D}"/>
              </a:ext>
            </a:extLst>
          </p:cNvPr>
          <p:cNvSpPr>
            <a:spLocks noGrp="1"/>
          </p:cNvSpPr>
          <p:nvPr>
            <p:ph type="body" idx="1"/>
          </p:nvPr>
        </p:nvSpPr>
        <p:spPr>
          <a:xfrm>
            <a:off x="311700" y="95250"/>
            <a:ext cx="8520600" cy="4905375"/>
          </a:xfrm>
        </p:spPr>
        <p:txBody>
          <a:bodyPr/>
          <a:lstStyle/>
          <a:p>
            <a:pPr marL="114300" indent="0">
              <a:buNone/>
            </a:pPr>
            <a:r>
              <a:rPr lang="en-US" dirty="0">
                <a:solidFill>
                  <a:schemeClr val="bg2">
                    <a:lumMod val="25000"/>
                  </a:schemeClr>
                </a:solidFill>
                <a:latin typeface="+mj-lt"/>
              </a:rPr>
              <a:t>A</a:t>
            </a:r>
            <a:r>
              <a:rPr lang="en-US" b="0" dirty="0">
                <a:solidFill>
                  <a:schemeClr val="bg2">
                    <a:lumMod val="25000"/>
                  </a:schemeClr>
                </a:solidFill>
                <a:effectLst/>
                <a:latin typeface="+mj-lt"/>
              </a:rPr>
              <a:t>ll numerical feature using histogram</a:t>
            </a:r>
          </a:p>
          <a:p>
            <a:pPr marL="114300" indent="0">
              <a:buNone/>
            </a:pPr>
            <a:endParaRPr lang="en-US" b="0" dirty="0">
              <a:solidFill>
                <a:srgbClr val="000000"/>
              </a:solidFill>
              <a:effectLst/>
              <a:latin typeface="Courier New" panose="02070309020205020404" pitchFamily="49" charset="0"/>
            </a:endParaRPr>
          </a:p>
          <a:p>
            <a:endParaRPr lang="en-IN" dirty="0"/>
          </a:p>
        </p:txBody>
      </p:sp>
      <p:pic>
        <p:nvPicPr>
          <p:cNvPr id="5" name="Picture 4">
            <a:extLst>
              <a:ext uri="{FF2B5EF4-FFF2-40B4-BE49-F238E27FC236}">
                <a16:creationId xmlns:a16="http://schemas.microsoft.com/office/drawing/2014/main" id="{06532F4F-8C6A-301B-6CF0-73B2F82AAEBF}"/>
              </a:ext>
            </a:extLst>
          </p:cNvPr>
          <p:cNvPicPr>
            <a:picLocks noChangeAspect="1"/>
          </p:cNvPicPr>
          <p:nvPr/>
        </p:nvPicPr>
        <p:blipFill>
          <a:blip r:embed="rId2"/>
          <a:stretch>
            <a:fillRect/>
          </a:stretch>
        </p:blipFill>
        <p:spPr>
          <a:xfrm>
            <a:off x="385762" y="514350"/>
            <a:ext cx="3838575" cy="4362450"/>
          </a:xfrm>
          <a:prstGeom prst="rect">
            <a:avLst/>
          </a:prstGeom>
        </p:spPr>
      </p:pic>
      <p:pic>
        <p:nvPicPr>
          <p:cNvPr id="7" name="Picture 6">
            <a:extLst>
              <a:ext uri="{FF2B5EF4-FFF2-40B4-BE49-F238E27FC236}">
                <a16:creationId xmlns:a16="http://schemas.microsoft.com/office/drawing/2014/main" id="{36791517-EE71-FEB2-E1EB-20B936A19867}"/>
              </a:ext>
            </a:extLst>
          </p:cNvPr>
          <p:cNvPicPr>
            <a:picLocks noChangeAspect="1"/>
          </p:cNvPicPr>
          <p:nvPr/>
        </p:nvPicPr>
        <p:blipFill>
          <a:blip r:embed="rId3"/>
          <a:stretch>
            <a:fillRect/>
          </a:stretch>
        </p:blipFill>
        <p:spPr>
          <a:xfrm>
            <a:off x="4919665" y="438151"/>
            <a:ext cx="3762375" cy="4610100"/>
          </a:xfrm>
          <a:prstGeom prst="rect">
            <a:avLst/>
          </a:prstGeom>
        </p:spPr>
      </p:pic>
    </p:spTree>
    <p:extLst>
      <p:ext uri="{BB962C8B-B14F-4D97-AF65-F5344CB8AC3E}">
        <p14:creationId xmlns:p14="http://schemas.microsoft.com/office/powerpoint/2010/main" val="121613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6A9AC-5EA9-9977-33B4-010EE3C65474}"/>
              </a:ext>
            </a:extLst>
          </p:cNvPr>
          <p:cNvSpPr>
            <a:spLocks noGrp="1"/>
          </p:cNvSpPr>
          <p:nvPr>
            <p:ph type="body" idx="1"/>
          </p:nvPr>
        </p:nvSpPr>
        <p:spPr>
          <a:xfrm>
            <a:off x="311700" y="0"/>
            <a:ext cx="8520600" cy="4867275"/>
          </a:xfrm>
        </p:spPr>
        <p:txBody>
          <a:bodyPr/>
          <a:lstStyle/>
          <a:p>
            <a:endParaRPr lang="en-IN" dirty="0"/>
          </a:p>
        </p:txBody>
      </p:sp>
      <p:pic>
        <p:nvPicPr>
          <p:cNvPr id="5" name="Picture 4">
            <a:extLst>
              <a:ext uri="{FF2B5EF4-FFF2-40B4-BE49-F238E27FC236}">
                <a16:creationId xmlns:a16="http://schemas.microsoft.com/office/drawing/2014/main" id="{542BE679-DB23-048B-DAD4-88033255297B}"/>
              </a:ext>
            </a:extLst>
          </p:cNvPr>
          <p:cNvPicPr>
            <a:picLocks noChangeAspect="1"/>
          </p:cNvPicPr>
          <p:nvPr/>
        </p:nvPicPr>
        <p:blipFill>
          <a:blip r:embed="rId2"/>
          <a:stretch>
            <a:fillRect/>
          </a:stretch>
        </p:blipFill>
        <p:spPr>
          <a:xfrm>
            <a:off x="481012" y="142875"/>
            <a:ext cx="3800475" cy="4724400"/>
          </a:xfrm>
          <a:prstGeom prst="rect">
            <a:avLst/>
          </a:prstGeom>
        </p:spPr>
      </p:pic>
      <p:pic>
        <p:nvPicPr>
          <p:cNvPr id="7" name="Picture 6">
            <a:extLst>
              <a:ext uri="{FF2B5EF4-FFF2-40B4-BE49-F238E27FC236}">
                <a16:creationId xmlns:a16="http://schemas.microsoft.com/office/drawing/2014/main" id="{A408B04E-8E43-3100-5E71-EBBC88F29AE3}"/>
              </a:ext>
            </a:extLst>
          </p:cNvPr>
          <p:cNvPicPr>
            <a:picLocks noChangeAspect="1"/>
          </p:cNvPicPr>
          <p:nvPr/>
        </p:nvPicPr>
        <p:blipFill>
          <a:blip r:embed="rId3"/>
          <a:stretch>
            <a:fillRect/>
          </a:stretch>
        </p:blipFill>
        <p:spPr>
          <a:xfrm>
            <a:off x="4528068" y="-1"/>
            <a:ext cx="4057650" cy="4867275"/>
          </a:xfrm>
          <a:prstGeom prst="rect">
            <a:avLst/>
          </a:prstGeom>
        </p:spPr>
      </p:pic>
    </p:spTree>
    <p:extLst>
      <p:ext uri="{BB962C8B-B14F-4D97-AF65-F5344CB8AC3E}">
        <p14:creationId xmlns:p14="http://schemas.microsoft.com/office/powerpoint/2010/main" val="519836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1084C-30E1-9DF6-D07D-DB28E2C5C72C}"/>
              </a:ext>
            </a:extLst>
          </p:cNvPr>
          <p:cNvPicPr>
            <a:picLocks noChangeAspect="1"/>
          </p:cNvPicPr>
          <p:nvPr/>
        </p:nvPicPr>
        <p:blipFill>
          <a:blip r:embed="rId2"/>
          <a:stretch>
            <a:fillRect/>
          </a:stretch>
        </p:blipFill>
        <p:spPr>
          <a:xfrm>
            <a:off x="2522926" y="142875"/>
            <a:ext cx="4098148" cy="5000625"/>
          </a:xfrm>
          <a:prstGeom prst="rect">
            <a:avLst/>
          </a:prstGeom>
        </p:spPr>
      </p:pic>
    </p:spTree>
    <p:extLst>
      <p:ext uri="{BB962C8B-B14F-4D97-AF65-F5344CB8AC3E}">
        <p14:creationId xmlns:p14="http://schemas.microsoft.com/office/powerpoint/2010/main" val="1933968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071F-987D-310B-A892-DED2DC79F855}"/>
              </a:ext>
            </a:extLst>
          </p:cNvPr>
          <p:cNvSpPr>
            <a:spLocks noGrp="1"/>
          </p:cNvSpPr>
          <p:nvPr>
            <p:ph type="title"/>
          </p:nvPr>
        </p:nvSpPr>
        <p:spPr/>
        <p:txBody>
          <a:bodyPr/>
          <a:lstStyle/>
          <a:p>
            <a:r>
              <a:rPr lang="en-US" b="1" i="0" dirty="0">
                <a:solidFill>
                  <a:schemeClr val="tx1"/>
                </a:solidFill>
                <a:effectLst/>
                <a:latin typeface="+mj-lt"/>
              </a:rPr>
              <a:t>Recency, Frequency, Monetary (RFM) Model:</a:t>
            </a:r>
            <a:br>
              <a:rPr lang="en-US"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27554A6A-BD67-952D-76C7-A93731613DBF}"/>
              </a:ext>
            </a:extLst>
          </p:cNvPr>
          <p:cNvSpPr>
            <a:spLocks noGrp="1"/>
          </p:cNvSpPr>
          <p:nvPr>
            <p:ph type="body" idx="1"/>
          </p:nvPr>
        </p:nvSpPr>
        <p:spPr>
          <a:xfrm>
            <a:off x="311700" y="1152474"/>
            <a:ext cx="8520600" cy="3724325"/>
          </a:xfrm>
        </p:spPr>
        <p:txBody>
          <a:bodyPr/>
          <a:lstStyle/>
          <a:p>
            <a:pPr marL="114300" indent="0" algn="just">
              <a:buNone/>
            </a:pPr>
            <a:r>
              <a:rPr lang="en-US" sz="1300" b="0" i="0" dirty="0">
                <a:solidFill>
                  <a:schemeClr val="accent2"/>
                </a:solidFill>
                <a:effectLst/>
                <a:latin typeface="Roboto" panose="02000000000000000000" pitchFamily="2" charset="0"/>
              </a:rPr>
              <a:t>It is always required to establish several quantitative factors on which the algorithm will execute segmentation prior to using any clustering techniques. These include characteristics like the total amount spent, the customer's activity level, their most recent visit, etc.</a:t>
            </a:r>
          </a:p>
          <a:p>
            <a:pPr marL="114300" indent="0" algn="just">
              <a:buNone/>
            </a:pPr>
            <a:r>
              <a:rPr lang="en-US" sz="1300" b="0" i="0" dirty="0">
                <a:solidFill>
                  <a:schemeClr val="accent2"/>
                </a:solidFill>
                <a:effectLst/>
                <a:latin typeface="Roboto" panose="02000000000000000000" pitchFamily="2" charset="0"/>
              </a:rPr>
              <a:t>One of the steps is the RFM model, which stands for Recency, Frequency, and Monetary. For each customer, we calculate the recency—the number of days since the customer's last visit—the frequency—how frequently they make repeat purchases—and the monetary—their overall spending.</a:t>
            </a:r>
          </a:p>
          <a:p>
            <a:pPr marL="114300" indent="0" algn="just">
              <a:buNone/>
            </a:pPr>
            <a:r>
              <a:rPr lang="en-US" sz="1300" b="0" i="0" dirty="0">
                <a:solidFill>
                  <a:schemeClr val="accent2"/>
                </a:solidFill>
                <a:effectLst/>
                <a:latin typeface="Roboto" panose="02000000000000000000" pitchFamily="2" charset="0"/>
              </a:rPr>
              <a:t>There are other processes where we break each of these attributes into the appropriate groups and figure out a score for each client. However, since segmentation may be done manually, this strategy does not need machine learning algorithms. As a result, we will skip the second stage and use the </a:t>
            </a:r>
            <a:r>
              <a:rPr lang="en-US" sz="1300" b="0" i="0" dirty="0" err="1">
                <a:solidFill>
                  <a:schemeClr val="accent2"/>
                </a:solidFill>
                <a:effectLst/>
                <a:latin typeface="Roboto" panose="02000000000000000000" pitchFamily="2" charset="0"/>
              </a:rPr>
              <a:t>rfm</a:t>
            </a:r>
            <a:r>
              <a:rPr lang="en-US" sz="1300" b="0" i="0" dirty="0">
                <a:solidFill>
                  <a:schemeClr val="accent2"/>
                </a:solidFill>
                <a:effectLst/>
                <a:latin typeface="Roboto" panose="02000000000000000000" pitchFamily="2" charset="0"/>
              </a:rPr>
              <a:t> characteristics directly as input for clustering algorithms.</a:t>
            </a:r>
          </a:p>
          <a:p>
            <a:pPr marL="114300" indent="0" algn="l">
              <a:buNone/>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400" b="1" i="0" dirty="0">
                <a:solidFill>
                  <a:srgbClr val="212121"/>
                </a:solidFill>
                <a:effectLst/>
                <a:latin typeface="Roboto" panose="02000000000000000000" pitchFamily="2" charset="0"/>
              </a:rPr>
              <a:t>Recency :-</a:t>
            </a:r>
            <a:r>
              <a:rPr lang="en-US" sz="1400" b="0" i="0" dirty="0">
                <a:solidFill>
                  <a:srgbClr val="212121"/>
                </a:solidFill>
                <a:effectLst/>
                <a:latin typeface="Roboto" panose="02000000000000000000" pitchFamily="2" charset="0"/>
              </a:rPr>
              <a:t> Latest Date - Last </a:t>
            </a:r>
            <a:r>
              <a:rPr lang="en-US" sz="1400" b="0" i="0" dirty="0" err="1">
                <a:solidFill>
                  <a:srgbClr val="212121"/>
                </a:solidFill>
                <a:effectLst/>
                <a:latin typeface="Roboto" panose="02000000000000000000" pitchFamily="2" charset="0"/>
              </a:rPr>
              <a:t>Inovice</a:t>
            </a:r>
            <a:r>
              <a:rPr lang="en-US" sz="1400" b="0" i="0" dirty="0">
                <a:solidFill>
                  <a:srgbClr val="212121"/>
                </a:solidFill>
                <a:effectLst/>
                <a:latin typeface="Roboto" panose="02000000000000000000" pitchFamily="2" charset="0"/>
              </a:rPr>
              <a:t> Data</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Frequency :-</a:t>
            </a:r>
            <a:r>
              <a:rPr lang="en-US" sz="1400" b="0" i="0" dirty="0">
                <a:solidFill>
                  <a:srgbClr val="212121"/>
                </a:solidFill>
                <a:effectLst/>
                <a:latin typeface="Roboto" panose="02000000000000000000" pitchFamily="2" charset="0"/>
              </a:rPr>
              <a:t>Count of Invoice No. of transactions</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Monetary:-</a:t>
            </a:r>
            <a:r>
              <a:rPr lang="en-US" sz="1400" b="0" i="0" dirty="0">
                <a:solidFill>
                  <a:srgbClr val="212121"/>
                </a:solidFill>
                <a:effectLst/>
                <a:latin typeface="Roboto" panose="02000000000000000000" pitchFamily="2" charset="0"/>
              </a:rPr>
              <a:t> Sum of Total Amount for each customer</a:t>
            </a:r>
          </a:p>
          <a:p>
            <a:pPr marL="114300" indent="0" algn="l">
              <a:buNone/>
            </a:pPr>
            <a:endParaRPr lang="en-US" dirty="0"/>
          </a:p>
          <a:p>
            <a:endParaRPr lang="en-IN" dirty="0"/>
          </a:p>
        </p:txBody>
      </p:sp>
    </p:spTree>
    <p:extLst>
      <p:ext uri="{BB962C8B-B14F-4D97-AF65-F5344CB8AC3E}">
        <p14:creationId xmlns:p14="http://schemas.microsoft.com/office/powerpoint/2010/main" val="3581104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D592-1F30-A97A-1D4A-8AE45DB6F6FA}"/>
              </a:ext>
            </a:extLst>
          </p:cNvPr>
          <p:cNvSpPr>
            <a:spLocks noGrp="1"/>
          </p:cNvSpPr>
          <p:nvPr>
            <p:ph type="body" idx="1"/>
          </p:nvPr>
        </p:nvSpPr>
        <p:spPr>
          <a:xfrm>
            <a:off x="311700" y="247650"/>
            <a:ext cx="8520600" cy="4657725"/>
          </a:xfrm>
        </p:spPr>
        <p:txBody>
          <a:bodyPr/>
          <a:lstStyle/>
          <a:p>
            <a:pPr marL="114300" indent="0">
              <a:buNone/>
            </a:pPr>
            <a:r>
              <a:rPr lang="en-IN" b="0" dirty="0">
                <a:solidFill>
                  <a:schemeClr val="bg2">
                    <a:lumMod val="25000"/>
                  </a:schemeClr>
                </a:solidFill>
                <a:effectLst/>
                <a:latin typeface="+mj-lt"/>
              </a:rPr>
              <a:t>Descriptive Statistics:</a:t>
            </a:r>
          </a:p>
          <a:p>
            <a:endParaRPr lang="en-IN" dirty="0"/>
          </a:p>
        </p:txBody>
      </p:sp>
      <p:pic>
        <p:nvPicPr>
          <p:cNvPr id="5" name="Picture 4">
            <a:extLst>
              <a:ext uri="{FF2B5EF4-FFF2-40B4-BE49-F238E27FC236}">
                <a16:creationId xmlns:a16="http://schemas.microsoft.com/office/drawing/2014/main" id="{FA828357-E89A-378D-39B9-CEE3F159A61E}"/>
              </a:ext>
            </a:extLst>
          </p:cNvPr>
          <p:cNvPicPr>
            <a:picLocks noChangeAspect="1"/>
          </p:cNvPicPr>
          <p:nvPr/>
        </p:nvPicPr>
        <p:blipFill>
          <a:blip r:embed="rId2"/>
          <a:stretch>
            <a:fillRect/>
          </a:stretch>
        </p:blipFill>
        <p:spPr>
          <a:xfrm>
            <a:off x="5725669" y="876300"/>
            <a:ext cx="3276600" cy="1695450"/>
          </a:xfrm>
          <a:prstGeom prst="rect">
            <a:avLst/>
          </a:prstGeom>
        </p:spPr>
      </p:pic>
      <p:pic>
        <p:nvPicPr>
          <p:cNvPr id="7" name="Picture 6">
            <a:extLst>
              <a:ext uri="{FF2B5EF4-FFF2-40B4-BE49-F238E27FC236}">
                <a16:creationId xmlns:a16="http://schemas.microsoft.com/office/drawing/2014/main" id="{425EB404-B05A-B0E1-457F-C8C8C4B4AC58}"/>
              </a:ext>
            </a:extLst>
          </p:cNvPr>
          <p:cNvPicPr>
            <a:picLocks noChangeAspect="1"/>
          </p:cNvPicPr>
          <p:nvPr/>
        </p:nvPicPr>
        <p:blipFill>
          <a:blip r:embed="rId3"/>
          <a:stretch>
            <a:fillRect/>
          </a:stretch>
        </p:blipFill>
        <p:spPr>
          <a:xfrm>
            <a:off x="5819119" y="2762248"/>
            <a:ext cx="2932388" cy="1443037"/>
          </a:xfrm>
          <a:prstGeom prst="rect">
            <a:avLst/>
          </a:prstGeom>
        </p:spPr>
      </p:pic>
      <p:pic>
        <p:nvPicPr>
          <p:cNvPr id="9" name="Picture 8">
            <a:extLst>
              <a:ext uri="{FF2B5EF4-FFF2-40B4-BE49-F238E27FC236}">
                <a16:creationId xmlns:a16="http://schemas.microsoft.com/office/drawing/2014/main" id="{B83CC169-5DD5-8CEA-8A40-1A0DC0441F19}"/>
              </a:ext>
            </a:extLst>
          </p:cNvPr>
          <p:cNvPicPr>
            <a:picLocks noChangeAspect="1"/>
          </p:cNvPicPr>
          <p:nvPr/>
        </p:nvPicPr>
        <p:blipFill>
          <a:blip r:embed="rId4"/>
          <a:stretch>
            <a:fillRect/>
          </a:stretch>
        </p:blipFill>
        <p:spPr>
          <a:xfrm>
            <a:off x="1" y="876300"/>
            <a:ext cx="5725668" cy="3829050"/>
          </a:xfrm>
          <a:prstGeom prst="rect">
            <a:avLst/>
          </a:prstGeom>
        </p:spPr>
      </p:pic>
      <p:sp>
        <p:nvSpPr>
          <p:cNvPr id="11" name="TextBox 10">
            <a:extLst>
              <a:ext uri="{FF2B5EF4-FFF2-40B4-BE49-F238E27FC236}">
                <a16:creationId xmlns:a16="http://schemas.microsoft.com/office/drawing/2014/main" id="{BC8F0651-22B4-4DC4-65AC-84FD2483266F}"/>
              </a:ext>
            </a:extLst>
          </p:cNvPr>
          <p:cNvSpPr txBox="1"/>
          <p:nvPr/>
        </p:nvSpPr>
        <p:spPr>
          <a:xfrm>
            <a:off x="1931194" y="4692847"/>
            <a:ext cx="4605336" cy="307777"/>
          </a:xfrm>
          <a:prstGeom prst="rect">
            <a:avLst/>
          </a:prstGeom>
          <a:noFill/>
        </p:spPr>
        <p:txBody>
          <a:bodyPr wrap="square">
            <a:spAutoFit/>
          </a:bodyPr>
          <a:lstStyle/>
          <a:p>
            <a:pPr algn="ctr"/>
            <a:r>
              <a:rPr lang="en-IN" b="1" dirty="0">
                <a:solidFill>
                  <a:schemeClr val="tx1"/>
                </a:solidFill>
                <a:effectLst/>
                <a:latin typeface="+mj-lt"/>
              </a:rPr>
              <a:t>Distribution Plot</a:t>
            </a:r>
          </a:p>
        </p:txBody>
      </p:sp>
    </p:spTree>
    <p:extLst>
      <p:ext uri="{BB962C8B-B14F-4D97-AF65-F5344CB8AC3E}">
        <p14:creationId xmlns:p14="http://schemas.microsoft.com/office/powerpoint/2010/main" val="758400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7871-AD68-5ADC-671A-40A390A7731D}"/>
              </a:ext>
            </a:extLst>
          </p:cNvPr>
          <p:cNvSpPr>
            <a:spLocks noGrp="1"/>
          </p:cNvSpPr>
          <p:nvPr>
            <p:ph type="title"/>
          </p:nvPr>
        </p:nvSpPr>
        <p:spPr>
          <a:xfrm>
            <a:off x="225975" y="83075"/>
            <a:ext cx="8520600" cy="572700"/>
          </a:xfrm>
        </p:spPr>
        <p:txBody>
          <a:bodyPr/>
          <a:lstStyle/>
          <a:p>
            <a:r>
              <a:rPr lang="en-IN" b="0" dirty="0">
                <a:solidFill>
                  <a:schemeClr val="bg2">
                    <a:lumMod val="25000"/>
                  </a:schemeClr>
                </a:solidFill>
                <a:effectLst/>
                <a:latin typeface="+mj-lt"/>
              </a:rPr>
              <a:t>Descriptive Statistics (Frequency):</a:t>
            </a:r>
            <a:br>
              <a:rPr lang="en-IN" b="0" dirty="0">
                <a:solidFill>
                  <a:schemeClr val="bg2">
                    <a:lumMod val="25000"/>
                  </a:schemeClr>
                </a:solidFill>
                <a:effectLst/>
                <a:latin typeface="+mj-lt"/>
              </a:rPr>
            </a:br>
            <a:endParaRPr lang="en-IN" dirty="0">
              <a:solidFill>
                <a:schemeClr val="bg2">
                  <a:lumMod val="25000"/>
                </a:schemeClr>
              </a:solidFill>
              <a:latin typeface="+mj-lt"/>
            </a:endParaRPr>
          </a:p>
        </p:txBody>
      </p:sp>
      <p:sp>
        <p:nvSpPr>
          <p:cNvPr id="3" name="Text Placeholder 2">
            <a:extLst>
              <a:ext uri="{FF2B5EF4-FFF2-40B4-BE49-F238E27FC236}">
                <a16:creationId xmlns:a16="http://schemas.microsoft.com/office/drawing/2014/main" id="{0A111BB9-24A1-DA4D-16BC-C4C48B6D0839}"/>
              </a:ext>
            </a:extLst>
          </p:cNvPr>
          <p:cNvSpPr>
            <a:spLocks noGrp="1"/>
          </p:cNvSpPr>
          <p:nvPr>
            <p:ph type="body" idx="1"/>
          </p:nvPr>
        </p:nvSpPr>
        <p:spPr>
          <a:xfrm>
            <a:off x="311700" y="742900"/>
            <a:ext cx="8520600" cy="4210100"/>
          </a:xfrm>
        </p:spPr>
        <p:txBody>
          <a:bodyPr/>
          <a:lstStyle/>
          <a:p>
            <a:pPr marL="114300" indent="0">
              <a:buNone/>
            </a:pPr>
            <a:endParaRPr lang="en-IN" dirty="0"/>
          </a:p>
        </p:txBody>
      </p:sp>
      <p:pic>
        <p:nvPicPr>
          <p:cNvPr id="5" name="Picture 4">
            <a:extLst>
              <a:ext uri="{FF2B5EF4-FFF2-40B4-BE49-F238E27FC236}">
                <a16:creationId xmlns:a16="http://schemas.microsoft.com/office/drawing/2014/main" id="{52B06955-4218-8CE0-48DA-7F96741A37EF}"/>
              </a:ext>
            </a:extLst>
          </p:cNvPr>
          <p:cNvPicPr>
            <a:picLocks noChangeAspect="1"/>
          </p:cNvPicPr>
          <p:nvPr/>
        </p:nvPicPr>
        <p:blipFill>
          <a:blip r:embed="rId2"/>
          <a:stretch>
            <a:fillRect/>
          </a:stretch>
        </p:blipFill>
        <p:spPr>
          <a:xfrm>
            <a:off x="1276351" y="742899"/>
            <a:ext cx="5505449" cy="4297225"/>
          </a:xfrm>
          <a:prstGeom prst="rect">
            <a:avLst/>
          </a:prstGeom>
        </p:spPr>
      </p:pic>
    </p:spTree>
    <p:extLst>
      <p:ext uri="{BB962C8B-B14F-4D97-AF65-F5344CB8AC3E}">
        <p14:creationId xmlns:p14="http://schemas.microsoft.com/office/powerpoint/2010/main" val="4029041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4AF6-A180-AAA9-F234-EC5C5414C954}"/>
              </a:ext>
            </a:extLst>
          </p:cNvPr>
          <p:cNvSpPr>
            <a:spLocks noGrp="1"/>
          </p:cNvSpPr>
          <p:nvPr>
            <p:ph type="title"/>
          </p:nvPr>
        </p:nvSpPr>
        <p:spPr/>
        <p:txBody>
          <a:bodyPr/>
          <a:lstStyle/>
          <a:p>
            <a:r>
              <a:rPr lang="en-IN" b="0" dirty="0">
                <a:solidFill>
                  <a:schemeClr val="bg2">
                    <a:lumMod val="25000"/>
                  </a:schemeClr>
                </a:solidFill>
                <a:effectLst/>
                <a:latin typeface="+mj-lt"/>
              </a:rPr>
              <a:t>Descriptive Statistics (Monetary)</a:t>
            </a:r>
            <a:br>
              <a:rPr lang="en-IN" b="0" dirty="0">
                <a:solidFill>
                  <a:schemeClr val="bg2">
                    <a:lumMod val="25000"/>
                  </a:schemeClr>
                </a:solidFill>
                <a:effectLst/>
                <a:latin typeface="+mj-lt"/>
              </a:rPr>
            </a:br>
            <a:endParaRPr lang="en-IN"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20AF9D6B-1941-8364-A658-B741E9566017}"/>
              </a:ext>
            </a:extLst>
          </p:cNvPr>
          <p:cNvPicPr>
            <a:picLocks noChangeAspect="1"/>
          </p:cNvPicPr>
          <p:nvPr/>
        </p:nvPicPr>
        <p:blipFill>
          <a:blip r:embed="rId2"/>
          <a:stretch>
            <a:fillRect/>
          </a:stretch>
        </p:blipFill>
        <p:spPr>
          <a:xfrm>
            <a:off x="1228725" y="1209676"/>
            <a:ext cx="6376987" cy="3724325"/>
          </a:xfrm>
          <a:prstGeom prst="rect">
            <a:avLst/>
          </a:prstGeom>
        </p:spPr>
      </p:pic>
    </p:spTree>
    <p:extLst>
      <p:ext uri="{BB962C8B-B14F-4D97-AF65-F5344CB8AC3E}">
        <p14:creationId xmlns:p14="http://schemas.microsoft.com/office/powerpoint/2010/main" val="7642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99D1-12C2-74DE-9164-4F86437C6353}"/>
              </a:ext>
            </a:extLst>
          </p:cNvPr>
          <p:cNvSpPr>
            <a:spLocks noGrp="1"/>
          </p:cNvSpPr>
          <p:nvPr>
            <p:ph type="title"/>
          </p:nvPr>
        </p:nvSpPr>
        <p:spPr>
          <a:xfrm>
            <a:off x="311700" y="218688"/>
            <a:ext cx="8520600" cy="572700"/>
          </a:xfrm>
        </p:spPr>
        <p:txBody>
          <a:bodyPr/>
          <a:lstStyle/>
          <a:p>
            <a:pPr algn="ctr"/>
            <a:r>
              <a:rPr lang="en-IN" b="1" dirty="0"/>
              <a:t>Data Pipeline</a:t>
            </a:r>
          </a:p>
        </p:txBody>
      </p:sp>
      <p:graphicFrame>
        <p:nvGraphicFramePr>
          <p:cNvPr id="6" name="Diagram 5">
            <a:extLst>
              <a:ext uri="{FF2B5EF4-FFF2-40B4-BE49-F238E27FC236}">
                <a16:creationId xmlns:a16="http://schemas.microsoft.com/office/drawing/2014/main" id="{FBE9FD66-FEB4-AF6C-362F-CF4E754B929C}"/>
              </a:ext>
            </a:extLst>
          </p:cNvPr>
          <p:cNvGraphicFramePr/>
          <p:nvPr>
            <p:extLst>
              <p:ext uri="{D42A27DB-BD31-4B8C-83A1-F6EECF244321}">
                <p14:modId xmlns:p14="http://schemas.microsoft.com/office/powerpoint/2010/main" val="3407232605"/>
              </p:ext>
            </p:extLst>
          </p:nvPr>
        </p:nvGraphicFramePr>
        <p:xfrm>
          <a:off x="1306717" y="937250"/>
          <a:ext cx="666938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128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55DC-1FAA-179B-F0B3-C66CB4DE3475}"/>
              </a:ext>
            </a:extLst>
          </p:cNvPr>
          <p:cNvSpPr>
            <a:spLocks noGrp="1"/>
          </p:cNvSpPr>
          <p:nvPr>
            <p:ph type="title"/>
          </p:nvPr>
        </p:nvSpPr>
        <p:spPr/>
        <p:txBody>
          <a:bodyPr/>
          <a:lstStyle/>
          <a:p>
            <a:r>
              <a:rPr lang="en-US" b="1" i="0" dirty="0">
                <a:solidFill>
                  <a:schemeClr val="tx1"/>
                </a:solidFill>
                <a:effectLst/>
                <a:latin typeface="Roboto" panose="02000000000000000000" pitchFamily="2" charset="0"/>
              </a:rPr>
              <a:t>Computing Quantile of RFM values:</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A7E0B433-B9CD-7AC3-91BB-12E3E71979F3}"/>
              </a:ext>
            </a:extLst>
          </p:cNvPr>
          <p:cNvSpPr>
            <a:spLocks noGrp="1"/>
          </p:cNvSpPr>
          <p:nvPr>
            <p:ph type="body" idx="1"/>
          </p:nvPr>
        </p:nvSpPr>
        <p:spPr/>
        <p:txBody>
          <a:bodyPr/>
          <a:lstStyle/>
          <a:p>
            <a:pPr marL="114300" indent="0" algn="l">
              <a:buNone/>
            </a:pPr>
            <a:r>
              <a:rPr lang="en-US" sz="1400" b="0" i="0" dirty="0">
                <a:solidFill>
                  <a:srgbClr val="212121"/>
                </a:solidFill>
                <a:effectLst/>
                <a:latin typeface="Roboto" panose="02000000000000000000" pitchFamily="2" charset="0"/>
              </a:rPr>
              <a:t>Customers are categorized as top customers based on their frequency, amount spent, and recency.</a:t>
            </a:r>
          </a:p>
          <a:p>
            <a:pPr marL="114300" indent="0" algn="l">
              <a:buNone/>
            </a:pPr>
            <a:r>
              <a:rPr lang="en-US" sz="1400" b="0" i="0" dirty="0" err="1">
                <a:solidFill>
                  <a:srgbClr val="212121"/>
                </a:solidFill>
                <a:effectLst/>
                <a:latin typeface="Roboto" panose="02000000000000000000" pitchFamily="2" charset="0"/>
              </a:rPr>
              <a:t>qcut</a:t>
            </a:r>
            <a:r>
              <a:rPr lang="en-US" sz="1400" b="0" i="0" dirty="0">
                <a:solidFill>
                  <a:srgbClr val="212121"/>
                </a:solidFill>
                <a:effectLst/>
                <a:latin typeface="Roboto" panose="02000000000000000000" pitchFamily="2" charset="0"/>
              </a:rPr>
              <a:t>() is a discretization function based on quantiles. Data is binned by </a:t>
            </a:r>
            <a:r>
              <a:rPr lang="en-US" sz="1400" b="0" i="0" dirty="0" err="1">
                <a:solidFill>
                  <a:srgbClr val="212121"/>
                </a:solidFill>
                <a:effectLst/>
                <a:latin typeface="Roboto" panose="02000000000000000000" pitchFamily="2" charset="0"/>
              </a:rPr>
              <a:t>qcut</a:t>
            </a:r>
            <a:r>
              <a:rPr lang="en-US" sz="1400" b="0" i="0" dirty="0">
                <a:solidFill>
                  <a:srgbClr val="212121"/>
                </a:solidFill>
                <a:effectLst/>
                <a:latin typeface="Roboto" panose="02000000000000000000" pitchFamily="2" charset="0"/>
              </a:rPr>
              <a:t> using sample quantiles. For instance, a categorical object representing quantile membership for each client would be produced from 1000 values for 4 quantiles.</a:t>
            </a:r>
          </a:p>
          <a:p>
            <a:pPr marL="114300" indent="0">
              <a:buNone/>
            </a:pPr>
            <a:r>
              <a:rPr lang="en-US" sz="1300" b="0" dirty="0">
                <a:solidFill>
                  <a:schemeClr val="bg2">
                    <a:lumMod val="25000"/>
                  </a:schemeClr>
                </a:solidFill>
                <a:effectLst/>
                <a:latin typeface="+mj-lt"/>
              </a:rPr>
              <a:t>Calculate &amp; Add R, F and M segment value columns in the existing dataset to show R, F </a:t>
            </a:r>
            <a:r>
              <a:rPr lang="en-US" sz="1300" b="0" dirty="0" err="1">
                <a:solidFill>
                  <a:schemeClr val="bg2">
                    <a:lumMod val="25000"/>
                  </a:schemeClr>
                </a:solidFill>
                <a:effectLst/>
                <a:latin typeface="+mj-lt"/>
              </a:rPr>
              <a:t>andM</a:t>
            </a:r>
            <a:r>
              <a:rPr lang="en-US" sz="1300" b="0" dirty="0">
                <a:solidFill>
                  <a:schemeClr val="bg2">
                    <a:lumMod val="25000"/>
                  </a:schemeClr>
                </a:solidFill>
                <a:effectLst/>
                <a:latin typeface="+mj-lt"/>
              </a:rPr>
              <a:t> segment values:</a:t>
            </a:r>
          </a:p>
          <a:p>
            <a:endParaRPr lang="en-IN" dirty="0"/>
          </a:p>
        </p:txBody>
      </p:sp>
      <p:pic>
        <p:nvPicPr>
          <p:cNvPr id="5" name="Picture 4">
            <a:extLst>
              <a:ext uri="{FF2B5EF4-FFF2-40B4-BE49-F238E27FC236}">
                <a16:creationId xmlns:a16="http://schemas.microsoft.com/office/drawing/2014/main" id="{17F39F69-916B-2601-4248-0BA9F40781BF}"/>
              </a:ext>
            </a:extLst>
          </p:cNvPr>
          <p:cNvPicPr>
            <a:picLocks noChangeAspect="1"/>
          </p:cNvPicPr>
          <p:nvPr/>
        </p:nvPicPr>
        <p:blipFill>
          <a:blip r:embed="rId2"/>
          <a:stretch>
            <a:fillRect/>
          </a:stretch>
        </p:blipFill>
        <p:spPr>
          <a:xfrm>
            <a:off x="1614487" y="2571750"/>
            <a:ext cx="5419725" cy="1971675"/>
          </a:xfrm>
          <a:prstGeom prst="rect">
            <a:avLst/>
          </a:prstGeom>
        </p:spPr>
      </p:pic>
    </p:spTree>
    <p:extLst>
      <p:ext uri="{BB962C8B-B14F-4D97-AF65-F5344CB8AC3E}">
        <p14:creationId xmlns:p14="http://schemas.microsoft.com/office/powerpoint/2010/main" val="2631163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A76D-B09A-0CB3-AC9F-63DF9683B359}"/>
              </a:ext>
            </a:extLst>
          </p:cNvPr>
          <p:cNvSpPr>
            <a:spLocks noGrp="1"/>
          </p:cNvSpPr>
          <p:nvPr>
            <p:ph type="title"/>
          </p:nvPr>
        </p:nvSpPr>
        <p:spPr/>
        <p:txBody>
          <a:bodyPr/>
          <a:lstStyle/>
          <a:p>
            <a:r>
              <a:rPr lang="en-IN" b="1" i="0" dirty="0">
                <a:solidFill>
                  <a:schemeClr val="tx1"/>
                </a:solidFill>
                <a:effectLst/>
                <a:latin typeface="Roboto" panose="02000000000000000000" pitchFamily="2" charset="0"/>
              </a:rPr>
              <a:t>RFM Interpretation result:</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76F95415-B164-8991-F4F0-154A6B041689}"/>
              </a:ext>
            </a:extLst>
          </p:cNvPr>
          <p:cNvSpPr>
            <a:spLocks noGrp="1"/>
          </p:cNvSpPr>
          <p:nvPr>
            <p:ph type="body" idx="1"/>
          </p:nvPr>
        </p:nvSpPr>
        <p:spPr>
          <a:xfrm>
            <a:off x="152401" y="1152475"/>
            <a:ext cx="8848724" cy="3546000"/>
          </a:xfrm>
        </p:spPr>
        <p:txBody>
          <a:bodyPr/>
          <a:lstStyle/>
          <a:p>
            <a:pPr marL="114300" indent="0">
              <a:buNone/>
            </a:pPr>
            <a:r>
              <a:rPr lang="en-US" b="0" dirty="0">
                <a:solidFill>
                  <a:schemeClr val="bg2">
                    <a:lumMod val="25000"/>
                  </a:schemeClr>
                </a:solidFill>
                <a:effectLst/>
                <a:latin typeface="+mj-lt"/>
              </a:rPr>
              <a:t>Calculate and Add column showing total sum of </a:t>
            </a:r>
            <a:r>
              <a:rPr lang="en-US" b="0" dirty="0" err="1">
                <a:solidFill>
                  <a:schemeClr val="bg2">
                    <a:lumMod val="25000"/>
                  </a:schemeClr>
                </a:solidFill>
                <a:effectLst/>
                <a:latin typeface="+mj-lt"/>
              </a:rPr>
              <a:t>RFMGroup</a:t>
            </a:r>
            <a:r>
              <a:rPr lang="en-US" b="0" dirty="0">
                <a:solidFill>
                  <a:schemeClr val="bg2">
                    <a:lumMod val="25000"/>
                  </a:schemeClr>
                </a:solidFill>
                <a:effectLst/>
                <a:latin typeface="+mj-lt"/>
              </a:rPr>
              <a:t> values:</a:t>
            </a:r>
          </a:p>
          <a:p>
            <a:endParaRPr lang="en-IN" dirty="0"/>
          </a:p>
        </p:txBody>
      </p:sp>
      <p:pic>
        <p:nvPicPr>
          <p:cNvPr id="5" name="Picture 4">
            <a:extLst>
              <a:ext uri="{FF2B5EF4-FFF2-40B4-BE49-F238E27FC236}">
                <a16:creationId xmlns:a16="http://schemas.microsoft.com/office/drawing/2014/main" id="{3599B5A4-7148-F76C-3FC4-37EED0307EFD}"/>
              </a:ext>
            </a:extLst>
          </p:cNvPr>
          <p:cNvPicPr>
            <a:picLocks noChangeAspect="1"/>
          </p:cNvPicPr>
          <p:nvPr/>
        </p:nvPicPr>
        <p:blipFill>
          <a:blip r:embed="rId2"/>
          <a:stretch>
            <a:fillRect/>
          </a:stretch>
        </p:blipFill>
        <p:spPr>
          <a:xfrm>
            <a:off x="1333500" y="2000299"/>
            <a:ext cx="6624637" cy="2524075"/>
          </a:xfrm>
          <a:prstGeom prst="rect">
            <a:avLst/>
          </a:prstGeom>
        </p:spPr>
      </p:pic>
    </p:spTree>
    <p:extLst>
      <p:ext uri="{BB962C8B-B14F-4D97-AF65-F5344CB8AC3E}">
        <p14:creationId xmlns:p14="http://schemas.microsoft.com/office/powerpoint/2010/main" val="57526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9A33-326D-7F53-363A-282C8C616D8C}"/>
              </a:ext>
            </a:extLst>
          </p:cNvPr>
          <p:cNvSpPr>
            <a:spLocks noGrp="1"/>
          </p:cNvSpPr>
          <p:nvPr>
            <p:ph type="title"/>
          </p:nvPr>
        </p:nvSpPr>
        <p:spPr>
          <a:xfrm>
            <a:off x="311700" y="114300"/>
            <a:ext cx="8520600" cy="1148812"/>
          </a:xfrm>
        </p:spPr>
        <p:txBody>
          <a:bodyPr/>
          <a:lstStyle/>
          <a:p>
            <a:r>
              <a:rPr lang="en-IN" b="1" i="0" dirty="0">
                <a:solidFill>
                  <a:schemeClr val="tx1"/>
                </a:solidFill>
                <a:effectLst/>
                <a:latin typeface="Roboto" panose="02000000000000000000" pitchFamily="2" charset="0"/>
              </a:rPr>
              <a:t>Log Transformation</a:t>
            </a:r>
            <a:r>
              <a:rPr lang="en-IN" dirty="0">
                <a:solidFill>
                  <a:srgbClr val="212121"/>
                </a:solidFill>
                <a:latin typeface="Roboto" panose="02000000000000000000" pitchFamily="2" charset="0"/>
              </a:rPr>
              <a:t>:</a:t>
            </a:r>
            <a:br>
              <a:rPr lang="en-IN" dirty="0">
                <a:solidFill>
                  <a:srgbClr val="212121"/>
                </a:solidFill>
                <a:latin typeface="Roboto" panose="02000000000000000000" pitchFamily="2" charset="0"/>
              </a:rPr>
            </a:br>
            <a:br>
              <a:rPr lang="en-IN" b="0" i="0" dirty="0">
                <a:solidFill>
                  <a:srgbClr val="212121"/>
                </a:solidFill>
                <a:effectLst/>
                <a:latin typeface="Roboto" panose="02000000000000000000" pitchFamily="2" charset="0"/>
              </a:rPr>
            </a:br>
            <a:r>
              <a:rPr lang="en-US" sz="1500" i="0" dirty="0">
                <a:solidFill>
                  <a:schemeClr val="bg2">
                    <a:lumMod val="25000"/>
                  </a:schemeClr>
                </a:solidFill>
                <a:latin typeface="+mj-lt"/>
              </a:rPr>
              <a:t>N</a:t>
            </a:r>
            <a:r>
              <a:rPr lang="en-US" sz="1500" b="0" dirty="0">
                <a:solidFill>
                  <a:schemeClr val="bg2">
                    <a:lumMod val="25000"/>
                  </a:schemeClr>
                </a:solidFill>
                <a:effectLst/>
                <a:latin typeface="+mj-lt"/>
              </a:rPr>
              <a:t>ormalization for Recency, the distribution of data is as follows:</a:t>
            </a:r>
            <a:br>
              <a:rPr lang="en-US" b="0" dirty="0">
                <a:solidFill>
                  <a:srgbClr val="000000"/>
                </a:solidFill>
                <a:effectLst/>
                <a:latin typeface="Courier New" panose="02070309020205020404" pitchFamily="49" charset="0"/>
              </a:rPr>
            </a:br>
            <a:endParaRPr lang="en-IN" dirty="0"/>
          </a:p>
        </p:txBody>
      </p:sp>
      <p:pic>
        <p:nvPicPr>
          <p:cNvPr id="5" name="Picture 4">
            <a:extLst>
              <a:ext uri="{FF2B5EF4-FFF2-40B4-BE49-F238E27FC236}">
                <a16:creationId xmlns:a16="http://schemas.microsoft.com/office/drawing/2014/main" id="{CD62783F-AAD1-D376-6B83-F1F0190C8878}"/>
              </a:ext>
            </a:extLst>
          </p:cNvPr>
          <p:cNvPicPr>
            <a:picLocks noChangeAspect="1"/>
          </p:cNvPicPr>
          <p:nvPr/>
        </p:nvPicPr>
        <p:blipFill>
          <a:blip r:embed="rId2"/>
          <a:stretch>
            <a:fillRect/>
          </a:stretch>
        </p:blipFill>
        <p:spPr>
          <a:xfrm>
            <a:off x="1447800" y="1390650"/>
            <a:ext cx="6248400" cy="3752850"/>
          </a:xfrm>
          <a:prstGeom prst="rect">
            <a:avLst/>
          </a:prstGeom>
        </p:spPr>
      </p:pic>
    </p:spTree>
    <p:extLst>
      <p:ext uri="{BB962C8B-B14F-4D97-AF65-F5344CB8AC3E}">
        <p14:creationId xmlns:p14="http://schemas.microsoft.com/office/powerpoint/2010/main" val="690113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9FADEB-1A97-E8A6-59A3-AB7EF349C4CB}"/>
              </a:ext>
            </a:extLst>
          </p:cNvPr>
          <p:cNvSpPr>
            <a:spLocks noGrp="1"/>
          </p:cNvSpPr>
          <p:nvPr>
            <p:ph type="body" idx="1"/>
          </p:nvPr>
        </p:nvSpPr>
        <p:spPr>
          <a:xfrm>
            <a:off x="311700" y="142875"/>
            <a:ext cx="8520600" cy="4426000"/>
          </a:xfrm>
        </p:spPr>
        <p:txBody>
          <a:bodyPr/>
          <a:lstStyle/>
          <a:p>
            <a:pPr marL="114300" indent="0">
              <a:buNone/>
            </a:pPr>
            <a:r>
              <a:rPr lang="en-US" dirty="0">
                <a:solidFill>
                  <a:schemeClr val="bg2">
                    <a:lumMod val="25000"/>
                  </a:schemeClr>
                </a:solidFill>
                <a:latin typeface="+mj-lt"/>
              </a:rPr>
              <a:t>N</a:t>
            </a:r>
            <a:r>
              <a:rPr lang="en-US" b="0" dirty="0">
                <a:solidFill>
                  <a:schemeClr val="bg2">
                    <a:lumMod val="25000"/>
                  </a:schemeClr>
                </a:solidFill>
                <a:effectLst/>
                <a:latin typeface="+mj-lt"/>
              </a:rPr>
              <a:t>ormalization for Frequency, the distribution of data is as follows:</a:t>
            </a:r>
          </a:p>
          <a:p>
            <a:endParaRPr lang="en-IN" dirty="0"/>
          </a:p>
        </p:txBody>
      </p:sp>
      <p:pic>
        <p:nvPicPr>
          <p:cNvPr id="5" name="Picture 4">
            <a:extLst>
              <a:ext uri="{FF2B5EF4-FFF2-40B4-BE49-F238E27FC236}">
                <a16:creationId xmlns:a16="http://schemas.microsoft.com/office/drawing/2014/main" id="{0E8475DF-E7AF-946F-39B6-146F224DC8A5}"/>
              </a:ext>
            </a:extLst>
          </p:cNvPr>
          <p:cNvPicPr>
            <a:picLocks noChangeAspect="1"/>
          </p:cNvPicPr>
          <p:nvPr/>
        </p:nvPicPr>
        <p:blipFill>
          <a:blip r:embed="rId2"/>
          <a:stretch>
            <a:fillRect/>
          </a:stretch>
        </p:blipFill>
        <p:spPr>
          <a:xfrm>
            <a:off x="1095376" y="981074"/>
            <a:ext cx="6772274" cy="3933825"/>
          </a:xfrm>
          <a:prstGeom prst="rect">
            <a:avLst/>
          </a:prstGeom>
        </p:spPr>
      </p:pic>
    </p:spTree>
    <p:extLst>
      <p:ext uri="{BB962C8B-B14F-4D97-AF65-F5344CB8AC3E}">
        <p14:creationId xmlns:p14="http://schemas.microsoft.com/office/powerpoint/2010/main" val="802214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DBBDC3-CF50-281D-BEF8-3E5E7D1267CB}"/>
              </a:ext>
            </a:extLst>
          </p:cNvPr>
          <p:cNvSpPr>
            <a:spLocks noGrp="1"/>
          </p:cNvSpPr>
          <p:nvPr>
            <p:ph type="body" idx="1"/>
          </p:nvPr>
        </p:nvSpPr>
        <p:spPr>
          <a:xfrm>
            <a:off x="73575" y="280988"/>
            <a:ext cx="8520600" cy="4473625"/>
          </a:xfrm>
        </p:spPr>
        <p:txBody>
          <a:bodyPr/>
          <a:lstStyle/>
          <a:p>
            <a:pPr marL="114300" indent="0">
              <a:buNone/>
            </a:pPr>
            <a:r>
              <a:rPr lang="en-US" sz="1700" dirty="0">
                <a:solidFill>
                  <a:schemeClr val="bg2">
                    <a:lumMod val="25000"/>
                  </a:schemeClr>
                </a:solidFill>
                <a:latin typeface="+mj-lt"/>
              </a:rPr>
              <a:t>N</a:t>
            </a:r>
            <a:r>
              <a:rPr lang="en-US" sz="1700" b="0" dirty="0">
                <a:solidFill>
                  <a:schemeClr val="bg2">
                    <a:lumMod val="25000"/>
                  </a:schemeClr>
                </a:solidFill>
                <a:effectLst/>
                <a:latin typeface="+mj-lt"/>
              </a:rPr>
              <a:t>ormalization for Monetary, the distribution of data is as follows:</a:t>
            </a:r>
          </a:p>
          <a:p>
            <a:endParaRPr lang="en-IN" dirty="0"/>
          </a:p>
        </p:txBody>
      </p:sp>
      <p:pic>
        <p:nvPicPr>
          <p:cNvPr id="5" name="Picture 4">
            <a:extLst>
              <a:ext uri="{FF2B5EF4-FFF2-40B4-BE49-F238E27FC236}">
                <a16:creationId xmlns:a16="http://schemas.microsoft.com/office/drawing/2014/main" id="{7922FEE1-B5A8-90E1-B4F0-208DEDF9F6B8}"/>
              </a:ext>
            </a:extLst>
          </p:cNvPr>
          <p:cNvPicPr>
            <a:picLocks noChangeAspect="1"/>
          </p:cNvPicPr>
          <p:nvPr/>
        </p:nvPicPr>
        <p:blipFill>
          <a:blip r:embed="rId2"/>
          <a:stretch>
            <a:fillRect/>
          </a:stretch>
        </p:blipFill>
        <p:spPr>
          <a:xfrm>
            <a:off x="847725" y="700087"/>
            <a:ext cx="7248525" cy="4162425"/>
          </a:xfrm>
          <a:prstGeom prst="rect">
            <a:avLst/>
          </a:prstGeom>
        </p:spPr>
      </p:pic>
    </p:spTree>
    <p:extLst>
      <p:ext uri="{BB962C8B-B14F-4D97-AF65-F5344CB8AC3E}">
        <p14:creationId xmlns:p14="http://schemas.microsoft.com/office/powerpoint/2010/main" val="3257619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0AF0-078B-A741-D6B0-8DA7A1C821EB}"/>
              </a:ext>
            </a:extLst>
          </p:cNvPr>
          <p:cNvSpPr>
            <a:spLocks noGrp="1"/>
          </p:cNvSpPr>
          <p:nvPr>
            <p:ph type="title"/>
          </p:nvPr>
        </p:nvSpPr>
        <p:spPr>
          <a:xfrm>
            <a:off x="225975" y="121175"/>
            <a:ext cx="8520600" cy="572700"/>
          </a:xfrm>
        </p:spPr>
        <p:txBody>
          <a:bodyPr/>
          <a:lstStyle/>
          <a:p>
            <a:r>
              <a:rPr lang="en-IN" b="1" i="0" dirty="0">
                <a:solidFill>
                  <a:schemeClr val="tx1"/>
                </a:solidFill>
                <a:effectLst/>
                <a:latin typeface="+mj-lt"/>
              </a:rPr>
              <a:t>K- Means Clustering Implementation:</a:t>
            </a:r>
            <a:br>
              <a:rPr lang="en-IN"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002E55E5-A261-5F07-6C30-06BB13E4D487}"/>
              </a:ext>
            </a:extLst>
          </p:cNvPr>
          <p:cNvSpPr>
            <a:spLocks noGrp="1"/>
          </p:cNvSpPr>
          <p:nvPr>
            <p:ph type="body" idx="1"/>
          </p:nvPr>
        </p:nvSpPr>
        <p:spPr>
          <a:xfrm>
            <a:off x="225975" y="876250"/>
            <a:ext cx="8708476" cy="3943400"/>
          </a:xfrm>
        </p:spPr>
        <p:txBody>
          <a:bodyPr/>
          <a:lstStyle/>
          <a:p>
            <a:pPr marL="114300" indent="0" algn="just">
              <a:buNone/>
            </a:pPr>
            <a:r>
              <a:rPr lang="en-US" sz="1500" b="0" i="0" dirty="0">
                <a:solidFill>
                  <a:srgbClr val="212121"/>
                </a:solidFill>
                <a:effectLst/>
                <a:latin typeface="Roboto" panose="02000000000000000000" pitchFamily="2" charset="0"/>
              </a:rPr>
              <a:t>It can be summarized as the process of finding data subgroups where data points in the same subgroup (cluster) are extremely similar and other data points in other clusters are very different.</a:t>
            </a:r>
          </a:p>
          <a:p>
            <a:pPr marL="114300" indent="0">
              <a:buNone/>
            </a:pPr>
            <a:endParaRPr lang="en-US" sz="1200" b="0" i="0" dirty="0">
              <a:solidFill>
                <a:srgbClr val="212121"/>
              </a:solidFill>
              <a:effectLst/>
              <a:latin typeface="Roboto" panose="02000000000000000000" pitchFamily="2" charset="0"/>
            </a:endParaRPr>
          </a:p>
          <a:p>
            <a:pPr marL="114300" indent="0">
              <a:buNone/>
            </a:pPr>
            <a:r>
              <a:rPr lang="en-US" b="1" i="0" dirty="0">
                <a:solidFill>
                  <a:srgbClr val="212121"/>
                </a:solidFill>
                <a:effectLst/>
                <a:latin typeface="Roboto" panose="02000000000000000000" pitchFamily="2" charset="0"/>
              </a:rPr>
              <a:t>Finding Optimal Number of Clusters</a:t>
            </a:r>
            <a:endParaRPr lang="en-US" b="0" i="0" dirty="0">
              <a:solidFill>
                <a:srgbClr val="212121"/>
              </a:solidFill>
              <a:effectLst/>
              <a:latin typeface="Roboto" panose="02000000000000000000" pitchFamily="2" charset="0"/>
            </a:endParaRPr>
          </a:p>
          <a:p>
            <a:pPr algn="l"/>
            <a:r>
              <a:rPr lang="en-US" sz="2000" b="0" i="0" dirty="0">
                <a:solidFill>
                  <a:srgbClr val="212121"/>
                </a:solidFill>
                <a:effectLst/>
                <a:latin typeface="Roboto" panose="02000000000000000000" pitchFamily="2" charset="0"/>
              </a:rPr>
              <a:t>There are two primary methods to define number of clusters: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           Silhouette Score (math method)</a:t>
            </a:r>
          </a:p>
          <a:p>
            <a:pPr algn="l">
              <a:buFont typeface="Arial" panose="020B0604020202020204" pitchFamily="34" charset="0"/>
              <a:buChar char="•"/>
            </a:pPr>
            <a:r>
              <a:rPr lang="en-US" sz="2000" dirty="0">
                <a:solidFill>
                  <a:srgbClr val="212121"/>
                </a:solidFill>
                <a:latin typeface="Roboto" panose="02000000000000000000" pitchFamily="2" charset="0"/>
              </a:rPr>
              <a:t>                </a:t>
            </a:r>
            <a:r>
              <a:rPr lang="en-US" sz="2000" b="0" i="0" dirty="0">
                <a:solidFill>
                  <a:srgbClr val="212121"/>
                </a:solidFill>
                <a:effectLst/>
                <a:latin typeface="Roboto" panose="02000000000000000000" pitchFamily="2" charset="0"/>
              </a:rPr>
              <a:t>Measures intra- and inter-cluster distance</a:t>
            </a:r>
          </a:p>
          <a:p>
            <a:pPr algn="l">
              <a:buFont typeface="Arial" panose="020B0604020202020204" pitchFamily="34" charset="0"/>
              <a:buChar char="•"/>
            </a:pPr>
            <a:r>
              <a:rPr lang="en-US" sz="2000" b="0" i="0" dirty="0">
                <a:solidFill>
                  <a:schemeClr val="tx1"/>
                </a:solidFill>
                <a:effectLst/>
                <a:latin typeface="Roboto" panose="02000000000000000000" pitchFamily="2" charset="0"/>
              </a:rPr>
              <a:t>           Elbow criterion (visual method)</a:t>
            </a:r>
          </a:p>
          <a:p>
            <a:pPr algn="l">
              <a:buFont typeface="Arial" panose="020B0604020202020204" pitchFamily="34" charset="0"/>
              <a:buChar char="•"/>
            </a:pPr>
            <a:r>
              <a:rPr lang="en-US" sz="2000" dirty="0">
                <a:solidFill>
                  <a:srgbClr val="212121"/>
                </a:solidFill>
                <a:latin typeface="Roboto" panose="02000000000000000000" pitchFamily="2" charset="0"/>
              </a:rPr>
              <a:t>                </a:t>
            </a:r>
            <a:r>
              <a:rPr lang="en-US" sz="2000" b="0" i="0" dirty="0">
                <a:solidFill>
                  <a:srgbClr val="212121"/>
                </a:solidFill>
                <a:effectLst/>
                <a:latin typeface="Roboto" panose="02000000000000000000" pitchFamily="2" charset="0"/>
              </a:rPr>
              <a:t>Plot number of clusters against within-cluster </a:t>
            </a:r>
          </a:p>
          <a:p>
            <a:pPr algn="l">
              <a:buFont typeface="Arial" panose="020B0604020202020204" pitchFamily="34" charset="0"/>
              <a:buChar char="•"/>
            </a:pPr>
            <a:r>
              <a:rPr lang="en-US" sz="2000" dirty="0">
                <a:solidFill>
                  <a:srgbClr val="212121"/>
                </a:solidFill>
                <a:latin typeface="Roboto" panose="02000000000000000000" pitchFamily="2" charset="0"/>
              </a:rPr>
              <a:t>                </a:t>
            </a:r>
            <a:r>
              <a:rPr lang="en-US" sz="2000" b="0" i="0" dirty="0">
                <a:solidFill>
                  <a:srgbClr val="212121"/>
                </a:solidFill>
                <a:effectLst/>
                <a:latin typeface="Roboto" panose="02000000000000000000" pitchFamily="2" charset="0"/>
              </a:rPr>
              <a:t>sum-of-  squared-errors (SSE) - sum of squared </a:t>
            </a:r>
          </a:p>
          <a:p>
            <a:pPr algn="l">
              <a:buFont typeface="Arial" panose="020B0604020202020204" pitchFamily="34" charset="0"/>
              <a:buChar char="•"/>
            </a:pPr>
            <a:r>
              <a:rPr lang="en-US" sz="2000" dirty="0">
                <a:solidFill>
                  <a:srgbClr val="212121"/>
                </a:solidFill>
                <a:latin typeface="Roboto" panose="02000000000000000000" pitchFamily="2" charset="0"/>
              </a:rPr>
              <a:t>                </a:t>
            </a:r>
            <a:r>
              <a:rPr lang="en-US" sz="2000" b="0" i="0" dirty="0">
                <a:solidFill>
                  <a:srgbClr val="212121"/>
                </a:solidFill>
                <a:effectLst/>
                <a:latin typeface="Roboto" panose="02000000000000000000" pitchFamily="2" charset="0"/>
              </a:rPr>
              <a:t>distances from every data point  to their cluster center</a:t>
            </a:r>
          </a:p>
          <a:p>
            <a:pPr marL="114300" indent="0">
              <a:buNone/>
            </a:pPr>
            <a:endParaRPr lang="en-IN" dirty="0"/>
          </a:p>
        </p:txBody>
      </p:sp>
    </p:spTree>
    <p:extLst>
      <p:ext uri="{BB962C8B-B14F-4D97-AF65-F5344CB8AC3E}">
        <p14:creationId xmlns:p14="http://schemas.microsoft.com/office/powerpoint/2010/main" val="3949218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1568-469C-CF3D-D43F-88A4BA49E066}"/>
              </a:ext>
            </a:extLst>
          </p:cNvPr>
          <p:cNvSpPr>
            <a:spLocks noGrp="1"/>
          </p:cNvSpPr>
          <p:nvPr>
            <p:ph type="title"/>
          </p:nvPr>
        </p:nvSpPr>
        <p:spPr/>
        <p:txBody>
          <a:bodyPr/>
          <a:lstStyle/>
          <a:p>
            <a:r>
              <a:rPr lang="en-IN" b="1" i="0" dirty="0">
                <a:solidFill>
                  <a:schemeClr val="tx1"/>
                </a:solidFill>
                <a:effectLst/>
                <a:latin typeface="+mj-lt"/>
              </a:rPr>
              <a:t>Silhouette Score:</a:t>
            </a:r>
            <a:br>
              <a:rPr lang="en-IN"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C9A2047A-83CA-8499-5A04-970AA6E9D616}"/>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513C74B1-3C3F-60F5-4D44-B6694CFEA1F5}"/>
              </a:ext>
            </a:extLst>
          </p:cNvPr>
          <p:cNvPicPr>
            <a:picLocks noChangeAspect="1"/>
          </p:cNvPicPr>
          <p:nvPr/>
        </p:nvPicPr>
        <p:blipFill>
          <a:blip r:embed="rId2"/>
          <a:stretch>
            <a:fillRect/>
          </a:stretch>
        </p:blipFill>
        <p:spPr>
          <a:xfrm>
            <a:off x="1638300" y="1336650"/>
            <a:ext cx="4829175" cy="3048050"/>
          </a:xfrm>
          <a:prstGeom prst="rect">
            <a:avLst/>
          </a:prstGeom>
        </p:spPr>
      </p:pic>
    </p:spTree>
    <p:extLst>
      <p:ext uri="{BB962C8B-B14F-4D97-AF65-F5344CB8AC3E}">
        <p14:creationId xmlns:p14="http://schemas.microsoft.com/office/powerpoint/2010/main" val="63229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E5DF-40B8-AEFC-888B-69D6DA83279C}"/>
              </a:ext>
            </a:extLst>
          </p:cNvPr>
          <p:cNvSpPr>
            <a:spLocks noGrp="1"/>
          </p:cNvSpPr>
          <p:nvPr>
            <p:ph type="title"/>
          </p:nvPr>
        </p:nvSpPr>
        <p:spPr/>
        <p:txBody>
          <a:bodyPr/>
          <a:lstStyle/>
          <a:p>
            <a:r>
              <a:rPr lang="en-US" b="1" i="0" dirty="0">
                <a:solidFill>
                  <a:srgbClr val="212121"/>
                </a:solidFill>
                <a:effectLst/>
                <a:latin typeface="+mj-lt"/>
              </a:rPr>
              <a:t> </a:t>
            </a:r>
            <a:r>
              <a:rPr lang="en-US" b="1" i="0" dirty="0">
                <a:solidFill>
                  <a:schemeClr val="tx1"/>
                </a:solidFill>
                <a:effectLst/>
                <a:latin typeface="+mj-lt"/>
              </a:rPr>
              <a:t>Elbow Method on Recency and Monetary:</a:t>
            </a:r>
            <a:br>
              <a:rPr lang="en-US" b="0" i="0" dirty="0">
                <a:solidFill>
                  <a:srgbClr val="212121"/>
                </a:solidFill>
                <a:effectLst/>
                <a:latin typeface="+mj-lt"/>
              </a:rPr>
            </a:br>
            <a:br>
              <a:rPr lang="en-US" b="0" i="0" dirty="0">
                <a:solidFill>
                  <a:srgbClr val="212121"/>
                </a:solidFill>
                <a:effectLst/>
                <a:latin typeface="+mj-lt"/>
              </a:rPr>
            </a:br>
            <a:br>
              <a:rPr lang="en-US" dirty="0">
                <a:latin typeface="+mj-lt"/>
              </a:rPr>
            </a:br>
            <a:endParaRPr lang="en-IN" dirty="0">
              <a:latin typeface="+mj-lt"/>
            </a:endParaRPr>
          </a:p>
        </p:txBody>
      </p:sp>
      <p:sp>
        <p:nvSpPr>
          <p:cNvPr id="3" name="Text Placeholder 2">
            <a:extLst>
              <a:ext uri="{FF2B5EF4-FFF2-40B4-BE49-F238E27FC236}">
                <a16:creationId xmlns:a16="http://schemas.microsoft.com/office/drawing/2014/main" id="{4936E257-7423-1C16-7491-DB7826A4774B}"/>
              </a:ext>
            </a:extLst>
          </p:cNvPr>
          <p:cNvSpPr>
            <a:spLocks noGrp="1"/>
          </p:cNvSpPr>
          <p:nvPr>
            <p:ph type="body" idx="1"/>
          </p:nvPr>
        </p:nvSpPr>
        <p:spPr>
          <a:xfrm>
            <a:off x="311699" y="1152474"/>
            <a:ext cx="8727526" cy="3762425"/>
          </a:xfrm>
        </p:spPr>
        <p:txBody>
          <a:bodyPr/>
          <a:lstStyle/>
          <a:p>
            <a:pPr marL="114300" indent="0">
              <a:buNone/>
            </a:pPr>
            <a:r>
              <a:rPr lang="en-US" dirty="0">
                <a:solidFill>
                  <a:schemeClr val="bg2">
                    <a:lumMod val="25000"/>
                  </a:schemeClr>
                </a:solidFill>
                <a:latin typeface="+mj-lt"/>
              </a:rPr>
              <a:t>T</a:t>
            </a:r>
            <a:r>
              <a:rPr lang="en-US" b="0" dirty="0">
                <a:solidFill>
                  <a:schemeClr val="bg2">
                    <a:lumMod val="25000"/>
                  </a:schemeClr>
                </a:solidFill>
                <a:effectLst/>
                <a:latin typeface="+mj-lt"/>
              </a:rPr>
              <a:t>he graph for the sum of square distance values and Number of Clusters</a:t>
            </a:r>
          </a:p>
          <a:p>
            <a:endParaRPr lang="en-IN" dirty="0"/>
          </a:p>
        </p:txBody>
      </p:sp>
      <p:pic>
        <p:nvPicPr>
          <p:cNvPr id="5" name="Picture 4">
            <a:extLst>
              <a:ext uri="{FF2B5EF4-FFF2-40B4-BE49-F238E27FC236}">
                <a16:creationId xmlns:a16="http://schemas.microsoft.com/office/drawing/2014/main" id="{E6133248-67A7-C901-A153-533E8ECB01D6}"/>
              </a:ext>
            </a:extLst>
          </p:cNvPr>
          <p:cNvPicPr>
            <a:picLocks noChangeAspect="1"/>
          </p:cNvPicPr>
          <p:nvPr/>
        </p:nvPicPr>
        <p:blipFill>
          <a:blip r:embed="rId2"/>
          <a:stretch>
            <a:fillRect/>
          </a:stretch>
        </p:blipFill>
        <p:spPr>
          <a:xfrm>
            <a:off x="2066925" y="2028825"/>
            <a:ext cx="4300537" cy="2669650"/>
          </a:xfrm>
          <a:prstGeom prst="rect">
            <a:avLst/>
          </a:prstGeom>
        </p:spPr>
      </p:pic>
    </p:spTree>
    <p:extLst>
      <p:ext uri="{BB962C8B-B14F-4D97-AF65-F5344CB8AC3E}">
        <p14:creationId xmlns:p14="http://schemas.microsoft.com/office/powerpoint/2010/main" val="391475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2387-A9A1-7491-3FBD-0E2707F04F0F}"/>
              </a:ext>
            </a:extLst>
          </p:cNvPr>
          <p:cNvSpPr>
            <a:spLocks noGrp="1"/>
          </p:cNvSpPr>
          <p:nvPr>
            <p:ph type="title"/>
          </p:nvPr>
        </p:nvSpPr>
        <p:spPr>
          <a:xfrm>
            <a:off x="311700" y="152401"/>
            <a:ext cx="8520600" cy="572700"/>
          </a:xfrm>
        </p:spPr>
        <p:txBody>
          <a:bodyPr/>
          <a:lstStyle/>
          <a:p>
            <a:r>
              <a:rPr lang="en-US" b="1" i="0" dirty="0">
                <a:solidFill>
                  <a:schemeClr val="tx1"/>
                </a:solidFill>
                <a:effectLst/>
                <a:latin typeface="+mj-lt"/>
              </a:rPr>
              <a:t>Hyperparameter Tuning For the Best Value of K</a:t>
            </a:r>
            <a:br>
              <a:rPr lang="en-US" b="0" i="0" dirty="0">
                <a:solidFill>
                  <a:srgbClr val="212121"/>
                </a:solidFill>
                <a:effectLst/>
                <a:latin typeface="+mj-lt"/>
              </a:rPr>
            </a:br>
            <a:endParaRPr lang="en-IN" dirty="0">
              <a:latin typeface="+mj-lt"/>
            </a:endParaRPr>
          </a:p>
        </p:txBody>
      </p:sp>
      <p:sp>
        <p:nvSpPr>
          <p:cNvPr id="3" name="Text Placeholder 2">
            <a:extLst>
              <a:ext uri="{FF2B5EF4-FFF2-40B4-BE49-F238E27FC236}">
                <a16:creationId xmlns:a16="http://schemas.microsoft.com/office/drawing/2014/main" id="{DEAE3B93-88E0-EC51-77CE-D3E7F1721E37}"/>
              </a:ext>
            </a:extLst>
          </p:cNvPr>
          <p:cNvSpPr>
            <a:spLocks noGrp="1"/>
          </p:cNvSpPr>
          <p:nvPr>
            <p:ph type="body" idx="1"/>
          </p:nvPr>
        </p:nvSpPr>
        <p:spPr>
          <a:xfrm>
            <a:off x="311700" y="725102"/>
            <a:ext cx="8520600" cy="4265998"/>
          </a:xfrm>
        </p:spPr>
        <p:txBody>
          <a:bodyPr/>
          <a:lstStyle/>
          <a:p>
            <a:pPr marL="114300" indent="0">
              <a:buNone/>
            </a:pPr>
            <a:r>
              <a:rPr lang="en-US" dirty="0">
                <a:solidFill>
                  <a:schemeClr val="bg2">
                    <a:lumMod val="25000"/>
                  </a:schemeClr>
                </a:solidFill>
                <a:latin typeface="+mj-lt"/>
              </a:rPr>
              <a:t>C</a:t>
            </a:r>
            <a:r>
              <a:rPr lang="en-US" b="0" dirty="0">
                <a:solidFill>
                  <a:schemeClr val="bg2">
                    <a:lumMod val="25000"/>
                  </a:schemeClr>
                </a:solidFill>
                <a:effectLst/>
                <a:latin typeface="+mj-lt"/>
              </a:rPr>
              <a:t>ustomer segmentation by taking k=2</a:t>
            </a: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dirty="0">
              <a:solidFill>
                <a:srgbClr val="008000"/>
              </a:solidFill>
              <a:latin typeface="Courier New" panose="02070309020205020404" pitchFamily="49" charset="0"/>
            </a:endParaRPr>
          </a:p>
          <a:p>
            <a:pPr marL="114300" indent="0">
              <a:buNone/>
            </a:pPr>
            <a:endParaRPr lang="en-US" b="0" dirty="0">
              <a:solidFill>
                <a:srgbClr val="008000"/>
              </a:solidFill>
              <a:effectLst/>
              <a:latin typeface="Courier New" panose="02070309020205020404" pitchFamily="49" charset="0"/>
            </a:endParaRPr>
          </a:p>
          <a:p>
            <a:pPr marL="114300" indent="0">
              <a:buNone/>
            </a:pPr>
            <a:endParaRPr lang="en-US" sz="1400" b="0" i="0" dirty="0">
              <a:solidFill>
                <a:srgbClr val="212121"/>
              </a:solidFill>
              <a:effectLst/>
              <a:latin typeface="Roboto" panose="02000000000000000000" pitchFamily="2" charset="0"/>
            </a:endParaRPr>
          </a:p>
          <a:p>
            <a:pPr marL="114300" indent="0">
              <a:buNone/>
            </a:pPr>
            <a:r>
              <a:rPr lang="en-US" sz="1400" b="0" i="0" dirty="0">
                <a:solidFill>
                  <a:srgbClr val="212121"/>
                </a:solidFill>
                <a:effectLst/>
                <a:latin typeface="Roboto" panose="02000000000000000000" pitchFamily="2" charset="0"/>
                <a:ea typeface="Roboto" panose="02000000000000000000" pitchFamily="2" charset="0"/>
              </a:rPr>
              <a:t>When we separate customers by Recency and Monetary value, we can observe that they are well-separated.</a:t>
            </a:r>
            <a:endParaRPr lang="en-US" sz="1400" b="0" dirty="0">
              <a:solidFill>
                <a:srgbClr val="000000"/>
              </a:solidFill>
              <a:effectLst/>
              <a:latin typeface="Roboto" panose="02000000000000000000" pitchFamily="2" charset="0"/>
              <a:ea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D0EA6E42-95DB-1A4E-D045-AFCF1CD5C24A}"/>
              </a:ext>
            </a:extLst>
          </p:cNvPr>
          <p:cNvPicPr>
            <a:picLocks noChangeAspect="1"/>
          </p:cNvPicPr>
          <p:nvPr/>
        </p:nvPicPr>
        <p:blipFill>
          <a:blip r:embed="rId2"/>
          <a:stretch>
            <a:fillRect/>
          </a:stretch>
        </p:blipFill>
        <p:spPr>
          <a:xfrm>
            <a:off x="1628775" y="1207894"/>
            <a:ext cx="5886450" cy="3300413"/>
          </a:xfrm>
          <a:prstGeom prst="rect">
            <a:avLst/>
          </a:prstGeom>
        </p:spPr>
      </p:pic>
    </p:spTree>
    <p:extLst>
      <p:ext uri="{BB962C8B-B14F-4D97-AF65-F5344CB8AC3E}">
        <p14:creationId xmlns:p14="http://schemas.microsoft.com/office/powerpoint/2010/main" val="2959349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13DE-EE07-AB96-AE73-35848603FA72}"/>
              </a:ext>
            </a:extLst>
          </p:cNvPr>
          <p:cNvSpPr>
            <a:spLocks noGrp="1"/>
          </p:cNvSpPr>
          <p:nvPr>
            <p:ph type="title"/>
          </p:nvPr>
        </p:nvSpPr>
        <p:spPr>
          <a:xfrm>
            <a:off x="183111" y="95252"/>
            <a:ext cx="8520600" cy="572700"/>
          </a:xfrm>
        </p:spPr>
        <p:txBody>
          <a:bodyPr/>
          <a:lstStyle/>
          <a:p>
            <a:r>
              <a:rPr lang="en-US" b="1" i="0" dirty="0">
                <a:solidFill>
                  <a:schemeClr val="tx1"/>
                </a:solidFill>
                <a:effectLst/>
                <a:latin typeface="Roboto" panose="02000000000000000000" pitchFamily="2" charset="0"/>
                <a:ea typeface="Roboto" panose="02000000000000000000" pitchFamily="2" charset="0"/>
              </a:rPr>
              <a:t>Implementation of Density Based Spatial Clustering of Applications with Noise (DBSCAN):</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48F0B57-DA22-AB17-E84D-BDF504440599}"/>
              </a:ext>
            </a:extLst>
          </p:cNvPr>
          <p:cNvSpPr>
            <a:spLocks noGrp="1"/>
          </p:cNvSpPr>
          <p:nvPr>
            <p:ph type="body" idx="1"/>
          </p:nvPr>
        </p:nvSpPr>
        <p:spPr>
          <a:xfrm>
            <a:off x="311700" y="1152475"/>
            <a:ext cx="8520600" cy="3733850"/>
          </a:xfrm>
        </p:spPr>
        <p:txBody>
          <a:bodyPr/>
          <a:lstStyle/>
          <a:p>
            <a:pPr marL="114300" indent="0">
              <a:buNone/>
            </a:pPr>
            <a:r>
              <a:rPr lang="en-US" b="1" i="0" dirty="0">
                <a:solidFill>
                  <a:schemeClr val="bg2">
                    <a:lumMod val="25000"/>
                  </a:schemeClr>
                </a:solidFill>
                <a:effectLst/>
                <a:latin typeface="+mj-lt"/>
              </a:rPr>
              <a:t>DBSCAN on Recency and Monetary</a:t>
            </a:r>
            <a:endParaRPr lang="en-US" b="0" i="0" dirty="0">
              <a:solidFill>
                <a:schemeClr val="bg2">
                  <a:lumMod val="25000"/>
                </a:schemeClr>
              </a:solidFill>
              <a:effectLst/>
              <a:latin typeface="+mj-lt"/>
            </a:endParaRPr>
          </a:p>
          <a:p>
            <a:pPr marL="114300" indent="0">
              <a:buNone/>
            </a:pPr>
            <a:endParaRPr lang="en-IN" dirty="0"/>
          </a:p>
        </p:txBody>
      </p:sp>
      <p:pic>
        <p:nvPicPr>
          <p:cNvPr id="5" name="Picture 4">
            <a:extLst>
              <a:ext uri="{FF2B5EF4-FFF2-40B4-BE49-F238E27FC236}">
                <a16:creationId xmlns:a16="http://schemas.microsoft.com/office/drawing/2014/main" id="{FA2A0D2B-3D8A-C314-4070-F93FFF6250CE}"/>
              </a:ext>
            </a:extLst>
          </p:cNvPr>
          <p:cNvPicPr>
            <a:picLocks noChangeAspect="1"/>
          </p:cNvPicPr>
          <p:nvPr/>
        </p:nvPicPr>
        <p:blipFill>
          <a:blip r:embed="rId2"/>
          <a:stretch>
            <a:fillRect/>
          </a:stretch>
        </p:blipFill>
        <p:spPr>
          <a:xfrm>
            <a:off x="1619249" y="1638350"/>
            <a:ext cx="5648325" cy="3336400"/>
          </a:xfrm>
          <a:prstGeom prst="rect">
            <a:avLst/>
          </a:prstGeom>
        </p:spPr>
      </p:pic>
    </p:spTree>
    <p:extLst>
      <p:ext uri="{BB962C8B-B14F-4D97-AF65-F5344CB8AC3E}">
        <p14:creationId xmlns:p14="http://schemas.microsoft.com/office/powerpoint/2010/main" val="48899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CE24-24A6-0731-FCC7-CC5F807E0B94}"/>
              </a:ext>
            </a:extLst>
          </p:cNvPr>
          <p:cNvSpPr>
            <a:spLocks noGrp="1"/>
          </p:cNvSpPr>
          <p:nvPr>
            <p:ph type="title"/>
          </p:nvPr>
        </p:nvSpPr>
        <p:spPr/>
        <p:txBody>
          <a:bodyPr/>
          <a:lstStyle/>
          <a:p>
            <a:r>
              <a:rPr lang="en-IN" b="1" i="0" dirty="0">
                <a:solidFill>
                  <a:schemeClr val="tx1"/>
                </a:solidFill>
                <a:effectLst/>
                <a:latin typeface="+mj-lt"/>
              </a:rPr>
              <a:t>Libraries:</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519DC0E0-0FC7-FEBA-A9C8-22A0E39132AC}"/>
              </a:ext>
            </a:extLst>
          </p:cNvPr>
          <p:cNvSpPr>
            <a:spLocks noGrp="1"/>
          </p:cNvSpPr>
          <p:nvPr>
            <p:ph type="body" idx="1"/>
          </p:nvPr>
        </p:nvSpPr>
        <p:spPr/>
        <p:txBody>
          <a:bodyPr/>
          <a:lstStyle/>
          <a:p>
            <a:pPr marL="114300" indent="0">
              <a:buNone/>
            </a:pPr>
            <a:r>
              <a:rPr lang="en-IN" dirty="0">
                <a:solidFill>
                  <a:schemeClr val="accent2"/>
                </a:solidFill>
              </a:rPr>
              <a:t>1}Pandas</a:t>
            </a:r>
          </a:p>
          <a:p>
            <a:pPr marL="114300" indent="0">
              <a:buNone/>
            </a:pPr>
            <a:r>
              <a:rPr lang="en-IN" dirty="0">
                <a:solidFill>
                  <a:schemeClr val="accent2"/>
                </a:solidFill>
              </a:rPr>
              <a:t>2}</a:t>
            </a:r>
            <a:r>
              <a:rPr lang="en-IN" dirty="0" err="1">
                <a:solidFill>
                  <a:schemeClr val="accent2"/>
                </a:solidFill>
              </a:rPr>
              <a:t>Numpy</a:t>
            </a:r>
            <a:endParaRPr lang="en-IN" dirty="0">
              <a:solidFill>
                <a:schemeClr val="accent2"/>
              </a:solidFill>
            </a:endParaRPr>
          </a:p>
          <a:p>
            <a:pPr marL="114300" indent="0">
              <a:buNone/>
            </a:pPr>
            <a:r>
              <a:rPr lang="en-IN" dirty="0">
                <a:solidFill>
                  <a:schemeClr val="accent2"/>
                </a:solidFill>
              </a:rPr>
              <a:t>3}Seaborn</a:t>
            </a:r>
          </a:p>
          <a:p>
            <a:pPr marL="114300" indent="0">
              <a:buNone/>
            </a:pPr>
            <a:r>
              <a:rPr lang="en-IN" dirty="0">
                <a:solidFill>
                  <a:schemeClr val="accent2"/>
                </a:solidFill>
              </a:rPr>
              <a:t>4}Matplotlib</a:t>
            </a:r>
          </a:p>
          <a:p>
            <a:pPr marL="114300" indent="0">
              <a:buNone/>
            </a:pPr>
            <a:r>
              <a:rPr lang="en-IN" dirty="0">
                <a:solidFill>
                  <a:schemeClr val="accent2"/>
                </a:solidFill>
              </a:rPr>
              <a:t>5}Datetime</a:t>
            </a:r>
          </a:p>
          <a:p>
            <a:pPr marL="114300" indent="0">
              <a:buNone/>
            </a:pPr>
            <a:r>
              <a:rPr lang="en-IN" dirty="0">
                <a:solidFill>
                  <a:schemeClr val="accent2"/>
                </a:solidFill>
              </a:rPr>
              <a:t>6}</a:t>
            </a:r>
            <a:r>
              <a:rPr lang="en-IN" dirty="0" err="1">
                <a:solidFill>
                  <a:schemeClr val="accent2"/>
                </a:solidFill>
              </a:rPr>
              <a:t>Sklearn</a:t>
            </a:r>
            <a:endParaRPr lang="en-IN" dirty="0">
              <a:solidFill>
                <a:schemeClr val="accent2"/>
              </a:solidFill>
            </a:endParaRPr>
          </a:p>
          <a:p>
            <a:pPr marL="114300" indent="0">
              <a:buNone/>
            </a:pPr>
            <a:r>
              <a:rPr lang="en-IN" dirty="0">
                <a:solidFill>
                  <a:schemeClr val="accent2"/>
                </a:solidFill>
              </a:rPr>
              <a:t>7}</a:t>
            </a:r>
            <a:r>
              <a:rPr lang="en-IN" dirty="0" err="1">
                <a:solidFill>
                  <a:schemeClr val="accent2"/>
                </a:solidFill>
              </a:rPr>
              <a:t>Scripy</a:t>
            </a:r>
            <a:endParaRPr lang="en-IN" dirty="0">
              <a:solidFill>
                <a:schemeClr val="accent2"/>
              </a:solidFill>
            </a:endParaRPr>
          </a:p>
          <a:p>
            <a:pPr marL="114300" indent="0">
              <a:buNone/>
            </a:pPr>
            <a:r>
              <a:rPr lang="en-IN" dirty="0">
                <a:solidFill>
                  <a:schemeClr val="accent2"/>
                </a:solidFill>
              </a:rPr>
              <a:t>8}Pretty table</a:t>
            </a:r>
          </a:p>
        </p:txBody>
      </p:sp>
      <p:pic>
        <p:nvPicPr>
          <p:cNvPr id="5" name="Picture 4">
            <a:extLst>
              <a:ext uri="{FF2B5EF4-FFF2-40B4-BE49-F238E27FC236}">
                <a16:creationId xmlns:a16="http://schemas.microsoft.com/office/drawing/2014/main" id="{3EF6E424-AC30-B019-2DC4-FF832AAB6D29}"/>
              </a:ext>
            </a:extLst>
          </p:cNvPr>
          <p:cNvPicPr>
            <a:picLocks noChangeAspect="1"/>
          </p:cNvPicPr>
          <p:nvPr/>
        </p:nvPicPr>
        <p:blipFill>
          <a:blip r:embed="rId2"/>
          <a:stretch>
            <a:fillRect/>
          </a:stretch>
        </p:blipFill>
        <p:spPr>
          <a:xfrm>
            <a:off x="3866045" y="481122"/>
            <a:ext cx="2929962" cy="1122820"/>
          </a:xfrm>
          <a:prstGeom prst="rect">
            <a:avLst/>
          </a:prstGeom>
        </p:spPr>
      </p:pic>
      <p:pic>
        <p:nvPicPr>
          <p:cNvPr id="7" name="Picture 6">
            <a:extLst>
              <a:ext uri="{FF2B5EF4-FFF2-40B4-BE49-F238E27FC236}">
                <a16:creationId xmlns:a16="http://schemas.microsoft.com/office/drawing/2014/main" id="{E22884F9-EE7E-60F8-EDCD-5FFBF9FE96D9}"/>
              </a:ext>
            </a:extLst>
          </p:cNvPr>
          <p:cNvPicPr>
            <a:picLocks noChangeAspect="1"/>
          </p:cNvPicPr>
          <p:nvPr/>
        </p:nvPicPr>
        <p:blipFill>
          <a:blip r:embed="rId3"/>
          <a:stretch>
            <a:fillRect/>
          </a:stretch>
        </p:blipFill>
        <p:spPr>
          <a:xfrm>
            <a:off x="3840643" y="1899872"/>
            <a:ext cx="3245017" cy="882695"/>
          </a:xfrm>
          <a:prstGeom prst="rect">
            <a:avLst/>
          </a:prstGeom>
        </p:spPr>
      </p:pic>
      <p:pic>
        <p:nvPicPr>
          <p:cNvPr id="9" name="Picture 8">
            <a:extLst>
              <a:ext uri="{FF2B5EF4-FFF2-40B4-BE49-F238E27FC236}">
                <a16:creationId xmlns:a16="http://schemas.microsoft.com/office/drawing/2014/main" id="{CA5808A8-17C6-61E6-E2BC-BC25981BC14B}"/>
              </a:ext>
            </a:extLst>
          </p:cNvPr>
          <p:cNvPicPr>
            <a:picLocks noChangeAspect="1"/>
          </p:cNvPicPr>
          <p:nvPr/>
        </p:nvPicPr>
        <p:blipFill>
          <a:blip r:embed="rId4"/>
          <a:stretch>
            <a:fillRect/>
          </a:stretch>
        </p:blipFill>
        <p:spPr>
          <a:xfrm>
            <a:off x="3840643" y="3036865"/>
            <a:ext cx="3219615" cy="1682836"/>
          </a:xfrm>
          <a:prstGeom prst="rect">
            <a:avLst/>
          </a:prstGeom>
        </p:spPr>
      </p:pic>
    </p:spTree>
    <p:extLst>
      <p:ext uri="{BB962C8B-B14F-4D97-AF65-F5344CB8AC3E}">
        <p14:creationId xmlns:p14="http://schemas.microsoft.com/office/powerpoint/2010/main" val="1280145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AA28-57CF-198D-DF68-995E1123172C}"/>
              </a:ext>
            </a:extLst>
          </p:cNvPr>
          <p:cNvSpPr>
            <a:spLocks noGrp="1"/>
          </p:cNvSpPr>
          <p:nvPr>
            <p:ph type="title"/>
          </p:nvPr>
        </p:nvSpPr>
        <p:spPr/>
        <p:txBody>
          <a:bodyPr/>
          <a:lstStyle/>
          <a:p>
            <a:r>
              <a:rPr lang="en-US" sz="2200" b="1" i="0" dirty="0">
                <a:solidFill>
                  <a:schemeClr val="tx1"/>
                </a:solidFill>
                <a:effectLst/>
                <a:latin typeface="+mj-lt"/>
              </a:rPr>
              <a:t>Silhouette score method on Frequency and Monetary:</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2296AAF5-C590-E918-09AA-DA60A4F7E2DC}"/>
              </a:ext>
            </a:extLst>
          </p:cNvPr>
          <p:cNvSpPr>
            <a:spLocks noGrp="1"/>
          </p:cNvSpPr>
          <p:nvPr>
            <p:ph type="body" idx="1"/>
          </p:nvPr>
        </p:nvSpPr>
        <p:spPr>
          <a:xfrm>
            <a:off x="311700" y="1017724"/>
            <a:ext cx="8520600" cy="3840025"/>
          </a:xfrm>
        </p:spPr>
        <p:txBody>
          <a:bodyPr/>
          <a:lstStyle/>
          <a:p>
            <a:pPr marL="114300" indent="0">
              <a:buNone/>
            </a:pPr>
            <a:r>
              <a:rPr lang="en-US" dirty="0">
                <a:solidFill>
                  <a:schemeClr val="bg2">
                    <a:lumMod val="25000"/>
                  </a:schemeClr>
                </a:solidFill>
                <a:latin typeface="+mj-lt"/>
              </a:rPr>
              <a:t>S</a:t>
            </a:r>
            <a:r>
              <a:rPr lang="en-US" b="0" dirty="0">
                <a:solidFill>
                  <a:schemeClr val="bg2">
                    <a:lumMod val="25000"/>
                  </a:schemeClr>
                </a:solidFill>
                <a:effectLst/>
                <a:latin typeface="+mj-lt"/>
              </a:rPr>
              <a:t>ilhouette score method on Frequency and Monetary</a:t>
            </a:r>
          </a:p>
          <a:p>
            <a:pPr marL="114300" indent="0">
              <a:buNone/>
            </a:pPr>
            <a:endParaRPr lang="en-US" b="0" dirty="0">
              <a:solidFill>
                <a:srgbClr val="000000"/>
              </a:solidFill>
              <a:effectLst/>
              <a:latin typeface="Courier New" panose="02070309020205020404" pitchFamily="49" charset="0"/>
            </a:endParaRPr>
          </a:p>
          <a:p>
            <a:endParaRPr lang="en-IN" dirty="0"/>
          </a:p>
        </p:txBody>
      </p:sp>
      <p:pic>
        <p:nvPicPr>
          <p:cNvPr id="5" name="Picture 4">
            <a:extLst>
              <a:ext uri="{FF2B5EF4-FFF2-40B4-BE49-F238E27FC236}">
                <a16:creationId xmlns:a16="http://schemas.microsoft.com/office/drawing/2014/main" id="{C6E389F9-AB39-4865-868D-51A0B7073E2E}"/>
              </a:ext>
            </a:extLst>
          </p:cNvPr>
          <p:cNvPicPr>
            <a:picLocks noChangeAspect="1"/>
          </p:cNvPicPr>
          <p:nvPr/>
        </p:nvPicPr>
        <p:blipFill>
          <a:blip r:embed="rId2"/>
          <a:stretch>
            <a:fillRect/>
          </a:stretch>
        </p:blipFill>
        <p:spPr>
          <a:xfrm>
            <a:off x="1924050" y="1719262"/>
            <a:ext cx="4876800" cy="2874438"/>
          </a:xfrm>
          <a:prstGeom prst="rect">
            <a:avLst/>
          </a:prstGeom>
        </p:spPr>
      </p:pic>
    </p:spTree>
    <p:extLst>
      <p:ext uri="{BB962C8B-B14F-4D97-AF65-F5344CB8AC3E}">
        <p14:creationId xmlns:p14="http://schemas.microsoft.com/office/powerpoint/2010/main" val="2292413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18A2DA-56F5-D228-8864-1D6D2227863D}"/>
              </a:ext>
            </a:extLst>
          </p:cNvPr>
          <p:cNvSpPr>
            <a:spLocks noGrp="1"/>
          </p:cNvSpPr>
          <p:nvPr>
            <p:ph type="body" idx="1"/>
          </p:nvPr>
        </p:nvSpPr>
        <p:spPr>
          <a:xfrm>
            <a:off x="311700" y="295274"/>
            <a:ext cx="8660850" cy="4619625"/>
          </a:xfrm>
        </p:spPr>
        <p:txBody>
          <a:bodyPr/>
          <a:lstStyle/>
          <a:p>
            <a:pPr marL="114300" indent="0">
              <a:buNone/>
            </a:pPr>
            <a:r>
              <a:rPr lang="en-US" dirty="0">
                <a:solidFill>
                  <a:schemeClr val="bg2">
                    <a:lumMod val="25000"/>
                  </a:schemeClr>
                </a:solidFill>
                <a:latin typeface="+mj-lt"/>
              </a:rPr>
              <a:t>T</a:t>
            </a:r>
            <a:r>
              <a:rPr lang="en-US" b="0" dirty="0">
                <a:solidFill>
                  <a:schemeClr val="bg2">
                    <a:lumMod val="25000"/>
                  </a:schemeClr>
                </a:solidFill>
                <a:effectLst/>
                <a:latin typeface="+mj-lt"/>
              </a:rPr>
              <a:t>he graph for the sum of square distance values and Number of Clusters</a:t>
            </a:r>
          </a:p>
          <a:p>
            <a:pPr marL="114300" indent="0">
              <a:buNone/>
            </a:pPr>
            <a:endParaRPr lang="en-US" b="0" dirty="0">
              <a:solidFill>
                <a:srgbClr val="000000"/>
              </a:solidFill>
              <a:effectLst/>
              <a:latin typeface="Courier New" panose="02070309020205020404" pitchFamily="49" charset="0"/>
            </a:endParaRPr>
          </a:p>
          <a:p>
            <a:endParaRPr lang="en-IN" dirty="0"/>
          </a:p>
        </p:txBody>
      </p:sp>
      <p:pic>
        <p:nvPicPr>
          <p:cNvPr id="5" name="Picture 4">
            <a:extLst>
              <a:ext uri="{FF2B5EF4-FFF2-40B4-BE49-F238E27FC236}">
                <a16:creationId xmlns:a16="http://schemas.microsoft.com/office/drawing/2014/main" id="{0CE8BD72-7094-4966-DD5B-5E5B18D1E76D}"/>
              </a:ext>
            </a:extLst>
          </p:cNvPr>
          <p:cNvPicPr>
            <a:picLocks noChangeAspect="1"/>
          </p:cNvPicPr>
          <p:nvPr/>
        </p:nvPicPr>
        <p:blipFill>
          <a:blip r:embed="rId2"/>
          <a:stretch>
            <a:fillRect/>
          </a:stretch>
        </p:blipFill>
        <p:spPr>
          <a:xfrm>
            <a:off x="2228850" y="1504949"/>
            <a:ext cx="4772025" cy="2924175"/>
          </a:xfrm>
          <a:prstGeom prst="rect">
            <a:avLst/>
          </a:prstGeom>
        </p:spPr>
      </p:pic>
    </p:spTree>
    <p:extLst>
      <p:ext uri="{BB962C8B-B14F-4D97-AF65-F5344CB8AC3E}">
        <p14:creationId xmlns:p14="http://schemas.microsoft.com/office/powerpoint/2010/main" val="2177182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D934-31CF-D637-35AC-675606F673F3}"/>
              </a:ext>
            </a:extLst>
          </p:cNvPr>
          <p:cNvSpPr>
            <a:spLocks noGrp="1"/>
          </p:cNvSpPr>
          <p:nvPr>
            <p:ph type="title"/>
          </p:nvPr>
        </p:nvSpPr>
        <p:spPr/>
        <p:txBody>
          <a:bodyPr/>
          <a:lstStyle/>
          <a:p>
            <a:r>
              <a:rPr lang="en-IN" b="1" i="0" dirty="0">
                <a:solidFill>
                  <a:schemeClr val="tx1"/>
                </a:solidFill>
                <a:effectLst/>
                <a:latin typeface="Roboto" panose="02000000000000000000" pitchFamily="2" charset="0"/>
              </a:rPr>
              <a:t>Hyperparameter Tuning For Best Value of K</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23305C8E-5F82-486E-7BC9-F650E3EFF877}"/>
              </a:ext>
            </a:extLst>
          </p:cNvPr>
          <p:cNvSpPr>
            <a:spLocks noGrp="1"/>
          </p:cNvSpPr>
          <p:nvPr>
            <p:ph type="body" idx="1"/>
          </p:nvPr>
        </p:nvSpPr>
        <p:spPr>
          <a:xfrm>
            <a:off x="311700" y="1152475"/>
            <a:ext cx="8520600" cy="3848150"/>
          </a:xfrm>
        </p:spPr>
        <p:txBody>
          <a:bodyPr/>
          <a:lstStyle/>
          <a:p>
            <a:endParaRPr lang="en-IN" dirty="0"/>
          </a:p>
        </p:txBody>
      </p:sp>
      <p:pic>
        <p:nvPicPr>
          <p:cNvPr id="5" name="Picture 4">
            <a:extLst>
              <a:ext uri="{FF2B5EF4-FFF2-40B4-BE49-F238E27FC236}">
                <a16:creationId xmlns:a16="http://schemas.microsoft.com/office/drawing/2014/main" id="{CD3E8B45-CA02-BBDB-1435-CD0533144295}"/>
              </a:ext>
            </a:extLst>
          </p:cNvPr>
          <p:cNvPicPr>
            <a:picLocks noChangeAspect="1"/>
          </p:cNvPicPr>
          <p:nvPr/>
        </p:nvPicPr>
        <p:blipFill>
          <a:blip r:embed="rId2"/>
          <a:stretch>
            <a:fillRect/>
          </a:stretch>
        </p:blipFill>
        <p:spPr>
          <a:xfrm>
            <a:off x="1666875" y="1364725"/>
            <a:ext cx="5443537" cy="3333750"/>
          </a:xfrm>
          <a:prstGeom prst="rect">
            <a:avLst/>
          </a:prstGeom>
        </p:spPr>
      </p:pic>
    </p:spTree>
    <p:extLst>
      <p:ext uri="{BB962C8B-B14F-4D97-AF65-F5344CB8AC3E}">
        <p14:creationId xmlns:p14="http://schemas.microsoft.com/office/powerpoint/2010/main" val="1889683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7B91-F0F4-E41D-0130-2C7EBABE788B}"/>
              </a:ext>
            </a:extLst>
          </p:cNvPr>
          <p:cNvSpPr>
            <a:spLocks noGrp="1"/>
          </p:cNvSpPr>
          <p:nvPr>
            <p:ph type="title"/>
          </p:nvPr>
        </p:nvSpPr>
        <p:spPr>
          <a:xfrm>
            <a:off x="311700" y="189249"/>
            <a:ext cx="8520600" cy="572700"/>
          </a:xfrm>
        </p:spPr>
        <p:txBody>
          <a:bodyPr/>
          <a:lstStyle/>
          <a:p>
            <a:r>
              <a:rPr lang="en-US" b="1" i="0" dirty="0">
                <a:solidFill>
                  <a:schemeClr val="tx1"/>
                </a:solidFill>
                <a:effectLst/>
                <a:latin typeface="Roboto" panose="02000000000000000000" pitchFamily="2" charset="0"/>
              </a:rPr>
              <a:t>DBSCAN on Frequency and Monetary</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3C63A137-C332-F517-38BF-CF6D29FBA766}"/>
              </a:ext>
            </a:extLst>
          </p:cNvPr>
          <p:cNvSpPr>
            <a:spLocks noGrp="1"/>
          </p:cNvSpPr>
          <p:nvPr>
            <p:ph type="body" idx="1"/>
          </p:nvPr>
        </p:nvSpPr>
        <p:spPr>
          <a:xfrm>
            <a:off x="311700" y="847674"/>
            <a:ext cx="8520600" cy="4295826"/>
          </a:xfrm>
        </p:spPr>
        <p:txBody>
          <a:bodyPr/>
          <a:lstStyle/>
          <a:p>
            <a:pPr marL="114300" indent="0">
              <a:buNone/>
            </a:pPr>
            <a:r>
              <a:rPr lang="en-US" b="0" dirty="0">
                <a:solidFill>
                  <a:schemeClr val="bg2">
                    <a:lumMod val="25000"/>
                  </a:schemeClr>
                </a:solidFill>
                <a:effectLst/>
                <a:latin typeface="+mj-lt"/>
              </a:rPr>
              <a:t>DBSCAN method on Frequency and Monetary</a:t>
            </a:r>
            <a:endParaRPr lang="en-IN"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D7E97C26-9CE5-96A3-24F3-B4E2F1B7EAAF}"/>
              </a:ext>
            </a:extLst>
          </p:cNvPr>
          <p:cNvPicPr>
            <a:picLocks noChangeAspect="1"/>
          </p:cNvPicPr>
          <p:nvPr/>
        </p:nvPicPr>
        <p:blipFill>
          <a:blip r:embed="rId2"/>
          <a:stretch>
            <a:fillRect/>
          </a:stretch>
        </p:blipFill>
        <p:spPr>
          <a:xfrm>
            <a:off x="1453087" y="1304522"/>
            <a:ext cx="6129337" cy="3814762"/>
          </a:xfrm>
          <a:prstGeom prst="rect">
            <a:avLst/>
          </a:prstGeom>
        </p:spPr>
      </p:pic>
    </p:spTree>
    <p:extLst>
      <p:ext uri="{BB962C8B-B14F-4D97-AF65-F5344CB8AC3E}">
        <p14:creationId xmlns:p14="http://schemas.microsoft.com/office/powerpoint/2010/main" val="2910214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C174-73D8-1F9E-DB76-5DC454BE40FB}"/>
              </a:ext>
            </a:extLst>
          </p:cNvPr>
          <p:cNvSpPr>
            <a:spLocks noGrp="1"/>
          </p:cNvSpPr>
          <p:nvPr>
            <p:ph type="title"/>
          </p:nvPr>
        </p:nvSpPr>
        <p:spPr/>
        <p:txBody>
          <a:bodyPr/>
          <a:lstStyle/>
          <a:p>
            <a:r>
              <a:rPr lang="en-US" b="1" i="0" dirty="0">
                <a:solidFill>
                  <a:schemeClr val="tx1"/>
                </a:solidFill>
                <a:effectLst/>
                <a:latin typeface="Roboto" panose="02000000000000000000" pitchFamily="2" charset="0"/>
              </a:rPr>
              <a:t>Comparison between R vs M and F vs M</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FCE229B4-1DDC-4AB9-DF7F-4D312AA0BD8F}"/>
              </a:ext>
            </a:extLst>
          </p:cNvPr>
          <p:cNvSpPr>
            <a:spLocks noGrp="1"/>
          </p:cNvSpPr>
          <p:nvPr>
            <p:ph type="body" idx="1"/>
          </p:nvPr>
        </p:nvSpPr>
        <p:spPr>
          <a:xfrm>
            <a:off x="311700" y="1017725"/>
            <a:ext cx="8520600" cy="4021000"/>
          </a:xfrm>
        </p:spPr>
        <p:txBody>
          <a:bodyPr/>
          <a:lstStyle/>
          <a:p>
            <a:pPr marL="114300" indent="0">
              <a:buNone/>
            </a:pPr>
            <a:r>
              <a:rPr lang="en-US" b="0" dirty="0">
                <a:solidFill>
                  <a:schemeClr val="bg2">
                    <a:lumMod val="25000"/>
                  </a:schemeClr>
                </a:solidFill>
                <a:effectLst/>
                <a:latin typeface="+mj-lt"/>
              </a:rPr>
              <a:t>Plot R vs M and F vs M</a:t>
            </a:r>
          </a:p>
          <a:p>
            <a:pPr marL="114300" indent="0">
              <a:buNone/>
            </a:pPr>
            <a:endParaRPr lang="en-US" b="0" dirty="0">
              <a:solidFill>
                <a:srgbClr val="000000"/>
              </a:solidFill>
              <a:effectLst/>
              <a:latin typeface="Courier New" panose="02070309020205020404" pitchFamily="49" charset="0"/>
            </a:endParaRPr>
          </a:p>
          <a:p>
            <a:pPr marL="114300" indent="0">
              <a:buNone/>
            </a:pPr>
            <a:endParaRPr lang="en-IN" dirty="0"/>
          </a:p>
        </p:txBody>
      </p:sp>
      <p:pic>
        <p:nvPicPr>
          <p:cNvPr id="5" name="Picture 4">
            <a:extLst>
              <a:ext uri="{FF2B5EF4-FFF2-40B4-BE49-F238E27FC236}">
                <a16:creationId xmlns:a16="http://schemas.microsoft.com/office/drawing/2014/main" id="{B3D1CACF-3A73-4004-AE1F-1BB1A5D26A14}"/>
              </a:ext>
            </a:extLst>
          </p:cNvPr>
          <p:cNvPicPr>
            <a:picLocks noChangeAspect="1"/>
          </p:cNvPicPr>
          <p:nvPr/>
        </p:nvPicPr>
        <p:blipFill>
          <a:blip r:embed="rId2"/>
          <a:stretch>
            <a:fillRect/>
          </a:stretch>
        </p:blipFill>
        <p:spPr>
          <a:xfrm>
            <a:off x="1685924" y="1457326"/>
            <a:ext cx="5743575" cy="3476624"/>
          </a:xfrm>
          <a:prstGeom prst="rect">
            <a:avLst/>
          </a:prstGeom>
        </p:spPr>
      </p:pic>
    </p:spTree>
    <p:extLst>
      <p:ext uri="{BB962C8B-B14F-4D97-AF65-F5344CB8AC3E}">
        <p14:creationId xmlns:p14="http://schemas.microsoft.com/office/powerpoint/2010/main" val="187774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C7D-F000-3886-323A-8D6CACA59594}"/>
              </a:ext>
            </a:extLst>
          </p:cNvPr>
          <p:cNvSpPr>
            <a:spLocks noGrp="1"/>
          </p:cNvSpPr>
          <p:nvPr>
            <p:ph type="title"/>
          </p:nvPr>
        </p:nvSpPr>
        <p:spPr>
          <a:xfrm>
            <a:off x="216450" y="142875"/>
            <a:ext cx="8520600" cy="572700"/>
          </a:xfrm>
        </p:spPr>
        <p:txBody>
          <a:bodyPr/>
          <a:lstStyle/>
          <a:p>
            <a:r>
              <a:rPr lang="en-IN" b="1" i="0" dirty="0">
                <a:solidFill>
                  <a:schemeClr val="tx1"/>
                </a:solidFill>
                <a:effectLst/>
                <a:latin typeface="Roboto" panose="02000000000000000000" pitchFamily="2" charset="0"/>
              </a:rPr>
              <a:t>Conclusion: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32EFAE19-D77F-5A6B-0794-8A098D372E99}"/>
              </a:ext>
            </a:extLst>
          </p:cNvPr>
          <p:cNvSpPr>
            <a:spLocks noGrp="1"/>
          </p:cNvSpPr>
          <p:nvPr>
            <p:ph type="body" idx="1"/>
          </p:nvPr>
        </p:nvSpPr>
        <p:spPr>
          <a:xfrm>
            <a:off x="311700" y="715575"/>
            <a:ext cx="8520600" cy="4427925"/>
          </a:xfrm>
        </p:spPr>
        <p:txBody>
          <a:bodyPr/>
          <a:lstStyle/>
          <a:p>
            <a:pPr marL="114300" indent="0" algn="just">
              <a:buNone/>
            </a:pPr>
            <a:r>
              <a:rPr lang="en-US" sz="1500" b="0" i="0" dirty="0">
                <a:solidFill>
                  <a:srgbClr val="212121"/>
                </a:solidFill>
                <a:effectLst/>
                <a:latin typeface="Roboto" panose="02000000000000000000" pitchFamily="2" charset="0"/>
              </a:rPr>
              <a:t>1}We performed consumer segmentation using a variety of steps throughout the analysis. Starting with data wrangling, we tried to deal with duplicates, null values, and feature updates. We then performed some exploratory data analysis in an effort to derive observations from the dataset's features.</a:t>
            </a:r>
          </a:p>
          <a:p>
            <a:pPr marL="114300" indent="0" algn="just">
              <a:buNone/>
            </a:pPr>
            <a:r>
              <a:rPr lang="en-US" sz="1500" b="0" i="0" dirty="0">
                <a:solidFill>
                  <a:srgbClr val="212121"/>
                </a:solidFill>
                <a:effectLst/>
                <a:latin typeface="Roboto" panose="02000000000000000000" pitchFamily="2" charset="0"/>
              </a:rPr>
              <a:t>2}Then, for each of the consumers, we developed some quantitative components, such as recency, frequency, and monetary data, known as the </a:t>
            </a:r>
            <a:r>
              <a:rPr lang="en-US" sz="1500" b="0" i="0" dirty="0" err="1">
                <a:solidFill>
                  <a:srgbClr val="212121"/>
                </a:solidFill>
                <a:effectLst/>
                <a:latin typeface="Roboto" panose="02000000000000000000" pitchFamily="2" charset="0"/>
              </a:rPr>
              <a:t>rfm</a:t>
            </a:r>
            <a:r>
              <a:rPr lang="en-US" sz="1500" b="0" i="0" dirty="0">
                <a:solidFill>
                  <a:srgbClr val="212121"/>
                </a:solidFill>
                <a:effectLst/>
                <a:latin typeface="Roboto" panose="02000000000000000000" pitchFamily="2" charset="0"/>
              </a:rPr>
              <a:t> model. On these features, we applied the </a:t>
            </a:r>
            <a:r>
              <a:rPr lang="en-US" sz="1500" b="0" i="0" dirty="0" err="1">
                <a:solidFill>
                  <a:srgbClr val="212121"/>
                </a:solidFill>
                <a:effectLst/>
                <a:latin typeface="Roboto" panose="02000000000000000000" pitchFamily="2" charset="0"/>
              </a:rPr>
              <a:t>KMeans</a:t>
            </a:r>
            <a:r>
              <a:rPr lang="en-US" sz="1500" b="0" i="0" dirty="0">
                <a:solidFill>
                  <a:srgbClr val="212121"/>
                </a:solidFill>
                <a:effectLst/>
                <a:latin typeface="Roboto" panose="02000000000000000000" pitchFamily="2" charset="0"/>
              </a:rPr>
              <a:t> clustering algorithm. To determine the ideal number of clusters, which was 2, we also performed silhouette and elbow method analyses.</a:t>
            </a:r>
          </a:p>
          <a:p>
            <a:pPr marL="114300" indent="0" algn="just">
              <a:buNone/>
            </a:pPr>
            <a:r>
              <a:rPr lang="en-US" sz="1500" b="0" i="0" dirty="0">
                <a:solidFill>
                  <a:srgbClr val="212121"/>
                </a:solidFill>
                <a:effectLst/>
                <a:latin typeface="Roboto" panose="02000000000000000000" pitchFamily="2" charset="0"/>
              </a:rPr>
              <a:t>3}Customers with low frequency and high value transactions were part of one cluster, while those with low frequency and high value transactions were part of another cluster.</a:t>
            </a:r>
          </a:p>
          <a:p>
            <a:pPr marL="114300" indent="0" algn="just">
              <a:buNone/>
            </a:pPr>
            <a:r>
              <a:rPr lang="en-US" sz="1500" b="0" i="0" dirty="0">
                <a:solidFill>
                  <a:srgbClr val="212121"/>
                </a:solidFill>
                <a:effectLst/>
                <a:latin typeface="Roboto" panose="02000000000000000000" pitchFamily="2" charset="0"/>
              </a:rPr>
              <a:t>4}There may be other adjustments made to this analysis, though. Depending on the goals and preferences of the firm, one may decide to cluster into a greater number. After clustering, the tagged feature can be put into supervised machine learning algorithms for classification that can forecast the classes for fresh sets of observations.</a:t>
            </a:r>
          </a:p>
          <a:p>
            <a:pPr marL="114300" indent="0" algn="just">
              <a:buNone/>
            </a:pPr>
            <a:r>
              <a:rPr lang="en-US" sz="1500" b="0" i="0" dirty="0">
                <a:solidFill>
                  <a:srgbClr val="212121"/>
                </a:solidFill>
                <a:effectLst/>
                <a:latin typeface="Roboto" panose="02000000000000000000" pitchFamily="2" charset="0"/>
              </a:rPr>
              <a:t>5}The clustering can also be done on a new set of features, such segmenting customers based on the times of their visits, determining customer lifetime value (CLV), and many more.</a:t>
            </a:r>
          </a:p>
          <a:p>
            <a:pPr marL="114300" indent="0">
              <a:buNone/>
            </a:pPr>
            <a:endParaRPr lang="en-IN" dirty="0"/>
          </a:p>
        </p:txBody>
      </p:sp>
    </p:spTree>
    <p:extLst>
      <p:ext uri="{BB962C8B-B14F-4D97-AF65-F5344CB8AC3E}">
        <p14:creationId xmlns:p14="http://schemas.microsoft.com/office/powerpoint/2010/main" val="1136554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DB05BF-C29B-1285-0092-4FA138E9A985}"/>
              </a:ext>
            </a:extLst>
          </p:cNvPr>
          <p:cNvSpPr/>
          <p:nvPr/>
        </p:nvSpPr>
        <p:spPr>
          <a:xfrm>
            <a:off x="2325233" y="2110085"/>
            <a:ext cx="4493538" cy="1200329"/>
          </a:xfrm>
          <a:prstGeom prst="rect">
            <a:avLst/>
          </a:prstGeom>
          <a:noFill/>
        </p:spPr>
        <p:txBody>
          <a:bodyPr wrap="none" lIns="91440" tIns="45720" rIns="91440" bIns="45720">
            <a:spAutoFit/>
          </a:bodyPr>
          <a:lstStyle/>
          <a:p>
            <a:pPr algn="ctr"/>
            <a:r>
              <a:rPr lang="en-US" sz="7200" dirty="0">
                <a:ln w="0"/>
                <a:solidFill>
                  <a:schemeClr val="tx1"/>
                </a:solidFill>
                <a:effectLst>
                  <a:outerShdw blurRad="38100" dist="19050" dir="2700000" algn="tl" rotWithShape="0">
                    <a:schemeClr val="dk1">
                      <a:alpha val="40000"/>
                    </a:schemeClr>
                  </a:outerShdw>
                </a:effectLst>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261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29D9-07E1-20C1-FF9B-04F8B45D56F3}"/>
              </a:ext>
            </a:extLst>
          </p:cNvPr>
          <p:cNvSpPr>
            <a:spLocks noGrp="1"/>
          </p:cNvSpPr>
          <p:nvPr>
            <p:ph type="title"/>
          </p:nvPr>
        </p:nvSpPr>
        <p:spPr/>
        <p:txBody>
          <a:bodyPr/>
          <a:lstStyle/>
          <a:p>
            <a:r>
              <a:rPr lang="en-US" b="1" dirty="0"/>
              <a:t>Data Wrangling:</a:t>
            </a:r>
            <a:endParaRPr lang="en-IN" b="1" dirty="0"/>
          </a:p>
        </p:txBody>
      </p:sp>
      <p:sp>
        <p:nvSpPr>
          <p:cNvPr id="3" name="Text Placeholder 2">
            <a:extLst>
              <a:ext uri="{FF2B5EF4-FFF2-40B4-BE49-F238E27FC236}">
                <a16:creationId xmlns:a16="http://schemas.microsoft.com/office/drawing/2014/main" id="{BA0BFB85-0D51-9ACF-3CAC-8E80B43D3C9E}"/>
              </a:ext>
            </a:extLst>
          </p:cNvPr>
          <p:cNvSpPr>
            <a:spLocks noGrp="1"/>
          </p:cNvSpPr>
          <p:nvPr>
            <p:ph type="body" idx="1"/>
          </p:nvPr>
        </p:nvSpPr>
        <p:spPr>
          <a:xfrm>
            <a:off x="311700" y="1152474"/>
            <a:ext cx="8520600" cy="3771999"/>
          </a:xfrm>
        </p:spPr>
        <p:txBody>
          <a:bodyPr/>
          <a:lstStyle/>
          <a:p>
            <a:pPr marL="114300" indent="0">
              <a:buNone/>
            </a:pPr>
            <a:r>
              <a:rPr lang="en-IN" dirty="0">
                <a:solidFill>
                  <a:schemeClr val="bg2">
                    <a:lumMod val="25000"/>
                  </a:schemeClr>
                </a:solidFill>
              </a:rPr>
              <a:t>     Data Set                        Data Describe                            Data Info</a:t>
            </a: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r>
              <a:rPr lang="en-IN" dirty="0">
                <a:solidFill>
                  <a:schemeClr val="bg2">
                    <a:lumMod val="25000"/>
                  </a:schemeClr>
                </a:solidFill>
              </a:rPr>
              <a:t>    Unique Data     </a:t>
            </a:r>
          </a:p>
          <a:p>
            <a:pPr marL="114300" indent="0">
              <a:buNone/>
            </a:pPr>
            <a:endParaRPr lang="en-IN" dirty="0">
              <a:solidFill>
                <a:schemeClr val="bg2">
                  <a:lumMod val="25000"/>
                </a:schemeClr>
              </a:solidFill>
            </a:endParaRPr>
          </a:p>
        </p:txBody>
      </p:sp>
      <p:pic>
        <p:nvPicPr>
          <p:cNvPr id="5" name="Picture 4">
            <a:extLst>
              <a:ext uri="{FF2B5EF4-FFF2-40B4-BE49-F238E27FC236}">
                <a16:creationId xmlns:a16="http://schemas.microsoft.com/office/drawing/2014/main" id="{4CFA28E6-3BFF-0F4F-EC5E-EBCD4D92B8E7}"/>
              </a:ext>
            </a:extLst>
          </p:cNvPr>
          <p:cNvPicPr>
            <a:picLocks noChangeAspect="1"/>
          </p:cNvPicPr>
          <p:nvPr/>
        </p:nvPicPr>
        <p:blipFill>
          <a:blip r:embed="rId2"/>
          <a:stretch>
            <a:fillRect/>
          </a:stretch>
        </p:blipFill>
        <p:spPr>
          <a:xfrm>
            <a:off x="5982918" y="1785937"/>
            <a:ext cx="2908913" cy="2286000"/>
          </a:xfrm>
          <a:prstGeom prst="rect">
            <a:avLst/>
          </a:prstGeom>
        </p:spPr>
      </p:pic>
      <p:pic>
        <p:nvPicPr>
          <p:cNvPr id="7" name="Picture 6">
            <a:extLst>
              <a:ext uri="{FF2B5EF4-FFF2-40B4-BE49-F238E27FC236}">
                <a16:creationId xmlns:a16="http://schemas.microsoft.com/office/drawing/2014/main" id="{7DF11E1A-3B08-B093-005C-B19419A60DC1}"/>
              </a:ext>
            </a:extLst>
          </p:cNvPr>
          <p:cNvPicPr>
            <a:picLocks noChangeAspect="1"/>
          </p:cNvPicPr>
          <p:nvPr/>
        </p:nvPicPr>
        <p:blipFill>
          <a:blip r:embed="rId3"/>
          <a:stretch>
            <a:fillRect/>
          </a:stretch>
        </p:blipFill>
        <p:spPr>
          <a:xfrm>
            <a:off x="814387" y="1785937"/>
            <a:ext cx="1476375" cy="619125"/>
          </a:xfrm>
          <a:prstGeom prst="rect">
            <a:avLst/>
          </a:prstGeom>
        </p:spPr>
      </p:pic>
      <p:cxnSp>
        <p:nvCxnSpPr>
          <p:cNvPr id="9" name="Straight Connector 8">
            <a:extLst>
              <a:ext uri="{FF2B5EF4-FFF2-40B4-BE49-F238E27FC236}">
                <a16:creationId xmlns:a16="http://schemas.microsoft.com/office/drawing/2014/main" id="{936659C2-3508-3491-5540-7B95E25B1539}"/>
              </a:ext>
            </a:extLst>
          </p:cNvPr>
          <p:cNvCxnSpPr/>
          <p:nvPr/>
        </p:nvCxnSpPr>
        <p:spPr>
          <a:xfrm>
            <a:off x="638175" y="1514475"/>
            <a:ext cx="1257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78E52C-9474-8BB0-0931-CA68A21E7547}"/>
              </a:ext>
            </a:extLst>
          </p:cNvPr>
          <p:cNvCxnSpPr>
            <a:cxnSpLocks/>
          </p:cNvCxnSpPr>
          <p:nvPr/>
        </p:nvCxnSpPr>
        <p:spPr>
          <a:xfrm>
            <a:off x="6315075" y="1514475"/>
            <a:ext cx="13239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B260E75-B4C6-9B64-8A2A-50735832D1FE}"/>
              </a:ext>
            </a:extLst>
          </p:cNvPr>
          <p:cNvPicPr>
            <a:picLocks noChangeAspect="1"/>
          </p:cNvPicPr>
          <p:nvPr/>
        </p:nvPicPr>
        <p:blipFill>
          <a:blip r:embed="rId4"/>
          <a:stretch>
            <a:fillRect/>
          </a:stretch>
        </p:blipFill>
        <p:spPr>
          <a:xfrm>
            <a:off x="638175" y="3038524"/>
            <a:ext cx="1762125" cy="1885950"/>
          </a:xfrm>
          <a:prstGeom prst="rect">
            <a:avLst/>
          </a:prstGeom>
        </p:spPr>
      </p:pic>
      <p:cxnSp>
        <p:nvCxnSpPr>
          <p:cNvPr id="16" name="Straight Connector 15">
            <a:extLst>
              <a:ext uri="{FF2B5EF4-FFF2-40B4-BE49-F238E27FC236}">
                <a16:creationId xmlns:a16="http://schemas.microsoft.com/office/drawing/2014/main" id="{C925B28E-2977-9F08-F31C-81C357811988}"/>
              </a:ext>
            </a:extLst>
          </p:cNvPr>
          <p:cNvCxnSpPr/>
          <p:nvPr/>
        </p:nvCxnSpPr>
        <p:spPr>
          <a:xfrm>
            <a:off x="638175" y="2790825"/>
            <a:ext cx="16525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091B43-2175-FDFD-FEFA-82A22DDBA18B}"/>
              </a:ext>
            </a:extLst>
          </p:cNvPr>
          <p:cNvPicPr>
            <a:picLocks noChangeAspect="1"/>
          </p:cNvPicPr>
          <p:nvPr/>
        </p:nvPicPr>
        <p:blipFill>
          <a:blip r:embed="rId5"/>
          <a:stretch>
            <a:fillRect/>
          </a:stretch>
        </p:blipFill>
        <p:spPr>
          <a:xfrm>
            <a:off x="2519362" y="1785937"/>
            <a:ext cx="3248025" cy="2778650"/>
          </a:xfrm>
          <a:prstGeom prst="rect">
            <a:avLst/>
          </a:prstGeom>
        </p:spPr>
      </p:pic>
      <p:cxnSp>
        <p:nvCxnSpPr>
          <p:cNvPr id="19" name="Straight Connector 18">
            <a:extLst>
              <a:ext uri="{FF2B5EF4-FFF2-40B4-BE49-F238E27FC236}">
                <a16:creationId xmlns:a16="http://schemas.microsoft.com/office/drawing/2014/main" id="{D4182D3C-F04E-E11B-5DA2-7C264A0DBAD7}"/>
              </a:ext>
            </a:extLst>
          </p:cNvPr>
          <p:cNvCxnSpPr>
            <a:cxnSpLocks/>
          </p:cNvCxnSpPr>
          <p:nvPr/>
        </p:nvCxnSpPr>
        <p:spPr>
          <a:xfrm>
            <a:off x="3152775" y="1514475"/>
            <a:ext cx="1590675" cy="19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77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A9B6-89B1-6657-4808-02EC02DB7D34}"/>
              </a:ext>
            </a:extLst>
          </p:cNvPr>
          <p:cNvSpPr>
            <a:spLocks noGrp="1"/>
          </p:cNvSpPr>
          <p:nvPr>
            <p:ph type="title"/>
          </p:nvPr>
        </p:nvSpPr>
        <p:spPr>
          <a:xfrm>
            <a:off x="311700" y="288275"/>
            <a:ext cx="8520600" cy="572700"/>
          </a:xfrm>
        </p:spPr>
        <p:txBody>
          <a:bodyPr/>
          <a:lstStyle/>
          <a:p>
            <a:r>
              <a:rPr lang="en-IN" b="1" dirty="0"/>
              <a:t>Data Wrangling(cont..)</a:t>
            </a:r>
          </a:p>
        </p:txBody>
      </p:sp>
      <p:sp>
        <p:nvSpPr>
          <p:cNvPr id="3" name="Text Placeholder 2">
            <a:extLst>
              <a:ext uri="{FF2B5EF4-FFF2-40B4-BE49-F238E27FC236}">
                <a16:creationId xmlns:a16="http://schemas.microsoft.com/office/drawing/2014/main" id="{C53F4242-50BD-7B38-7A0B-CD974BB6D313}"/>
              </a:ext>
            </a:extLst>
          </p:cNvPr>
          <p:cNvSpPr>
            <a:spLocks noGrp="1"/>
          </p:cNvSpPr>
          <p:nvPr>
            <p:ph type="body" idx="1"/>
          </p:nvPr>
        </p:nvSpPr>
        <p:spPr>
          <a:xfrm>
            <a:off x="623400" y="942925"/>
            <a:ext cx="8520600" cy="3416400"/>
          </a:xfrm>
        </p:spPr>
        <p:txBody>
          <a:bodyPr/>
          <a:lstStyle/>
          <a:p>
            <a:pPr marL="114300" indent="0">
              <a:buNone/>
            </a:pPr>
            <a:r>
              <a:rPr lang="en-IN" dirty="0">
                <a:solidFill>
                  <a:schemeClr val="bg2">
                    <a:lumMod val="25000"/>
                  </a:schemeClr>
                </a:solidFill>
              </a:rPr>
              <a:t>                                             Data Head</a:t>
            </a:r>
          </a:p>
        </p:txBody>
      </p:sp>
      <p:pic>
        <p:nvPicPr>
          <p:cNvPr id="5" name="Picture 4">
            <a:extLst>
              <a:ext uri="{FF2B5EF4-FFF2-40B4-BE49-F238E27FC236}">
                <a16:creationId xmlns:a16="http://schemas.microsoft.com/office/drawing/2014/main" id="{E56B6F01-B5CF-A82B-C043-EA1835F4BF33}"/>
              </a:ext>
            </a:extLst>
          </p:cNvPr>
          <p:cNvPicPr>
            <a:picLocks noChangeAspect="1"/>
          </p:cNvPicPr>
          <p:nvPr/>
        </p:nvPicPr>
        <p:blipFill>
          <a:blip r:embed="rId2"/>
          <a:stretch>
            <a:fillRect/>
          </a:stretch>
        </p:blipFill>
        <p:spPr>
          <a:xfrm>
            <a:off x="623400" y="1450874"/>
            <a:ext cx="7739550" cy="3416400"/>
          </a:xfrm>
          <a:prstGeom prst="rect">
            <a:avLst/>
          </a:prstGeom>
        </p:spPr>
      </p:pic>
      <p:cxnSp>
        <p:nvCxnSpPr>
          <p:cNvPr id="7" name="Straight Connector 6">
            <a:extLst>
              <a:ext uri="{FF2B5EF4-FFF2-40B4-BE49-F238E27FC236}">
                <a16:creationId xmlns:a16="http://schemas.microsoft.com/office/drawing/2014/main" id="{EBF78283-FF77-D9ED-D27A-CFCCD188D4D7}"/>
              </a:ext>
            </a:extLst>
          </p:cNvPr>
          <p:cNvCxnSpPr/>
          <p:nvPr/>
        </p:nvCxnSpPr>
        <p:spPr>
          <a:xfrm>
            <a:off x="3486150" y="1314450"/>
            <a:ext cx="13525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29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0FA1-9315-A285-D45C-20478B677736}"/>
              </a:ext>
            </a:extLst>
          </p:cNvPr>
          <p:cNvSpPr>
            <a:spLocks noGrp="1"/>
          </p:cNvSpPr>
          <p:nvPr>
            <p:ph type="title"/>
          </p:nvPr>
        </p:nvSpPr>
        <p:spPr>
          <a:xfrm>
            <a:off x="311700" y="288275"/>
            <a:ext cx="8520600" cy="572700"/>
          </a:xfrm>
        </p:spPr>
        <p:txBody>
          <a:bodyPr/>
          <a:lstStyle/>
          <a:p>
            <a:r>
              <a:rPr lang="en-IN" b="1" dirty="0"/>
              <a:t>Data wrangling(cont..)</a:t>
            </a:r>
          </a:p>
        </p:txBody>
      </p:sp>
      <p:sp>
        <p:nvSpPr>
          <p:cNvPr id="3" name="Text Placeholder 2">
            <a:extLst>
              <a:ext uri="{FF2B5EF4-FFF2-40B4-BE49-F238E27FC236}">
                <a16:creationId xmlns:a16="http://schemas.microsoft.com/office/drawing/2014/main" id="{3507D0ED-9CAB-4046-AC95-F4DAB6D96E7A}"/>
              </a:ext>
            </a:extLst>
          </p:cNvPr>
          <p:cNvSpPr>
            <a:spLocks noGrp="1"/>
          </p:cNvSpPr>
          <p:nvPr>
            <p:ph type="body" idx="1"/>
          </p:nvPr>
        </p:nvSpPr>
        <p:spPr>
          <a:xfrm>
            <a:off x="216450" y="1000075"/>
            <a:ext cx="8520600" cy="3855150"/>
          </a:xfrm>
        </p:spPr>
        <p:txBody>
          <a:bodyPr/>
          <a:lstStyle/>
          <a:p>
            <a:r>
              <a:rPr lang="en-IN" dirty="0">
                <a:solidFill>
                  <a:schemeClr val="bg2">
                    <a:lumMod val="25000"/>
                  </a:schemeClr>
                </a:solidFill>
              </a:rPr>
              <a:t>                                             Data Tail</a:t>
            </a:r>
          </a:p>
        </p:txBody>
      </p:sp>
      <p:cxnSp>
        <p:nvCxnSpPr>
          <p:cNvPr id="7" name="Straight Connector 6">
            <a:extLst>
              <a:ext uri="{FF2B5EF4-FFF2-40B4-BE49-F238E27FC236}">
                <a16:creationId xmlns:a16="http://schemas.microsoft.com/office/drawing/2014/main" id="{33E29632-A900-EB26-42F4-089982F94D85}"/>
              </a:ext>
            </a:extLst>
          </p:cNvPr>
          <p:cNvCxnSpPr/>
          <p:nvPr/>
        </p:nvCxnSpPr>
        <p:spPr>
          <a:xfrm>
            <a:off x="3409950" y="1409700"/>
            <a:ext cx="1343025"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61FE35A-A1AC-E6C3-9360-2E29FC75F9C0}"/>
              </a:ext>
            </a:extLst>
          </p:cNvPr>
          <p:cNvPicPr>
            <a:picLocks noChangeAspect="1"/>
          </p:cNvPicPr>
          <p:nvPr/>
        </p:nvPicPr>
        <p:blipFill>
          <a:blip r:embed="rId2"/>
          <a:stretch>
            <a:fillRect/>
          </a:stretch>
        </p:blipFill>
        <p:spPr>
          <a:xfrm>
            <a:off x="640800" y="1505864"/>
            <a:ext cx="7998375" cy="3488462"/>
          </a:xfrm>
          <a:prstGeom prst="rect">
            <a:avLst/>
          </a:prstGeom>
        </p:spPr>
      </p:pic>
    </p:spTree>
    <p:extLst>
      <p:ext uri="{BB962C8B-B14F-4D97-AF65-F5344CB8AC3E}">
        <p14:creationId xmlns:p14="http://schemas.microsoft.com/office/powerpoint/2010/main" val="429164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A8D0-7A4D-D6CE-5C92-C03803E81AB1}"/>
              </a:ext>
            </a:extLst>
          </p:cNvPr>
          <p:cNvSpPr>
            <a:spLocks noGrp="1"/>
          </p:cNvSpPr>
          <p:nvPr>
            <p:ph type="title"/>
          </p:nvPr>
        </p:nvSpPr>
        <p:spPr/>
        <p:txBody>
          <a:bodyPr/>
          <a:lstStyle/>
          <a:p>
            <a:r>
              <a:rPr lang="en-IN" b="1" dirty="0"/>
              <a:t>Data Pre-processing:</a:t>
            </a:r>
          </a:p>
        </p:txBody>
      </p:sp>
      <p:sp>
        <p:nvSpPr>
          <p:cNvPr id="3" name="Text Placeholder 2">
            <a:extLst>
              <a:ext uri="{FF2B5EF4-FFF2-40B4-BE49-F238E27FC236}">
                <a16:creationId xmlns:a16="http://schemas.microsoft.com/office/drawing/2014/main" id="{EE6AA5FA-B10D-1E9C-6F93-2C8969B23568}"/>
              </a:ext>
            </a:extLst>
          </p:cNvPr>
          <p:cNvSpPr>
            <a:spLocks noGrp="1"/>
          </p:cNvSpPr>
          <p:nvPr>
            <p:ph type="body" idx="1"/>
          </p:nvPr>
        </p:nvSpPr>
        <p:spPr>
          <a:xfrm>
            <a:off x="311700" y="1017725"/>
            <a:ext cx="8520600" cy="4050222"/>
          </a:xfrm>
        </p:spPr>
        <p:txBody>
          <a:bodyPr/>
          <a:lstStyle/>
          <a:p>
            <a:pPr marL="114300" indent="0">
              <a:buNone/>
            </a:pPr>
            <a:r>
              <a:rPr lang="en-IN" dirty="0">
                <a:solidFill>
                  <a:schemeClr val="bg2">
                    <a:lumMod val="25000"/>
                  </a:schemeClr>
                </a:solidFill>
              </a:rPr>
              <a:t>      Null values                                                            Heat Map</a:t>
            </a: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endParaRPr lang="en-IN" dirty="0">
              <a:solidFill>
                <a:schemeClr val="bg2">
                  <a:lumMod val="25000"/>
                </a:schemeClr>
              </a:solidFill>
            </a:endParaRPr>
          </a:p>
          <a:p>
            <a:pPr marL="114300" indent="0">
              <a:buNone/>
            </a:pPr>
            <a:r>
              <a:rPr lang="en-US" sz="1400" dirty="0">
                <a:solidFill>
                  <a:srgbClr val="212121"/>
                </a:solidFill>
                <a:latin typeface="Roboto" panose="02000000000000000000" pitchFamily="2" charset="0"/>
              </a:rPr>
              <a:t>N</a:t>
            </a:r>
            <a:r>
              <a:rPr lang="en-US" sz="1400" b="0" i="0" dirty="0">
                <a:solidFill>
                  <a:srgbClr val="212121"/>
                </a:solidFill>
                <a:effectLst/>
                <a:latin typeface="Roboto" panose="02000000000000000000" pitchFamily="2" charset="0"/>
              </a:rPr>
              <a:t>ull values present in </a:t>
            </a:r>
            <a:r>
              <a:rPr lang="en-US" sz="1400" b="1" i="0" dirty="0">
                <a:solidFill>
                  <a:srgbClr val="212121"/>
                </a:solidFill>
                <a:effectLst/>
                <a:latin typeface="Roboto" panose="02000000000000000000" pitchFamily="2" charset="0"/>
              </a:rPr>
              <a:t>Description</a:t>
            </a:r>
            <a:r>
              <a:rPr lang="en-US" sz="1400" b="0" i="0" dirty="0">
                <a:solidFill>
                  <a:srgbClr val="212121"/>
                </a:solidFill>
                <a:effectLst/>
                <a:latin typeface="Roboto" panose="02000000000000000000" pitchFamily="2" charset="0"/>
              </a:rPr>
              <a:t> </a:t>
            </a:r>
          </a:p>
          <a:p>
            <a:pPr marL="114300" indent="0">
              <a:buNone/>
            </a:pPr>
            <a:r>
              <a:rPr lang="en-US" sz="1400" b="0" i="0" dirty="0">
                <a:solidFill>
                  <a:srgbClr val="212121"/>
                </a:solidFill>
                <a:effectLst/>
                <a:latin typeface="Roboto" panose="02000000000000000000" pitchFamily="2" charset="0"/>
              </a:rPr>
              <a:t>and </a:t>
            </a:r>
            <a:r>
              <a:rPr lang="en-US" sz="1400" b="1" i="0" dirty="0" err="1">
                <a:solidFill>
                  <a:srgbClr val="212121"/>
                </a:solidFill>
                <a:effectLst/>
                <a:latin typeface="Roboto" panose="02000000000000000000" pitchFamily="2" charset="0"/>
              </a:rPr>
              <a:t>CustomerID</a:t>
            </a:r>
            <a:r>
              <a:rPr lang="en-US" sz="1400" b="0" i="0" dirty="0">
                <a:solidFill>
                  <a:srgbClr val="212121"/>
                </a:solidFill>
                <a:effectLst/>
                <a:latin typeface="Roboto" panose="02000000000000000000" pitchFamily="2" charset="0"/>
              </a:rPr>
              <a:t> column includes exactly </a:t>
            </a:r>
          </a:p>
          <a:p>
            <a:pPr marL="114300" indent="0">
              <a:buNone/>
            </a:pPr>
            <a:r>
              <a:rPr lang="en-US" sz="1400" b="0" i="0" dirty="0">
                <a:solidFill>
                  <a:srgbClr val="212121"/>
                </a:solidFill>
                <a:effectLst/>
                <a:latin typeface="Roboto" panose="02000000000000000000" pitchFamily="2" charset="0"/>
              </a:rPr>
              <a:t>1454 and 135080 null values.</a:t>
            </a:r>
          </a:p>
          <a:p>
            <a:pPr marL="114300" indent="0">
              <a:buNone/>
            </a:pPr>
            <a:endParaRPr lang="en-US" sz="1400" dirty="0">
              <a:solidFill>
                <a:srgbClr val="212121"/>
              </a:solidFill>
              <a:latin typeface="Roboto" panose="02000000000000000000" pitchFamily="2" charset="0"/>
            </a:endParaRPr>
          </a:p>
          <a:p>
            <a:pPr marL="114300" indent="0">
              <a:buNone/>
            </a:pPr>
            <a:endParaRPr lang="en-US" sz="1400" dirty="0">
              <a:solidFill>
                <a:srgbClr val="212121"/>
              </a:solidFill>
              <a:latin typeface="Roboto" panose="02000000000000000000" pitchFamily="2" charset="0"/>
            </a:endParaRPr>
          </a:p>
          <a:p>
            <a:pPr marL="114300" indent="0">
              <a:buNone/>
            </a:pPr>
            <a:endParaRPr lang="en-US" sz="1400" dirty="0">
              <a:solidFill>
                <a:srgbClr val="212121"/>
              </a:solidFill>
              <a:latin typeface="Roboto" panose="02000000000000000000" pitchFamily="2" charset="0"/>
            </a:endParaRPr>
          </a:p>
          <a:p>
            <a:pPr marL="114300" indent="0">
              <a:buNone/>
            </a:pPr>
            <a:r>
              <a:rPr lang="en-US" sz="1400" dirty="0">
                <a:solidFill>
                  <a:srgbClr val="212121"/>
                </a:solidFill>
                <a:latin typeface="Roboto" panose="02000000000000000000" pitchFamily="2" charset="0"/>
              </a:rPr>
              <a:t>                                                                                                       S</a:t>
            </a:r>
            <a:r>
              <a:rPr lang="en-US" sz="1400" b="0" i="0" dirty="0">
                <a:solidFill>
                  <a:srgbClr val="212121"/>
                </a:solidFill>
                <a:effectLst/>
                <a:latin typeface="Roboto" panose="02000000000000000000" pitchFamily="2" charset="0"/>
              </a:rPr>
              <a:t>hining red lines indicate null values.</a:t>
            </a:r>
            <a:endParaRPr lang="en-IN" sz="1400" dirty="0">
              <a:solidFill>
                <a:schemeClr val="bg2">
                  <a:lumMod val="25000"/>
                </a:schemeClr>
              </a:solidFill>
            </a:endParaRPr>
          </a:p>
        </p:txBody>
      </p:sp>
      <p:pic>
        <p:nvPicPr>
          <p:cNvPr id="5" name="Picture 4">
            <a:extLst>
              <a:ext uri="{FF2B5EF4-FFF2-40B4-BE49-F238E27FC236}">
                <a16:creationId xmlns:a16="http://schemas.microsoft.com/office/drawing/2014/main" id="{A0F3EBB4-FBFA-59E5-69D5-B24CF3F6C7A8}"/>
              </a:ext>
            </a:extLst>
          </p:cNvPr>
          <p:cNvPicPr>
            <a:picLocks noChangeAspect="1"/>
          </p:cNvPicPr>
          <p:nvPr/>
        </p:nvPicPr>
        <p:blipFill>
          <a:blip r:embed="rId2"/>
          <a:stretch>
            <a:fillRect/>
          </a:stretch>
        </p:blipFill>
        <p:spPr>
          <a:xfrm>
            <a:off x="581025" y="1533525"/>
            <a:ext cx="2171700" cy="1771650"/>
          </a:xfrm>
          <a:prstGeom prst="rect">
            <a:avLst/>
          </a:prstGeom>
        </p:spPr>
      </p:pic>
      <p:pic>
        <p:nvPicPr>
          <p:cNvPr id="7" name="Picture 6">
            <a:extLst>
              <a:ext uri="{FF2B5EF4-FFF2-40B4-BE49-F238E27FC236}">
                <a16:creationId xmlns:a16="http://schemas.microsoft.com/office/drawing/2014/main" id="{E33536A9-2A5A-222B-E940-2E21005008BF}"/>
              </a:ext>
            </a:extLst>
          </p:cNvPr>
          <p:cNvPicPr>
            <a:picLocks noChangeAspect="1"/>
          </p:cNvPicPr>
          <p:nvPr/>
        </p:nvPicPr>
        <p:blipFill>
          <a:blip r:embed="rId3"/>
          <a:stretch>
            <a:fillRect/>
          </a:stretch>
        </p:blipFill>
        <p:spPr>
          <a:xfrm>
            <a:off x="4305302" y="1417113"/>
            <a:ext cx="4171950" cy="3281362"/>
          </a:xfrm>
          <a:prstGeom prst="rect">
            <a:avLst/>
          </a:prstGeom>
        </p:spPr>
      </p:pic>
    </p:spTree>
    <p:extLst>
      <p:ext uri="{BB962C8B-B14F-4D97-AF65-F5344CB8AC3E}">
        <p14:creationId xmlns:p14="http://schemas.microsoft.com/office/powerpoint/2010/main" val="240627004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1773</Words>
  <Application>Microsoft Office PowerPoint</Application>
  <PresentationFormat>On-screen Show (16:9)</PresentationFormat>
  <Paragraphs>270</Paragraphs>
  <Slides>56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Montserrat</vt:lpstr>
      <vt:lpstr>Arial</vt:lpstr>
      <vt:lpstr>Roboto</vt:lpstr>
      <vt:lpstr>-apple-system</vt:lpstr>
      <vt:lpstr>Courier New</vt:lpstr>
      <vt:lpstr>Simple Light</vt:lpstr>
      <vt:lpstr>           Capstone Project 4 Customer Segmentation Team Member Suraj Kumar Shreya Ranjan   </vt:lpstr>
      <vt:lpstr>PowerPoint Presentation</vt:lpstr>
      <vt:lpstr>Data Set:</vt:lpstr>
      <vt:lpstr>Data Pipeline</vt:lpstr>
      <vt:lpstr>Libraries: </vt:lpstr>
      <vt:lpstr>Data Wrangling:</vt:lpstr>
      <vt:lpstr>Data Wrangling(cont..)</vt:lpstr>
      <vt:lpstr>Data wrangling(cont..)</vt:lpstr>
      <vt:lpstr>Data Pre-processing:</vt:lpstr>
      <vt:lpstr>Data Pre-processing:</vt:lpstr>
      <vt:lpstr>Duplicate data:</vt:lpstr>
      <vt:lpstr>Dropping duplicate values:</vt:lpstr>
      <vt:lpstr>Outliners:</vt:lpstr>
      <vt:lpstr>Exploratory data analysis(EDA):</vt:lpstr>
      <vt:lpstr>Visualization of Description:</vt:lpstr>
      <vt:lpstr>PowerPoint Presentation</vt:lpstr>
      <vt:lpstr> New column with the Total_Price paid by the  customer: </vt:lpstr>
      <vt:lpstr>Top most Quantity and total price paid by the customer: </vt:lpstr>
      <vt:lpstr>Country Analysis: </vt:lpstr>
      <vt:lpstr>PowerPoint Presentation</vt:lpstr>
      <vt:lpstr>Stock Analysis: </vt:lpstr>
      <vt:lpstr>PowerPoint Presentation</vt:lpstr>
      <vt:lpstr>Transaction per day:          From the above graph, it is clear that Thursday has higher transaction volume than the other days, possibly because clients are more available, and Friday has lower transaction volume.</vt:lpstr>
      <vt:lpstr>Purchasing Stats: </vt:lpstr>
      <vt:lpstr>Transaction Per Month:</vt:lpstr>
      <vt:lpstr>Transaction Per Hours: </vt:lpstr>
      <vt:lpstr>Distributing the day in Morning Afternoon and Evening </vt:lpstr>
      <vt:lpstr>Correlation matrix: </vt:lpstr>
      <vt:lpstr>Numerical Features: </vt:lpstr>
      <vt:lpstr>PowerPoint Presentation</vt:lpstr>
      <vt:lpstr>PowerPoint Presentation</vt:lpstr>
      <vt:lpstr>PowerPoint Presentation</vt:lpstr>
      <vt:lpstr>PowerPoint Presentation</vt:lpstr>
      <vt:lpstr>PowerPoint Presentation</vt:lpstr>
      <vt:lpstr>PowerPoint Presentation</vt:lpstr>
      <vt:lpstr>Recency, Frequency, Monetary (RFM) Model: </vt:lpstr>
      <vt:lpstr>PowerPoint Presentation</vt:lpstr>
      <vt:lpstr>Descriptive Statistics (Frequency): </vt:lpstr>
      <vt:lpstr>Descriptive Statistics (Monetary) </vt:lpstr>
      <vt:lpstr>Computing Quantile of RFM values: </vt:lpstr>
      <vt:lpstr>RFM Interpretation result: </vt:lpstr>
      <vt:lpstr>Log Transformation:  Normalization for Recency, the distribution of data is as follows: </vt:lpstr>
      <vt:lpstr>PowerPoint Presentation</vt:lpstr>
      <vt:lpstr>PowerPoint Presentation</vt:lpstr>
      <vt:lpstr>K- Means Clustering Implementation: </vt:lpstr>
      <vt:lpstr>Silhouette Score: </vt:lpstr>
      <vt:lpstr> Elbow Method on Recency and Monetary:   </vt:lpstr>
      <vt:lpstr>Hyperparameter Tuning For the Best Value of K </vt:lpstr>
      <vt:lpstr>Implementation of Density Based Spatial Clustering of Applications with Noise (DBSCAN): </vt:lpstr>
      <vt:lpstr>Silhouette score method on Frequency and Monetary: </vt:lpstr>
      <vt:lpstr>PowerPoint Presentation</vt:lpstr>
      <vt:lpstr>Hyperparameter Tuning For Best Value of K </vt:lpstr>
      <vt:lpstr>DBSCAN on Frequency and Monetary </vt:lpstr>
      <vt:lpstr>Comparison between R vs M and F vs M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 Customer Segmentation Team Member Suraj Kumar Shreya Ranjan</dc:title>
  <dc:creator>Shreya</dc:creator>
  <cp:lastModifiedBy>Suraj Kumar</cp:lastModifiedBy>
  <cp:revision>38</cp:revision>
  <dcterms:modified xsi:type="dcterms:W3CDTF">2022-12-04T08:44:31Z</dcterms:modified>
</cp:coreProperties>
</file>