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7A674-0BE7-439A-886B-C6DC324307D4}" v="649" dt="2020-06-04T13:08:21.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53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860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229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62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203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932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660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56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7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09759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3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43128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13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95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138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311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72873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99734"/>
            <a:ext cx="6815669" cy="1786930"/>
          </a:xfrm>
        </p:spPr>
        <p:txBody>
          <a:bodyPr/>
          <a:lstStyle/>
          <a:p>
            <a:r>
              <a:rPr lang="en-US" dirty="0"/>
              <a:t>Analyzing best venue to open a mall in Mumbai</a:t>
            </a:r>
          </a:p>
        </p:txBody>
      </p:sp>
      <p:sp>
        <p:nvSpPr>
          <p:cNvPr id="3" name="Subtitle 2"/>
          <p:cNvSpPr>
            <a:spLocks noGrp="1"/>
          </p:cNvSpPr>
          <p:nvPr>
            <p:ph type="subTitle" idx="1"/>
          </p:nvPr>
        </p:nvSpPr>
        <p:spPr/>
        <p:txBody>
          <a:bodyPr/>
          <a:lstStyle/>
          <a:p>
            <a:pPr algn="r"/>
            <a:r>
              <a:rPr lang="en-US" dirty="0"/>
              <a:t>By </a:t>
            </a:r>
            <a:endParaRPr lang="en-US"/>
          </a:p>
          <a:p>
            <a:pPr algn="r"/>
            <a:r>
              <a:rPr lang="en-US" dirty="0"/>
              <a:t>Shreyas </a:t>
            </a:r>
            <a:r>
              <a:rPr lang="en-US" dirty="0" err="1"/>
              <a:t>Dronamraju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D56-288A-467D-938B-35BF64F11C38}"/>
              </a:ext>
            </a:extLst>
          </p:cNvPr>
          <p:cNvSpPr>
            <a:spLocks noGrp="1"/>
          </p:cNvSpPr>
          <p:nvPr>
            <p:ph type="title"/>
          </p:nvPr>
        </p:nvSpPr>
        <p:spPr>
          <a:xfrm>
            <a:off x="1284964" y="1284844"/>
            <a:ext cx="9601196" cy="1095100"/>
          </a:xfrm>
        </p:spPr>
        <p:txBody>
          <a:bodyPr/>
          <a:lstStyle/>
          <a:p>
            <a:r>
              <a:rPr lang="en-US" b="1" dirty="0"/>
              <a:t>Clusters visualized in map</a:t>
            </a:r>
          </a:p>
        </p:txBody>
      </p:sp>
      <p:pic>
        <p:nvPicPr>
          <p:cNvPr id="3" name="Picture 3" descr="A picture containing text, map&#10;&#10;Description generated with very high confidence">
            <a:extLst>
              <a:ext uri="{FF2B5EF4-FFF2-40B4-BE49-F238E27FC236}">
                <a16:creationId xmlns:a16="http://schemas.microsoft.com/office/drawing/2014/main" id="{E8EB8AF6-5AE8-43A3-94DC-02A699C5ACB1}"/>
              </a:ext>
            </a:extLst>
          </p:cNvPr>
          <p:cNvPicPr>
            <a:picLocks noChangeAspect="1"/>
          </p:cNvPicPr>
          <p:nvPr/>
        </p:nvPicPr>
        <p:blipFill>
          <a:blip r:embed="rId2"/>
          <a:stretch>
            <a:fillRect/>
          </a:stretch>
        </p:blipFill>
        <p:spPr>
          <a:xfrm>
            <a:off x="3179523" y="2574280"/>
            <a:ext cx="5832953" cy="3609220"/>
          </a:xfrm>
          <a:prstGeom prst="rect">
            <a:avLst/>
          </a:prstGeom>
        </p:spPr>
      </p:pic>
    </p:spTree>
    <p:extLst>
      <p:ext uri="{BB962C8B-B14F-4D97-AF65-F5344CB8AC3E}">
        <p14:creationId xmlns:p14="http://schemas.microsoft.com/office/powerpoint/2010/main" val="6142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B986-8B14-498B-B2D9-12F5751BED7E}"/>
              </a:ext>
            </a:extLst>
          </p:cNvPr>
          <p:cNvSpPr>
            <a:spLocks noGrp="1"/>
          </p:cNvSpPr>
          <p:nvPr>
            <p:ph type="title"/>
          </p:nvPr>
        </p:nvSpPr>
        <p:spPr/>
        <p:txBody>
          <a:bodyPr/>
          <a:lstStyle/>
          <a:p>
            <a:r>
              <a:rPr lang="en-US" b="1" dirty="0">
                <a:ea typeface="+mj-lt"/>
                <a:cs typeface="+mj-lt"/>
              </a:rPr>
              <a:t>Cluster division</a:t>
            </a:r>
          </a:p>
        </p:txBody>
      </p:sp>
      <p:sp>
        <p:nvSpPr>
          <p:cNvPr id="3" name="Content Placeholder 2">
            <a:extLst>
              <a:ext uri="{FF2B5EF4-FFF2-40B4-BE49-F238E27FC236}">
                <a16:creationId xmlns:a16="http://schemas.microsoft.com/office/drawing/2014/main" id="{A1EF6CEE-D41C-45B4-B681-63DD78F0857C}"/>
              </a:ext>
            </a:extLst>
          </p:cNvPr>
          <p:cNvSpPr>
            <a:spLocks noGrp="1"/>
          </p:cNvSpPr>
          <p:nvPr>
            <p:ph idx="1"/>
          </p:nvPr>
        </p:nvSpPr>
        <p:spPr/>
        <p:txBody>
          <a:bodyPr/>
          <a:lstStyle/>
          <a:p>
            <a:pPr algn="just"/>
            <a:r>
              <a:rPr lang="en-US" dirty="0">
                <a:ea typeface="+mn-lt"/>
                <a:cs typeface="+mn-lt"/>
              </a:rPr>
              <a:t>Red cluster (0): Neighborhoods with negligible to no number of malls.</a:t>
            </a:r>
          </a:p>
          <a:p>
            <a:pPr algn="just"/>
            <a:r>
              <a:rPr lang="en-US" dirty="0">
                <a:ea typeface="+mn-lt"/>
                <a:cs typeface="+mn-lt"/>
              </a:rPr>
              <a:t>Purple cluster (1): Neighborhoods with highest number of malls.</a:t>
            </a:r>
          </a:p>
          <a:p>
            <a:pPr algn="just"/>
            <a:r>
              <a:rPr lang="en-US" dirty="0">
                <a:ea typeface="+mn-lt"/>
                <a:cs typeface="+mn-lt"/>
              </a:rPr>
              <a:t>Green cluster (2): Neighborhoods with a moderate number of shopping malls.</a:t>
            </a:r>
          </a:p>
          <a:p>
            <a:endParaRPr lang="en-US" dirty="0"/>
          </a:p>
        </p:txBody>
      </p:sp>
    </p:spTree>
    <p:extLst>
      <p:ext uri="{BB962C8B-B14F-4D97-AF65-F5344CB8AC3E}">
        <p14:creationId xmlns:p14="http://schemas.microsoft.com/office/powerpoint/2010/main" val="28577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B439-D92E-4047-BF0E-A8BF3B39CF68}"/>
              </a:ext>
            </a:extLst>
          </p:cNvPr>
          <p:cNvSpPr>
            <a:spLocks noGrp="1"/>
          </p:cNvSpPr>
          <p:nvPr>
            <p:ph type="title"/>
          </p:nvPr>
        </p:nvSpPr>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DAB5D056-114D-4C0F-BCD1-12E67B24A1E1}"/>
              </a:ext>
            </a:extLst>
          </p:cNvPr>
          <p:cNvSpPr>
            <a:spLocks noGrp="1"/>
          </p:cNvSpPr>
          <p:nvPr>
            <p:ph idx="1"/>
          </p:nvPr>
        </p:nvSpPr>
        <p:spPr/>
        <p:txBody>
          <a:bodyPr>
            <a:normAutofit fontScale="92500" lnSpcReduction="10000"/>
          </a:bodyPr>
          <a:lstStyle/>
          <a:p>
            <a:pPr marL="0" indent="0" algn="just">
              <a:buNone/>
            </a:pPr>
            <a:r>
              <a:rPr lang="en-US" dirty="0">
                <a:ea typeface="+mn-lt"/>
                <a:cs typeface="+mn-lt"/>
              </a:rPr>
              <a:t>A. Cluster 1 will is overpopulated in terms of malls which causes intense competition. Developers are recommended to avoid these areas. These areas include mainly the western and a part of southern parts of Mumbai.</a:t>
            </a:r>
            <a:endParaRPr lang="en-US"/>
          </a:p>
          <a:p>
            <a:pPr marL="0" indent="0" algn="just">
              <a:buNone/>
            </a:pPr>
            <a:r>
              <a:rPr lang="en-US" dirty="0">
                <a:ea typeface="+mn-lt"/>
                <a:cs typeface="+mn-lt"/>
              </a:rPr>
              <a:t>B. Cluster 2 is not over populated but the presence of competition will be noticed. Developers with new and innovative projects can be recommended this cluster to deal with the moderate competition.</a:t>
            </a:r>
          </a:p>
          <a:p>
            <a:pPr marL="0" indent="0" algn="just">
              <a:buNone/>
            </a:pPr>
            <a:r>
              <a:rPr lang="en-US" dirty="0">
                <a:ea typeface="+mn-lt"/>
                <a:cs typeface="+mn-lt"/>
              </a:rPr>
              <a:t>C. Cluster 0 has negligible competition due to lack of malls. hence developers are strongly recommended to take advantages of these zones. These are the eastern and centrals parts of Mumbai.</a:t>
            </a:r>
          </a:p>
          <a:p>
            <a:endParaRPr lang="en-US" dirty="0"/>
          </a:p>
        </p:txBody>
      </p:sp>
    </p:spTree>
    <p:extLst>
      <p:ext uri="{BB962C8B-B14F-4D97-AF65-F5344CB8AC3E}">
        <p14:creationId xmlns:p14="http://schemas.microsoft.com/office/powerpoint/2010/main" val="46127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9766-D98F-4F12-9196-AB5A1694DE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9CDAC55-60F2-4D85-ADD2-CC8118F2AD57}"/>
              </a:ext>
            </a:extLst>
          </p:cNvPr>
          <p:cNvSpPr>
            <a:spLocks noGrp="1"/>
          </p:cNvSpPr>
          <p:nvPr>
            <p:ph idx="1"/>
          </p:nvPr>
        </p:nvSpPr>
        <p:spPr/>
        <p:txBody>
          <a:bodyPr/>
          <a:lstStyle/>
          <a:p>
            <a:pPr algn="just"/>
            <a:r>
              <a:rPr lang="en-US" dirty="0">
                <a:ea typeface="+mn-lt"/>
                <a:cs typeface="+mn-lt"/>
              </a:rPr>
              <a:t>In this project we use data science to answer the business problem stated in the start. We use create clusters based on the similarities in the property of frequency of occurrence to provide viable recommendations using the data.</a:t>
            </a:r>
          </a:p>
          <a:p>
            <a:pPr algn="just"/>
            <a:r>
              <a:rPr lang="en-US" dirty="0">
                <a:ea typeface="+mn-lt"/>
                <a:cs typeface="+mn-lt"/>
              </a:rPr>
              <a:t>To answer the question stated in the start of the project, the red cluster or cluster one is the most viable option to open a mall due to the lower concentration of shopping malls in the areas.</a:t>
            </a:r>
          </a:p>
          <a:p>
            <a:endParaRPr lang="en-US" dirty="0"/>
          </a:p>
        </p:txBody>
      </p:sp>
    </p:spTree>
    <p:extLst>
      <p:ext uri="{BB962C8B-B14F-4D97-AF65-F5344CB8AC3E}">
        <p14:creationId xmlns:p14="http://schemas.microsoft.com/office/powerpoint/2010/main" val="300863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62FB-4D8E-439C-9730-C56333F167A4}"/>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842E7234-DBC6-4233-8919-743B683BA42A}"/>
              </a:ext>
            </a:extLst>
          </p:cNvPr>
          <p:cNvSpPr>
            <a:spLocks noGrp="1"/>
          </p:cNvSpPr>
          <p:nvPr>
            <p:ph type="subTitle" idx="1"/>
          </p:nvPr>
        </p:nvSpPr>
        <p:spPr/>
        <p:txBody>
          <a:bodyPr/>
          <a:lstStyle/>
          <a:p>
            <a:r>
              <a:rPr lang="en-US" dirty="0"/>
              <a:t>Applied data science , capstone project</a:t>
            </a:r>
          </a:p>
        </p:txBody>
      </p:sp>
    </p:spTree>
    <p:extLst>
      <p:ext uri="{BB962C8B-B14F-4D97-AF65-F5344CB8AC3E}">
        <p14:creationId xmlns:p14="http://schemas.microsoft.com/office/powerpoint/2010/main" val="95407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3D03-9CB2-4066-914E-3A73EBF45A3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3114FDC-7BBE-4DB3-A7EE-5805ACCFCF33}"/>
              </a:ext>
            </a:extLst>
          </p:cNvPr>
          <p:cNvSpPr>
            <a:spLocks noGrp="1"/>
          </p:cNvSpPr>
          <p:nvPr>
            <p:ph idx="1"/>
          </p:nvPr>
        </p:nvSpPr>
        <p:spPr/>
        <p:txBody>
          <a:bodyPr>
            <a:normAutofit/>
          </a:bodyPr>
          <a:lstStyle/>
          <a:p>
            <a:r>
              <a:rPr lang="en-US" sz="2000" dirty="0">
                <a:ea typeface="+mn-lt"/>
                <a:cs typeface="+mn-lt"/>
              </a:rPr>
              <a:t>A shopping mall is a modern, chiefly North American, term for a form of shopping precinct or shopping center in which one or more buildings form a complex of shops with interconnecting walkways, usually indoors. Shopping malls these days are on stop destinations due to their versatility of covering eating, shopping, entertainment and other leisure activity. </a:t>
            </a:r>
          </a:p>
          <a:p>
            <a:r>
              <a:rPr lang="en-US" sz="2000" dirty="0">
                <a:ea typeface="+mn-lt"/>
                <a:cs typeface="+mn-lt"/>
              </a:rPr>
              <a:t>Various parameters are taken into concern when building a shopping mall. One of the most important of these parameters is the location of the mall. Hence this report will be dealing with analyzing and selecting the best location to open a mall in Mumbai. The project will be useful for builders to select a location to build a mall. A secondary benefit is that it can also help people look at the areas with the most malls in the city</a:t>
            </a:r>
          </a:p>
        </p:txBody>
      </p:sp>
    </p:spTree>
    <p:extLst>
      <p:ext uri="{BB962C8B-B14F-4D97-AF65-F5344CB8AC3E}">
        <p14:creationId xmlns:p14="http://schemas.microsoft.com/office/powerpoint/2010/main" val="327800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265B-E71A-43BA-BB28-D54022988EB0}"/>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CF6E5432-7BE3-4A85-8F1E-95338B02B827}"/>
              </a:ext>
            </a:extLst>
          </p:cNvPr>
          <p:cNvSpPr>
            <a:spLocks noGrp="1"/>
          </p:cNvSpPr>
          <p:nvPr>
            <p:ph idx="1"/>
          </p:nvPr>
        </p:nvSpPr>
        <p:spPr/>
        <p:txBody>
          <a:bodyPr>
            <a:normAutofit/>
          </a:bodyPr>
          <a:lstStyle/>
          <a:p>
            <a:pPr marL="0" indent="0" algn="ctr">
              <a:buNone/>
            </a:pPr>
            <a:endParaRPr lang="en-US" sz="3200" dirty="0">
              <a:ea typeface="+mn-lt"/>
              <a:cs typeface="+mn-lt"/>
            </a:endParaRPr>
          </a:p>
          <a:p>
            <a:pPr marL="0" indent="0" algn="ctr">
              <a:buNone/>
            </a:pPr>
            <a:endParaRPr lang="en-US" sz="3200" dirty="0">
              <a:ea typeface="+mn-lt"/>
              <a:cs typeface="+mn-lt"/>
            </a:endParaRPr>
          </a:p>
          <a:p>
            <a:pPr marL="0" indent="0" algn="ctr">
              <a:buNone/>
            </a:pPr>
            <a:r>
              <a:rPr lang="en-US" sz="3200" dirty="0">
                <a:ea typeface="+mn-lt"/>
                <a:cs typeface="+mn-lt"/>
              </a:rPr>
              <a:t>Which is the best location to open a mall in Mumbai?</a:t>
            </a:r>
            <a:endParaRPr lang="en-US" sz="3200" dirty="0"/>
          </a:p>
        </p:txBody>
      </p:sp>
    </p:spTree>
    <p:extLst>
      <p:ext uri="{BB962C8B-B14F-4D97-AF65-F5344CB8AC3E}">
        <p14:creationId xmlns:p14="http://schemas.microsoft.com/office/powerpoint/2010/main" val="736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744C-9058-4A7D-A0E8-EEBBAAE2F92A}"/>
              </a:ext>
            </a:extLst>
          </p:cNvPr>
          <p:cNvSpPr>
            <a:spLocks noGrp="1"/>
          </p:cNvSpPr>
          <p:nvPr>
            <p:ph type="title"/>
          </p:nvPr>
        </p:nvSpPr>
        <p:spPr/>
        <p:txBody>
          <a:bodyPr/>
          <a:lstStyle/>
          <a:p>
            <a:r>
              <a:rPr lang="en-US" b="1" dirty="0"/>
              <a:t>Data </a:t>
            </a:r>
          </a:p>
        </p:txBody>
      </p:sp>
      <p:sp>
        <p:nvSpPr>
          <p:cNvPr id="3" name="Content Placeholder 2">
            <a:extLst>
              <a:ext uri="{FF2B5EF4-FFF2-40B4-BE49-F238E27FC236}">
                <a16:creationId xmlns:a16="http://schemas.microsoft.com/office/drawing/2014/main" id="{02BC01A7-1C76-42E6-B1D4-64354C837DA4}"/>
              </a:ext>
            </a:extLst>
          </p:cNvPr>
          <p:cNvSpPr>
            <a:spLocks noGrp="1"/>
          </p:cNvSpPr>
          <p:nvPr>
            <p:ph idx="1"/>
          </p:nvPr>
        </p:nvSpPr>
        <p:spPr/>
        <p:txBody>
          <a:bodyPr/>
          <a:lstStyle/>
          <a:p>
            <a:pPr algn="just"/>
            <a:r>
              <a:rPr lang="en-US" dirty="0">
                <a:ea typeface="+mn-lt"/>
                <a:cs typeface="+mn-lt"/>
              </a:rPr>
              <a:t>List of neighborhoods in Mumbai data via Wikipedia defines the scope of this project which is confined to the city of Mumbai.</a:t>
            </a:r>
          </a:p>
          <a:p>
            <a:pPr algn="just"/>
            <a:r>
              <a:rPr lang="en-US" dirty="0">
                <a:ea typeface="+mn-lt"/>
                <a:cs typeface="+mn-lt"/>
              </a:rPr>
              <a:t>Python Geocoder package for latitude and longitude coordinates of the neighborhoods in order to plot the map and also to get the venue data.</a:t>
            </a:r>
          </a:p>
          <a:p>
            <a:pPr algn="just"/>
            <a:r>
              <a:rPr lang="en-US" dirty="0">
                <a:ea typeface="+mn-lt"/>
                <a:cs typeface="+mn-lt"/>
              </a:rPr>
              <a:t>Foursquare API to get the venue data for the neighborhoods.</a:t>
            </a:r>
          </a:p>
          <a:p>
            <a:pPr algn="just"/>
            <a:r>
              <a:rPr lang="en-US" dirty="0">
                <a:ea typeface="+mn-lt"/>
                <a:cs typeface="+mn-lt"/>
              </a:rPr>
              <a:t>Python Folium Package for Map Visualization.</a:t>
            </a:r>
          </a:p>
          <a:p>
            <a:endParaRPr lang="en-US" dirty="0"/>
          </a:p>
        </p:txBody>
      </p:sp>
    </p:spTree>
    <p:extLst>
      <p:ext uri="{BB962C8B-B14F-4D97-AF65-F5344CB8AC3E}">
        <p14:creationId xmlns:p14="http://schemas.microsoft.com/office/powerpoint/2010/main" val="295239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61F9-0CB8-4DC2-A08C-1BBA23D62DFB}"/>
              </a:ext>
            </a:extLst>
          </p:cNvPr>
          <p:cNvSpPr>
            <a:spLocks noGrp="1"/>
          </p:cNvSpPr>
          <p:nvPr>
            <p:ph type="title" idx="4294967295"/>
          </p:nvPr>
        </p:nvSpPr>
        <p:spPr>
          <a:xfrm>
            <a:off x="1294356" y="481622"/>
            <a:ext cx="9601200" cy="1303337"/>
          </a:xfrm>
        </p:spPr>
        <p:txBody>
          <a:bodyPr/>
          <a:lstStyle/>
          <a:p>
            <a:r>
              <a:rPr lang="en-US" dirty="0"/>
              <a:t>Number of venues in each neighborhood</a:t>
            </a:r>
          </a:p>
        </p:txBody>
      </p:sp>
      <p:pic>
        <p:nvPicPr>
          <p:cNvPr id="4" name="Picture 4" descr="A screenshot of a cell phone&#10;&#10;Description generated with very high confidence">
            <a:extLst>
              <a:ext uri="{FF2B5EF4-FFF2-40B4-BE49-F238E27FC236}">
                <a16:creationId xmlns:a16="http://schemas.microsoft.com/office/drawing/2014/main" id="{6207E633-1F32-422E-9936-E529D4607CC0}"/>
              </a:ext>
            </a:extLst>
          </p:cNvPr>
          <p:cNvPicPr>
            <a:picLocks noGrp="1" noChangeAspect="1"/>
          </p:cNvPicPr>
          <p:nvPr>
            <p:ph idx="4294967295"/>
          </p:nvPr>
        </p:nvPicPr>
        <p:blipFill>
          <a:blip r:embed="rId2"/>
          <a:stretch>
            <a:fillRect/>
          </a:stretch>
        </p:blipFill>
        <p:spPr>
          <a:xfrm>
            <a:off x="2748898" y="1784155"/>
            <a:ext cx="6697814" cy="4206266"/>
          </a:xfrm>
        </p:spPr>
      </p:pic>
    </p:spTree>
    <p:extLst>
      <p:ext uri="{BB962C8B-B14F-4D97-AF65-F5344CB8AC3E}">
        <p14:creationId xmlns:p14="http://schemas.microsoft.com/office/powerpoint/2010/main" val="49427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2ACB-E4D1-43FF-8970-AED65CABB848}"/>
              </a:ext>
            </a:extLst>
          </p:cNvPr>
          <p:cNvSpPr>
            <a:spLocks noGrp="1"/>
          </p:cNvSpPr>
          <p:nvPr>
            <p:ph type="title"/>
          </p:nvPr>
        </p:nvSpPr>
        <p:spPr/>
        <p:txBody>
          <a:bodyPr/>
          <a:lstStyle/>
          <a:p>
            <a:r>
              <a:rPr lang="en-US" dirty="0"/>
              <a:t>Cluster formation</a:t>
            </a:r>
          </a:p>
        </p:txBody>
      </p:sp>
      <p:sp>
        <p:nvSpPr>
          <p:cNvPr id="3" name="Content Placeholder 2">
            <a:extLst>
              <a:ext uri="{FF2B5EF4-FFF2-40B4-BE49-F238E27FC236}">
                <a16:creationId xmlns:a16="http://schemas.microsoft.com/office/drawing/2014/main" id="{1FCEF59E-B744-4F9B-8334-4830C95C4ADB}"/>
              </a:ext>
            </a:extLst>
          </p:cNvPr>
          <p:cNvSpPr>
            <a:spLocks noGrp="1"/>
          </p:cNvSpPr>
          <p:nvPr>
            <p:ph idx="1"/>
          </p:nvPr>
        </p:nvSpPr>
        <p:spPr/>
        <p:txBody>
          <a:bodyPr/>
          <a:lstStyle/>
          <a:p>
            <a:r>
              <a:rPr lang="en-US" dirty="0"/>
              <a:t>We using k-means cluster method to divide the neighborhoods of Mumbai.</a:t>
            </a:r>
          </a:p>
          <a:p>
            <a:r>
              <a:rPr lang="en-US" dirty="0">
                <a:ea typeface="+mn-lt"/>
                <a:cs typeface="+mn-lt"/>
              </a:rPr>
              <a:t>Clusters are based on the frequency of occurrence for shopping malls. </a:t>
            </a:r>
          </a:p>
          <a:p>
            <a:r>
              <a:rPr lang="en-US" dirty="0"/>
              <a:t>Clusters divided into 3 parts.</a:t>
            </a:r>
          </a:p>
        </p:txBody>
      </p:sp>
    </p:spTree>
    <p:extLst>
      <p:ext uri="{BB962C8B-B14F-4D97-AF65-F5344CB8AC3E}">
        <p14:creationId xmlns:p14="http://schemas.microsoft.com/office/powerpoint/2010/main" val="56679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F5B2-6843-4F61-827B-935C7A04CF36}"/>
              </a:ext>
            </a:extLst>
          </p:cNvPr>
          <p:cNvSpPr>
            <a:spLocks noGrp="1"/>
          </p:cNvSpPr>
          <p:nvPr>
            <p:ph type="title"/>
          </p:nvPr>
        </p:nvSpPr>
        <p:spPr/>
        <p:txBody>
          <a:bodyPr/>
          <a:lstStyle/>
          <a:p>
            <a:r>
              <a:rPr lang="en-US" dirty="0"/>
              <a:t>Cluster 0</a:t>
            </a:r>
          </a:p>
        </p:txBody>
      </p:sp>
      <p:pic>
        <p:nvPicPr>
          <p:cNvPr id="3" name="Picture 3" descr="A screenshot of a cell phone&#10;&#10;Description generated with high confidence">
            <a:extLst>
              <a:ext uri="{FF2B5EF4-FFF2-40B4-BE49-F238E27FC236}">
                <a16:creationId xmlns:a16="http://schemas.microsoft.com/office/drawing/2014/main" id="{8D844EFC-1F3E-4B24-B98F-E3B266E43B7D}"/>
              </a:ext>
            </a:extLst>
          </p:cNvPr>
          <p:cNvPicPr>
            <a:picLocks noChangeAspect="1"/>
          </p:cNvPicPr>
          <p:nvPr/>
        </p:nvPicPr>
        <p:blipFill>
          <a:blip r:embed="rId2"/>
          <a:stretch>
            <a:fillRect/>
          </a:stretch>
        </p:blipFill>
        <p:spPr>
          <a:xfrm>
            <a:off x="3096017" y="2464419"/>
            <a:ext cx="5206651" cy="3682805"/>
          </a:xfrm>
          <a:prstGeom prst="rect">
            <a:avLst/>
          </a:prstGeom>
        </p:spPr>
      </p:pic>
    </p:spTree>
    <p:extLst>
      <p:ext uri="{BB962C8B-B14F-4D97-AF65-F5344CB8AC3E}">
        <p14:creationId xmlns:p14="http://schemas.microsoft.com/office/powerpoint/2010/main" val="377285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74E8-A8EA-4E25-91B4-A4CAB65A8B97}"/>
              </a:ext>
            </a:extLst>
          </p:cNvPr>
          <p:cNvSpPr>
            <a:spLocks noGrp="1"/>
          </p:cNvSpPr>
          <p:nvPr>
            <p:ph type="title"/>
          </p:nvPr>
        </p:nvSpPr>
        <p:spPr/>
        <p:txBody>
          <a:bodyPr/>
          <a:lstStyle/>
          <a:p>
            <a:r>
              <a:rPr lang="en-US" dirty="0"/>
              <a:t>Cluster 1</a:t>
            </a:r>
          </a:p>
        </p:txBody>
      </p:sp>
      <p:pic>
        <p:nvPicPr>
          <p:cNvPr id="3" name="Picture 3" descr="A screenshot of a cell phone&#10;&#10;Description generated with very high confidence">
            <a:extLst>
              <a:ext uri="{FF2B5EF4-FFF2-40B4-BE49-F238E27FC236}">
                <a16:creationId xmlns:a16="http://schemas.microsoft.com/office/drawing/2014/main" id="{0175CE7D-91C0-4082-A2D0-5DA13FE1BBD3}"/>
              </a:ext>
            </a:extLst>
          </p:cNvPr>
          <p:cNvPicPr>
            <a:picLocks noChangeAspect="1"/>
          </p:cNvPicPr>
          <p:nvPr/>
        </p:nvPicPr>
        <p:blipFill>
          <a:blip r:embed="rId2"/>
          <a:stretch>
            <a:fillRect/>
          </a:stretch>
        </p:blipFill>
        <p:spPr>
          <a:xfrm>
            <a:off x="3471797" y="2541089"/>
            <a:ext cx="4883063" cy="3435520"/>
          </a:xfrm>
          <a:prstGeom prst="rect">
            <a:avLst/>
          </a:prstGeom>
        </p:spPr>
      </p:pic>
    </p:spTree>
    <p:extLst>
      <p:ext uri="{BB962C8B-B14F-4D97-AF65-F5344CB8AC3E}">
        <p14:creationId xmlns:p14="http://schemas.microsoft.com/office/powerpoint/2010/main" val="10970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591B-F4A4-4265-98B5-6E7493FA6C4A}"/>
              </a:ext>
            </a:extLst>
          </p:cNvPr>
          <p:cNvSpPr>
            <a:spLocks noGrp="1"/>
          </p:cNvSpPr>
          <p:nvPr>
            <p:ph type="title"/>
          </p:nvPr>
        </p:nvSpPr>
        <p:spPr/>
        <p:txBody>
          <a:bodyPr/>
          <a:lstStyle/>
          <a:p>
            <a:r>
              <a:rPr lang="en-US" dirty="0"/>
              <a:t>Cluster 2</a:t>
            </a:r>
          </a:p>
        </p:txBody>
      </p:sp>
      <p:pic>
        <p:nvPicPr>
          <p:cNvPr id="3" name="Picture 3" descr="A screenshot of a cell phone&#10;&#10;Description generated with very high confidence">
            <a:extLst>
              <a:ext uri="{FF2B5EF4-FFF2-40B4-BE49-F238E27FC236}">
                <a16:creationId xmlns:a16="http://schemas.microsoft.com/office/drawing/2014/main" id="{07C1A464-EF13-4466-B0A4-D152D339CC75}"/>
              </a:ext>
            </a:extLst>
          </p:cNvPr>
          <p:cNvPicPr>
            <a:picLocks noChangeAspect="1"/>
          </p:cNvPicPr>
          <p:nvPr/>
        </p:nvPicPr>
        <p:blipFill>
          <a:blip r:embed="rId2"/>
          <a:stretch>
            <a:fillRect/>
          </a:stretch>
        </p:blipFill>
        <p:spPr>
          <a:xfrm>
            <a:off x="3189962" y="2605338"/>
            <a:ext cx="5968651" cy="3411406"/>
          </a:xfrm>
          <a:prstGeom prst="rect">
            <a:avLst/>
          </a:prstGeom>
        </p:spPr>
      </p:pic>
    </p:spTree>
    <p:extLst>
      <p:ext uri="{BB962C8B-B14F-4D97-AF65-F5344CB8AC3E}">
        <p14:creationId xmlns:p14="http://schemas.microsoft.com/office/powerpoint/2010/main" val="7968497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Analyzing best venue to open a mall in Mumbai</vt:lpstr>
      <vt:lpstr>Introduction</vt:lpstr>
      <vt:lpstr>Business problem</vt:lpstr>
      <vt:lpstr>Data </vt:lpstr>
      <vt:lpstr>Number of venues in each neighborhood</vt:lpstr>
      <vt:lpstr>Cluster formation</vt:lpstr>
      <vt:lpstr>Cluster 0</vt:lpstr>
      <vt:lpstr>Cluster 1</vt:lpstr>
      <vt:lpstr>Cluster 2</vt:lpstr>
      <vt:lpstr>Clusters visualized in map</vt:lpstr>
      <vt:lpstr>Cluster division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143</cp:revision>
  <dcterms:created xsi:type="dcterms:W3CDTF">2020-06-04T12:41:08Z</dcterms:created>
  <dcterms:modified xsi:type="dcterms:W3CDTF">2020-06-04T13:09:17Z</dcterms:modified>
</cp:coreProperties>
</file>