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021C-69B9-141C-0F64-5FD305180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3BF70C-2AA4-5750-C7FE-E1390334B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08C501-E97C-9EDB-6862-F731348A5964}"/>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5" name="Footer Placeholder 4">
            <a:extLst>
              <a:ext uri="{FF2B5EF4-FFF2-40B4-BE49-F238E27FC236}">
                <a16:creationId xmlns:a16="http://schemas.microsoft.com/office/drawing/2014/main" id="{F93C0652-29DB-F5D9-D7AB-EF9162C43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D6D1C-1A0D-F442-FFC6-F1C7D0F909B0}"/>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100857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2868-8526-67F6-CFFC-7037E1361A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786E9D-88B9-AE10-F4F5-7F96050AF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E759B9-FE56-C70A-7CAD-9E6FCA40D2AB}"/>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5" name="Footer Placeholder 4">
            <a:extLst>
              <a:ext uri="{FF2B5EF4-FFF2-40B4-BE49-F238E27FC236}">
                <a16:creationId xmlns:a16="http://schemas.microsoft.com/office/drawing/2014/main" id="{81C6F550-42AA-DC29-A71E-7CDEB777E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EE2F3-335C-74C7-0E30-B3C272B25B4E}"/>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124479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94D95-1B9F-BA0E-A236-88CB9F5050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D7EA4-EB8B-9ADE-C09F-F3410CBBC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A53B1-384A-581C-35DC-869827107B4A}"/>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5" name="Footer Placeholder 4">
            <a:extLst>
              <a:ext uri="{FF2B5EF4-FFF2-40B4-BE49-F238E27FC236}">
                <a16:creationId xmlns:a16="http://schemas.microsoft.com/office/drawing/2014/main" id="{E9D749FC-2754-0253-8238-CC83FD692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0980A-8665-4250-80F5-E38D611FDACB}"/>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178055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887C-668A-4E75-EA17-AFF01121EE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B58E0F-2EB7-6244-50D9-38CFE2A34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ECBA6-AF4C-A431-279C-CB670E0B9290}"/>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5" name="Footer Placeholder 4">
            <a:extLst>
              <a:ext uri="{FF2B5EF4-FFF2-40B4-BE49-F238E27FC236}">
                <a16:creationId xmlns:a16="http://schemas.microsoft.com/office/drawing/2014/main" id="{E453DA77-57AE-E921-B4AE-18274E7CF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E9126-7E85-928E-D76F-565DA87E836D}"/>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370018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75C-5C0F-5357-6301-AB3D6967A0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E7C5B0-93A1-BE33-EF6D-1132DEB72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278839-CD5A-C57F-16DD-2C8937525F51}"/>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5" name="Footer Placeholder 4">
            <a:extLst>
              <a:ext uri="{FF2B5EF4-FFF2-40B4-BE49-F238E27FC236}">
                <a16:creationId xmlns:a16="http://schemas.microsoft.com/office/drawing/2014/main" id="{30D0B3AE-0356-4A93-0EE4-839DF8DE7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0C003-E63D-CFAD-867F-8FB44CFE3C8B}"/>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345460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B5BA-3632-DD8A-2557-6E14BBD3B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766DEB-5BF7-7D9D-63C2-4E9B0F14C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54A3D7-BDC0-7BC7-4325-66CEF6B37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4AFF7-6812-3C5F-641C-4AD4FC1051BD}"/>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6" name="Footer Placeholder 5">
            <a:extLst>
              <a:ext uri="{FF2B5EF4-FFF2-40B4-BE49-F238E27FC236}">
                <a16:creationId xmlns:a16="http://schemas.microsoft.com/office/drawing/2014/main" id="{0E0FA3B1-0479-5781-6EEC-1BB797E72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ABA62A-4170-08DF-E45E-1AF8F0508F5B}"/>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281570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830-39D6-B8D0-13D5-FCDB54459C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44B37C-2069-FC90-B8B7-A5E44139F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985EF-BAF4-11F0-3562-BA31D232CC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19BC9-C626-1E07-A573-94DDE0B1C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C0D45-3C18-9516-9DB5-FED8B6AC8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9AEB80-09E0-9B61-3662-F3BCAE0B1EB7}"/>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8" name="Footer Placeholder 7">
            <a:extLst>
              <a:ext uri="{FF2B5EF4-FFF2-40B4-BE49-F238E27FC236}">
                <a16:creationId xmlns:a16="http://schemas.microsoft.com/office/drawing/2014/main" id="{93400DAD-5D3C-7674-CC69-DDFC16A677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705FE-D860-F56F-73E9-EA4663538786}"/>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294206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115F-5E17-BCDA-69A2-884F1FD502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3BA4D7-F148-1B10-86DD-B91BA30D1703}"/>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4" name="Footer Placeholder 3">
            <a:extLst>
              <a:ext uri="{FF2B5EF4-FFF2-40B4-BE49-F238E27FC236}">
                <a16:creationId xmlns:a16="http://schemas.microsoft.com/office/drawing/2014/main" id="{45432FD5-7BFC-61A9-1FD0-6DD2A3F364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BA3C3E-C3E0-7E04-C36A-3A168A290399}"/>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387544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565F5-E766-7643-DD92-2B86CB4F9176}"/>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3" name="Footer Placeholder 2">
            <a:extLst>
              <a:ext uri="{FF2B5EF4-FFF2-40B4-BE49-F238E27FC236}">
                <a16:creationId xmlns:a16="http://schemas.microsoft.com/office/drawing/2014/main" id="{77339439-3415-6D2C-AEF5-8E54050015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699360-ECC8-DC7D-52E2-536066BF7D03}"/>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103724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706D-366C-AD3F-0EBD-E95B78015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A9C7FC-53C6-24F7-9985-E9354E276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45D96D-37CC-DCFC-0102-87B6BA83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FFE40-46AF-D389-E558-1F0D0159C573}"/>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6" name="Footer Placeholder 5">
            <a:extLst>
              <a:ext uri="{FF2B5EF4-FFF2-40B4-BE49-F238E27FC236}">
                <a16:creationId xmlns:a16="http://schemas.microsoft.com/office/drawing/2014/main" id="{7C783189-3527-BF17-846F-D425A17FD4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EFE94-E622-699A-CC53-AF83567DB340}"/>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104650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283A-0E1A-204F-0661-90B3AD0ED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6D1A74-BD26-13B8-FF59-3368A3764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BAEA3C-11F8-FC25-A31A-B4A76ADAC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D68D5-6E13-7882-5BCF-F89459B441D9}"/>
              </a:ext>
            </a:extLst>
          </p:cNvPr>
          <p:cNvSpPr>
            <a:spLocks noGrp="1"/>
          </p:cNvSpPr>
          <p:nvPr>
            <p:ph type="dt" sz="half" idx="10"/>
          </p:nvPr>
        </p:nvSpPr>
        <p:spPr/>
        <p:txBody>
          <a:bodyPr/>
          <a:lstStyle/>
          <a:p>
            <a:fld id="{58B74EC9-50C6-4960-A69F-E1E85575F0F8}" type="datetimeFigureOut">
              <a:rPr lang="en-IN" smtClean="0"/>
              <a:t>23-10-2022</a:t>
            </a:fld>
            <a:endParaRPr lang="en-IN"/>
          </a:p>
        </p:txBody>
      </p:sp>
      <p:sp>
        <p:nvSpPr>
          <p:cNvPr id="6" name="Footer Placeholder 5">
            <a:extLst>
              <a:ext uri="{FF2B5EF4-FFF2-40B4-BE49-F238E27FC236}">
                <a16:creationId xmlns:a16="http://schemas.microsoft.com/office/drawing/2014/main" id="{716B42BA-FB50-9A33-1DFE-08A20B1192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47B20-0343-393E-42A0-67AAC211E000}"/>
              </a:ext>
            </a:extLst>
          </p:cNvPr>
          <p:cNvSpPr>
            <a:spLocks noGrp="1"/>
          </p:cNvSpPr>
          <p:nvPr>
            <p:ph type="sldNum" sz="quarter" idx="12"/>
          </p:nvPr>
        </p:nvSpPr>
        <p:spPr/>
        <p:txBody>
          <a:bodyPr/>
          <a:lstStyle/>
          <a:p>
            <a:fld id="{C2D37BCC-6861-4862-BC87-09DE8D83A382}" type="slidenum">
              <a:rPr lang="en-IN" smtClean="0"/>
              <a:t>‹#›</a:t>
            </a:fld>
            <a:endParaRPr lang="en-IN"/>
          </a:p>
        </p:txBody>
      </p:sp>
    </p:spTree>
    <p:extLst>
      <p:ext uri="{BB962C8B-B14F-4D97-AF65-F5344CB8AC3E}">
        <p14:creationId xmlns:p14="http://schemas.microsoft.com/office/powerpoint/2010/main" val="366480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92787-BC56-EED3-B932-EB8119988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FD86A8-408E-8847-8B06-006DE1999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ABA06-27CB-F86F-8F3B-F86759022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74EC9-50C6-4960-A69F-E1E85575F0F8}" type="datetimeFigureOut">
              <a:rPr lang="en-IN" smtClean="0"/>
              <a:t>23-10-2022</a:t>
            </a:fld>
            <a:endParaRPr lang="en-IN"/>
          </a:p>
        </p:txBody>
      </p:sp>
      <p:sp>
        <p:nvSpPr>
          <p:cNvPr id="5" name="Footer Placeholder 4">
            <a:extLst>
              <a:ext uri="{FF2B5EF4-FFF2-40B4-BE49-F238E27FC236}">
                <a16:creationId xmlns:a16="http://schemas.microsoft.com/office/drawing/2014/main" id="{61043C9F-7FF0-EB28-BBC5-E75B0367C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4FDD57-06FE-876D-8B8E-1815BD8C3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37BCC-6861-4862-BC87-09DE8D83A382}" type="slidenum">
              <a:rPr lang="en-IN" smtClean="0"/>
              <a:t>‹#›</a:t>
            </a:fld>
            <a:endParaRPr lang="en-IN"/>
          </a:p>
        </p:txBody>
      </p:sp>
    </p:spTree>
    <p:extLst>
      <p:ext uri="{BB962C8B-B14F-4D97-AF65-F5344CB8AC3E}">
        <p14:creationId xmlns:p14="http://schemas.microsoft.com/office/powerpoint/2010/main" val="172947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in.mohfw.gov.in/documents/repor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320F-B3B6-EBD0-3634-CEAD30527E74}"/>
              </a:ext>
            </a:extLst>
          </p:cNvPr>
          <p:cNvSpPr>
            <a:spLocks noGrp="1"/>
          </p:cNvSpPr>
          <p:nvPr>
            <p:ph type="ctrTitle"/>
          </p:nvPr>
        </p:nvSpPr>
        <p:spPr/>
        <p:txBody>
          <a:bodyPr/>
          <a:lstStyle/>
          <a:p>
            <a:r>
              <a:rPr lang="en-US" dirty="0"/>
              <a:t>PROBLEM TASK- 4</a:t>
            </a:r>
            <a:endParaRPr lang="en-IN" dirty="0"/>
          </a:p>
        </p:txBody>
      </p:sp>
      <p:sp>
        <p:nvSpPr>
          <p:cNvPr id="3" name="Subtitle 2">
            <a:extLst>
              <a:ext uri="{FF2B5EF4-FFF2-40B4-BE49-F238E27FC236}">
                <a16:creationId xmlns:a16="http://schemas.microsoft.com/office/drawing/2014/main" id="{781CD925-F171-1CFD-887F-3B20557BAEE9}"/>
              </a:ext>
            </a:extLst>
          </p:cNvPr>
          <p:cNvSpPr>
            <a:spLocks noGrp="1"/>
          </p:cNvSpPr>
          <p:nvPr>
            <p:ph type="subTitle" idx="1"/>
          </p:nvPr>
        </p:nvSpPr>
        <p:spPr/>
        <p:txBody>
          <a:bodyPr/>
          <a:lstStyle/>
          <a:p>
            <a:r>
              <a:rPr lang="en-US" dirty="0"/>
              <a:t>Team- Respect++</a:t>
            </a:r>
          </a:p>
          <a:p>
            <a:r>
              <a:rPr lang="en-US" dirty="0"/>
              <a:t>Pranav Agrawal</a:t>
            </a:r>
          </a:p>
          <a:p>
            <a:r>
              <a:rPr lang="en-US" dirty="0"/>
              <a:t>Shreyas Badami</a:t>
            </a:r>
            <a:endParaRPr lang="en-IN" dirty="0"/>
          </a:p>
        </p:txBody>
      </p:sp>
    </p:spTree>
    <p:extLst>
      <p:ext uri="{BB962C8B-B14F-4D97-AF65-F5344CB8AC3E}">
        <p14:creationId xmlns:p14="http://schemas.microsoft.com/office/powerpoint/2010/main" val="247723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0F9-D687-574B-3EDB-D68592C9A3A4}"/>
              </a:ext>
            </a:extLst>
          </p:cNvPr>
          <p:cNvSpPr>
            <a:spLocks noGrp="1"/>
          </p:cNvSpPr>
          <p:nvPr>
            <p:ph type="title"/>
          </p:nvPr>
        </p:nvSpPr>
        <p:spPr/>
        <p:txBody>
          <a:bodyPr/>
          <a:lstStyle/>
          <a:p>
            <a:r>
              <a:rPr lang="en-US" dirty="0"/>
              <a:t>Patients Table</a:t>
            </a:r>
            <a:endParaRPr lang="en-IN" dirty="0"/>
          </a:p>
        </p:txBody>
      </p:sp>
      <p:pic>
        <p:nvPicPr>
          <p:cNvPr id="5" name="Content Placeholder 4">
            <a:extLst>
              <a:ext uri="{FF2B5EF4-FFF2-40B4-BE49-F238E27FC236}">
                <a16:creationId xmlns:a16="http://schemas.microsoft.com/office/drawing/2014/main" id="{63068E89-B1A4-5303-A0DB-7588688D12E7}"/>
              </a:ext>
            </a:extLst>
          </p:cNvPr>
          <p:cNvPicPr>
            <a:picLocks noGrp="1" noChangeAspect="1"/>
          </p:cNvPicPr>
          <p:nvPr>
            <p:ph idx="1"/>
          </p:nvPr>
        </p:nvPicPr>
        <p:blipFill>
          <a:blip r:embed="rId2"/>
          <a:stretch>
            <a:fillRect/>
          </a:stretch>
        </p:blipFill>
        <p:spPr>
          <a:xfrm>
            <a:off x="2700996" y="2425960"/>
            <a:ext cx="6790008" cy="1747674"/>
          </a:xfrm>
        </p:spPr>
      </p:pic>
      <p:sp>
        <p:nvSpPr>
          <p:cNvPr id="6" name="TextBox 5">
            <a:extLst>
              <a:ext uri="{FF2B5EF4-FFF2-40B4-BE49-F238E27FC236}">
                <a16:creationId xmlns:a16="http://schemas.microsoft.com/office/drawing/2014/main" id="{CA8043A4-39DF-EA23-CD6C-67CE2C136D83}"/>
              </a:ext>
            </a:extLst>
          </p:cNvPr>
          <p:cNvSpPr txBox="1"/>
          <p:nvPr/>
        </p:nvSpPr>
        <p:spPr>
          <a:xfrm>
            <a:off x="2052735" y="4627984"/>
            <a:ext cx="6438122" cy="369332"/>
          </a:xfrm>
          <a:prstGeom prst="rect">
            <a:avLst/>
          </a:prstGeom>
          <a:noFill/>
        </p:spPr>
        <p:txBody>
          <a:bodyPr wrap="square" rtlCol="0">
            <a:spAutoFit/>
          </a:bodyPr>
          <a:lstStyle/>
          <a:p>
            <a:r>
              <a:rPr lang="en-US" dirty="0"/>
              <a:t>Keeps a record of Patients Info</a:t>
            </a:r>
            <a:endParaRPr lang="en-IN" dirty="0"/>
          </a:p>
        </p:txBody>
      </p:sp>
    </p:spTree>
    <p:extLst>
      <p:ext uri="{BB962C8B-B14F-4D97-AF65-F5344CB8AC3E}">
        <p14:creationId xmlns:p14="http://schemas.microsoft.com/office/powerpoint/2010/main" val="247161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85FA-16A9-0887-9571-0028E003BD92}"/>
              </a:ext>
            </a:extLst>
          </p:cNvPr>
          <p:cNvSpPr>
            <a:spLocks noGrp="1"/>
          </p:cNvSpPr>
          <p:nvPr>
            <p:ph type="title"/>
          </p:nvPr>
        </p:nvSpPr>
        <p:spPr/>
        <p:txBody>
          <a:bodyPr/>
          <a:lstStyle/>
          <a:p>
            <a:r>
              <a:rPr lang="en-US" dirty="0"/>
              <a:t>Specializations Table</a:t>
            </a:r>
            <a:endParaRPr lang="en-IN" dirty="0"/>
          </a:p>
        </p:txBody>
      </p:sp>
      <p:pic>
        <p:nvPicPr>
          <p:cNvPr id="13" name="Picture 12">
            <a:extLst>
              <a:ext uri="{FF2B5EF4-FFF2-40B4-BE49-F238E27FC236}">
                <a16:creationId xmlns:a16="http://schemas.microsoft.com/office/drawing/2014/main" id="{7BDFE63E-50BD-9AC7-4163-CB9B69C1E0D4}"/>
              </a:ext>
            </a:extLst>
          </p:cNvPr>
          <p:cNvPicPr>
            <a:picLocks noChangeAspect="1"/>
          </p:cNvPicPr>
          <p:nvPr/>
        </p:nvPicPr>
        <p:blipFill>
          <a:blip r:embed="rId2"/>
          <a:stretch>
            <a:fillRect/>
          </a:stretch>
        </p:blipFill>
        <p:spPr>
          <a:xfrm>
            <a:off x="838200" y="1825625"/>
            <a:ext cx="4890370" cy="3136959"/>
          </a:xfrm>
          <a:prstGeom prst="rect">
            <a:avLst/>
          </a:prstGeom>
        </p:spPr>
      </p:pic>
      <p:sp>
        <p:nvSpPr>
          <p:cNvPr id="14" name="TextBox 13">
            <a:extLst>
              <a:ext uri="{FF2B5EF4-FFF2-40B4-BE49-F238E27FC236}">
                <a16:creationId xmlns:a16="http://schemas.microsoft.com/office/drawing/2014/main" id="{160772FC-EF70-B828-72EF-F2E99436EC7A}"/>
              </a:ext>
            </a:extLst>
          </p:cNvPr>
          <p:cNvSpPr txBox="1"/>
          <p:nvPr/>
        </p:nvSpPr>
        <p:spPr>
          <a:xfrm>
            <a:off x="6643396" y="1903445"/>
            <a:ext cx="3788228" cy="646331"/>
          </a:xfrm>
          <a:prstGeom prst="rect">
            <a:avLst/>
          </a:prstGeom>
          <a:noFill/>
        </p:spPr>
        <p:txBody>
          <a:bodyPr wrap="square" rtlCol="0">
            <a:spAutoFit/>
          </a:bodyPr>
          <a:lstStyle/>
          <a:p>
            <a:r>
              <a:rPr lang="en-US" dirty="0"/>
              <a:t>A mapping of various tags/symptoms to different specializations</a:t>
            </a:r>
            <a:endParaRPr lang="en-IN" dirty="0"/>
          </a:p>
        </p:txBody>
      </p:sp>
    </p:spTree>
    <p:extLst>
      <p:ext uri="{BB962C8B-B14F-4D97-AF65-F5344CB8AC3E}">
        <p14:creationId xmlns:p14="http://schemas.microsoft.com/office/powerpoint/2010/main" val="234129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D326-43AC-43A7-3404-27EBCAB72232}"/>
              </a:ext>
            </a:extLst>
          </p:cNvPr>
          <p:cNvSpPr>
            <a:spLocks noGrp="1"/>
          </p:cNvSpPr>
          <p:nvPr>
            <p:ph type="title"/>
          </p:nvPr>
        </p:nvSpPr>
        <p:spPr/>
        <p:txBody>
          <a:bodyPr/>
          <a:lstStyle/>
          <a:p>
            <a:r>
              <a:rPr lang="en-US" dirty="0"/>
              <a:t>Appointments Table</a:t>
            </a:r>
            <a:endParaRPr lang="en-IN" dirty="0"/>
          </a:p>
        </p:txBody>
      </p:sp>
      <p:pic>
        <p:nvPicPr>
          <p:cNvPr id="5" name="Content Placeholder 4">
            <a:extLst>
              <a:ext uri="{FF2B5EF4-FFF2-40B4-BE49-F238E27FC236}">
                <a16:creationId xmlns:a16="http://schemas.microsoft.com/office/drawing/2014/main" id="{8CE5A6CC-4673-1121-8296-0C34EE7C3924}"/>
              </a:ext>
            </a:extLst>
          </p:cNvPr>
          <p:cNvPicPr>
            <a:picLocks noGrp="1" noChangeAspect="1"/>
          </p:cNvPicPr>
          <p:nvPr>
            <p:ph idx="1"/>
          </p:nvPr>
        </p:nvPicPr>
        <p:blipFill>
          <a:blip r:embed="rId2"/>
          <a:stretch>
            <a:fillRect/>
          </a:stretch>
        </p:blipFill>
        <p:spPr>
          <a:xfrm>
            <a:off x="1147193" y="2192694"/>
            <a:ext cx="6846352" cy="2502080"/>
          </a:xfrm>
        </p:spPr>
      </p:pic>
      <p:sp>
        <p:nvSpPr>
          <p:cNvPr id="6" name="TextBox 5">
            <a:extLst>
              <a:ext uri="{FF2B5EF4-FFF2-40B4-BE49-F238E27FC236}">
                <a16:creationId xmlns:a16="http://schemas.microsoft.com/office/drawing/2014/main" id="{62059C61-DB2D-3DF0-AA92-37F47552710E}"/>
              </a:ext>
            </a:extLst>
          </p:cNvPr>
          <p:cNvSpPr txBox="1"/>
          <p:nvPr/>
        </p:nvSpPr>
        <p:spPr>
          <a:xfrm>
            <a:off x="1212980" y="5085184"/>
            <a:ext cx="6391469" cy="369332"/>
          </a:xfrm>
          <a:prstGeom prst="rect">
            <a:avLst/>
          </a:prstGeom>
          <a:noFill/>
        </p:spPr>
        <p:txBody>
          <a:bodyPr wrap="square" rtlCol="0">
            <a:spAutoFit/>
          </a:bodyPr>
          <a:lstStyle/>
          <a:p>
            <a:r>
              <a:rPr lang="en-US" dirty="0"/>
              <a:t>A table to keep track of appointments</a:t>
            </a:r>
          </a:p>
        </p:txBody>
      </p:sp>
    </p:spTree>
    <p:extLst>
      <p:ext uri="{BB962C8B-B14F-4D97-AF65-F5344CB8AC3E}">
        <p14:creationId xmlns:p14="http://schemas.microsoft.com/office/powerpoint/2010/main" val="306142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BF4B-5A14-1827-2810-412C291FC66D}"/>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97F76A9F-9269-35A5-EE82-0A030BEDB857}"/>
              </a:ext>
            </a:extLst>
          </p:cNvPr>
          <p:cNvSpPr>
            <a:spLocks noGrp="1"/>
          </p:cNvSpPr>
          <p:nvPr>
            <p:ph idx="1"/>
          </p:nvPr>
        </p:nvSpPr>
        <p:spPr/>
        <p:txBody>
          <a:bodyPr>
            <a:normAutofit fontScale="92500" lnSpcReduction="20000"/>
          </a:bodyPr>
          <a:lstStyle/>
          <a:p>
            <a:r>
              <a:rPr lang="en-US" dirty="0"/>
              <a:t>Given the prompt, we first did research on healthcare services of </a:t>
            </a:r>
            <a:r>
              <a:rPr lang="en-US" dirty="0" err="1"/>
              <a:t>india</a:t>
            </a:r>
            <a:r>
              <a:rPr lang="en-US" dirty="0"/>
              <a:t>. Our primary sources for this analysis were the annual report released by the ministry of health and family welfare(https://main.mohfw.gov.in/documents/publication) ,rural healthcare report 2021-2022(</a:t>
            </a:r>
            <a:r>
              <a:rPr lang="en-US" dirty="0">
                <a:hlinkClick r:id="rId2">
                  <a:extLst>
                    <a:ext uri="{A12FA001-AC4F-418D-AE19-62706E023703}">
                      <ahyp:hlinkClr xmlns:ahyp="http://schemas.microsoft.com/office/drawing/2018/hyperlinkcolor" val="tx"/>
                    </a:ext>
                  </a:extLst>
                </a:hlinkClick>
              </a:rPr>
              <a:t>https://main.mohfw.gov.in/documents/reports</a:t>
            </a:r>
            <a:r>
              <a:rPr lang="en-US" dirty="0"/>
              <a:t>) and a variety of media publications</a:t>
            </a:r>
          </a:p>
          <a:p>
            <a:r>
              <a:rPr lang="en-US" dirty="0"/>
              <a:t>What we found was shocking. We discovered that not only primary health centers in rural India suffer from a lack of primary health workers, but there is also a cataclysmic shortfall for doctors, especially specialists, the short fall for whom reach nearly 70 percent.</a:t>
            </a:r>
          </a:p>
          <a:p>
            <a:r>
              <a:rPr lang="en-US" dirty="0"/>
              <a:t>According to investigative reporting, it was reported that the major reason for the lack of proper manpower available in rural healthcare sector is the low income and the prospect of halting education to pursue such work</a:t>
            </a:r>
            <a:endParaRPr lang="en-IN" dirty="0"/>
          </a:p>
        </p:txBody>
      </p:sp>
    </p:spTree>
    <p:extLst>
      <p:ext uri="{BB962C8B-B14F-4D97-AF65-F5344CB8AC3E}">
        <p14:creationId xmlns:p14="http://schemas.microsoft.com/office/powerpoint/2010/main" val="223780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1DE77-D0E7-74AE-4C12-56C92DB7667E}"/>
              </a:ext>
            </a:extLst>
          </p:cNvPr>
          <p:cNvSpPr>
            <a:spLocks noGrp="1"/>
          </p:cNvSpPr>
          <p:nvPr>
            <p:ph idx="1"/>
          </p:nvPr>
        </p:nvSpPr>
        <p:spPr>
          <a:xfrm>
            <a:off x="180795" y="355108"/>
            <a:ext cx="11173005" cy="5821856"/>
          </a:xfrm>
        </p:spPr>
        <p:txBody>
          <a:bodyPr/>
          <a:lstStyle/>
          <a:p>
            <a:pPr>
              <a:lnSpc>
                <a:spcPct val="70000"/>
              </a:lnSpc>
            </a:pPr>
            <a:r>
              <a:rPr lang="en-US" sz="2600" dirty="0"/>
              <a:t>We realized our initial reaction of building an app which connects people in rural areas to urban doctors was flawed, or at least only part of the solution.</a:t>
            </a:r>
          </a:p>
          <a:p>
            <a:pPr>
              <a:lnSpc>
                <a:spcPct val="70000"/>
              </a:lnSpc>
            </a:pPr>
            <a:r>
              <a:rPr lang="en-US" sz="2600" dirty="0"/>
              <a:t>What we need to do is to provide a way to incentivize the doctors to spare some time from the lucrative practice in urban to do charitable work in rural areas</a:t>
            </a:r>
          </a:p>
          <a:p>
            <a:pPr>
              <a:lnSpc>
                <a:spcPct val="70000"/>
              </a:lnSpc>
            </a:pPr>
            <a:r>
              <a:rPr lang="en-IN" sz="2600" dirty="0"/>
              <a:t>Moreover, we also discovered, that the medical records, past illnesses and family genetical information was severely lacking for people in rural areas, thus there was also a need to provide them ways to store such information seamlessly</a:t>
            </a:r>
          </a:p>
        </p:txBody>
      </p:sp>
    </p:spTree>
    <p:extLst>
      <p:ext uri="{BB962C8B-B14F-4D97-AF65-F5344CB8AC3E}">
        <p14:creationId xmlns:p14="http://schemas.microsoft.com/office/powerpoint/2010/main" val="192473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74A7-4EF2-7A65-96A9-30CD8F206695}"/>
              </a:ext>
            </a:extLst>
          </p:cNvPr>
          <p:cNvSpPr>
            <a:spLocks noGrp="1"/>
          </p:cNvSpPr>
          <p:nvPr>
            <p:ph type="title"/>
          </p:nvPr>
        </p:nvSpPr>
        <p:spPr/>
        <p:txBody>
          <a:bodyPr/>
          <a:lstStyle/>
          <a:p>
            <a:r>
              <a:rPr lang="en-US" dirty="0"/>
              <a:t>Planned Features</a:t>
            </a:r>
            <a:endParaRPr lang="en-IN" dirty="0"/>
          </a:p>
        </p:txBody>
      </p:sp>
      <p:sp>
        <p:nvSpPr>
          <p:cNvPr id="3" name="Content Placeholder 2">
            <a:extLst>
              <a:ext uri="{FF2B5EF4-FFF2-40B4-BE49-F238E27FC236}">
                <a16:creationId xmlns:a16="http://schemas.microsoft.com/office/drawing/2014/main" id="{7E453C64-4BEF-AC35-9D8F-6827AF8695F6}"/>
              </a:ext>
            </a:extLst>
          </p:cNvPr>
          <p:cNvSpPr>
            <a:spLocks noGrp="1"/>
          </p:cNvSpPr>
          <p:nvPr>
            <p:ph idx="1"/>
          </p:nvPr>
        </p:nvSpPr>
        <p:spPr/>
        <p:txBody>
          <a:bodyPr/>
          <a:lstStyle/>
          <a:p>
            <a:r>
              <a:rPr lang="en-US" dirty="0"/>
              <a:t>Matching doctors and patients based on symptoms or required specialization.</a:t>
            </a:r>
          </a:p>
          <a:p>
            <a:r>
              <a:rPr lang="en-US" dirty="0"/>
              <a:t>Patients are informed of the Insurances which cover a particular doctor’s service.</a:t>
            </a:r>
          </a:p>
          <a:p>
            <a:r>
              <a:rPr lang="en-US" dirty="0"/>
              <a:t>Appointment booking and video call features.</a:t>
            </a:r>
          </a:p>
          <a:p>
            <a:r>
              <a:rPr lang="en-US" dirty="0"/>
              <a:t>Each patient is given space on a private cloud where he can upload medical documents and the prescriptions/diagnosis given by doctors is automatically recorded.</a:t>
            </a:r>
          </a:p>
          <a:p>
            <a:r>
              <a:rPr lang="en-US" dirty="0"/>
              <a:t>Patients are matched with doctors who speak their language.</a:t>
            </a:r>
            <a:endParaRPr lang="en-IN" dirty="0"/>
          </a:p>
        </p:txBody>
      </p:sp>
    </p:spTree>
    <p:extLst>
      <p:ext uri="{BB962C8B-B14F-4D97-AF65-F5344CB8AC3E}">
        <p14:creationId xmlns:p14="http://schemas.microsoft.com/office/powerpoint/2010/main" val="279236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35F50-E058-87B7-138B-903B71BC963C}"/>
              </a:ext>
            </a:extLst>
          </p:cNvPr>
          <p:cNvSpPr>
            <a:spLocks noGrp="1"/>
          </p:cNvSpPr>
          <p:nvPr>
            <p:ph idx="1"/>
          </p:nvPr>
        </p:nvSpPr>
        <p:spPr>
          <a:xfrm>
            <a:off x="838200" y="1253331"/>
            <a:ext cx="10515600" cy="4351338"/>
          </a:xfrm>
        </p:spPr>
        <p:txBody>
          <a:bodyPr/>
          <a:lstStyle/>
          <a:p>
            <a:r>
              <a:rPr lang="en-US" dirty="0"/>
              <a:t>Users can find consolidated information about various Insurance policies.</a:t>
            </a:r>
          </a:p>
          <a:p>
            <a:endParaRPr lang="en-US" dirty="0"/>
          </a:p>
          <a:p>
            <a:pPr marL="0" indent="0">
              <a:buNone/>
            </a:pPr>
            <a:r>
              <a:rPr lang="en-US" dirty="0"/>
              <a:t>	</a:t>
            </a:r>
            <a:endParaRPr lang="en-IN" dirty="0"/>
          </a:p>
        </p:txBody>
      </p:sp>
    </p:spTree>
    <p:extLst>
      <p:ext uri="{BB962C8B-B14F-4D97-AF65-F5344CB8AC3E}">
        <p14:creationId xmlns:p14="http://schemas.microsoft.com/office/powerpoint/2010/main" val="220839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111E-9096-EF57-8CEC-D50C873CCBDA}"/>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B46E3BB-A94A-3CCD-6AE2-E75666C1D6A8}"/>
              </a:ext>
            </a:extLst>
          </p:cNvPr>
          <p:cNvSpPr>
            <a:spLocks noGrp="1"/>
          </p:cNvSpPr>
          <p:nvPr>
            <p:ph idx="1"/>
          </p:nvPr>
        </p:nvSpPr>
        <p:spPr/>
        <p:txBody>
          <a:bodyPr>
            <a:normAutofit/>
          </a:bodyPr>
          <a:lstStyle/>
          <a:p>
            <a:r>
              <a:rPr lang="en-US" dirty="0"/>
              <a:t>What our application is designed to do is keep a database of all the doctors who register in our app. Thus, we use this database to service requests by people in all areas(urban and rural) and from all economic backgrounds.</a:t>
            </a:r>
          </a:p>
          <a:p>
            <a:r>
              <a:rPr lang="en-US" dirty="0"/>
              <a:t>Each doctor can charge for his consultancy what he deems appropriate. Thus, our app acts as a normal match maker service between healthcare providers and consumers.</a:t>
            </a:r>
          </a:p>
          <a:p>
            <a:r>
              <a:rPr lang="en-US" dirty="0"/>
              <a:t>What is special about our implementation is that each doctor is earns “karma points” based on if the patient was in a rural area and if the service was provided for free of cost or below average prices </a:t>
            </a:r>
            <a:endParaRPr lang="en-IN" dirty="0"/>
          </a:p>
        </p:txBody>
      </p:sp>
    </p:spTree>
    <p:extLst>
      <p:ext uri="{BB962C8B-B14F-4D97-AF65-F5344CB8AC3E}">
        <p14:creationId xmlns:p14="http://schemas.microsoft.com/office/powerpoint/2010/main" val="265090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000B1-7AD1-57E6-7EE0-EC050A3A91C4}"/>
              </a:ext>
            </a:extLst>
          </p:cNvPr>
          <p:cNvSpPr>
            <a:spLocks noGrp="1"/>
          </p:cNvSpPr>
          <p:nvPr>
            <p:ph idx="1"/>
          </p:nvPr>
        </p:nvSpPr>
        <p:spPr>
          <a:xfrm>
            <a:off x="838200" y="289249"/>
            <a:ext cx="10515600" cy="5887714"/>
          </a:xfrm>
        </p:spPr>
        <p:txBody>
          <a:bodyPr/>
          <a:lstStyle/>
          <a:p>
            <a:r>
              <a:rPr lang="en-US" dirty="0"/>
              <a:t>These points will influence the ordering of the search results.</a:t>
            </a:r>
          </a:p>
          <a:p>
            <a:r>
              <a:rPr lang="en-US" dirty="0"/>
              <a:t>The purpose of the points is that since even well-off people will avail the services for which they will be charged, it is highly lucrative for a private practitioner if his name comes at the top of search results.</a:t>
            </a:r>
          </a:p>
          <a:p>
            <a:r>
              <a:rPr lang="en-US" dirty="0"/>
              <a:t>Our application responds to the query of the user based on if they have searched by the id of the doctor, the specialization they need, or just a search based on their symptoms to match them with the appropriate specialist</a:t>
            </a:r>
          </a:p>
          <a:p>
            <a:r>
              <a:rPr lang="en-US" dirty="0"/>
              <a:t>Thus, the points act as a “bias” which promotes medical practitioners which serve their community</a:t>
            </a:r>
            <a:endParaRPr lang="en-IN" dirty="0"/>
          </a:p>
        </p:txBody>
      </p:sp>
    </p:spTree>
    <p:extLst>
      <p:ext uri="{BB962C8B-B14F-4D97-AF65-F5344CB8AC3E}">
        <p14:creationId xmlns:p14="http://schemas.microsoft.com/office/powerpoint/2010/main" val="411853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51FB-636B-2995-1069-4EE7A445DD79}"/>
              </a:ext>
            </a:extLst>
          </p:cNvPr>
          <p:cNvSpPr>
            <a:spLocks noGrp="1"/>
          </p:cNvSpPr>
          <p:nvPr>
            <p:ph type="title"/>
          </p:nvPr>
        </p:nvSpPr>
        <p:spPr/>
        <p:txBody>
          <a:bodyPr/>
          <a:lstStyle/>
          <a:p>
            <a:r>
              <a:rPr lang="en-US" dirty="0"/>
              <a:t>Database Schema</a:t>
            </a:r>
            <a:endParaRPr lang="en-IN" dirty="0"/>
          </a:p>
        </p:txBody>
      </p:sp>
      <p:pic>
        <p:nvPicPr>
          <p:cNvPr id="5" name="Content Placeholder 4">
            <a:extLst>
              <a:ext uri="{FF2B5EF4-FFF2-40B4-BE49-F238E27FC236}">
                <a16:creationId xmlns:a16="http://schemas.microsoft.com/office/drawing/2014/main" id="{52AD9525-6B49-C5AB-C18B-9D9DEF4D2037}"/>
              </a:ext>
            </a:extLst>
          </p:cNvPr>
          <p:cNvPicPr>
            <a:picLocks noGrp="1" noChangeAspect="1"/>
          </p:cNvPicPr>
          <p:nvPr>
            <p:ph idx="1"/>
          </p:nvPr>
        </p:nvPicPr>
        <p:blipFill>
          <a:blip r:embed="rId2"/>
          <a:stretch>
            <a:fillRect/>
          </a:stretch>
        </p:blipFill>
        <p:spPr>
          <a:xfrm>
            <a:off x="838200" y="1690688"/>
            <a:ext cx="4503810" cy="3030602"/>
          </a:xfrm>
        </p:spPr>
      </p:pic>
      <p:sp>
        <p:nvSpPr>
          <p:cNvPr id="6" name="TextBox 5">
            <a:extLst>
              <a:ext uri="{FF2B5EF4-FFF2-40B4-BE49-F238E27FC236}">
                <a16:creationId xmlns:a16="http://schemas.microsoft.com/office/drawing/2014/main" id="{6DA2358A-4CB0-472B-0520-A6DE462E84AB}"/>
              </a:ext>
            </a:extLst>
          </p:cNvPr>
          <p:cNvSpPr txBox="1"/>
          <p:nvPr/>
        </p:nvSpPr>
        <p:spPr>
          <a:xfrm>
            <a:off x="671804" y="5213965"/>
            <a:ext cx="5148943" cy="369332"/>
          </a:xfrm>
          <a:prstGeom prst="rect">
            <a:avLst/>
          </a:prstGeom>
          <a:noFill/>
        </p:spPr>
        <p:txBody>
          <a:bodyPr wrap="square" rtlCol="0">
            <a:spAutoFit/>
          </a:bodyPr>
          <a:lstStyle/>
          <a:p>
            <a:r>
              <a:rPr lang="en-US" dirty="0"/>
              <a:t>These are the tables present in the database</a:t>
            </a:r>
            <a:endParaRPr lang="en-IN" dirty="0"/>
          </a:p>
        </p:txBody>
      </p:sp>
    </p:spTree>
    <p:extLst>
      <p:ext uri="{BB962C8B-B14F-4D97-AF65-F5344CB8AC3E}">
        <p14:creationId xmlns:p14="http://schemas.microsoft.com/office/powerpoint/2010/main" val="339577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81D-FFD4-556C-4AC7-452F49D3139E}"/>
              </a:ext>
            </a:extLst>
          </p:cNvPr>
          <p:cNvSpPr>
            <a:spLocks noGrp="1"/>
          </p:cNvSpPr>
          <p:nvPr>
            <p:ph type="title"/>
          </p:nvPr>
        </p:nvSpPr>
        <p:spPr/>
        <p:txBody>
          <a:bodyPr/>
          <a:lstStyle/>
          <a:p>
            <a:r>
              <a:rPr lang="en-US" dirty="0"/>
              <a:t>Doctors Table</a:t>
            </a:r>
            <a:endParaRPr lang="en-IN" dirty="0"/>
          </a:p>
        </p:txBody>
      </p:sp>
      <p:pic>
        <p:nvPicPr>
          <p:cNvPr id="5" name="Content Placeholder 4">
            <a:extLst>
              <a:ext uri="{FF2B5EF4-FFF2-40B4-BE49-F238E27FC236}">
                <a16:creationId xmlns:a16="http://schemas.microsoft.com/office/drawing/2014/main" id="{7286B418-D834-71EF-FC94-D7D1851D6672}"/>
              </a:ext>
            </a:extLst>
          </p:cNvPr>
          <p:cNvPicPr>
            <a:picLocks noGrp="1" noChangeAspect="1"/>
          </p:cNvPicPr>
          <p:nvPr>
            <p:ph idx="1"/>
          </p:nvPr>
        </p:nvPicPr>
        <p:blipFill>
          <a:blip r:embed="rId2"/>
          <a:stretch>
            <a:fillRect/>
          </a:stretch>
        </p:blipFill>
        <p:spPr>
          <a:xfrm>
            <a:off x="1066364" y="2180910"/>
            <a:ext cx="10059272" cy="2792306"/>
          </a:xfrm>
        </p:spPr>
      </p:pic>
      <p:sp>
        <p:nvSpPr>
          <p:cNvPr id="6" name="TextBox 5">
            <a:extLst>
              <a:ext uri="{FF2B5EF4-FFF2-40B4-BE49-F238E27FC236}">
                <a16:creationId xmlns:a16="http://schemas.microsoft.com/office/drawing/2014/main" id="{7376769C-F007-B60E-DD59-909B06E975F9}"/>
              </a:ext>
            </a:extLst>
          </p:cNvPr>
          <p:cNvSpPr txBox="1"/>
          <p:nvPr/>
        </p:nvSpPr>
        <p:spPr>
          <a:xfrm>
            <a:off x="1866122" y="5458408"/>
            <a:ext cx="8658809" cy="369332"/>
          </a:xfrm>
          <a:prstGeom prst="rect">
            <a:avLst/>
          </a:prstGeom>
          <a:noFill/>
        </p:spPr>
        <p:txBody>
          <a:bodyPr wrap="square" rtlCol="0">
            <a:spAutoFit/>
          </a:bodyPr>
          <a:lstStyle/>
          <a:p>
            <a:r>
              <a:rPr lang="en-US" dirty="0"/>
              <a:t>Keeps a record of the Doctor’s Info</a:t>
            </a:r>
            <a:endParaRPr lang="en-IN" dirty="0"/>
          </a:p>
        </p:txBody>
      </p:sp>
    </p:spTree>
    <p:extLst>
      <p:ext uri="{BB962C8B-B14F-4D97-AF65-F5344CB8AC3E}">
        <p14:creationId xmlns:p14="http://schemas.microsoft.com/office/powerpoint/2010/main" val="169013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630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PROBLEM TASK- 4</vt:lpstr>
      <vt:lpstr>Motivation</vt:lpstr>
      <vt:lpstr>PowerPoint Presentation</vt:lpstr>
      <vt:lpstr>Planned Features</vt:lpstr>
      <vt:lpstr>PowerPoint Presentation</vt:lpstr>
      <vt:lpstr>IMPLEMENTATION</vt:lpstr>
      <vt:lpstr>PowerPoint Presentation</vt:lpstr>
      <vt:lpstr>Database Schema</vt:lpstr>
      <vt:lpstr>Doctors Table</vt:lpstr>
      <vt:lpstr>Patients Table</vt:lpstr>
      <vt:lpstr>Specializations Table</vt:lpstr>
      <vt:lpstr>Appointments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TASK- 4</dc:title>
  <dc:creator>pranav agrawal</dc:creator>
  <cp:lastModifiedBy>Shreyas Badami</cp:lastModifiedBy>
  <cp:revision>4</cp:revision>
  <dcterms:created xsi:type="dcterms:W3CDTF">2022-10-22T22:08:05Z</dcterms:created>
  <dcterms:modified xsi:type="dcterms:W3CDTF">2022-10-23T06:20:20Z</dcterms:modified>
</cp:coreProperties>
</file>