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6"/>
  </p:notesMasterIdLst>
  <p:sldIdLst>
    <p:sldId id="256" r:id="rId2"/>
    <p:sldId id="261" r:id="rId3"/>
    <p:sldId id="262" r:id="rId4"/>
    <p:sldId id="259" r:id="rId5"/>
    <p:sldId id="264" r:id="rId6"/>
    <p:sldId id="263" r:id="rId7"/>
    <p:sldId id="267" r:id="rId8"/>
    <p:sldId id="273" r:id="rId9"/>
    <p:sldId id="280" r:id="rId10"/>
    <p:sldId id="281" r:id="rId11"/>
    <p:sldId id="282" r:id="rId12"/>
    <p:sldId id="276" r:id="rId13"/>
    <p:sldId id="277" r:id="rId14"/>
    <p:sldId id="27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02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6B901-FB24-44A6-98C2-8C6C5AE8B078}" type="datetimeFigureOut">
              <a:rPr lang="en-US" smtClean="0"/>
              <a:pPr/>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734EF9-8B19-485C-B7E2-042389A460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734EF9-8B19-485C-B7E2-042389A4601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CB00BA-2352-4002-A298-A35A8CED0639}"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31125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1915B-424E-4412-A2D1-C89D992F56E5}"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34319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166C-20FA-4DFE-BDAB-D34EB1883960}"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933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78989-1E2F-4E2A-813F-9EAC44D4C454}"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88351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1E100-6D71-4DFB-A73D-591663B3E9A5}"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29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F90CB-D8D6-47BA-B132-3C9B4A77750B}"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1701504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896A1-2AD0-4B2E-92C4-1AA338C780A4}"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782240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311A0-4583-4475-B4CB-90193269E154}"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102998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EDC49-8084-44F8-BCF1-69802315BCBB}"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395939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176F9-B8D1-43F3-9C8F-550B70DCAF8F}" type="datetime1">
              <a:rPr lang="en-US" smtClean="0"/>
              <a:t>11/7/2020</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397277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5EA133-96AF-47D8-9094-13EC090BB425}" type="datetime1">
              <a:rPr lang="en-US" smtClean="0"/>
              <a:t>11/7/2020</a:t>
            </a:fld>
            <a:endParaRPr lang="en-US"/>
          </a:p>
        </p:txBody>
      </p:sp>
      <p:sp>
        <p:nvSpPr>
          <p:cNvPr id="6" name="Footer Placeholder 5"/>
          <p:cNvSpPr>
            <a:spLocks noGrp="1"/>
          </p:cNvSpPr>
          <p:nvPr>
            <p:ph type="ftr" sz="quarter" idx="11"/>
          </p:nvPr>
        </p:nvSpPr>
        <p:spPr/>
        <p:txBody>
          <a:bodyPr/>
          <a:lstStyle/>
          <a:p>
            <a:r>
              <a:rPr lang="en-US"/>
              <a:t>Department of ECE, Nitte Meenakshi Institute of Technology</a:t>
            </a:r>
            <a:endParaRPr lang="en-US" dirty="0"/>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40758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C6CDF-A610-4EF3-84FF-037086A5A117}" type="datetime1">
              <a:rPr lang="en-US" smtClean="0"/>
              <a:t>11/7/2020</a:t>
            </a:fld>
            <a:endParaRPr lang="en-US"/>
          </a:p>
        </p:txBody>
      </p:sp>
      <p:sp>
        <p:nvSpPr>
          <p:cNvPr id="8" name="Footer Placeholder 7"/>
          <p:cNvSpPr>
            <a:spLocks noGrp="1"/>
          </p:cNvSpPr>
          <p:nvPr>
            <p:ph type="ftr" sz="quarter" idx="11"/>
          </p:nvPr>
        </p:nvSpPr>
        <p:spPr/>
        <p:txBody>
          <a:bodyPr/>
          <a:lstStyle/>
          <a:p>
            <a:r>
              <a:rPr lang="en-US"/>
              <a:t>Department of ECE, Nitte Meenakshi Institute of Technology</a:t>
            </a:r>
            <a:endParaRPr lang="en-US" dirty="0"/>
          </a:p>
        </p:txBody>
      </p:sp>
      <p:sp>
        <p:nvSpPr>
          <p:cNvPr id="9" name="Slide Number Placeholder 8"/>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310479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8884C-A6AC-4CC0-9973-43C6D0ED9E4D}" type="datetime1">
              <a:rPr lang="en-US" smtClean="0"/>
              <a:t>11/7/2020</a:t>
            </a:fld>
            <a:endParaRPr lang="en-US"/>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65204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1B643-884B-4F57-BDDC-C34A9D1E601B}" type="datetime1">
              <a:rPr lang="en-US" smtClean="0"/>
              <a:t>11/7/2020</a:t>
            </a:fld>
            <a:endParaRPr lang="en-US"/>
          </a:p>
        </p:txBody>
      </p:sp>
      <p:sp>
        <p:nvSpPr>
          <p:cNvPr id="3" name="Footer Placeholder 2"/>
          <p:cNvSpPr>
            <a:spLocks noGrp="1"/>
          </p:cNvSpPr>
          <p:nvPr>
            <p:ph type="ftr" sz="quarter" idx="11"/>
          </p:nvPr>
        </p:nvSpPr>
        <p:spPr/>
        <p:txBody>
          <a:bodyPr/>
          <a:lstStyle/>
          <a:p>
            <a:r>
              <a:rPr lang="en-US"/>
              <a:t>Department of ECE, Nitte Meenakshi Institute of Technology</a:t>
            </a:r>
            <a:endParaRPr lang="en-US" dirty="0"/>
          </a:p>
        </p:txBody>
      </p:sp>
      <p:sp>
        <p:nvSpPr>
          <p:cNvPr id="4" name="Slide Number Placeholder 3"/>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3119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6E04B92-7004-48B9-B69F-C875F4750F77}" type="datetime1">
              <a:rPr lang="en-US" smtClean="0"/>
              <a:t>11/7/2020</a:t>
            </a:fld>
            <a:endParaRPr lang="en-US"/>
          </a:p>
        </p:txBody>
      </p:sp>
      <p:sp>
        <p:nvSpPr>
          <p:cNvPr id="6" name="Footer Placeholder 5"/>
          <p:cNvSpPr>
            <a:spLocks noGrp="1"/>
          </p:cNvSpPr>
          <p:nvPr>
            <p:ph type="ftr" sz="quarter" idx="11"/>
          </p:nvPr>
        </p:nvSpPr>
        <p:spPr/>
        <p:txBody>
          <a:bodyPr/>
          <a:lstStyle/>
          <a:p>
            <a:r>
              <a:rPr lang="en-US"/>
              <a:t>Department of ECE, Nitte Meenakshi Institute of Technology</a:t>
            </a:r>
            <a:endParaRPr lang="en-US" dirty="0"/>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96238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F861E-AD69-4D37-A7F6-AB0E5A69B5CA}" type="datetime1">
              <a:rPr lang="en-US" smtClean="0"/>
              <a:t>11/7/2020</a:t>
            </a:fld>
            <a:endParaRPr lang="en-US"/>
          </a:p>
        </p:txBody>
      </p:sp>
      <p:sp>
        <p:nvSpPr>
          <p:cNvPr id="6" name="Footer Placeholder 5"/>
          <p:cNvSpPr>
            <a:spLocks noGrp="1"/>
          </p:cNvSpPr>
          <p:nvPr>
            <p:ph type="ftr" sz="quarter" idx="11"/>
          </p:nvPr>
        </p:nvSpPr>
        <p:spPr/>
        <p:txBody>
          <a:bodyPr/>
          <a:lstStyle/>
          <a:p>
            <a:r>
              <a:rPr lang="en-IN"/>
              <a:t>Department of ECE, Nitte Meenakshi Institute of Technology</a:t>
            </a:r>
            <a:endParaRPr lang="en-US" dirty="0"/>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350802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C44D6E-6950-4800-B764-DC9B33CB24A3}" type="datetime1">
              <a:rPr lang="en-US" smtClean="0"/>
              <a:t>11/7/2020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Department of ECE, Nitte Meenakshi Institute of Technology</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D19B2F4-5ECC-4710-8784-5371431085EA}" type="slidenum">
              <a:rPr lang="en-US" smtClean="0"/>
              <a:pPr/>
              <a:t>‹#›</a:t>
            </a:fld>
            <a:endParaRPr lang="en-US"/>
          </a:p>
        </p:txBody>
      </p:sp>
    </p:spTree>
    <p:extLst>
      <p:ext uri="{BB962C8B-B14F-4D97-AF65-F5344CB8AC3E}">
        <p14:creationId xmlns:p14="http://schemas.microsoft.com/office/powerpoint/2010/main" val="249400912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905000"/>
            <a:ext cx="6781800" cy="4267200"/>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sz="2000" b="1" dirty="0">
                <a:solidFill>
                  <a:schemeClr val="tx1"/>
                </a:solidFill>
                <a:latin typeface="Adobe Heiti Std R" panose="020B0400000000000000" pitchFamily="34" charset="-128"/>
                <a:ea typeface="Adobe Heiti Std R" panose="020B0400000000000000" pitchFamily="34" charset="-128"/>
              </a:rPr>
              <a:t>“</a:t>
            </a:r>
            <a:r>
              <a:rPr lang="en-IN" sz="2000" b="1" dirty="0">
                <a:solidFill>
                  <a:srgbClr val="1F1F1F"/>
                </a:solidFill>
                <a:effectLst/>
                <a:latin typeface="Adobe Heiti Std R" panose="020B0400000000000000" pitchFamily="34" charset="-128"/>
                <a:ea typeface="Adobe Heiti Std R" panose="020B0400000000000000" pitchFamily="34" charset="-128"/>
              </a:rPr>
              <a:t> Capstone Project - The Battle of </a:t>
            </a:r>
            <a:r>
              <a:rPr lang="en-IN" sz="2000" b="1" dirty="0" err="1">
                <a:solidFill>
                  <a:srgbClr val="1F1F1F"/>
                </a:solidFill>
                <a:effectLst/>
                <a:latin typeface="Adobe Heiti Std R" panose="020B0400000000000000" pitchFamily="34" charset="-128"/>
                <a:ea typeface="Adobe Heiti Std R" panose="020B0400000000000000" pitchFamily="34" charset="-128"/>
              </a:rPr>
              <a:t>Neighborhoods</a:t>
            </a:r>
            <a:r>
              <a:rPr lang="en-IN" sz="2000" b="1" dirty="0">
                <a:solidFill>
                  <a:srgbClr val="1F1F1F"/>
                </a:solidFill>
                <a:effectLst/>
                <a:latin typeface="Adobe Heiti Std R" panose="020B0400000000000000" pitchFamily="34" charset="-128"/>
                <a:ea typeface="Adobe Heiti Std R" panose="020B0400000000000000" pitchFamily="34" charset="-128"/>
              </a:rPr>
              <a:t> (Week 2)</a:t>
            </a:r>
            <a:r>
              <a:rPr lang="en-US" sz="2000" b="1" dirty="0">
                <a:solidFill>
                  <a:schemeClr val="tx1"/>
                </a:solidFill>
                <a:latin typeface="Adobe Heiti Std R" panose="020B0400000000000000" pitchFamily="34" charset="-128"/>
                <a:ea typeface="Adobe Heiti Std R" panose="020B0400000000000000" pitchFamily="34" charset="-128"/>
              </a:rPr>
              <a:t>”</a:t>
            </a:r>
          </a:p>
          <a:p>
            <a:pPr algn="ctr"/>
            <a:endParaRPr lang="en-US" sz="2000" b="1" dirty="0">
              <a:solidFill>
                <a:schemeClr val="tx1"/>
              </a:solidFill>
              <a:latin typeface="Adobe Heiti Std R" panose="020B0400000000000000" pitchFamily="34" charset="-128"/>
              <a:ea typeface="Adobe Heiti Std R" panose="020B0400000000000000" pitchFamily="34" charset="-128"/>
            </a:endParaRPr>
          </a:p>
          <a:p>
            <a:pPr algn="ctr"/>
            <a:r>
              <a:rPr lang="en-US" b="1" u="sng" dirty="0">
                <a:solidFill>
                  <a:schemeClr val="tx1"/>
                </a:solidFill>
                <a:latin typeface="Adobe Gothic Std B" panose="020B0800000000000000" pitchFamily="34" charset="-128"/>
                <a:ea typeface="Adobe Gothic Std B" panose="020B0800000000000000" pitchFamily="34" charset="-128"/>
              </a:rPr>
              <a:t>SHREYAS BALIGA</a:t>
            </a:r>
          </a:p>
          <a:p>
            <a:pPr algn="ctr"/>
            <a:endParaRPr lang="en-US" u="sng" dirty="0">
              <a:solidFill>
                <a:schemeClr val="tx1"/>
              </a:solidFill>
              <a:latin typeface="Adobe Gothic Std B" panose="020B0800000000000000" pitchFamily="34" charset="-128"/>
              <a:ea typeface="Adobe Gothic Std B" panose="020B0800000000000000" pitchFamily="34" charset="-128"/>
            </a:endParaRPr>
          </a:p>
          <a:p>
            <a:pPr algn="ctr"/>
            <a:endParaRPr lang="en-US" sz="1600" u="sng" dirty="0">
              <a:solidFill>
                <a:schemeClr val="tx1"/>
              </a:solidFill>
              <a:latin typeface="Adobe Gothic Std B" panose="020B0800000000000000" pitchFamily="34" charset="-128"/>
              <a:ea typeface="Adobe Gothic Std B" panose="020B0800000000000000" pitchFamily="34" charset="-128"/>
            </a:endParaRPr>
          </a:p>
          <a:p>
            <a:pPr algn="ctr"/>
            <a:endParaRPr lang="en-US" sz="1600" u="sng" dirty="0">
              <a:solidFill>
                <a:schemeClr val="tx1"/>
              </a:solidFill>
              <a:latin typeface="Adobe Gothic Std B" panose="020B0800000000000000" pitchFamily="34" charset="-128"/>
              <a:ea typeface="Adobe Gothic Std B" panose="020B0800000000000000" pitchFamily="34" charset="-128"/>
            </a:endParaRPr>
          </a:p>
          <a:p>
            <a:pPr algn="ctr"/>
            <a:r>
              <a:rPr lang="en-US" sz="1600" u="sng" dirty="0">
                <a:solidFill>
                  <a:schemeClr val="tx1"/>
                </a:solidFill>
                <a:latin typeface="Adobe Gothic Std B" panose="020B0800000000000000" pitchFamily="34" charset="-128"/>
                <a:ea typeface="Adobe Gothic Std B" panose="020B0800000000000000" pitchFamily="34" charset="-128"/>
              </a:rPr>
              <a:t>7</a:t>
            </a:r>
            <a:r>
              <a:rPr lang="en-US" sz="1600" u="sng" baseline="30000" dirty="0">
                <a:solidFill>
                  <a:schemeClr val="tx1"/>
                </a:solidFill>
                <a:latin typeface="Adobe Gothic Std B" panose="020B0800000000000000" pitchFamily="34" charset="-128"/>
                <a:ea typeface="Adobe Gothic Std B" panose="020B0800000000000000" pitchFamily="34" charset="-128"/>
              </a:rPr>
              <a:t>th</a:t>
            </a:r>
            <a:r>
              <a:rPr lang="en-US" sz="1600" u="sng" dirty="0">
                <a:solidFill>
                  <a:schemeClr val="tx1"/>
                </a:solidFill>
                <a:latin typeface="Adobe Gothic Std B" panose="020B0800000000000000" pitchFamily="34" charset="-128"/>
                <a:ea typeface="Adobe Gothic Std B" panose="020B0800000000000000" pitchFamily="34" charset="-128"/>
              </a:rPr>
              <a:t> November,2020.</a:t>
            </a:r>
          </a:p>
        </p:txBody>
      </p:sp>
      <p:sp>
        <p:nvSpPr>
          <p:cNvPr id="4" name="Slide Number Placeholder 3">
            <a:extLst>
              <a:ext uri="{FF2B5EF4-FFF2-40B4-BE49-F238E27FC236}">
                <a16:creationId xmlns:a16="http://schemas.microsoft.com/office/drawing/2014/main" id="{947C747C-FFCF-4DC4-90CB-5D63BA70D667}"/>
              </a:ext>
            </a:extLst>
          </p:cNvPr>
          <p:cNvSpPr>
            <a:spLocks noGrp="1"/>
          </p:cNvSpPr>
          <p:nvPr>
            <p:ph type="sldNum" sz="quarter" idx="12"/>
          </p:nvPr>
        </p:nvSpPr>
        <p:spPr/>
        <p:txBody>
          <a:bodyPr/>
          <a:lstStyle/>
          <a:p>
            <a:fld id="{1D19B2F4-5ECC-4710-8784-5371431085E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6690EE-93B1-4E04-B4EB-A252C8EB926E}"/>
              </a:ext>
            </a:extLst>
          </p:cNvPr>
          <p:cNvSpPr>
            <a:spLocks noGrp="1"/>
          </p:cNvSpPr>
          <p:nvPr>
            <p:ph type="ftr" sz="quarter" idx="11"/>
          </p:nvPr>
        </p:nvSpPr>
        <p:spPr/>
        <p:txBody>
          <a:bodyPr/>
          <a:lstStyle/>
          <a:p>
            <a:r>
              <a:rPr lang="en-US"/>
              <a:t>Department of ECE, Nitte Meenakshi Institute of Technology</a:t>
            </a:r>
            <a:endParaRPr lang="en-US" dirty="0"/>
          </a:p>
        </p:txBody>
      </p:sp>
      <p:sp>
        <p:nvSpPr>
          <p:cNvPr id="3" name="Slide Number Placeholder 2">
            <a:extLst>
              <a:ext uri="{FF2B5EF4-FFF2-40B4-BE49-F238E27FC236}">
                <a16:creationId xmlns:a16="http://schemas.microsoft.com/office/drawing/2014/main" id="{ACF91759-0134-48EA-838D-33FC76B9F200}"/>
              </a:ext>
            </a:extLst>
          </p:cNvPr>
          <p:cNvSpPr>
            <a:spLocks noGrp="1"/>
          </p:cNvSpPr>
          <p:nvPr>
            <p:ph type="sldNum" sz="quarter" idx="12"/>
          </p:nvPr>
        </p:nvSpPr>
        <p:spPr/>
        <p:txBody>
          <a:bodyPr/>
          <a:lstStyle/>
          <a:p>
            <a:fld id="{1D19B2F4-5ECC-4710-8784-5371431085EA}" type="slidenum">
              <a:rPr lang="en-US" smtClean="0"/>
              <a:pPr/>
              <a:t>10</a:t>
            </a:fld>
            <a:endParaRPr lang="en-US"/>
          </a:p>
        </p:txBody>
      </p:sp>
      <p:sp>
        <p:nvSpPr>
          <p:cNvPr id="4" name="TextBox 3">
            <a:extLst>
              <a:ext uri="{FF2B5EF4-FFF2-40B4-BE49-F238E27FC236}">
                <a16:creationId xmlns:a16="http://schemas.microsoft.com/office/drawing/2014/main" id="{0CEAB21F-593E-41A7-8164-DC3481B97E2B}"/>
              </a:ext>
            </a:extLst>
          </p:cNvPr>
          <p:cNvSpPr txBox="1"/>
          <p:nvPr/>
        </p:nvSpPr>
        <p:spPr>
          <a:xfrm>
            <a:off x="228600" y="304800"/>
            <a:ext cx="7467600" cy="646331"/>
          </a:xfrm>
          <a:prstGeom prst="rect">
            <a:avLst/>
          </a:prstGeom>
          <a:noFill/>
        </p:spPr>
        <p:txBody>
          <a:bodyPr wrap="square" rtlCol="0">
            <a:spAutoFit/>
          </a:bodyPr>
          <a:lstStyle/>
          <a:p>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Average Housing Price by Clusters in Scarborough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8C1C137-7F11-49DB-9123-9F63FA0494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4111" y="664955"/>
            <a:ext cx="8575089" cy="5812045"/>
          </a:xfrm>
          <a:prstGeom prst="rect">
            <a:avLst/>
          </a:prstGeom>
          <a:noFill/>
          <a:ln>
            <a:noFill/>
          </a:ln>
        </p:spPr>
      </p:pic>
    </p:spTree>
    <p:extLst>
      <p:ext uri="{BB962C8B-B14F-4D97-AF65-F5344CB8AC3E}">
        <p14:creationId xmlns:p14="http://schemas.microsoft.com/office/powerpoint/2010/main" val="341714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A610E8-0873-4FE4-8D5A-BF4223ED7B95}"/>
              </a:ext>
            </a:extLst>
          </p:cNvPr>
          <p:cNvSpPr>
            <a:spLocks noGrp="1"/>
          </p:cNvSpPr>
          <p:nvPr>
            <p:ph type="ftr" sz="quarter" idx="11"/>
          </p:nvPr>
        </p:nvSpPr>
        <p:spPr/>
        <p:txBody>
          <a:bodyPr/>
          <a:lstStyle/>
          <a:p>
            <a:r>
              <a:rPr lang="en-US"/>
              <a:t>Department of ECE, Nitte Meenakshi Institute of Technology</a:t>
            </a:r>
            <a:endParaRPr lang="en-US" dirty="0"/>
          </a:p>
        </p:txBody>
      </p:sp>
      <p:sp>
        <p:nvSpPr>
          <p:cNvPr id="3" name="Slide Number Placeholder 2">
            <a:extLst>
              <a:ext uri="{FF2B5EF4-FFF2-40B4-BE49-F238E27FC236}">
                <a16:creationId xmlns:a16="http://schemas.microsoft.com/office/drawing/2014/main" id="{0D7D80D0-8E7D-459F-BCD1-27721BD2D872}"/>
              </a:ext>
            </a:extLst>
          </p:cNvPr>
          <p:cNvSpPr>
            <a:spLocks noGrp="1"/>
          </p:cNvSpPr>
          <p:nvPr>
            <p:ph type="sldNum" sz="quarter" idx="12"/>
          </p:nvPr>
        </p:nvSpPr>
        <p:spPr/>
        <p:txBody>
          <a:bodyPr/>
          <a:lstStyle/>
          <a:p>
            <a:fld id="{1D19B2F4-5ECC-4710-8784-5371431085EA}" type="slidenum">
              <a:rPr lang="en-US" smtClean="0"/>
              <a:pPr/>
              <a:t>11</a:t>
            </a:fld>
            <a:endParaRPr lang="en-US"/>
          </a:p>
        </p:txBody>
      </p:sp>
      <p:sp>
        <p:nvSpPr>
          <p:cNvPr id="4" name="TextBox 3">
            <a:extLst>
              <a:ext uri="{FF2B5EF4-FFF2-40B4-BE49-F238E27FC236}">
                <a16:creationId xmlns:a16="http://schemas.microsoft.com/office/drawing/2014/main" id="{7A98465C-4C13-488E-974F-F40E439B9D0A}"/>
              </a:ext>
            </a:extLst>
          </p:cNvPr>
          <p:cNvSpPr txBox="1"/>
          <p:nvPr/>
        </p:nvSpPr>
        <p:spPr>
          <a:xfrm>
            <a:off x="228600" y="152400"/>
            <a:ext cx="8077200" cy="646331"/>
          </a:xfrm>
          <a:prstGeom prst="rect">
            <a:avLst/>
          </a:prstGeom>
          <a:noFill/>
        </p:spPr>
        <p:txBody>
          <a:bodyPr wrap="square" rtlCol="0">
            <a:spAutoFit/>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School Ratings by Clusters in Scarborough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26DC556-CCA2-4DB3-A204-DBAFC4A50E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8305800" cy="5796888"/>
          </a:xfrm>
          <a:prstGeom prst="rect">
            <a:avLst/>
          </a:prstGeom>
          <a:noFill/>
          <a:ln>
            <a:noFill/>
          </a:ln>
        </p:spPr>
      </p:pic>
    </p:spTree>
    <p:extLst>
      <p:ext uri="{BB962C8B-B14F-4D97-AF65-F5344CB8AC3E}">
        <p14:creationId xmlns:p14="http://schemas.microsoft.com/office/powerpoint/2010/main" val="134376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4EB4F-BBB5-4785-BDFD-496F3CB8E083}"/>
              </a:ext>
            </a:extLst>
          </p:cNvPr>
          <p:cNvSpPr txBox="1"/>
          <p:nvPr/>
        </p:nvSpPr>
        <p:spPr>
          <a:xfrm>
            <a:off x="381000" y="228600"/>
            <a:ext cx="6324600" cy="4358629"/>
          </a:xfrm>
          <a:prstGeom prst="rect">
            <a:avLst/>
          </a:prstGeom>
          <a:noFill/>
        </p:spPr>
        <p:txBody>
          <a:bodyPr wrap="square" rtlCol="0">
            <a:spAutoFit/>
          </a:bodyPr>
          <a:lstStyle/>
          <a:p>
            <a:r>
              <a:rPr lang="en-IN" sz="2400" b="1" u="sng" dirty="0">
                <a:latin typeface="Arial" panose="020B0604020202020204" pitchFamily="34" charset="0"/>
                <a:cs typeface="Arial" panose="020B0604020202020204" pitchFamily="34" charset="0"/>
              </a:rPr>
              <a:t>FUTURE SCOPE:</a:t>
            </a:r>
          </a:p>
          <a:p>
            <a:endParaRPr lang="en-IN" sz="2400" b="1" u="sng" dirty="0">
              <a:latin typeface="Arial" panose="020B0604020202020204" pitchFamily="34" charset="0"/>
              <a:cs typeface="Arial" panose="020B0604020202020204" pitchFamily="34" charset="0"/>
            </a:endParaRPr>
          </a:p>
          <a:p>
            <a:pPr marL="457200">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can also be implemented in different cities provided there exists a generous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can also be more precise by implementing other various clustering techniques to find the best neighbourhood around  Toronto.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Bef>
                <a:spcPts val="680"/>
              </a:spcBef>
              <a:spcAft>
                <a:spcPts val="80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Matplotlib: Python Plotting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A965407-D33A-4B71-BBDE-845B6431DCF8}"/>
              </a:ext>
            </a:extLst>
          </p:cNvPr>
          <p:cNvSpPr>
            <a:spLocks noGrp="1"/>
          </p:cNvSpPr>
          <p:nvPr>
            <p:ph type="sldNum" sz="quarter" idx="12"/>
          </p:nvPr>
        </p:nvSpPr>
        <p:spPr/>
        <p:txBody>
          <a:bodyPr/>
          <a:lstStyle/>
          <a:p>
            <a:fld id="{1D19B2F4-5ECC-4710-8784-5371431085EA}" type="slidenum">
              <a:rPr lang="en-US" smtClean="0"/>
              <a:pPr/>
              <a:t>12</a:t>
            </a:fld>
            <a:endParaRPr lang="en-US"/>
          </a:p>
        </p:txBody>
      </p:sp>
    </p:spTree>
    <p:extLst>
      <p:ext uri="{BB962C8B-B14F-4D97-AF65-F5344CB8AC3E}">
        <p14:creationId xmlns:p14="http://schemas.microsoft.com/office/powerpoint/2010/main" val="59788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6FFBE-ABD1-4252-936F-932068A77E8F}"/>
              </a:ext>
            </a:extLst>
          </p:cNvPr>
          <p:cNvSpPr txBox="1"/>
          <p:nvPr/>
        </p:nvSpPr>
        <p:spPr>
          <a:xfrm>
            <a:off x="228600" y="228600"/>
            <a:ext cx="7162800" cy="5645263"/>
          </a:xfrm>
          <a:prstGeom prst="rect">
            <a:avLst/>
          </a:prstGeom>
          <a:noFill/>
        </p:spPr>
        <p:txBody>
          <a:bodyPr wrap="square" rtlCol="0">
            <a:spAutoFit/>
          </a:bodyPr>
          <a:lstStyle/>
          <a:p>
            <a:r>
              <a:rPr lang="en-IN" dirty="0"/>
              <a:t>REFERENCES:</a:t>
            </a:r>
          </a:p>
          <a:p>
            <a:pPr algn="l"/>
            <a:endParaRPr lang="en-IN" sz="1800" b="0" i="0" u="none" strike="noStrike" baseline="0" dirty="0">
              <a:solidFill>
                <a:srgbClr val="000000"/>
              </a:solidFill>
              <a:latin typeface="Times New Roman" panose="02020603050405020304" pitchFamily="18" charset="0"/>
            </a:endParaRPr>
          </a:p>
          <a:p>
            <a:pPr>
              <a:lnSpc>
                <a:spcPct val="107000"/>
              </a:lnSpc>
              <a:spcAft>
                <a:spcPts val="8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Libraries Which are Used to Develop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80"/>
              </a:spcBef>
              <a:spcAft>
                <a:spcPts val="68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Pandas: For creating and manipulating data frames.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80"/>
              </a:spcBef>
              <a:spcAft>
                <a:spcPts val="68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Folium: Python visualization library would be used to visualize the neighbourhoods cluster distribution of using interactive leaflet map.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80"/>
              </a:spcBef>
              <a:spcAft>
                <a:spcPts val="68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Scikit Learn: For importing k-means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80"/>
              </a:spcBef>
              <a:spcAft>
                <a:spcPts val="68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JSON: Library to handle JSON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80"/>
              </a:spcBef>
              <a:spcAft>
                <a:spcPts val="68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XML: To separate data from presentation and XML stores data in plain text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80"/>
              </a:spcBef>
              <a:spcAft>
                <a:spcPts val="68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Geocoder: To retrieve Location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80"/>
              </a:spcBef>
              <a:spcAft>
                <a:spcPts val="680"/>
              </a:spcAft>
            </a:pPr>
            <a:r>
              <a:rPr lang="en-IN" sz="18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Beautiful Soup and Requests: To scrap and library to handle http requests.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FF64F3E-096C-4AE3-A09B-43DEF14DC316}"/>
              </a:ext>
            </a:extLst>
          </p:cNvPr>
          <p:cNvSpPr>
            <a:spLocks noGrp="1"/>
          </p:cNvSpPr>
          <p:nvPr>
            <p:ph type="sldNum" sz="quarter" idx="12"/>
          </p:nvPr>
        </p:nvSpPr>
        <p:spPr/>
        <p:txBody>
          <a:bodyPr/>
          <a:lstStyle/>
          <a:p>
            <a:fld id="{1D19B2F4-5ECC-4710-8784-5371431085EA}" type="slidenum">
              <a:rPr lang="en-US" smtClean="0"/>
              <a:pPr/>
              <a:t>13</a:t>
            </a:fld>
            <a:endParaRPr lang="en-US"/>
          </a:p>
        </p:txBody>
      </p:sp>
    </p:spTree>
    <p:extLst>
      <p:ext uri="{BB962C8B-B14F-4D97-AF65-F5344CB8AC3E}">
        <p14:creationId xmlns:p14="http://schemas.microsoft.com/office/powerpoint/2010/main" val="231988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3224-DFC0-4D43-86CE-7C1BE3F6E9BA}"/>
              </a:ext>
            </a:extLst>
          </p:cNvPr>
          <p:cNvSpPr>
            <a:spLocks noGrp="1"/>
          </p:cNvSpPr>
          <p:nvPr>
            <p:ph type="ctrTitle"/>
          </p:nvPr>
        </p:nvSpPr>
        <p:spPr>
          <a:xfrm>
            <a:off x="609599" y="2057400"/>
            <a:ext cx="5826719" cy="1646302"/>
          </a:xfrm>
        </p:spPr>
        <p:txBody>
          <a:bodyPr/>
          <a:lstStyle/>
          <a:p>
            <a:r>
              <a:rPr lang="en-IN" dirty="0"/>
              <a:t>THANK YOU</a:t>
            </a:r>
          </a:p>
        </p:txBody>
      </p:sp>
      <p:sp>
        <p:nvSpPr>
          <p:cNvPr id="3" name="Slide Number Placeholder 2">
            <a:extLst>
              <a:ext uri="{FF2B5EF4-FFF2-40B4-BE49-F238E27FC236}">
                <a16:creationId xmlns:a16="http://schemas.microsoft.com/office/drawing/2014/main" id="{B560BBED-1D2B-47C0-9547-7E70420834DB}"/>
              </a:ext>
            </a:extLst>
          </p:cNvPr>
          <p:cNvSpPr>
            <a:spLocks noGrp="1"/>
          </p:cNvSpPr>
          <p:nvPr>
            <p:ph type="sldNum" sz="quarter" idx="12"/>
          </p:nvPr>
        </p:nvSpPr>
        <p:spPr/>
        <p:txBody>
          <a:bodyPr/>
          <a:lstStyle/>
          <a:p>
            <a:fld id="{1D19B2F4-5ECC-4710-8784-5371431085EA}" type="slidenum">
              <a:rPr lang="en-US" smtClean="0"/>
              <a:pPr/>
              <a:t>14</a:t>
            </a:fld>
            <a:endParaRPr lang="en-US"/>
          </a:p>
        </p:txBody>
      </p:sp>
    </p:spTree>
    <p:extLst>
      <p:ext uri="{BB962C8B-B14F-4D97-AF65-F5344CB8AC3E}">
        <p14:creationId xmlns:p14="http://schemas.microsoft.com/office/powerpoint/2010/main" val="380102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37" y="152801"/>
            <a:ext cx="7327037" cy="1015662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b="1" u="sng" dirty="0">
                <a:latin typeface="Arial" panose="020B0604020202020204" pitchFamily="34" charset="0"/>
                <a:cs typeface="Arial" panose="020B0604020202020204" pitchFamily="34" charset="0"/>
              </a:rPr>
              <a:t>INTRODUCTION:</a:t>
            </a:r>
          </a:p>
          <a:p>
            <a:endParaRPr lang="en-US" sz="2400" b="1" u="sng" dirty="0">
              <a:latin typeface="Arial" panose="020B0604020202020204" pitchFamily="34" charset="0"/>
              <a:cs typeface="Arial" panose="020B0604020202020204" pitchFamily="34" charset="0"/>
            </a:endParaRPr>
          </a:p>
          <a:p>
            <a:endParaRPr lang="en-US" b="1" dirty="0"/>
          </a:p>
          <a:p>
            <a:pPr marL="7429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goal of the project is to create an analysis of the neighbourhoods in Toronto which will aid people to explore facilities in and around their neighbourhood.</a:t>
            </a:r>
          </a:p>
          <a:p>
            <a:pPr marL="457200"/>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spcBef>
                <a:spcPts val="1200"/>
              </a:spcBef>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analysis also helps people who are moving into Toronto make an efficient decision on choosing the right neighbourhood to live in based on their personal requirement and needs.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spcBef>
                <a:spcPts val="1200"/>
              </a:spcBef>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comparative analysis will be conducted between different neighbourhoods so as to choose the best neighbourhood for the end user.</a:t>
            </a:r>
          </a:p>
          <a:p>
            <a:pPr marL="742950" indent="-285750">
              <a:spcBef>
                <a:spcPts val="1200"/>
              </a:spcBef>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Capstone Project aims to create an analysis of features for a people migrating to Scarborough to search a best neighbourhood as a comparative analysis between neighbourhoods.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Adobe Garamond Pro" panose="02020502060506020403" pitchFamily="18" charset="0"/>
            </a:endParaRPr>
          </a:p>
          <a:p>
            <a:pPr marL="285750" indent="-285750">
              <a:buFont typeface="Arial" panose="020B0604020202020204" pitchFamily="34" charset="0"/>
              <a:buChar char="•"/>
            </a:pP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2" name="Slide Number Placeholder 1">
            <a:extLst>
              <a:ext uri="{FF2B5EF4-FFF2-40B4-BE49-F238E27FC236}">
                <a16:creationId xmlns:a16="http://schemas.microsoft.com/office/drawing/2014/main" id="{0F2B0070-1549-4547-AF32-53EB8C81B0B9}"/>
              </a:ext>
            </a:extLst>
          </p:cNvPr>
          <p:cNvSpPr>
            <a:spLocks noGrp="1"/>
          </p:cNvSpPr>
          <p:nvPr>
            <p:ph type="sldNum" sz="quarter" idx="12"/>
          </p:nvPr>
        </p:nvSpPr>
        <p:spPr/>
        <p:txBody>
          <a:bodyPr/>
          <a:lstStyle/>
          <a:p>
            <a:fld id="{1D19B2F4-5ECC-4710-8784-5371431085E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136525"/>
            <a:ext cx="8229600" cy="5257800"/>
          </a:xfrm>
          <a:noFill/>
          <a:ln>
            <a:noFill/>
          </a:ln>
        </p:spPr>
        <p:style>
          <a:lnRef idx="0">
            <a:scrgbClr r="0" g="0" b="0"/>
          </a:lnRef>
          <a:fillRef idx="0">
            <a:scrgbClr r="0" g="0" b="0"/>
          </a:fillRef>
          <a:effectRef idx="0">
            <a:scrgbClr r="0" g="0" b="0"/>
          </a:effectRef>
          <a:fontRef idx="minor">
            <a:schemeClr val="dk1"/>
          </a:fontRef>
        </p:style>
        <p:txBody>
          <a:bodyPr>
            <a:normAutofit fontScale="32500" lnSpcReduction="20000"/>
          </a:bodyPr>
          <a:lstStyle/>
          <a:p>
            <a:pPr marL="88900" indent="0">
              <a:lnSpc>
                <a:spcPct val="115000"/>
              </a:lnSpc>
              <a:spcBef>
                <a:spcPts val="0"/>
              </a:spcBef>
              <a:buSzPts val="2200"/>
              <a:buNone/>
            </a:pPr>
            <a:r>
              <a:rPr lang="en-IN" sz="9600" b="1" u="sng" dirty="0">
                <a:latin typeface="Arial" panose="020B0604020202020204" pitchFamily="34" charset="0"/>
                <a:ea typeface="Arial"/>
                <a:cs typeface="Arial" panose="020B0604020202020204" pitchFamily="34" charset="0"/>
                <a:sym typeface="Arial"/>
              </a:rPr>
              <a:t>CLEANING:</a:t>
            </a:r>
            <a:endParaRPr lang="en-IN" sz="2000" dirty="0">
              <a:latin typeface="Arial"/>
              <a:ea typeface="Arial"/>
              <a:cs typeface="Arial"/>
              <a:sym typeface="Arial"/>
            </a:endParaRPr>
          </a:p>
          <a:p>
            <a:pPr marL="431800">
              <a:lnSpc>
                <a:spcPct val="115000"/>
              </a:lnSpc>
              <a:spcBef>
                <a:spcPts val="0"/>
              </a:spcBef>
              <a:buSzPts val="2200"/>
            </a:pPr>
            <a:endParaRPr lang="en-IN" sz="2000" dirty="0">
              <a:latin typeface="Arial"/>
              <a:ea typeface="Arial"/>
              <a:cs typeface="Arial"/>
              <a:sym typeface="Arial"/>
            </a:endParaRPr>
          </a:p>
          <a:p>
            <a:pPr>
              <a:buNone/>
            </a:pPr>
            <a:r>
              <a:rPr lang="en-IN" sz="5600" dirty="0">
                <a:latin typeface="Times New Roman" panose="02020603050405020304" pitchFamily="18" charset="0"/>
                <a:cs typeface="Times New Roman" panose="02020603050405020304" pitchFamily="18" charset="0"/>
              </a:rPr>
              <a:t>Data Link: https://en.wikipedia.org/wiki/List_of_postal_codes_of_Canada:_M</a:t>
            </a:r>
          </a:p>
          <a:p>
            <a:pPr>
              <a:buNone/>
            </a:pPr>
            <a:r>
              <a:rPr lang="en-IN" sz="5600" dirty="0">
                <a:latin typeface="Times New Roman" panose="02020603050405020304" pitchFamily="18" charset="0"/>
                <a:cs typeface="Times New Roman" panose="02020603050405020304" pitchFamily="18" charset="0"/>
              </a:rPr>
              <a:t>Will use Scarborough dataset which we scrapped from </a:t>
            </a:r>
            <a:r>
              <a:rPr lang="en-IN" sz="5600" dirty="0" err="1">
                <a:latin typeface="Times New Roman" panose="02020603050405020304" pitchFamily="18" charset="0"/>
                <a:cs typeface="Times New Roman" panose="02020603050405020304" pitchFamily="18" charset="0"/>
              </a:rPr>
              <a:t>wikipedia</a:t>
            </a:r>
            <a:r>
              <a:rPr lang="en-IN" sz="5600" dirty="0">
                <a:latin typeface="Times New Roman" panose="02020603050405020304" pitchFamily="18" charset="0"/>
                <a:cs typeface="Times New Roman" panose="02020603050405020304" pitchFamily="18" charset="0"/>
              </a:rPr>
              <a:t> on Week 3. Dataset consisting </a:t>
            </a:r>
          </a:p>
          <a:p>
            <a:pPr>
              <a:buNone/>
            </a:pPr>
            <a:r>
              <a:rPr lang="en-IN" sz="5600" dirty="0">
                <a:latin typeface="Times New Roman" panose="02020603050405020304" pitchFamily="18" charset="0"/>
                <a:cs typeface="Times New Roman" panose="02020603050405020304" pitchFamily="18" charset="0"/>
              </a:rPr>
              <a:t>of latitude and longitude, zip codes.</a:t>
            </a:r>
          </a:p>
          <a:p>
            <a:pPr>
              <a:buNone/>
            </a:pPr>
            <a:r>
              <a:rPr lang="en-IN" sz="5600" b="1" i="1" u="sng" dirty="0">
                <a:latin typeface="Times New Roman" panose="02020603050405020304" pitchFamily="18" charset="0"/>
                <a:cs typeface="Times New Roman" panose="02020603050405020304" pitchFamily="18" charset="0"/>
              </a:rPr>
              <a:t>Foursquare API Data:</a:t>
            </a:r>
          </a:p>
          <a:p>
            <a:pPr>
              <a:buNone/>
            </a:pPr>
            <a:r>
              <a:rPr lang="en-IN" sz="5600" dirty="0">
                <a:latin typeface="Times New Roman" panose="02020603050405020304" pitchFamily="18" charset="0"/>
                <a:cs typeface="Times New Roman" panose="02020603050405020304" pitchFamily="18" charset="0"/>
              </a:rPr>
              <a:t>        We will need data about different venues in different neighbourhoods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 After finding the list of neighbourhoods, we then connect to the Foursquare API to gather information about venues inside each and every neighbourhood. For each neighbourhood, we have chosen the radius to be 100 meter.</a:t>
            </a:r>
          </a:p>
          <a:p>
            <a:pPr>
              <a:buNone/>
            </a:pPr>
            <a:endParaRPr lang="en-US" sz="1400" dirty="0">
              <a:latin typeface="Times New Roman" panose="02020603050405020304" pitchFamily="18" charset="0"/>
              <a:cs typeface="Times New Roman" panose="02020603050405020304" pitchFamily="18" charset="0"/>
            </a:endParaRPr>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endParaRPr lang="en-US" dirty="0"/>
          </a:p>
        </p:txBody>
      </p:sp>
      <p:sp>
        <p:nvSpPr>
          <p:cNvPr id="2" name="Slide Number Placeholder 1">
            <a:extLst>
              <a:ext uri="{FF2B5EF4-FFF2-40B4-BE49-F238E27FC236}">
                <a16:creationId xmlns:a16="http://schemas.microsoft.com/office/drawing/2014/main" id="{09509879-C294-4B5E-A47C-194CE7594110}"/>
              </a:ext>
            </a:extLst>
          </p:cNvPr>
          <p:cNvSpPr>
            <a:spLocks noGrp="1"/>
          </p:cNvSpPr>
          <p:nvPr>
            <p:ph type="sldNum" sz="quarter" idx="12"/>
          </p:nvPr>
        </p:nvSpPr>
        <p:spPr/>
        <p:txBody>
          <a:bodyPr/>
          <a:lstStyle/>
          <a:p>
            <a:fld id="{1D19B2F4-5ECC-4710-8784-5371431085E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85800"/>
            <a:ext cx="6477000" cy="618630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buNone/>
            </a:pPr>
            <a:r>
              <a:rPr lang="en-IN" sz="1800" dirty="0">
                <a:latin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1. Neighbourhood</a:t>
            </a:r>
          </a:p>
          <a:p>
            <a:pPr>
              <a:buNone/>
            </a:pPr>
            <a:r>
              <a:rPr lang="en-IN" sz="1800" dirty="0">
                <a:latin typeface="Times New Roman" panose="02020603050405020304" pitchFamily="18" charset="0"/>
                <a:cs typeface="Times New Roman" panose="02020603050405020304" pitchFamily="18" charset="0"/>
              </a:rPr>
              <a:t>2. Neighbourhood Latitude</a:t>
            </a:r>
          </a:p>
          <a:p>
            <a:pPr>
              <a:buNone/>
            </a:pPr>
            <a:r>
              <a:rPr lang="en-IN" sz="1800" dirty="0">
                <a:latin typeface="Times New Roman" panose="02020603050405020304" pitchFamily="18" charset="0"/>
                <a:cs typeface="Times New Roman" panose="02020603050405020304" pitchFamily="18" charset="0"/>
              </a:rPr>
              <a:t>3. Neighbourhood Longitude</a:t>
            </a:r>
          </a:p>
          <a:p>
            <a:pPr>
              <a:buNone/>
            </a:pPr>
            <a:r>
              <a:rPr lang="en-IN" sz="1800" dirty="0">
                <a:latin typeface="Times New Roman" panose="02020603050405020304" pitchFamily="18" charset="0"/>
                <a:cs typeface="Times New Roman" panose="02020603050405020304" pitchFamily="18" charset="0"/>
              </a:rPr>
              <a:t>4. Venue</a:t>
            </a:r>
          </a:p>
          <a:p>
            <a:pPr>
              <a:buNone/>
            </a:pPr>
            <a:r>
              <a:rPr lang="en-IN" sz="1800" dirty="0">
                <a:latin typeface="Times New Roman" panose="02020603050405020304" pitchFamily="18" charset="0"/>
                <a:cs typeface="Times New Roman" panose="02020603050405020304" pitchFamily="18" charset="0"/>
              </a:rPr>
              <a:t>5. Name of the venue e.g. the name of a store or restaurant</a:t>
            </a:r>
          </a:p>
          <a:p>
            <a:pPr>
              <a:buNone/>
            </a:pPr>
            <a:r>
              <a:rPr lang="en-IN" sz="1800" dirty="0">
                <a:latin typeface="Times New Roman" panose="02020603050405020304" pitchFamily="18" charset="0"/>
                <a:cs typeface="Times New Roman" panose="02020603050405020304" pitchFamily="18" charset="0"/>
              </a:rPr>
              <a:t>6. Venue Latitude</a:t>
            </a:r>
          </a:p>
          <a:p>
            <a:pPr>
              <a:buNone/>
            </a:pPr>
            <a:r>
              <a:rPr lang="en-IN" sz="1800" dirty="0">
                <a:latin typeface="Times New Roman" panose="02020603050405020304" pitchFamily="18" charset="0"/>
                <a:cs typeface="Times New Roman" panose="02020603050405020304" pitchFamily="18" charset="0"/>
              </a:rPr>
              <a:t>7. Venue Longitude</a:t>
            </a:r>
          </a:p>
          <a:p>
            <a:pPr>
              <a:buNone/>
            </a:pPr>
            <a:r>
              <a:rPr lang="en-IN" sz="1800" dirty="0">
                <a:latin typeface="Times New Roman" panose="02020603050405020304" pitchFamily="18" charset="0"/>
                <a:cs typeface="Times New Roman" panose="02020603050405020304" pitchFamily="18" charset="0"/>
              </a:rPr>
              <a:t>8. Venue Category</a:t>
            </a:r>
          </a:p>
          <a:p>
            <a:endParaRPr lang="en-US" b="1" dirty="0">
              <a:latin typeface="Arial" panose="020B0604020202020204" pitchFamily="34" charset="0"/>
              <a:cs typeface="Arial" panose="020B0604020202020204" pitchFamily="34" charset="0"/>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2" name="Slide Number Placeholder 1">
            <a:extLst>
              <a:ext uri="{FF2B5EF4-FFF2-40B4-BE49-F238E27FC236}">
                <a16:creationId xmlns:a16="http://schemas.microsoft.com/office/drawing/2014/main" id="{FCB20C2F-D9D7-47B1-B65D-D60B6878C6B7}"/>
              </a:ext>
            </a:extLst>
          </p:cNvPr>
          <p:cNvSpPr>
            <a:spLocks noGrp="1"/>
          </p:cNvSpPr>
          <p:nvPr>
            <p:ph type="sldNum" sz="quarter" idx="12"/>
          </p:nvPr>
        </p:nvSpPr>
        <p:spPr/>
        <p:txBody>
          <a:bodyPr/>
          <a:lstStyle/>
          <a:p>
            <a:fld id="{1D19B2F4-5ECC-4710-8784-5371431085E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84120"/>
            <a:ext cx="7848600" cy="386426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b="1" u="sng" dirty="0">
                <a:latin typeface="Arial" panose="020B0604020202020204" pitchFamily="34" charset="0"/>
                <a:cs typeface="Arial" panose="020B0604020202020204" pitchFamily="34" charset="0"/>
              </a:rPr>
              <a:t>EXLORATORY DATA ANALYSIS:</a:t>
            </a:r>
          </a:p>
          <a:p>
            <a:pPr marL="2286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Map of Toronto: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map of Toronto was plotted using the folium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map comprises of all the neighbourhoods in and around the given area.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b="1" u="sng"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p>
          <a:p>
            <a:endParaRPr lang="en-US" b="1" dirty="0"/>
          </a:p>
          <a:p>
            <a:endParaRPr lang="en-US" b="1" dirty="0"/>
          </a:p>
          <a:p>
            <a:endParaRPr lang="en-US" b="1" dirty="0"/>
          </a:p>
          <a:p>
            <a:endParaRPr lang="en-US" b="1" dirty="0"/>
          </a:p>
          <a:p>
            <a:endParaRPr lang="en-US" b="1" dirty="0"/>
          </a:p>
        </p:txBody>
      </p:sp>
      <p:sp>
        <p:nvSpPr>
          <p:cNvPr id="2" name="Slide Number Placeholder 1">
            <a:extLst>
              <a:ext uri="{FF2B5EF4-FFF2-40B4-BE49-F238E27FC236}">
                <a16:creationId xmlns:a16="http://schemas.microsoft.com/office/drawing/2014/main" id="{F13C52B3-102C-424C-BB4B-02B5E390C7E1}"/>
              </a:ext>
            </a:extLst>
          </p:cNvPr>
          <p:cNvSpPr>
            <a:spLocks noGrp="1"/>
          </p:cNvSpPr>
          <p:nvPr>
            <p:ph type="sldNum" sz="quarter" idx="12"/>
          </p:nvPr>
        </p:nvSpPr>
        <p:spPr/>
        <p:txBody>
          <a:bodyPr/>
          <a:lstStyle/>
          <a:p>
            <a:fld id="{1D19B2F4-5ECC-4710-8784-5371431085EA}" type="slidenum">
              <a:rPr lang="en-US" smtClean="0"/>
              <a:pPr/>
              <a:t>5</a:t>
            </a:fld>
            <a:endParaRPr lang="en-US"/>
          </a:p>
        </p:txBody>
      </p:sp>
      <p:pic>
        <p:nvPicPr>
          <p:cNvPr id="6" name="Picture 5">
            <a:extLst>
              <a:ext uri="{FF2B5EF4-FFF2-40B4-BE49-F238E27FC236}">
                <a16:creationId xmlns:a16="http://schemas.microsoft.com/office/drawing/2014/main" id="{74C0A0BD-92FD-4B66-AC53-384E075E772C}"/>
              </a:ext>
            </a:extLst>
          </p:cNvPr>
          <p:cNvPicPr/>
          <p:nvPr/>
        </p:nvPicPr>
        <p:blipFill rotWithShape="1">
          <a:blip r:embed="rId2">
            <a:extLst>
              <a:ext uri="{28A0092B-C50C-407E-A947-70E740481C1C}">
                <a14:useLocalDpi xmlns:a14="http://schemas.microsoft.com/office/drawing/2010/main" val="0"/>
              </a:ext>
            </a:extLst>
          </a:blip>
          <a:srcRect l="1" t="650" r="74449" b="44828"/>
          <a:stretch/>
        </p:blipFill>
        <p:spPr bwMode="auto">
          <a:xfrm>
            <a:off x="838200" y="1524000"/>
            <a:ext cx="6553200" cy="3962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986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30319C-3F53-498A-85F0-5797F3EC22D6}"/>
              </a:ext>
            </a:extLst>
          </p:cNvPr>
          <p:cNvSpPr txBox="1"/>
          <p:nvPr/>
        </p:nvSpPr>
        <p:spPr>
          <a:xfrm>
            <a:off x="533400" y="304800"/>
            <a:ext cx="3581400" cy="461665"/>
          </a:xfrm>
          <a:prstGeom prst="rect">
            <a:avLst/>
          </a:prstGeom>
          <a:noFill/>
        </p:spPr>
        <p:txBody>
          <a:bodyPr wrap="square" rtlCol="0">
            <a:spAutoFit/>
          </a:bodyPr>
          <a:lstStyle/>
          <a:p>
            <a:r>
              <a:rPr lang="en-IN" sz="2400" b="1" u="sng" dirty="0">
                <a:latin typeface="Arial" panose="020B0604020202020204" pitchFamily="34" charset="0"/>
                <a:cs typeface="Arial" panose="020B0604020202020204" pitchFamily="34" charset="0"/>
              </a:rPr>
              <a:t>MODELLING</a:t>
            </a:r>
            <a:r>
              <a:rPr lang="en-IN" dirty="0"/>
              <a:t>:</a:t>
            </a:r>
          </a:p>
        </p:txBody>
      </p:sp>
      <p:sp>
        <p:nvSpPr>
          <p:cNvPr id="2" name="Slide Number Placeholder 1">
            <a:extLst>
              <a:ext uri="{FF2B5EF4-FFF2-40B4-BE49-F238E27FC236}">
                <a16:creationId xmlns:a16="http://schemas.microsoft.com/office/drawing/2014/main" id="{5A971316-A9C4-40C6-A998-C10B55768810}"/>
              </a:ext>
            </a:extLst>
          </p:cNvPr>
          <p:cNvSpPr>
            <a:spLocks noGrp="1"/>
          </p:cNvSpPr>
          <p:nvPr>
            <p:ph type="sldNum" sz="quarter" idx="12"/>
          </p:nvPr>
        </p:nvSpPr>
        <p:spPr/>
        <p:txBody>
          <a:bodyPr/>
          <a:lstStyle/>
          <a:p>
            <a:fld id="{1D19B2F4-5ECC-4710-8784-5371431085EA}" type="slidenum">
              <a:rPr lang="en-US" smtClean="0"/>
              <a:pPr/>
              <a:t>6</a:t>
            </a:fld>
            <a:endParaRPr lang="en-US"/>
          </a:p>
        </p:txBody>
      </p:sp>
      <p:sp>
        <p:nvSpPr>
          <p:cNvPr id="4" name="TextBox 3">
            <a:extLst>
              <a:ext uri="{FF2B5EF4-FFF2-40B4-BE49-F238E27FC236}">
                <a16:creationId xmlns:a16="http://schemas.microsoft.com/office/drawing/2014/main" id="{CA010372-0CA1-4DDA-B31B-5CB308AD2D13}"/>
              </a:ext>
            </a:extLst>
          </p:cNvPr>
          <p:cNvSpPr txBox="1"/>
          <p:nvPr/>
        </p:nvSpPr>
        <p:spPr>
          <a:xfrm>
            <a:off x="228600" y="838200"/>
            <a:ext cx="7620000"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clustering model that is employed is k-means clustering.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k-means clustering is a method of vector quantization, originally from signal processing, that aims to partition n observations into k clusters in which each observation belongs to the cluster with the nearest mean (cluster </a:t>
            </a:r>
            <a:r>
              <a:rPr lang="en-IN" dirty="0" err="1">
                <a:latin typeface="Times New Roman" panose="02020603050405020304" pitchFamily="18" charset="0"/>
                <a:cs typeface="Times New Roman" panose="02020603050405020304" pitchFamily="18" charset="0"/>
              </a:rPr>
              <a:t>centers</a:t>
            </a:r>
            <a:r>
              <a:rPr lang="en-IN" dirty="0">
                <a:latin typeface="Times New Roman" panose="02020603050405020304" pitchFamily="18" charset="0"/>
                <a:cs typeface="Times New Roman" panose="02020603050405020304" pitchFamily="18" charset="0"/>
              </a:rPr>
              <a:t> or cluster centroid), serving as a prototype of the cluster. This results in a partitioning of the data space into Voronoi cells. It is popular for cluster analysis in data mining. k-means clustering minimizes within-cluster variances (squared Euclidean distances), but not regular Euclidean distances, which would be the more difficult Weber problem: the mean optimizes squared errors, whereas only the geometric median minimizes Euclidean distances. For instance, better Euclidean solutions can be found using k-medians and k-medoids.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13D256-3820-4F83-B25C-B5796F5AADDA}"/>
              </a:ext>
            </a:extLst>
          </p:cNvPr>
          <p:cNvSpPr txBox="1"/>
          <p:nvPr/>
        </p:nvSpPr>
        <p:spPr>
          <a:xfrm>
            <a:off x="304800" y="228600"/>
            <a:ext cx="5867400" cy="738664"/>
          </a:xfrm>
          <a:prstGeom prst="rect">
            <a:avLst/>
          </a:prstGeom>
          <a:noFill/>
        </p:spPr>
        <p:txBody>
          <a:bodyPr wrap="square" rtlCol="0">
            <a:spAutoFit/>
          </a:bodyPr>
          <a:lstStyle/>
          <a:p>
            <a:r>
              <a:rPr lang="en-IN" sz="2400" b="1" u="sng" dirty="0"/>
              <a:t>IMPLEMENTATION</a:t>
            </a:r>
            <a:r>
              <a:rPr lang="en-IN" dirty="0"/>
              <a:t>:</a:t>
            </a:r>
          </a:p>
          <a:p>
            <a:endParaRPr lang="en-IN" dirty="0"/>
          </a:p>
        </p:txBody>
      </p:sp>
      <p:sp>
        <p:nvSpPr>
          <p:cNvPr id="5" name="Slide Number Placeholder 4">
            <a:extLst>
              <a:ext uri="{FF2B5EF4-FFF2-40B4-BE49-F238E27FC236}">
                <a16:creationId xmlns:a16="http://schemas.microsoft.com/office/drawing/2014/main" id="{623EAB9A-E7FE-401F-B735-9D7159AE9E4A}"/>
              </a:ext>
            </a:extLst>
          </p:cNvPr>
          <p:cNvSpPr>
            <a:spLocks noGrp="1"/>
          </p:cNvSpPr>
          <p:nvPr>
            <p:ph type="sldNum" sz="quarter" idx="12"/>
          </p:nvPr>
        </p:nvSpPr>
        <p:spPr/>
        <p:txBody>
          <a:bodyPr/>
          <a:lstStyle/>
          <a:p>
            <a:fld id="{1D19B2F4-5ECC-4710-8784-5371431085EA}" type="slidenum">
              <a:rPr lang="en-US" smtClean="0"/>
              <a:pPr/>
              <a:t>7</a:t>
            </a:fld>
            <a:endParaRPr lang="en-US"/>
          </a:p>
        </p:txBody>
      </p:sp>
      <p:pic>
        <p:nvPicPr>
          <p:cNvPr id="6" name="Picture 5">
            <a:extLst>
              <a:ext uri="{FF2B5EF4-FFF2-40B4-BE49-F238E27FC236}">
                <a16:creationId xmlns:a16="http://schemas.microsoft.com/office/drawing/2014/main" id="{529F96E3-B367-497B-99DA-7F66F0614D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7675" y="838200"/>
            <a:ext cx="5724525" cy="4019550"/>
          </a:xfrm>
          <a:prstGeom prst="rect">
            <a:avLst/>
          </a:prstGeom>
          <a:noFill/>
          <a:ln>
            <a:noFill/>
          </a:ln>
        </p:spPr>
      </p:pic>
      <p:sp>
        <p:nvSpPr>
          <p:cNvPr id="7" name="TextBox 6">
            <a:extLst>
              <a:ext uri="{FF2B5EF4-FFF2-40B4-BE49-F238E27FC236}">
                <a16:creationId xmlns:a16="http://schemas.microsoft.com/office/drawing/2014/main" id="{EF3B1780-0FBE-4227-B7FB-C34722B74A11}"/>
              </a:ext>
            </a:extLst>
          </p:cNvPr>
          <p:cNvSpPr txBox="1"/>
          <p:nvPr/>
        </p:nvSpPr>
        <p:spPr>
          <a:xfrm>
            <a:off x="447675" y="4915843"/>
            <a:ext cx="7924800" cy="1477328"/>
          </a:xfrm>
          <a:prstGeom prst="rect">
            <a:avLst/>
          </a:prstGeom>
          <a:noFill/>
        </p:spPr>
        <p:txBody>
          <a:bodyPr wrap="square" rtlCol="0">
            <a:spAutoFit/>
          </a:bodyPr>
          <a:lstStyle/>
          <a:p>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Using credentials of Foursquare API features of near-by places of the neighbourhoods would be mined. Due to http request limitations the number of places per neighbourhood parameter would reasonably be set to 100 and the radius parameter would be set to 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031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93B1C-5638-4361-920B-9DD383BE4822}"/>
              </a:ext>
            </a:extLst>
          </p:cNvPr>
          <p:cNvSpPr txBox="1"/>
          <p:nvPr/>
        </p:nvSpPr>
        <p:spPr>
          <a:xfrm>
            <a:off x="381000" y="220679"/>
            <a:ext cx="6400800" cy="461665"/>
          </a:xfrm>
          <a:prstGeom prst="rect">
            <a:avLst/>
          </a:prstGeom>
          <a:noFill/>
        </p:spPr>
        <p:txBody>
          <a:bodyPr wrap="square" rtlCol="0">
            <a:spAutoFit/>
          </a:bodyPr>
          <a:lstStyle/>
          <a:p>
            <a:r>
              <a:rPr lang="en-IN" sz="2400" b="1" u="sng" dirty="0">
                <a:latin typeface="Arial" panose="020B0604020202020204" pitchFamily="34" charset="0"/>
                <a:cs typeface="Arial" panose="020B0604020202020204" pitchFamily="34" charset="0"/>
              </a:rPr>
              <a:t>RESULTS/ CONCLUSIONS:</a:t>
            </a:r>
          </a:p>
        </p:txBody>
      </p:sp>
      <p:sp>
        <p:nvSpPr>
          <p:cNvPr id="4" name="TextBox 3">
            <a:extLst>
              <a:ext uri="{FF2B5EF4-FFF2-40B4-BE49-F238E27FC236}">
                <a16:creationId xmlns:a16="http://schemas.microsoft.com/office/drawing/2014/main" id="{1E101B39-79FA-4290-8D1F-002F35117AAF}"/>
              </a:ext>
            </a:extLst>
          </p:cNvPr>
          <p:cNvSpPr txBox="1"/>
          <p:nvPr/>
        </p:nvSpPr>
        <p:spPr>
          <a:xfrm>
            <a:off x="-228600" y="762000"/>
            <a:ext cx="7543800" cy="3400418"/>
          </a:xfrm>
          <a:prstGeom prst="rect">
            <a:avLst/>
          </a:prstGeom>
          <a:noFill/>
        </p:spPr>
        <p:txBody>
          <a:bodyPr wrap="square" rtlCol="0">
            <a:spAutoFit/>
          </a:bodyPr>
          <a:lstStyle/>
          <a:p>
            <a:pPr marL="742950" indent="-285750">
              <a:lnSpc>
                <a:spcPct val="107000"/>
              </a:lnSpc>
              <a:spcBef>
                <a:spcPts val="680"/>
              </a:spcBef>
              <a:spcAft>
                <a:spcPts val="680"/>
              </a:spcAft>
              <a:buFont typeface="Arial" panose="020B0604020202020204" pitchFamily="34" charset="0"/>
              <a:buChar char="•"/>
            </a:pPr>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Using k-means cluster algorithm I was able to  separate the neighbourhood into 15 different clusters and for 108 different latitude and longitude from dataset, which have very-similar neighbourhoods around them. Using the charts below results presented to a particular neighbourhood based on average house prices and school rating have been made.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Bef>
                <a:spcPts val="680"/>
              </a:spcBef>
              <a:spcAft>
                <a:spcPts val="680"/>
              </a:spcAft>
              <a:buFont typeface="Arial" panose="020B0604020202020204" pitchFamily="34" charset="0"/>
              <a:buChar char="•"/>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 was able to gain a fair amount of knowledge about Folium and other plotting techniques. Applying this knowledge in a practical approach has taught me a lot.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680"/>
              </a:spcBef>
              <a:spcAft>
                <a:spcPts val="68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2F17FE2-73BE-4400-8BD1-8C9062462953}"/>
              </a:ext>
            </a:extLst>
          </p:cNvPr>
          <p:cNvSpPr>
            <a:spLocks noGrp="1"/>
          </p:cNvSpPr>
          <p:nvPr>
            <p:ph type="sldNum" sz="quarter" idx="12"/>
          </p:nvPr>
        </p:nvSpPr>
        <p:spPr/>
        <p:txBody>
          <a:bodyPr/>
          <a:lstStyle/>
          <a:p>
            <a:fld id="{1D19B2F4-5ECC-4710-8784-5371431085EA}" type="slidenum">
              <a:rPr lang="en-US" smtClean="0"/>
              <a:pPr/>
              <a:t>8</a:t>
            </a:fld>
            <a:endParaRPr lang="en-US"/>
          </a:p>
        </p:txBody>
      </p:sp>
    </p:spTree>
    <p:extLst>
      <p:ext uri="{BB962C8B-B14F-4D97-AF65-F5344CB8AC3E}">
        <p14:creationId xmlns:p14="http://schemas.microsoft.com/office/powerpoint/2010/main" val="125061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D56876-F31A-4F06-881C-8CCA4614F042}"/>
              </a:ext>
            </a:extLst>
          </p:cNvPr>
          <p:cNvSpPr>
            <a:spLocks noGrp="1"/>
          </p:cNvSpPr>
          <p:nvPr>
            <p:ph type="sldNum" sz="quarter" idx="12"/>
          </p:nvPr>
        </p:nvSpPr>
        <p:spPr/>
        <p:txBody>
          <a:bodyPr/>
          <a:lstStyle/>
          <a:p>
            <a:fld id="{1D19B2F4-5ECC-4710-8784-5371431085EA}" type="slidenum">
              <a:rPr lang="en-US" smtClean="0"/>
              <a:pPr/>
              <a:t>9</a:t>
            </a:fld>
            <a:endParaRPr lang="en-US"/>
          </a:p>
        </p:txBody>
      </p:sp>
      <p:sp>
        <p:nvSpPr>
          <p:cNvPr id="4" name="TextBox 3">
            <a:extLst>
              <a:ext uri="{FF2B5EF4-FFF2-40B4-BE49-F238E27FC236}">
                <a16:creationId xmlns:a16="http://schemas.microsoft.com/office/drawing/2014/main" id="{A34FA66A-38FE-4FF3-9737-B019F12BC4F0}"/>
              </a:ext>
            </a:extLst>
          </p:cNvPr>
          <p:cNvSpPr txBox="1"/>
          <p:nvPr/>
        </p:nvSpPr>
        <p:spPr>
          <a:xfrm>
            <a:off x="152400" y="228600"/>
            <a:ext cx="8077200" cy="646331"/>
          </a:xfrm>
          <a:prstGeom prst="rect">
            <a:avLst/>
          </a:prstGeom>
          <a:noFill/>
        </p:spPr>
        <p:txBody>
          <a:bodyPr wrap="square" rtlCol="0">
            <a:spAutoFit/>
          </a:bodyPr>
          <a:lstStyle/>
          <a:p>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Map of Clusters in Scarborough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3873DBA1-1728-4943-8A26-C7E0FE80EB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5398" y="1143000"/>
            <a:ext cx="5724525" cy="3409950"/>
          </a:xfrm>
          <a:prstGeom prst="rect">
            <a:avLst/>
          </a:prstGeom>
          <a:noFill/>
          <a:ln>
            <a:noFill/>
          </a:ln>
        </p:spPr>
      </p:pic>
    </p:spTree>
    <p:extLst>
      <p:ext uri="{BB962C8B-B14F-4D97-AF65-F5344CB8AC3E}">
        <p14:creationId xmlns:p14="http://schemas.microsoft.com/office/powerpoint/2010/main" val="228799015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400</TotalTime>
  <Words>952</Words>
  <Application>Microsoft Office PowerPoint</Application>
  <PresentationFormat>On-screen Show (4:3)</PresentationFormat>
  <Paragraphs>129</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Adobe Gothic Std B</vt:lpstr>
      <vt:lpstr>Adobe Heiti Std R</vt:lpstr>
      <vt:lpstr>Adobe Garamond Pro</vt: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Anandteerth</dc:creator>
  <cp:lastModifiedBy>Shreyas Kumar</cp:lastModifiedBy>
  <cp:revision>83</cp:revision>
  <dcterms:created xsi:type="dcterms:W3CDTF">2016-07-14T21:41:24Z</dcterms:created>
  <dcterms:modified xsi:type="dcterms:W3CDTF">2020-11-07T06:25:07Z</dcterms:modified>
</cp:coreProperties>
</file>