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82d36878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82d36878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2d36878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82d36878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82d36878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82d36878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2d36878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82d36878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82d36878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82d36878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82d36878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82d36878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82d36878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82d36878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82d36878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82d36878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82d36878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82d36878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Routing Problem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Ant Colony Optimization VRPTW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/>
        </p:nvSpPr>
        <p:spPr>
          <a:xfrm>
            <a:off x="632225" y="225025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3323768" y="44600"/>
            <a:ext cx="1038300" cy="41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3474288" y="69499"/>
            <a:ext cx="73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</a:t>
            </a:r>
            <a:endParaRPr sz="1200"/>
          </a:p>
        </p:txBody>
      </p:sp>
      <p:cxnSp>
        <p:nvCxnSpPr>
          <p:cNvPr id="221" name="Google Shape;221;p22"/>
          <p:cNvCxnSpPr>
            <a:stCxn id="219" idx="2"/>
          </p:cNvCxnSpPr>
          <p:nvPr/>
        </p:nvCxnSpPr>
        <p:spPr>
          <a:xfrm>
            <a:off x="3842918" y="463700"/>
            <a:ext cx="6600" cy="33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2"/>
          <p:cNvSpPr/>
          <p:nvPr/>
        </p:nvSpPr>
        <p:spPr>
          <a:xfrm>
            <a:off x="3168539" y="794596"/>
            <a:ext cx="1354500" cy="984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3168539" y="925213"/>
            <a:ext cx="141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Build an IoT for hospitals, medical shops, patients etc.</a:t>
            </a:r>
            <a:endParaRPr sz="1200"/>
          </a:p>
        </p:txBody>
      </p:sp>
      <p:cxnSp>
        <p:nvCxnSpPr>
          <p:cNvPr id="224" name="Google Shape;224;p22"/>
          <p:cNvCxnSpPr>
            <a:stCxn id="222" idx="2"/>
          </p:cNvCxnSpPr>
          <p:nvPr/>
        </p:nvCxnSpPr>
        <p:spPr>
          <a:xfrm>
            <a:off x="3845789" y="1778896"/>
            <a:ext cx="2400" cy="41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2"/>
          <p:cNvSpPr/>
          <p:nvPr/>
        </p:nvSpPr>
        <p:spPr>
          <a:xfrm>
            <a:off x="3168397" y="2190400"/>
            <a:ext cx="1354500" cy="669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3168396" y="2231375"/>
            <a:ext cx="18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Send request to server for data</a:t>
            </a:r>
            <a:endParaRPr sz="1200"/>
          </a:p>
        </p:txBody>
      </p:sp>
      <p:sp>
        <p:nvSpPr>
          <p:cNvPr id="227" name="Google Shape;227;p22"/>
          <p:cNvSpPr/>
          <p:nvPr/>
        </p:nvSpPr>
        <p:spPr>
          <a:xfrm>
            <a:off x="3223996" y="3271650"/>
            <a:ext cx="1299000" cy="766200"/>
          </a:xfrm>
          <a:prstGeom prst="diamond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3403253" y="3471650"/>
            <a:ext cx="10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baseline="30000" lang="en" sz="1200"/>
              <a:t>new</a:t>
            </a:r>
            <a:r>
              <a:rPr lang="en" sz="1200"/>
              <a:t>&lt;P</a:t>
            </a:r>
            <a:r>
              <a:rPr baseline="30000" lang="en" sz="1200"/>
              <a:t>prev</a:t>
            </a:r>
            <a:endParaRPr baseline="3000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</p:txBody>
      </p:sp>
      <p:cxnSp>
        <p:nvCxnSpPr>
          <p:cNvPr id="229" name="Google Shape;229;p22"/>
          <p:cNvCxnSpPr>
            <a:endCxn id="227" idx="0"/>
          </p:cNvCxnSpPr>
          <p:nvPr/>
        </p:nvCxnSpPr>
        <p:spPr>
          <a:xfrm>
            <a:off x="3862396" y="2852550"/>
            <a:ext cx="11100" cy="41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2"/>
          <p:cNvCxnSpPr>
            <a:stCxn id="227" idx="1"/>
          </p:cNvCxnSpPr>
          <p:nvPr/>
        </p:nvCxnSpPr>
        <p:spPr>
          <a:xfrm>
            <a:off x="3223996" y="3654750"/>
            <a:ext cx="0" cy="37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2"/>
          <p:cNvCxnSpPr>
            <a:stCxn id="227" idx="3"/>
          </p:cNvCxnSpPr>
          <p:nvPr/>
        </p:nvCxnSpPr>
        <p:spPr>
          <a:xfrm flipH="1">
            <a:off x="4512496" y="3654750"/>
            <a:ext cx="10500" cy="37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2"/>
          <p:cNvSpPr/>
          <p:nvPr/>
        </p:nvSpPr>
        <p:spPr>
          <a:xfrm>
            <a:off x="2882339" y="4028850"/>
            <a:ext cx="683400" cy="41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2795768" y="3961350"/>
            <a:ext cx="85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 path</a:t>
            </a:r>
            <a:endParaRPr sz="1200"/>
          </a:p>
        </p:txBody>
      </p:sp>
      <p:sp>
        <p:nvSpPr>
          <p:cNvPr id="234" name="Google Shape;234;p22"/>
          <p:cNvSpPr/>
          <p:nvPr/>
        </p:nvSpPr>
        <p:spPr>
          <a:xfrm>
            <a:off x="3418968" y="4742825"/>
            <a:ext cx="856500" cy="5097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3553768" y="4813025"/>
            <a:ext cx="73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End</a:t>
            </a:r>
            <a:endParaRPr sz="1200"/>
          </a:p>
        </p:txBody>
      </p:sp>
      <p:sp>
        <p:nvSpPr>
          <p:cNvPr id="236" name="Google Shape;236;p22"/>
          <p:cNvSpPr txBox="1"/>
          <p:nvPr/>
        </p:nvSpPr>
        <p:spPr>
          <a:xfrm>
            <a:off x="2652654" y="3685775"/>
            <a:ext cx="5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YES</a:t>
            </a:r>
            <a:endParaRPr sz="1200"/>
          </a:p>
        </p:txBody>
      </p:sp>
      <p:sp>
        <p:nvSpPr>
          <p:cNvPr id="237" name="Google Shape;237;p22"/>
          <p:cNvSpPr txBox="1"/>
          <p:nvPr/>
        </p:nvSpPr>
        <p:spPr>
          <a:xfrm>
            <a:off x="4620682" y="3657150"/>
            <a:ext cx="73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</a:t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4176111" y="4028850"/>
            <a:ext cx="683400" cy="419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 txBox="1"/>
          <p:nvPr/>
        </p:nvSpPr>
        <p:spPr>
          <a:xfrm>
            <a:off x="4163311" y="3976800"/>
            <a:ext cx="73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Prev Path</a:t>
            </a:r>
            <a:endParaRPr sz="1100"/>
          </a:p>
        </p:txBody>
      </p:sp>
      <p:cxnSp>
        <p:nvCxnSpPr>
          <p:cNvPr id="240" name="Google Shape;240;p22"/>
          <p:cNvCxnSpPr>
            <a:stCxn id="233" idx="2"/>
            <a:endCxn id="234" idx="2"/>
          </p:cNvCxnSpPr>
          <p:nvPr/>
        </p:nvCxnSpPr>
        <p:spPr>
          <a:xfrm>
            <a:off x="3224018" y="4330650"/>
            <a:ext cx="195000" cy="66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2"/>
          <p:cNvCxnSpPr/>
          <p:nvPr/>
        </p:nvCxnSpPr>
        <p:spPr>
          <a:xfrm flipH="1">
            <a:off x="4276739" y="4524025"/>
            <a:ext cx="195000" cy="48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50" y="1228725"/>
            <a:ext cx="257175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350" y="1104900"/>
            <a:ext cx="4391977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1918100" y="2089550"/>
            <a:ext cx="1757400" cy="10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2218100" y="2371650"/>
            <a:ext cx="14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 Ant’s nest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5"/>
          <p:cNvCxnSpPr/>
          <p:nvPr/>
        </p:nvCxnSpPr>
        <p:spPr>
          <a:xfrm flipH="1" rot="10800000">
            <a:off x="3675500" y="1022950"/>
            <a:ext cx="2389500" cy="11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5"/>
          <p:cNvSpPr/>
          <p:nvPr/>
        </p:nvSpPr>
        <p:spPr>
          <a:xfrm>
            <a:off x="6022200" y="503650"/>
            <a:ext cx="600000" cy="546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6450800" y="576850"/>
            <a:ext cx="12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Food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3836200" y="1403750"/>
            <a:ext cx="6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5"/>
          <p:cNvCxnSpPr/>
          <p:nvPr/>
        </p:nvCxnSpPr>
        <p:spPr>
          <a:xfrm flipH="1">
            <a:off x="203675" y="2978950"/>
            <a:ext cx="16287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>
            <a:stCxn id="140" idx="2"/>
          </p:cNvCxnSpPr>
          <p:nvPr/>
        </p:nvCxnSpPr>
        <p:spPr>
          <a:xfrm flipH="1">
            <a:off x="2239700" y="3118250"/>
            <a:ext cx="557100" cy="17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5"/>
          <p:cNvCxnSpPr/>
          <p:nvPr/>
        </p:nvCxnSpPr>
        <p:spPr>
          <a:xfrm>
            <a:off x="3664750" y="2978950"/>
            <a:ext cx="2807400" cy="15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5"/>
          <p:cNvSpPr txBox="1"/>
          <p:nvPr/>
        </p:nvSpPr>
        <p:spPr>
          <a:xfrm>
            <a:off x="334550" y="264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1572000" y="3862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4822200" y="3118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5572125" y="2325300"/>
            <a:ext cx="177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Search procedure: each ant is going out looking for food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More ants will follow one pheromone trail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5"/>
          <p:cNvCxnSpPr/>
          <p:nvPr/>
        </p:nvCxnSpPr>
        <p:spPr>
          <a:xfrm flipH="1">
            <a:off x="1028675" y="2732475"/>
            <a:ext cx="535800" cy="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5"/>
          <p:cNvCxnSpPr/>
          <p:nvPr/>
        </p:nvCxnSpPr>
        <p:spPr>
          <a:xfrm flipH="1" rot="10800000">
            <a:off x="3675500" y="2132550"/>
            <a:ext cx="878700" cy="4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5"/>
          <p:cNvCxnSpPr/>
          <p:nvPr/>
        </p:nvCxnSpPr>
        <p:spPr>
          <a:xfrm flipH="1">
            <a:off x="2336025" y="3268275"/>
            <a:ext cx="2250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5"/>
          <p:cNvCxnSpPr/>
          <p:nvPr/>
        </p:nvCxnSpPr>
        <p:spPr>
          <a:xfrm>
            <a:off x="3664750" y="3182550"/>
            <a:ext cx="492900" cy="2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/>
        </p:nvSpPr>
        <p:spPr>
          <a:xfrm>
            <a:off x="492925" y="203600"/>
            <a:ext cx="20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ACO algorithm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385775" y="932250"/>
            <a:ext cx="7415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Best Tour := NIL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epeat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Randomly place M ants on N cities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ach ant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constructs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 tour in a greedy stochastic manner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update best_tour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Each ant deposits pheromone on tour edges*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Until a termination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criteria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met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return best_tour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278600" y="4018350"/>
            <a:ext cx="26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*In the real world, ant keeps on depositing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pheromone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/>
        </p:nvSpPr>
        <p:spPr>
          <a:xfrm>
            <a:off x="257175" y="278600"/>
            <a:ext cx="6343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VRP- ACO()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Best Tour := NIL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repeat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Randomly place M ants on N cities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for each ant 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	for n&lt;- 1 to 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		ant a selects and edge from the distribution Pn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update best_tour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for each ant 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	for each edge (u,v) in ant’s tour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		deposit pheromone ∝ 1/tour length of the edge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Until a termination criteria is met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return best_tour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663" y="278588"/>
            <a:ext cx="381952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6075750" y="1875225"/>
            <a:ext cx="280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 city i, kth ant moves to city j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Pheromone on the edge (i,j) is given by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τ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ij  </a:t>
            </a:r>
            <a:endParaRPr baseline="-2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075750" y="2582475"/>
            <a:ext cx="259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Visibility which is inversely proportional to the distance between cities i and j is η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ij</a:t>
            </a:r>
            <a:endParaRPr baseline="-2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/>
          <p:nvPr/>
        </p:nvSpPr>
        <p:spPr>
          <a:xfrm>
            <a:off x="2258575" y="218825"/>
            <a:ext cx="2676300" cy="105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1444950" y="1846075"/>
            <a:ext cx="1647000" cy="105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4685200" y="1846075"/>
            <a:ext cx="1647000" cy="105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18"/>
          <p:cNvCxnSpPr/>
          <p:nvPr/>
        </p:nvCxnSpPr>
        <p:spPr>
          <a:xfrm rot="10800000">
            <a:off x="1699825" y="3082000"/>
            <a:ext cx="0" cy="6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8"/>
          <p:cNvCxnSpPr/>
          <p:nvPr/>
        </p:nvCxnSpPr>
        <p:spPr>
          <a:xfrm rot="10800000">
            <a:off x="2126700" y="3082000"/>
            <a:ext cx="0" cy="6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8"/>
          <p:cNvCxnSpPr/>
          <p:nvPr/>
        </p:nvCxnSpPr>
        <p:spPr>
          <a:xfrm rot="10800000">
            <a:off x="2612375" y="3082000"/>
            <a:ext cx="0" cy="6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8"/>
          <p:cNvCxnSpPr/>
          <p:nvPr/>
        </p:nvCxnSpPr>
        <p:spPr>
          <a:xfrm rot="10800000">
            <a:off x="5052425" y="3082000"/>
            <a:ext cx="0" cy="6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8"/>
          <p:cNvCxnSpPr/>
          <p:nvPr/>
        </p:nvCxnSpPr>
        <p:spPr>
          <a:xfrm rot="10800000">
            <a:off x="5479300" y="3082000"/>
            <a:ext cx="0" cy="6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8"/>
          <p:cNvCxnSpPr/>
          <p:nvPr/>
        </p:nvCxnSpPr>
        <p:spPr>
          <a:xfrm rot="10800000">
            <a:off x="5964975" y="3082000"/>
            <a:ext cx="0" cy="6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8"/>
          <p:cNvCxnSpPr/>
          <p:nvPr/>
        </p:nvCxnSpPr>
        <p:spPr>
          <a:xfrm flipH="1" rot="10800000">
            <a:off x="1974300" y="1395250"/>
            <a:ext cx="284400" cy="35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4836600" y="1404825"/>
            <a:ext cx="372600" cy="31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8"/>
          <p:cNvSpPr txBox="1"/>
          <p:nvPr/>
        </p:nvSpPr>
        <p:spPr>
          <a:xfrm>
            <a:off x="1582175" y="3914450"/>
            <a:ext cx="110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multiple ants </a:t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4925500" y="3914450"/>
            <a:ext cx="110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multiple ants 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1758625" y="2140150"/>
            <a:ext cx="12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ACS-Vehicle </a:t>
            </a:r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5013150" y="2159750"/>
            <a:ext cx="11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ACS-Time</a:t>
            </a: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3091950" y="548075"/>
            <a:ext cx="14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VRPTW</a:t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6022825" y="336450"/>
            <a:ext cx="14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Multi-objective</a:t>
            </a: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6709025" y="1963700"/>
            <a:ext cx="90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objective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6797250" y="3885050"/>
            <a:ext cx="9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/>
        </p:nvSpPr>
        <p:spPr>
          <a:xfrm>
            <a:off x="-53575" y="-185850"/>
            <a:ext cx="9762000" cy="55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procedure ACS-VEI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/* cycle */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/* compute number of times a patient has visited*/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/* initialize pheromone and data structure and initialize solution with N hospitals using nearest neighbour heuristic*/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each ant k: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   construct a solution 𝜙</a:t>
            </a:r>
            <a:r>
              <a:rPr baseline="30000" lang="en" sz="1200">
                <a:latin typeface="Calibri"/>
                <a:ea typeface="Calibri"/>
                <a:cs typeface="Calibri"/>
                <a:sym typeface="Calibri"/>
              </a:rPr>
              <a:t>k  </a:t>
            </a:r>
            <a:endParaRPr baseline="30000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   insert(INj)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   new_ant()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   /*update for best solution if it is improved*/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if visited_patients(𝜙</a:t>
            </a:r>
            <a:r>
              <a:rPr baseline="30000" lang="en" sz="12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) &gt; visited_patients(𝜙</a:t>
            </a:r>
            <a:r>
              <a:rPr baseline="30000" lang="en" sz="1200">
                <a:latin typeface="Calibri"/>
                <a:ea typeface="Calibri"/>
                <a:cs typeface="Calibri"/>
                <a:sym typeface="Calibri"/>
              </a:rPr>
              <a:t>ACS-VEI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  𝜙</a:t>
            </a:r>
            <a:r>
              <a:rPr baseline="30000" lang="en" sz="1200">
                <a:latin typeface="Calibri"/>
                <a:ea typeface="Calibri"/>
                <a:cs typeface="Calibri"/>
                <a:sym typeface="Calibri"/>
              </a:rPr>
              <a:t>ACS-VEI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:= 𝜙</a:t>
            </a:r>
            <a:r>
              <a:rPr baseline="30000" lang="en" sz="1200">
                <a:latin typeface="Calibri"/>
                <a:ea typeface="Calibri"/>
                <a:cs typeface="Calibri"/>
                <a:sym typeface="Calibri"/>
              </a:rPr>
              <a:t>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   /* if feasible, send for VRPTW */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/* perform update on both 𝜙</a:t>
            </a:r>
            <a:r>
              <a:rPr baseline="30000" lang="en" sz="12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and 𝜙</a:t>
            </a:r>
            <a:r>
              <a:rPr baseline="30000" lang="en" sz="1200">
                <a:latin typeface="Calibri"/>
                <a:ea typeface="Calibri"/>
                <a:cs typeface="Calibri"/>
                <a:sym typeface="Calibri"/>
              </a:rPr>
              <a:t>ACS-VEI  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*/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τ</a:t>
            </a:r>
            <a:r>
              <a:rPr baseline="-25000" lang="en" sz="1200"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= (1-ρ)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τ</a:t>
            </a:r>
            <a:r>
              <a:rPr baseline="-25000" lang="en" sz="1200"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+ρ/J</a:t>
            </a:r>
            <a:r>
              <a:rPr b="1" baseline="30000" lang="en" sz="1200">
                <a:latin typeface="Calibri"/>
                <a:ea typeface="Calibri"/>
                <a:cs typeface="Calibri"/>
                <a:sym typeface="Calibri"/>
              </a:rPr>
              <a:t>k</a:t>
            </a:r>
            <a:endParaRPr b="1" baseline="30000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τ</a:t>
            </a:r>
            <a:r>
              <a:rPr baseline="-25000" lang="en" sz="1200"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= (1-ρ)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τ</a:t>
            </a:r>
            <a:r>
              <a:rPr baseline="-25000" lang="en" sz="1200"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+ρ/J</a:t>
            </a:r>
            <a:r>
              <a:rPr b="1" baseline="30000" lang="en" sz="1200">
                <a:latin typeface="Calibri"/>
                <a:ea typeface="Calibri"/>
                <a:cs typeface="Calibri"/>
                <a:sym typeface="Calibri"/>
              </a:rPr>
              <a:t>ACS-VEI</a:t>
            </a:r>
            <a:endParaRPr b="1" baseline="30000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until a stopping condition is met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/>
        </p:nvSpPr>
        <p:spPr>
          <a:xfrm>
            <a:off x="332175" y="321475"/>
            <a:ext cx="39006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/*initialization*/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/* main loop */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repeat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v:=active_vehicles()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Activate ACS-VEI(v-1)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Activate ACS-TIME(v)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while ACS-VEI and ACS-TIME are active: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wait for an improved solution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end while after a base case is met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ACS-VEI: minimizing the number of vehicles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267900" y="0"/>
            <a:ext cx="37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Bringing ACS-VEI and ACS-TIME together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775" y="998925"/>
            <a:ext cx="4606425" cy="217562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/>
        </p:nvSpPr>
        <p:spPr>
          <a:xfrm>
            <a:off x="5207800" y="3804050"/>
            <a:ext cx="19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Source: Semantic Scholar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/>
        </p:nvSpPr>
        <p:spPr>
          <a:xfrm>
            <a:off x="482200" y="117875"/>
            <a:ext cx="29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3">
            <a:alphaModFix/>
          </a:blip>
          <a:srcRect b="0" l="-10410" r="10409" t="0"/>
          <a:stretch/>
        </p:blipFill>
        <p:spPr>
          <a:xfrm>
            <a:off x="2220525" y="500063"/>
            <a:ext cx="439102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