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Inter"/>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Inter-bold.fntdata"/><Relationship Id="rId12" Type="http://schemas.openxmlformats.org/officeDocument/2006/relationships/slide" Target="slides/slide7.xml"/><Relationship Id="rId34" Type="http://schemas.openxmlformats.org/officeDocument/2006/relationships/font" Target="fonts/Inter-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4115b6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4115b6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24115b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24115b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Behavioural</a:t>
            </a:r>
            <a:endParaRPr b="1" sz="1200">
              <a:solidFill>
                <a:schemeClr val="dk1"/>
              </a:solidFill>
            </a:endParaRPr>
          </a:p>
          <a:p>
            <a:pPr indent="0" lvl="0" marL="0" rtl="0" algn="l">
              <a:lnSpc>
                <a:spcPct val="115000"/>
              </a:lnSpc>
              <a:spcBef>
                <a:spcPts val="1200"/>
              </a:spcBef>
              <a:spcAft>
                <a:spcPts val="0"/>
              </a:spcAft>
              <a:buNone/>
            </a:pPr>
            <a:r>
              <a:rPr lang="en" sz="1000">
                <a:solidFill>
                  <a:schemeClr val="dk1"/>
                </a:solidFill>
              </a:rPr>
              <a:t>following the rules, adhering to classroom norms</a:t>
            </a:r>
            <a:endParaRPr/>
          </a:p>
          <a:p>
            <a:pPr indent="0" lvl="0" marL="0" rtl="0" algn="l">
              <a:lnSpc>
                <a:spcPct val="115000"/>
              </a:lnSpc>
              <a:spcBef>
                <a:spcPts val="1200"/>
              </a:spcBef>
              <a:spcAft>
                <a:spcPts val="0"/>
              </a:spcAft>
              <a:buNone/>
            </a:pPr>
            <a:r>
              <a:rPr b="1" lang="en" sz="1200">
                <a:solidFill>
                  <a:schemeClr val="dk1"/>
                </a:solidFill>
              </a:rPr>
              <a:t>Emotional</a:t>
            </a:r>
            <a:endParaRPr b="1" sz="1200">
              <a:solidFill>
                <a:schemeClr val="dk1"/>
              </a:solidFill>
            </a:endParaRPr>
          </a:p>
          <a:p>
            <a:pPr indent="0" lvl="0" marL="0" rtl="0" algn="l">
              <a:lnSpc>
                <a:spcPct val="115000"/>
              </a:lnSpc>
              <a:spcBef>
                <a:spcPts val="1200"/>
              </a:spcBef>
              <a:spcAft>
                <a:spcPts val="0"/>
              </a:spcAft>
              <a:buNone/>
            </a:pPr>
            <a:r>
              <a:rPr lang="en" sz="1000">
                <a:solidFill>
                  <a:schemeClr val="dk1"/>
                </a:solidFill>
              </a:rPr>
              <a:t>identifi</a:t>
            </a:r>
            <a:r>
              <a:rPr lang="en">
                <a:solidFill>
                  <a:schemeClr val="dk1"/>
                </a:solidFill>
              </a:rPr>
              <a:t>cation with the school</a:t>
            </a:r>
            <a:endParaRPr>
              <a:solidFill>
                <a:schemeClr val="dk1"/>
              </a:solidFill>
            </a:endParaRPr>
          </a:p>
          <a:p>
            <a:pPr indent="0" lvl="0" marL="0" rtl="0" algn="l">
              <a:lnSpc>
                <a:spcPct val="115000"/>
              </a:lnSpc>
              <a:spcBef>
                <a:spcPts val="1200"/>
              </a:spcBef>
              <a:spcAft>
                <a:spcPts val="0"/>
              </a:spcAft>
              <a:buNone/>
            </a:pPr>
            <a:r>
              <a:rPr lang="en" sz="1000">
                <a:solidFill>
                  <a:schemeClr val="dk1"/>
                </a:solidFill>
              </a:rPr>
              <a:t>valuing, or an appreciation of success in school-related outcomes</a:t>
            </a:r>
            <a:endParaRPr sz="1000">
              <a:solidFill>
                <a:schemeClr val="dk1"/>
              </a:solidFill>
            </a:endParaRPr>
          </a:p>
          <a:p>
            <a:pPr indent="0" lvl="0" marL="0" rtl="0" algn="l">
              <a:lnSpc>
                <a:spcPct val="115000"/>
              </a:lnSpc>
              <a:spcBef>
                <a:spcPts val="1200"/>
              </a:spcBef>
              <a:spcAft>
                <a:spcPts val="0"/>
              </a:spcAft>
              <a:buNone/>
            </a:pPr>
            <a:r>
              <a:rPr b="1" lang="en" sz="1200">
                <a:solidFill>
                  <a:schemeClr val="dk1"/>
                </a:solidFill>
              </a:rPr>
              <a:t>Cognitive</a:t>
            </a:r>
            <a:endParaRPr b="1" sz="1200">
              <a:solidFill>
                <a:schemeClr val="dk1"/>
              </a:solidFill>
            </a:endParaRPr>
          </a:p>
          <a:p>
            <a:pPr indent="0" lvl="0" marL="0" rtl="0" algn="l">
              <a:lnSpc>
                <a:spcPct val="115000"/>
              </a:lnSpc>
              <a:spcBef>
                <a:spcPts val="1200"/>
              </a:spcBef>
              <a:spcAft>
                <a:spcPts val="0"/>
              </a:spcAft>
              <a:buNone/>
            </a:pPr>
            <a:r>
              <a:rPr lang="en" sz="1000">
                <a:solidFill>
                  <a:schemeClr val="dk1"/>
                </a:solidFill>
              </a:rPr>
              <a:t>or mastery of diffi</a:t>
            </a:r>
            <a:r>
              <a:rPr lang="en">
                <a:solidFill>
                  <a:schemeClr val="dk1"/>
                </a:solidFill>
              </a:rPr>
              <a:t>cult skills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24115b6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24115b6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24115b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24115b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23dc74ce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23dc74ce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24115b65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24115b65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24115b65a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24115b65a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24115b65a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24115b65a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23dc74ce4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23dc74ce4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23dc74c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23dc74c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23dc74ce4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23dc74ce4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23dc74ce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23dc74ce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24115b65a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24115b65a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24115b65a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24115b65a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24115b65a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24115b65a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4115b65a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24115b65a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24115b65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24115b65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 Himanshu Jain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24115b65a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24115b65a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 Himanshu Jain ; </a:t>
            </a:r>
            <a:r>
              <a:rPr lang="en" sz="1050">
                <a:solidFill>
                  <a:srgbClr val="111111"/>
                </a:solidFill>
                <a:highlight>
                  <a:srgbClr val="FFFFFF"/>
                </a:highlight>
              </a:rPr>
              <a:t>Student engagement imparts knowledge on the true values of ownership, and develops a greater sense of responsibility while developing student communication skills and enhancing their negotiation skills.</a:t>
            </a:r>
            <a:endParaRPr sz="1050">
              <a:solidFill>
                <a:srgbClr val="11111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24115b65a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24115b65a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4115b65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4115b65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 Himanshu Jain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23dc74ce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23dc74ce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4115b6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24115b6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23dc74ce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23dc74ce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International_busine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Insights on K-12</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Standardised</a:t>
            </a:r>
            <a:r>
              <a:rPr lang="en"/>
              <a:t> Test</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Standardised </a:t>
            </a:r>
            <a:r>
              <a:rPr lang="en"/>
              <a:t>Tests</a:t>
            </a:r>
            <a:r>
              <a:rPr lang="en"/>
              <a:t> is conducted State wise in US in order to ensure that the students are above the desired minimum level of education.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test is  only </a:t>
            </a:r>
            <a:r>
              <a:rPr lang="en"/>
              <a:t>compulsory</a:t>
            </a:r>
            <a:r>
              <a:rPr lang="en"/>
              <a:t> for </a:t>
            </a:r>
            <a:r>
              <a:rPr lang="en"/>
              <a:t>students</a:t>
            </a:r>
            <a:r>
              <a:rPr lang="en"/>
              <a:t> from Public Schools. Private Schools and Home taught students may or may not attempt this test.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Although this test was originally designed to test students intelligence and unde</a:t>
            </a:r>
            <a:r>
              <a:rPr lang="en"/>
              <a:t>rstanding capability, in recent years, the average grades of students are rising but the average SAT scores are falling.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Engagement</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 meta-construct that includes behavioural, emotional, and cognitive engagement</a:t>
            </a:r>
            <a:endParaRPr/>
          </a:p>
          <a:p>
            <a:pPr indent="0" lvl="0" marL="0" rtl="0" algn="l">
              <a:spcBef>
                <a:spcPts val="1200"/>
              </a:spcBef>
              <a:spcAft>
                <a:spcPts val="0"/>
              </a:spcAft>
              <a:buNone/>
            </a:pPr>
            <a:r>
              <a:rPr b="1" lang="en"/>
              <a:t>Behavioural engagement</a:t>
            </a:r>
            <a:r>
              <a:rPr lang="en"/>
              <a:t> draws on the idea of participation and includes involvement in academic, social, or extracurricular activities</a:t>
            </a:r>
            <a:endParaRPr/>
          </a:p>
          <a:p>
            <a:pPr indent="0" lvl="0" marL="0" rtl="0" algn="l">
              <a:spcBef>
                <a:spcPts val="1200"/>
              </a:spcBef>
              <a:spcAft>
                <a:spcPts val="0"/>
              </a:spcAft>
              <a:buNone/>
            </a:pPr>
            <a:r>
              <a:rPr b="1" lang="en"/>
              <a:t>Emotional engagement</a:t>
            </a:r>
            <a:r>
              <a:rPr lang="en"/>
              <a:t> focuses on the extent of positive (and negative) reactions to teachers, classmates, academics, or school.</a:t>
            </a:r>
            <a:endParaRPr/>
          </a:p>
          <a:p>
            <a:pPr indent="0" lvl="0" marL="0" rtl="0" algn="l">
              <a:spcBef>
                <a:spcPts val="1200"/>
              </a:spcBef>
              <a:spcAft>
                <a:spcPts val="1200"/>
              </a:spcAft>
              <a:buNone/>
            </a:pPr>
            <a:r>
              <a:rPr b="1" lang="en"/>
              <a:t>Cognitive engagement</a:t>
            </a:r>
            <a:r>
              <a:rPr lang="en"/>
              <a:t> is defined as student’s level of investment in learning. It includes being thoughtful, strategic, and willing to exert the necessary effort for comprehension of complex ideas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Reviewing methods for measuring engagement</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a:solidFill>
                  <a:srgbClr val="000000"/>
                </a:solidFill>
                <a:latin typeface="Arial"/>
                <a:ea typeface="Arial"/>
                <a:cs typeface="Arial"/>
                <a:sym typeface="Arial"/>
              </a:rPr>
              <a:t>Student Self-report: </a:t>
            </a:r>
            <a:r>
              <a:rPr lang="en" sz="2000">
                <a:solidFill>
                  <a:srgbClr val="000000"/>
                </a:solidFill>
                <a:latin typeface="Arial"/>
                <a:ea typeface="Arial"/>
                <a:cs typeface="Arial"/>
                <a:sym typeface="Arial"/>
              </a:rPr>
              <a:t>critical to collect data on students’ subjective perceptions, as opposed to just collecting objective data.</a:t>
            </a:r>
            <a:endParaRPr sz="2000">
              <a:solidFill>
                <a:srgbClr val="000000"/>
              </a:solidFill>
              <a:latin typeface="Arial"/>
              <a:ea typeface="Arial"/>
              <a:cs typeface="Arial"/>
              <a:sym typeface="Arial"/>
            </a:endParaRPr>
          </a:p>
          <a:p>
            <a:pPr indent="0" lvl="0" marL="0" rtl="0" algn="l">
              <a:spcBef>
                <a:spcPts val="1200"/>
              </a:spcBef>
              <a:spcAft>
                <a:spcPts val="1200"/>
              </a:spcAft>
              <a:buNone/>
            </a:pPr>
            <a:r>
              <a:rPr b="1" lang="en" sz="2000">
                <a:solidFill>
                  <a:srgbClr val="000000"/>
                </a:solidFill>
                <a:latin typeface="Arial"/>
                <a:ea typeface="Arial"/>
                <a:cs typeface="Arial"/>
                <a:sym typeface="Arial"/>
              </a:rPr>
              <a:t>Experience Sampling: </a:t>
            </a:r>
            <a:r>
              <a:rPr lang="en" sz="2000">
                <a:solidFill>
                  <a:srgbClr val="000000"/>
                </a:solidFill>
                <a:latin typeface="Arial"/>
                <a:ea typeface="Arial"/>
                <a:cs typeface="Arial"/>
                <a:sym typeface="Arial"/>
              </a:rPr>
              <a:t>report on their thoughts, feelings, behaviors, and/or environment on multiple occasions over time, reduces problems with recall failure.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381000" y="720925"/>
            <a:ext cx="8520600" cy="3487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Arial"/>
                <a:ea typeface="Arial"/>
                <a:cs typeface="Arial"/>
                <a:sym typeface="Arial"/>
              </a:rPr>
              <a:t>Teacher Ratings of Students:</a:t>
            </a:r>
            <a:r>
              <a:rPr lang="en">
                <a:solidFill>
                  <a:srgbClr val="000000"/>
                </a:solidFill>
                <a:latin typeface="Arial"/>
                <a:ea typeface="Arial"/>
                <a:cs typeface="Arial"/>
                <a:sym typeface="Arial"/>
              </a:rPr>
              <a:t>useful for studies with younger children who have more difficulty completing self-report instruments due to the reading demands and limited literacy skills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Interviews: </a:t>
            </a:r>
            <a:r>
              <a:rPr lang="en">
                <a:solidFill>
                  <a:srgbClr val="000000"/>
                </a:solidFill>
                <a:latin typeface="Arial"/>
                <a:ea typeface="Arial"/>
                <a:cs typeface="Arial"/>
                <a:sym typeface="Arial"/>
              </a:rPr>
              <a:t>can provide insight into the reasons for variability in levels of engagement in more open-ended and unstructured ways</a:t>
            </a:r>
            <a:endParaRPr>
              <a:solidFill>
                <a:srgbClr val="000000"/>
              </a:solidFill>
              <a:latin typeface="Arial"/>
              <a:ea typeface="Arial"/>
              <a:cs typeface="Arial"/>
              <a:sym typeface="Arial"/>
            </a:endParaRPr>
          </a:p>
          <a:p>
            <a:pPr indent="0" lvl="0" marL="0" rtl="0" algn="l">
              <a:spcBef>
                <a:spcPts val="1200"/>
              </a:spcBef>
              <a:spcAft>
                <a:spcPts val="1200"/>
              </a:spcAft>
              <a:buNone/>
            </a:pPr>
            <a:r>
              <a:rPr b="1" lang="en">
                <a:solidFill>
                  <a:srgbClr val="000000"/>
                </a:solidFill>
                <a:latin typeface="Arial"/>
                <a:ea typeface="Arial"/>
                <a:cs typeface="Arial"/>
                <a:sym typeface="Arial"/>
              </a:rPr>
              <a:t>Observations: </a:t>
            </a:r>
            <a:r>
              <a:rPr lang="en">
                <a:solidFill>
                  <a:srgbClr val="000000"/>
                </a:solidFill>
                <a:latin typeface="Arial"/>
                <a:ea typeface="Arial"/>
                <a:cs typeface="Arial"/>
                <a:sym typeface="Arial"/>
              </a:rPr>
              <a:t>composite of academic behaviours such as reading aloud, writing, answering questions, participating in classroom tasks, used by school psychologists to screen individual children into special need programs.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Engagement Algorithm</a:t>
            </a:r>
            <a:endParaRPr/>
          </a:p>
        </p:txBody>
      </p:sp>
      <p:sp>
        <p:nvSpPr>
          <p:cNvPr id="162" name="Google Shape;16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Combining faculty perception, student participation, student self perception</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Engagement Index = </a:t>
            </a:r>
            <a:r>
              <a:rPr b="1" lang="en" sz="1500"/>
              <a:t>(K1*participation_score) + (K2*faculty_assesment_score) +  (K3*student_assesment_score)</a:t>
            </a:r>
            <a:r>
              <a:rPr lang="en" sz="1500"/>
              <a:t>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W</a:t>
            </a:r>
            <a:r>
              <a:rPr lang="en" sz="1500"/>
              <a:t>here K1 ,K2 , and K3 are weighting constants.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Normalized to keep score between 0 and 1</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Students at risk</a:t>
            </a:r>
            <a:endParaRPr/>
          </a:p>
        </p:txBody>
      </p:sp>
      <p:sp>
        <p:nvSpPr>
          <p:cNvPr id="168" name="Google Shape;16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000"/>
          </a:p>
          <a:p>
            <a:pPr indent="0" lvl="0" marL="457200" rtl="0" algn="l">
              <a:spcBef>
                <a:spcPts val="1200"/>
              </a:spcBef>
              <a:spcAft>
                <a:spcPts val="0"/>
              </a:spcAft>
              <a:buNone/>
            </a:pPr>
            <a:r>
              <a:rPr lang="en" sz="2000"/>
              <a:t>Students in this category are determined to be at risk of dropping out of their courses. It is crucial to have in place a </a:t>
            </a:r>
            <a:r>
              <a:rPr lang="en" sz="2000"/>
              <a:t>dropout</a:t>
            </a:r>
            <a:r>
              <a:rPr lang="en" sz="2000"/>
              <a:t> warning framework which would preemptively identify K-12 </a:t>
            </a:r>
            <a:r>
              <a:rPr lang="en" sz="2000"/>
              <a:t>students</a:t>
            </a:r>
            <a:r>
              <a:rPr lang="en" sz="2000"/>
              <a:t> who fall into this category.</a:t>
            </a:r>
            <a:endParaRPr sz="2000"/>
          </a:p>
          <a:p>
            <a:pPr indent="0" lvl="0" marL="457200" rtl="0" algn="l">
              <a:spcBef>
                <a:spcPts val="1200"/>
              </a:spcBef>
              <a:spcAft>
                <a:spcPts val="0"/>
              </a:spcAft>
              <a:buNone/>
            </a:pPr>
            <a:r>
              <a:t/>
            </a:r>
            <a:endParaRPr sz="20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which affect dropout rates</a:t>
            </a:r>
            <a:endParaRPr/>
          </a:p>
        </p:txBody>
      </p:sp>
      <p:sp>
        <p:nvSpPr>
          <p:cNvPr id="174" name="Google Shape;17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Online vs Offline</a:t>
            </a:r>
            <a:endParaRPr sz="2000"/>
          </a:p>
          <a:p>
            <a:pPr indent="-355600" lvl="0" marL="457200" rtl="0" algn="l">
              <a:spcBef>
                <a:spcPts val="0"/>
              </a:spcBef>
              <a:spcAft>
                <a:spcPts val="0"/>
              </a:spcAft>
              <a:buSzPts val="2000"/>
              <a:buChar char="●"/>
            </a:pPr>
            <a:r>
              <a:rPr lang="en" sz="2000"/>
              <a:t>MOOC vs interactive courses</a:t>
            </a:r>
            <a:endParaRPr sz="2000"/>
          </a:p>
          <a:p>
            <a:pPr indent="-355600" lvl="0" marL="457200" rtl="0" algn="l">
              <a:spcBef>
                <a:spcPts val="0"/>
              </a:spcBef>
              <a:spcAft>
                <a:spcPts val="0"/>
              </a:spcAft>
              <a:buSzPts val="2000"/>
              <a:buChar char="●"/>
            </a:pPr>
            <a:r>
              <a:rPr lang="en" sz="2000"/>
              <a:t>Paid vs free content</a:t>
            </a:r>
            <a:endParaRPr sz="2000"/>
          </a:p>
          <a:p>
            <a:pPr indent="-355600" lvl="0" marL="457200" rtl="0" algn="l">
              <a:spcBef>
                <a:spcPts val="0"/>
              </a:spcBef>
              <a:spcAft>
                <a:spcPts val="0"/>
              </a:spcAft>
              <a:buSzPts val="2000"/>
              <a:buChar char="●"/>
            </a:pPr>
            <a:r>
              <a:rPr lang="en" sz="2000"/>
              <a:t>Lack of interest/confidence</a:t>
            </a:r>
            <a:endParaRPr sz="2000"/>
          </a:p>
          <a:p>
            <a:pPr indent="-355600" lvl="0" marL="457200" rtl="0" algn="l">
              <a:spcBef>
                <a:spcPts val="0"/>
              </a:spcBef>
              <a:spcAft>
                <a:spcPts val="0"/>
              </a:spcAft>
              <a:buSzPts val="2000"/>
              <a:buChar char="●"/>
            </a:pPr>
            <a:r>
              <a:rPr lang="en" sz="2000"/>
              <a:t>Difference in expectations of learning paths</a:t>
            </a:r>
            <a:endParaRPr sz="2000"/>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80" name="Google Shape;180;p29"/>
          <p:cNvSpPr txBox="1"/>
          <p:nvPr>
            <p:ph idx="1" type="body"/>
          </p:nvPr>
        </p:nvSpPr>
        <p:spPr>
          <a:xfrm>
            <a:off x="311700" y="1189825"/>
            <a:ext cx="8520600" cy="33792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a:t>It is important to study approaches to identify at-risk K-12 online students and build an effective yet practical warning system. However, this task is rather challenging due to the following characteristics:</a:t>
            </a:r>
            <a:endParaRPr sz="2300"/>
          </a:p>
          <a:p>
            <a:pPr indent="-336550" lvl="0" marL="457200" rtl="0" algn="l">
              <a:spcBef>
                <a:spcPts val="1200"/>
              </a:spcBef>
              <a:spcAft>
                <a:spcPts val="0"/>
              </a:spcAft>
              <a:buSzPts val="1700"/>
              <a:buChar char="●"/>
            </a:pPr>
            <a:r>
              <a:rPr lang="en" sz="1700"/>
              <a:t>Multiple modalities - Difficult to determine uniform metrics due to subjective factors like quality of teachers, emotional attachment, etc.</a:t>
            </a:r>
            <a:endParaRPr sz="1700"/>
          </a:p>
          <a:p>
            <a:pPr indent="-336550" lvl="0" marL="457200" rtl="0" algn="l">
              <a:spcBef>
                <a:spcPts val="0"/>
              </a:spcBef>
              <a:spcAft>
                <a:spcPts val="0"/>
              </a:spcAft>
              <a:buSzPts val="1700"/>
              <a:buChar char="●"/>
            </a:pPr>
            <a:r>
              <a:rPr lang="en" sz="1700"/>
              <a:t>Length variability - Should be able to differentiate students on length of learning history and whether they are newly enrolled</a:t>
            </a:r>
            <a:endParaRPr sz="1700"/>
          </a:p>
          <a:p>
            <a:pPr indent="-336550" lvl="0" marL="457200" rtl="0" algn="l">
              <a:spcBef>
                <a:spcPts val="0"/>
              </a:spcBef>
              <a:spcAft>
                <a:spcPts val="0"/>
              </a:spcAft>
              <a:buSzPts val="1700"/>
              <a:buChar char="●"/>
            </a:pPr>
            <a:r>
              <a:rPr lang="en" sz="1700"/>
              <a:t>Data imbalance - K-12 online interactive courses have relatively low dropout rates in comparison to other forms of learning.</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Student at Risk</a:t>
            </a:r>
            <a:endParaRPr/>
          </a:p>
        </p:txBody>
      </p:sp>
      <p:sp>
        <p:nvSpPr>
          <p:cNvPr id="186" name="Google Shape;186;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Multi-class classification into ‘Low Risk’, ‘High Risk’, ‘No Risk’ of dropping out</a:t>
            </a:r>
            <a:endParaRPr sz="1500"/>
          </a:p>
          <a:p>
            <a:pPr indent="-323850" lvl="0" marL="457200" rtl="0" algn="l">
              <a:spcBef>
                <a:spcPts val="0"/>
              </a:spcBef>
              <a:spcAft>
                <a:spcPts val="0"/>
              </a:spcAft>
              <a:buSzPts val="1500"/>
              <a:buChar char="●"/>
            </a:pPr>
            <a:r>
              <a:rPr lang="en" sz="1500"/>
              <a:t>Can be done using ‘K-Means Clustering’, ‘</a:t>
            </a:r>
            <a:r>
              <a:rPr lang="en" sz="1500"/>
              <a:t>Decision Tree</a:t>
            </a:r>
            <a:r>
              <a:rPr lang="en" sz="1500"/>
              <a:t>’, ‘RandomForest’, ‘Naive Bayes Classifier’ based on performance, </a:t>
            </a:r>
            <a:r>
              <a:rPr lang="en" sz="1500"/>
              <a:t>attendance and engagement index</a:t>
            </a:r>
            <a:endParaRPr sz="1500"/>
          </a:p>
          <a:p>
            <a:pPr indent="-323850" lvl="0" marL="457200" rtl="0" algn="l">
              <a:spcBef>
                <a:spcPts val="0"/>
              </a:spcBef>
              <a:spcAft>
                <a:spcPts val="0"/>
              </a:spcAft>
              <a:buSzPts val="1500"/>
              <a:buChar char="●"/>
            </a:pPr>
            <a:r>
              <a:rPr lang="en" sz="1500"/>
              <a:t>Defining thresholds in engagement index corresp</a:t>
            </a:r>
            <a:r>
              <a:rPr lang="en" sz="1500"/>
              <a:t>onding to the classification</a:t>
            </a:r>
            <a:endParaRPr sz="1500"/>
          </a:p>
        </p:txBody>
      </p:sp>
      <p:pic>
        <p:nvPicPr>
          <p:cNvPr id="187" name="Google Shape;187;p30"/>
          <p:cNvPicPr preferRelativeResize="0"/>
          <p:nvPr/>
        </p:nvPicPr>
        <p:blipFill>
          <a:blip r:embed="rId3">
            <a:alphaModFix/>
          </a:blip>
          <a:stretch>
            <a:fillRect/>
          </a:stretch>
        </p:blipFill>
        <p:spPr>
          <a:xfrm>
            <a:off x="86750" y="2853875"/>
            <a:ext cx="4173051" cy="1738775"/>
          </a:xfrm>
          <a:prstGeom prst="rect">
            <a:avLst/>
          </a:prstGeom>
          <a:noFill/>
          <a:ln>
            <a:noFill/>
          </a:ln>
        </p:spPr>
      </p:pic>
      <p:pic>
        <p:nvPicPr>
          <p:cNvPr id="188" name="Google Shape;188;p30"/>
          <p:cNvPicPr preferRelativeResize="0"/>
          <p:nvPr/>
        </p:nvPicPr>
        <p:blipFill>
          <a:blip r:embed="rId4">
            <a:alphaModFix/>
          </a:blip>
          <a:stretch>
            <a:fillRect/>
          </a:stretch>
        </p:blipFill>
        <p:spPr>
          <a:xfrm>
            <a:off x="4770125" y="2571750"/>
            <a:ext cx="2750269" cy="2303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9"/>
              <a:t>Datasets</a:t>
            </a:r>
            <a:endParaRPr sz="1829"/>
          </a:p>
          <a:p>
            <a:pPr indent="0" lvl="0" marL="0" rtl="0" algn="l">
              <a:spcBef>
                <a:spcPts val="0"/>
              </a:spcBef>
              <a:spcAft>
                <a:spcPts val="0"/>
              </a:spcAft>
              <a:buSzPts val="990"/>
              <a:buNone/>
            </a:pPr>
            <a:r>
              <a:rPr lang="en" sz="1829"/>
              <a:t>OULAD: Open University Learning Analytics Dataset</a:t>
            </a:r>
            <a:endParaRPr sz="1829"/>
          </a:p>
        </p:txBody>
      </p:sp>
      <p:sp>
        <p:nvSpPr>
          <p:cNvPr id="194" name="Google Shape;194;p31"/>
          <p:cNvSpPr txBox="1"/>
          <p:nvPr>
            <p:ph idx="1" type="body"/>
          </p:nvPr>
        </p:nvSpPr>
        <p:spPr>
          <a:xfrm>
            <a:off x="371825" y="1090675"/>
            <a:ext cx="8204700" cy="1140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Anonymized data about courses, students and their interactions with Virtual Learning Environment(VLE) for 7 courses</a:t>
            </a:r>
            <a:endParaRPr sz="1500"/>
          </a:p>
          <a:p>
            <a:pPr indent="0" lvl="0" marL="457200" rtl="0" algn="l">
              <a:spcBef>
                <a:spcPts val="1200"/>
              </a:spcBef>
              <a:spcAft>
                <a:spcPts val="1200"/>
              </a:spcAft>
              <a:buNone/>
            </a:pPr>
            <a:r>
              <a:t/>
            </a:r>
            <a:endParaRPr/>
          </a:p>
        </p:txBody>
      </p:sp>
      <p:pic>
        <p:nvPicPr>
          <p:cNvPr id="195" name="Google Shape;195;p31"/>
          <p:cNvPicPr preferRelativeResize="0"/>
          <p:nvPr/>
        </p:nvPicPr>
        <p:blipFill>
          <a:blip r:embed="rId3">
            <a:alphaModFix/>
          </a:blip>
          <a:stretch>
            <a:fillRect/>
          </a:stretch>
        </p:blipFill>
        <p:spPr>
          <a:xfrm>
            <a:off x="3843600" y="1498150"/>
            <a:ext cx="3344925" cy="3156074"/>
          </a:xfrm>
          <a:prstGeom prst="rect">
            <a:avLst/>
          </a:prstGeom>
          <a:noFill/>
          <a:ln>
            <a:noFill/>
          </a:ln>
        </p:spPr>
      </p:pic>
      <p:pic>
        <p:nvPicPr>
          <p:cNvPr id="196" name="Google Shape;196;p31"/>
          <p:cNvPicPr preferRelativeResize="0"/>
          <p:nvPr/>
        </p:nvPicPr>
        <p:blipFill>
          <a:blip r:embed="rId4">
            <a:alphaModFix/>
          </a:blip>
          <a:stretch>
            <a:fillRect/>
          </a:stretch>
        </p:blipFill>
        <p:spPr>
          <a:xfrm>
            <a:off x="371825" y="1681850"/>
            <a:ext cx="2701875" cy="3221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latin typeface="Roboto"/>
                <a:ea typeface="Roboto"/>
                <a:cs typeface="Roboto"/>
                <a:sym typeface="Roboto"/>
              </a:rPr>
              <a:t>Members</a:t>
            </a:r>
            <a:endParaRPr b="1" sz="4000">
              <a:latin typeface="Roboto"/>
              <a:ea typeface="Roboto"/>
              <a:cs typeface="Roboto"/>
              <a:sym typeface="Roboto"/>
            </a:endParaRPr>
          </a:p>
        </p:txBody>
      </p:sp>
      <p:sp>
        <p:nvSpPr>
          <p:cNvPr id="92" name="Google Shape;92;p14"/>
          <p:cNvSpPr txBox="1"/>
          <p:nvPr>
            <p:ph idx="1" type="body"/>
          </p:nvPr>
        </p:nvSpPr>
        <p:spPr>
          <a:xfrm>
            <a:off x="311700" y="1572725"/>
            <a:ext cx="8520600" cy="28776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sz="2100"/>
              <a:t>Amartya Ayushi	-	2019B2A41467H</a:t>
            </a:r>
            <a:endParaRPr sz="2100"/>
          </a:p>
          <a:p>
            <a:pPr indent="-361950" lvl="0" marL="457200" rtl="0" algn="l">
              <a:spcBef>
                <a:spcPts val="0"/>
              </a:spcBef>
              <a:spcAft>
                <a:spcPts val="0"/>
              </a:spcAft>
              <a:buSzPts val="2100"/>
              <a:buChar char="●"/>
            </a:pPr>
            <a:r>
              <a:rPr lang="en" sz="2100"/>
              <a:t>B Shreyas Bhat		-	2019B1A80969G  </a:t>
            </a:r>
            <a:endParaRPr sz="2100"/>
          </a:p>
          <a:p>
            <a:pPr indent="-361950" lvl="0" marL="457200" rtl="0" algn="l">
              <a:spcBef>
                <a:spcPts val="0"/>
              </a:spcBef>
              <a:spcAft>
                <a:spcPts val="0"/>
              </a:spcAft>
              <a:buSzPts val="2100"/>
              <a:buChar char="●"/>
            </a:pPr>
            <a:r>
              <a:rPr lang="en" sz="2100"/>
              <a:t>Vaibhav Rana		-	2019A1PS1113G</a:t>
            </a:r>
            <a:endParaRPr sz="2100"/>
          </a:p>
          <a:p>
            <a:pPr indent="-361950" lvl="0" marL="457200" rtl="0" algn="l">
              <a:spcBef>
                <a:spcPts val="0"/>
              </a:spcBef>
              <a:spcAft>
                <a:spcPts val="0"/>
              </a:spcAft>
              <a:buSzPts val="2100"/>
              <a:buChar char="●"/>
            </a:pPr>
            <a:r>
              <a:rPr lang="en" sz="2100"/>
              <a:t>Jathin Narayan		-	2019A7PS1001G</a:t>
            </a:r>
            <a:endParaRPr sz="2100"/>
          </a:p>
          <a:p>
            <a:pPr indent="-361950" lvl="0" marL="457200" rtl="0" algn="l">
              <a:spcBef>
                <a:spcPts val="0"/>
              </a:spcBef>
              <a:spcAft>
                <a:spcPts val="0"/>
              </a:spcAft>
              <a:buSzPts val="2100"/>
              <a:buChar char="●"/>
            </a:pPr>
            <a:r>
              <a:rPr lang="en" sz="2100"/>
              <a:t>Himanshu Jain		-	2019A3PS0423G</a:t>
            </a:r>
            <a:endParaRPr sz="2100"/>
          </a:p>
          <a:p>
            <a:pPr indent="0" lvl="0" marL="457200" rtl="0" algn="l">
              <a:spcBef>
                <a:spcPts val="1200"/>
              </a:spcBef>
              <a:spcAft>
                <a:spcPts val="0"/>
              </a:spcAft>
              <a:buNone/>
            </a:pPr>
            <a:r>
              <a:t/>
            </a:r>
            <a:endParaRPr sz="2100"/>
          </a:p>
          <a:p>
            <a:pPr indent="0" lvl="0" marL="457200" rtl="0" algn="l">
              <a:spcBef>
                <a:spcPts val="1200"/>
              </a:spcBef>
              <a:spcAft>
                <a:spcPts val="1200"/>
              </a:spcAft>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Publicly available and widely used</a:t>
            </a:r>
            <a:endParaRPr sz="1500"/>
          </a:p>
          <a:p>
            <a:pPr indent="0" lvl="0" marL="457200" rtl="0" algn="l">
              <a:spcBef>
                <a:spcPts val="1200"/>
              </a:spcBef>
              <a:spcAft>
                <a:spcPts val="1200"/>
              </a:spcAft>
              <a:buNone/>
            </a:pPr>
            <a:r>
              <a:t/>
            </a:r>
            <a:endParaRPr sz="1500"/>
          </a:p>
        </p:txBody>
      </p:sp>
      <p:pic>
        <p:nvPicPr>
          <p:cNvPr id="202" name="Google Shape;202;p32"/>
          <p:cNvPicPr preferRelativeResize="0"/>
          <p:nvPr/>
        </p:nvPicPr>
        <p:blipFill>
          <a:blip r:embed="rId3">
            <a:alphaModFix/>
          </a:blip>
          <a:stretch>
            <a:fillRect/>
          </a:stretch>
        </p:blipFill>
        <p:spPr>
          <a:xfrm>
            <a:off x="486663" y="1945100"/>
            <a:ext cx="3857625" cy="2533650"/>
          </a:xfrm>
          <a:prstGeom prst="rect">
            <a:avLst/>
          </a:prstGeom>
          <a:noFill/>
          <a:ln>
            <a:noFill/>
          </a:ln>
        </p:spPr>
      </p:pic>
      <p:pic>
        <p:nvPicPr>
          <p:cNvPr id="203" name="Google Shape;203;p32"/>
          <p:cNvPicPr preferRelativeResize="0"/>
          <p:nvPr/>
        </p:nvPicPr>
        <p:blipFill>
          <a:blip r:embed="rId4">
            <a:alphaModFix/>
          </a:blip>
          <a:stretch>
            <a:fillRect/>
          </a:stretch>
        </p:blipFill>
        <p:spPr>
          <a:xfrm>
            <a:off x="4666550" y="1464075"/>
            <a:ext cx="3657600" cy="3495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a:t>
            </a:r>
            <a:r>
              <a:rPr b="1" lang="en"/>
              <a:t>Anonymization</a:t>
            </a:r>
            <a:endParaRPr b="1"/>
          </a:p>
        </p:txBody>
      </p:sp>
      <p:sp>
        <p:nvSpPr>
          <p:cNvPr id="209" name="Google Shape;209;p33"/>
          <p:cNvSpPr txBox="1"/>
          <p:nvPr>
            <p:ph idx="1" type="body"/>
          </p:nvPr>
        </p:nvSpPr>
        <p:spPr>
          <a:xfrm>
            <a:off x="311700" y="1540700"/>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50">
                <a:solidFill>
                  <a:srgbClr val="000000"/>
                </a:solidFill>
                <a:highlight>
                  <a:srgbClr val="FFFFFF"/>
                </a:highlight>
                <a:latin typeface="Inter"/>
                <a:ea typeface="Inter"/>
                <a:cs typeface="Inter"/>
                <a:sym typeface="Inter"/>
              </a:rPr>
              <a:t>Data anonymization is the process of protecting </a:t>
            </a:r>
            <a:r>
              <a:rPr b="1" lang="en" sz="1950">
                <a:solidFill>
                  <a:srgbClr val="000000"/>
                </a:solidFill>
                <a:highlight>
                  <a:srgbClr val="FFFFFF"/>
                </a:highlight>
                <a:latin typeface="Inter"/>
                <a:ea typeface="Inter"/>
                <a:cs typeface="Inter"/>
                <a:sym typeface="Inter"/>
              </a:rPr>
              <a:t>private or sensitive information </a:t>
            </a:r>
            <a:r>
              <a:rPr lang="en" sz="1950">
                <a:solidFill>
                  <a:srgbClr val="000000"/>
                </a:solidFill>
                <a:highlight>
                  <a:srgbClr val="FFFFFF"/>
                </a:highlight>
                <a:latin typeface="Inter"/>
                <a:ea typeface="Inter"/>
                <a:cs typeface="Inter"/>
                <a:sym typeface="Inter"/>
              </a:rPr>
              <a:t>by erasing or encrypting identifiers that connect an individual to stored data. </a:t>
            </a:r>
            <a:endParaRPr sz="1950">
              <a:solidFill>
                <a:srgbClr val="000000"/>
              </a:solidFill>
              <a:highlight>
                <a:srgbClr val="FFFFFF"/>
              </a:highlight>
              <a:latin typeface="Inter"/>
              <a:ea typeface="Inter"/>
              <a:cs typeface="Inter"/>
              <a:sym typeface="Inter"/>
            </a:endParaRPr>
          </a:p>
          <a:p>
            <a:pPr indent="0" lvl="0" marL="0" rtl="0" algn="ctr">
              <a:spcBef>
                <a:spcPts val="1200"/>
              </a:spcBef>
              <a:spcAft>
                <a:spcPts val="1200"/>
              </a:spcAft>
              <a:buNone/>
            </a:pPr>
            <a:r>
              <a:rPr lang="en" sz="1950">
                <a:solidFill>
                  <a:srgbClr val="000000"/>
                </a:solidFill>
                <a:highlight>
                  <a:srgbClr val="FFFFFF"/>
                </a:highlight>
                <a:latin typeface="Inter"/>
                <a:ea typeface="Inter"/>
                <a:cs typeface="Inter"/>
                <a:sym typeface="Inter"/>
              </a:rPr>
              <a:t>To ensure the safety of users, we have various </a:t>
            </a:r>
            <a:r>
              <a:rPr lang="en" sz="1950">
                <a:solidFill>
                  <a:srgbClr val="000000"/>
                </a:solidFill>
                <a:highlight>
                  <a:srgbClr val="FFFFFF"/>
                </a:highlight>
                <a:latin typeface="Inter"/>
                <a:ea typeface="Inter"/>
                <a:cs typeface="Inter"/>
                <a:sym typeface="Inter"/>
              </a:rPr>
              <a:t>compliances</a:t>
            </a:r>
            <a:r>
              <a:rPr lang="en" sz="1950">
                <a:solidFill>
                  <a:srgbClr val="000000"/>
                </a:solidFill>
                <a:highlight>
                  <a:srgbClr val="FFFFFF"/>
                </a:highlight>
                <a:latin typeface="Inter"/>
                <a:ea typeface="Inter"/>
                <a:cs typeface="Inter"/>
                <a:sym typeface="Inter"/>
              </a:rPr>
              <a:t> which a company needs to follow. </a:t>
            </a:r>
            <a:endParaRPr sz="1950">
              <a:solidFill>
                <a:srgbClr val="000000"/>
              </a:solidFill>
              <a:highlight>
                <a:srgbClr val="FFFFFF"/>
              </a:highlight>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PII ( Personally Identifiable Information ) </a:t>
            </a:r>
            <a:endParaRPr b="1"/>
          </a:p>
        </p:txBody>
      </p:sp>
      <p:sp>
        <p:nvSpPr>
          <p:cNvPr id="215" name="Google Shape;215;p34"/>
          <p:cNvSpPr txBox="1"/>
          <p:nvPr>
            <p:ph idx="1" type="body"/>
          </p:nvPr>
        </p:nvSpPr>
        <p:spPr>
          <a:xfrm>
            <a:off x="311700" y="1644300"/>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50">
                <a:solidFill>
                  <a:srgbClr val="111111"/>
                </a:solidFill>
                <a:highlight>
                  <a:srgbClr val="FFFFFF"/>
                </a:highlight>
                <a:latin typeface="Arial"/>
                <a:ea typeface="Arial"/>
                <a:cs typeface="Arial"/>
                <a:sym typeface="Arial"/>
              </a:rPr>
              <a:t>Personally identifiable information (PII) is information that, when used alone or with other relevant data, can identify an individual. PII may contain direct identifiers (e.g., passport information) that can identify a person uniquely, or quasi-identifiers (e.g., race) that can be combined with other quasi-identifiers (e.g., date of birth) to successfully recognize an individual.</a:t>
            </a:r>
            <a:endParaRPr sz="19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GDPR ( General Data Protection Regulation ) </a:t>
            </a:r>
            <a:endParaRPr b="1"/>
          </a:p>
        </p:txBody>
      </p:sp>
      <p:sp>
        <p:nvSpPr>
          <p:cNvPr id="221" name="Google Shape;221;p35"/>
          <p:cNvSpPr txBox="1"/>
          <p:nvPr>
            <p:ph idx="1" type="body"/>
          </p:nvPr>
        </p:nvSpPr>
        <p:spPr>
          <a:xfrm>
            <a:off x="282075" y="16591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50">
                <a:solidFill>
                  <a:srgbClr val="202122"/>
                </a:solidFill>
                <a:highlight>
                  <a:srgbClr val="FFFFFF"/>
                </a:highlight>
                <a:latin typeface="Arial"/>
                <a:ea typeface="Arial"/>
                <a:cs typeface="Arial"/>
                <a:sym typeface="Arial"/>
              </a:rPr>
              <a:t>GDPR's primary aim is to give individuals control over their personal data and to simplify the regulatory environment for </a:t>
            </a:r>
            <a:r>
              <a:rPr lang="en" sz="19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international business</a:t>
            </a:r>
            <a:r>
              <a:rPr lang="en" sz="1950">
                <a:solidFill>
                  <a:srgbClr val="202122"/>
                </a:solidFill>
                <a:highlight>
                  <a:srgbClr val="FFFFFF"/>
                </a:highlight>
                <a:latin typeface="Arial"/>
                <a:ea typeface="Arial"/>
                <a:cs typeface="Arial"/>
                <a:sym typeface="Arial"/>
              </a:rPr>
              <a:t> by unifying the regulation within the EU.</a:t>
            </a:r>
            <a:endParaRPr sz="19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idx="1" type="body"/>
          </p:nvPr>
        </p:nvSpPr>
        <p:spPr>
          <a:xfrm>
            <a:off x="2761350" y="1303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4400">
                <a:solidFill>
                  <a:schemeClr val="dk1"/>
                </a:solidFill>
              </a:rPr>
              <a:t>Thank You!</a:t>
            </a:r>
            <a:endParaRPr b="1" sz="4400">
              <a:solidFill>
                <a:schemeClr val="dk1"/>
              </a:solidFill>
            </a:endParaRPr>
          </a:p>
          <a:p>
            <a:pPr indent="0" lvl="0" marL="0" rtl="0" algn="l">
              <a:spcBef>
                <a:spcPts val="0"/>
              </a:spcBef>
              <a:spcAft>
                <a:spcPts val="1200"/>
              </a:spcAft>
              <a:buNone/>
            </a:pPr>
            <a:r>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Frost Insights for K-12?</a:t>
            </a:r>
            <a:endParaRPr b="1"/>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3400">
              <a:solidFill>
                <a:srgbClr val="1C1C1C"/>
              </a:solidFill>
              <a:latin typeface="Arial"/>
              <a:ea typeface="Arial"/>
              <a:cs typeface="Arial"/>
              <a:sym typeface="Arial"/>
            </a:endParaRPr>
          </a:p>
          <a:p>
            <a:pPr indent="0" lvl="0" marL="0" rtl="0" algn="ctr">
              <a:lnSpc>
                <a:spcPct val="130000"/>
              </a:lnSpc>
              <a:spcBef>
                <a:spcPts val="0"/>
              </a:spcBef>
              <a:spcAft>
                <a:spcPts val="0"/>
              </a:spcAft>
              <a:buNone/>
            </a:pPr>
            <a:r>
              <a:rPr lang="en" sz="1950">
                <a:solidFill>
                  <a:srgbClr val="1C1C1C"/>
                </a:solidFill>
                <a:latin typeface="Arial"/>
                <a:ea typeface="Arial"/>
                <a:cs typeface="Arial"/>
                <a:sym typeface="Arial"/>
              </a:rPr>
              <a:t>Frost is a suite of integrated platforms designed to provide the digital infrastructure for your educational content. From instructional design to data to assessments, Frost can handle it </a:t>
            </a:r>
            <a:r>
              <a:rPr b="1" lang="en" sz="1950">
                <a:solidFill>
                  <a:srgbClr val="1C1C1C"/>
                </a:solidFill>
                <a:latin typeface="Arial"/>
                <a:ea typeface="Arial"/>
                <a:cs typeface="Arial"/>
                <a:sym typeface="Arial"/>
              </a:rPr>
              <a:t>all in one place</a:t>
            </a:r>
            <a:r>
              <a:rPr lang="en" sz="1950">
                <a:solidFill>
                  <a:srgbClr val="1C1C1C"/>
                </a:solidFill>
                <a:latin typeface="Arial"/>
                <a:ea typeface="Arial"/>
                <a:cs typeface="Arial"/>
                <a:sym typeface="Arial"/>
              </a:rPr>
              <a:t>, simplifying your entire content ecosystem.</a:t>
            </a:r>
            <a:endParaRPr sz="1950">
              <a:solidFill>
                <a:srgbClr val="1C1C1C"/>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Need - Student Engagement &amp; Risk Labelling</a:t>
            </a:r>
            <a:endParaRPr b="1"/>
          </a:p>
        </p:txBody>
      </p:sp>
      <p:sp>
        <p:nvSpPr>
          <p:cNvPr id="104" name="Google Shape;104;p16"/>
          <p:cNvSpPr txBox="1"/>
          <p:nvPr>
            <p:ph idx="1" type="body"/>
          </p:nvPr>
        </p:nvSpPr>
        <p:spPr>
          <a:xfrm>
            <a:off x="311700" y="1237275"/>
            <a:ext cx="8520600" cy="3339000"/>
          </a:xfrm>
          <a:prstGeom prst="rect">
            <a:avLst/>
          </a:prstGeom>
        </p:spPr>
        <p:txBody>
          <a:bodyPr anchorCtr="0" anchor="t" bIns="91425" lIns="91425" spcFirstLastPara="1" rIns="91425" wrap="square" tIns="91425">
            <a:noAutofit/>
          </a:bodyPr>
          <a:lstStyle/>
          <a:p>
            <a:pPr indent="0" lvl="0" marL="0" rtl="0" algn="ctr">
              <a:lnSpc>
                <a:spcPct val="182857"/>
              </a:lnSpc>
              <a:spcBef>
                <a:spcPts val="0"/>
              </a:spcBef>
              <a:spcAft>
                <a:spcPts val="0"/>
              </a:spcAft>
              <a:buNone/>
            </a:pPr>
            <a:r>
              <a:rPr lang="en" sz="1450">
                <a:solidFill>
                  <a:srgbClr val="111111"/>
                </a:solidFill>
                <a:highlight>
                  <a:srgbClr val="FFFFFF"/>
                </a:highlight>
                <a:latin typeface="Arial"/>
                <a:ea typeface="Arial"/>
                <a:cs typeface="Arial"/>
                <a:sym typeface="Arial"/>
              </a:rPr>
              <a:t>Student engagement plays a crucial role in education and benefits students, the college, and education partners.</a:t>
            </a:r>
            <a:endParaRPr sz="1450">
              <a:solidFill>
                <a:srgbClr val="111111"/>
              </a:solidFill>
              <a:highlight>
                <a:srgbClr val="FFFFFF"/>
              </a:highlight>
              <a:latin typeface="Arial"/>
              <a:ea typeface="Arial"/>
              <a:cs typeface="Arial"/>
              <a:sym typeface="Arial"/>
            </a:endParaRPr>
          </a:p>
          <a:p>
            <a:pPr indent="0" lvl="0" marL="0" rtl="0" algn="ctr">
              <a:lnSpc>
                <a:spcPct val="160000"/>
              </a:lnSpc>
              <a:spcBef>
                <a:spcPts val="1200"/>
              </a:spcBef>
              <a:spcAft>
                <a:spcPts val="0"/>
              </a:spcAft>
              <a:buNone/>
            </a:pPr>
            <a:r>
              <a:rPr lang="en" sz="1450">
                <a:solidFill>
                  <a:srgbClr val="111111"/>
                </a:solidFill>
                <a:highlight>
                  <a:srgbClr val="FFFFFF"/>
                </a:highlight>
                <a:latin typeface="Arial"/>
                <a:ea typeface="Arial"/>
                <a:cs typeface="Arial"/>
                <a:sym typeface="Arial"/>
              </a:rPr>
              <a:t>It empowers students with the ability to </a:t>
            </a:r>
            <a:r>
              <a:rPr b="1" lang="en" sz="1450">
                <a:solidFill>
                  <a:srgbClr val="111111"/>
                </a:solidFill>
                <a:highlight>
                  <a:srgbClr val="FFFFFF"/>
                </a:highlight>
                <a:latin typeface="Arial"/>
                <a:ea typeface="Arial"/>
                <a:cs typeface="Arial"/>
                <a:sym typeface="Arial"/>
              </a:rPr>
              <a:t>acquire and practice the necessary skills</a:t>
            </a:r>
            <a:r>
              <a:rPr lang="en" sz="1450">
                <a:solidFill>
                  <a:srgbClr val="111111"/>
                </a:solidFill>
                <a:highlight>
                  <a:srgbClr val="FFFFFF"/>
                </a:highlight>
                <a:latin typeface="Arial"/>
                <a:ea typeface="Arial"/>
                <a:cs typeface="Arial"/>
                <a:sym typeface="Arial"/>
              </a:rPr>
              <a:t> to build a successful future. Helps in building better relationships with other students, staff, and faculty and helps the students understand governance within the institution’s education system. As a result, it improves student personality and enhances their skills that are necessary for driving change.</a:t>
            </a:r>
            <a:endParaRPr sz="1450">
              <a:solidFill>
                <a:srgbClr val="111111"/>
              </a:solidFill>
              <a:highlight>
                <a:srgbClr val="FFFFFF"/>
              </a:highlight>
              <a:latin typeface="Arial"/>
              <a:ea typeface="Arial"/>
              <a:cs typeface="Arial"/>
              <a:sym typeface="Arial"/>
            </a:endParaRPr>
          </a:p>
          <a:p>
            <a:pPr indent="0" lvl="0" marL="0" rtl="0" algn="ctr">
              <a:spcBef>
                <a:spcPts val="1200"/>
              </a:spcBef>
              <a:spcAft>
                <a:spcPts val="1200"/>
              </a:spcAft>
              <a:buNone/>
            </a:pPr>
            <a:r>
              <a:t/>
            </a:r>
            <a:endParaRPr sz="14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Our Goal </a:t>
            </a:r>
            <a:endParaRPr b="1"/>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lnSpc>
                <a:spcPct val="160000"/>
              </a:lnSpc>
              <a:spcBef>
                <a:spcPts val="0"/>
              </a:spcBef>
              <a:spcAft>
                <a:spcPts val="0"/>
              </a:spcAft>
              <a:buNone/>
            </a:pPr>
            <a:r>
              <a:rPr lang="en" sz="1950">
                <a:solidFill>
                  <a:srgbClr val="111111"/>
                </a:solidFill>
                <a:highlight>
                  <a:srgbClr val="FFFFFF"/>
                </a:highlight>
                <a:latin typeface="Arial"/>
                <a:ea typeface="Arial"/>
                <a:cs typeface="Arial"/>
                <a:sym typeface="Arial"/>
              </a:rPr>
              <a:t>The goal of student engagement is said to be achieved when education partners also benefit. With the implementation of student engagement plans, there will be better bonding between education partners. This provides a better understanding of student’s varying needs to boost the campus experience and promotes a more responsive education system.</a:t>
            </a:r>
            <a:endParaRPr sz="1950">
              <a:solidFill>
                <a:srgbClr val="111111"/>
              </a:solidFill>
              <a:highlight>
                <a:srgbClr val="FFFFFF"/>
              </a:highlight>
              <a:latin typeface="Arial"/>
              <a:ea typeface="Arial"/>
              <a:cs typeface="Arial"/>
              <a:sym typeface="Arial"/>
            </a:endParaRPr>
          </a:p>
          <a:p>
            <a:pPr indent="0" lvl="0" marL="0" rtl="0" algn="ctr">
              <a:spcBef>
                <a:spcPts val="1200"/>
              </a:spcBef>
              <a:spcAft>
                <a:spcPts val="1200"/>
              </a:spcAft>
              <a:buNone/>
            </a:pPr>
            <a:r>
              <a:t/>
            </a:r>
            <a:endParaRPr b="1" sz="195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Value Proposition</a:t>
            </a:r>
            <a:endParaRPr b="1"/>
          </a:p>
        </p:txBody>
      </p:sp>
      <p:sp>
        <p:nvSpPr>
          <p:cNvPr id="116" name="Google Shape;116;p18"/>
          <p:cNvSpPr txBox="1"/>
          <p:nvPr>
            <p:ph idx="1" type="body"/>
          </p:nvPr>
        </p:nvSpPr>
        <p:spPr>
          <a:xfrm>
            <a:off x="311700" y="169612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50">
                <a:solidFill>
                  <a:srgbClr val="1C1C1C"/>
                </a:solidFill>
                <a:highlight>
                  <a:srgbClr val="FFFFFF"/>
                </a:highlight>
                <a:latin typeface="Arial"/>
                <a:ea typeface="Arial"/>
                <a:cs typeface="Arial"/>
                <a:sym typeface="Arial"/>
              </a:rPr>
              <a:t>Frost Insights gives a panoramic view into each step of a student’s learning journey by </a:t>
            </a:r>
            <a:r>
              <a:rPr b="1" lang="en" sz="1950">
                <a:solidFill>
                  <a:srgbClr val="1C1C1C"/>
                </a:solidFill>
                <a:highlight>
                  <a:srgbClr val="FFFFFF"/>
                </a:highlight>
                <a:latin typeface="Arial"/>
                <a:ea typeface="Arial"/>
                <a:cs typeface="Arial"/>
                <a:sym typeface="Arial"/>
              </a:rPr>
              <a:t>leveraging rich contextual data insights</a:t>
            </a:r>
            <a:r>
              <a:rPr lang="en" sz="1950">
                <a:solidFill>
                  <a:srgbClr val="1C1C1C"/>
                </a:solidFill>
                <a:highlight>
                  <a:srgbClr val="FFFFFF"/>
                </a:highlight>
                <a:latin typeface="Arial"/>
                <a:ea typeface="Arial"/>
                <a:cs typeface="Arial"/>
                <a:sym typeface="Arial"/>
              </a:rPr>
              <a:t>, allowing teachers administrators to make the right decisions at the right time.</a:t>
            </a:r>
            <a:endParaRPr sz="19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 Education System</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Education in US is compulsory for children from 5-8 years to 16-18 years depending on the state one is living in.</a:t>
            </a:r>
            <a:endParaRPr/>
          </a:p>
          <a:p>
            <a:pPr indent="0" lvl="0" marL="45720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87% of students, in 2013, attended state funded Public Schools.</a:t>
            </a:r>
            <a:endParaRPr/>
          </a:p>
          <a:p>
            <a:pPr indent="0" lvl="0" marL="45720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United</a:t>
            </a:r>
            <a:r>
              <a:rPr lang="en"/>
              <a:t> States spend more per student on </a:t>
            </a:r>
            <a:r>
              <a:rPr lang="en"/>
              <a:t>education</a:t>
            </a:r>
            <a:r>
              <a:rPr lang="en"/>
              <a:t> than any other country. US spends around 1.3 trillion(7.2% of GDP) on education(all le</a:t>
            </a:r>
            <a:r>
              <a:rPr lang="en">
                <a:solidFill>
                  <a:schemeClr val="lt1"/>
                </a:solidFill>
              </a:rPr>
              <a:t>vels).(Data </a:t>
            </a:r>
            <a:r>
              <a:rPr lang="en"/>
              <a:t>from 2016-17 Budget)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633500" y="529950"/>
            <a:ext cx="7353124" cy="408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 Systems</a:t>
            </a:r>
            <a:endParaRPr/>
          </a:p>
        </p:txBody>
      </p:sp>
      <p:pic>
        <p:nvPicPr>
          <p:cNvPr id="133" name="Google Shape;133;p21"/>
          <p:cNvPicPr preferRelativeResize="0"/>
          <p:nvPr/>
        </p:nvPicPr>
        <p:blipFill>
          <a:blip r:embed="rId3">
            <a:alphaModFix/>
          </a:blip>
          <a:stretch>
            <a:fillRect/>
          </a:stretch>
        </p:blipFill>
        <p:spPr>
          <a:xfrm>
            <a:off x="221350" y="1146700"/>
            <a:ext cx="8041525"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