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2" r:id="rId2"/>
    <p:sldId id="263" r:id="rId3"/>
    <p:sldId id="261" r:id="rId4"/>
    <p:sldId id="260" r:id="rId5"/>
    <p:sldId id="257" r:id="rId6"/>
    <p:sldId id="258" r:id="rId7"/>
    <p:sldId id="259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1" r:id="rId16"/>
    <p:sldId id="280" r:id="rId17"/>
    <p:sldId id="283" r:id="rId18"/>
    <p:sldId id="284" r:id="rId19"/>
    <p:sldId id="285" r:id="rId20"/>
    <p:sldId id="287" r:id="rId21"/>
    <p:sldId id="286" r:id="rId22"/>
    <p:sldId id="288" r:id="rId23"/>
    <p:sldId id="282" r:id="rId24"/>
    <p:sldId id="289" r:id="rId25"/>
    <p:sldId id="29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EBF2"/>
    <a:srgbClr val="003366"/>
    <a:srgbClr val="007B8A"/>
    <a:srgbClr val="00A6A6"/>
    <a:srgbClr val="333333"/>
    <a:srgbClr val="C1E0FF"/>
    <a:srgbClr val="F4B400"/>
    <a:srgbClr val="E0F7FA"/>
    <a:srgbClr val="F8F9F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65ABF-721C-4A98-A162-478F6689B05F}" v="33" dt="2025-07-01T21:13:46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>
        <p:scale>
          <a:sx n="50" d="100"/>
          <a:sy n="50" d="100"/>
        </p:scale>
        <p:origin x="1195" y="6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s Dasan" userId="044e784e3e8a28ea" providerId="LiveId" clId="{0AC65ABF-721C-4A98-A162-478F6689B05F}"/>
    <pc:docChg chg="modSld">
      <pc:chgData name="Shreyas Dasan" userId="044e784e3e8a28ea" providerId="LiveId" clId="{0AC65ABF-721C-4A98-A162-478F6689B05F}" dt="2025-07-01T21:13:46.113" v="33"/>
      <pc:docMkLst>
        <pc:docMk/>
      </pc:docMkLst>
      <pc:sldChg chg="modSp mod modAnim">
        <pc:chgData name="Shreyas Dasan" userId="044e784e3e8a28ea" providerId="LiveId" clId="{0AC65ABF-721C-4A98-A162-478F6689B05F}" dt="2025-07-01T21:12:42.149" v="24" actId="14100"/>
        <pc:sldMkLst>
          <pc:docMk/>
          <pc:sldMk cId="1101052944" sldId="256"/>
        </pc:sldMkLst>
        <pc:spChg chg="mod">
          <ac:chgData name="Shreyas Dasan" userId="044e784e3e8a28ea" providerId="LiveId" clId="{0AC65ABF-721C-4A98-A162-478F6689B05F}" dt="2025-07-01T21:12:42.149" v="24" actId="14100"/>
          <ac:spMkLst>
            <pc:docMk/>
            <pc:sldMk cId="1101052944" sldId="256"/>
            <ac:spMk id="8" creationId="{CD1561CC-E6CB-180B-79EB-39BD50DA075A}"/>
          </ac:spMkLst>
        </pc:spChg>
      </pc:sldChg>
      <pc:sldChg chg="modAnim">
        <pc:chgData name="Shreyas Dasan" userId="044e784e3e8a28ea" providerId="LiveId" clId="{0AC65ABF-721C-4A98-A162-478F6689B05F}" dt="2025-07-01T21:13:46.113" v="33"/>
        <pc:sldMkLst>
          <pc:docMk/>
          <pc:sldMk cId="820181748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223F7-2724-4A06-BDDD-55C8AA7B6841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69FAC-EFBB-441B-BD38-4DEB5DDBD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525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8D10A-577B-E71D-F1CC-25095BE0A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AA205F-C546-5697-F054-AD76A7F7E2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1E86E6-89A3-0CDB-B3B9-7E0F7338B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379DC-D9BF-C87F-DC14-094C09669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69FAC-EFBB-441B-BD38-4DEB5DDBD51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216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A7A0D-21A9-1F12-43BB-25792295F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D8AEA4-2DDB-E453-F321-99EBC9A566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C8C127-D8E2-E1FB-488B-7F98F24B1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CC5CA-8B5F-5384-5B64-6E9D13258A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69FAC-EFBB-441B-BD38-4DEB5DDBD51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063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DC45A-D197-CD78-5901-B3ECDD165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B356F0-04C8-3DA7-A3E9-69FF61370E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23DFE5-CB3F-7F07-4A5F-A8613544F1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2511F-6F70-760D-9761-2E3BE6C41E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69FAC-EFBB-441B-BD38-4DEB5DDBD51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473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69275-F227-C7F2-5F6E-403E2385C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4ED43C-AB40-D780-A3E2-53FC91A079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F27CBE-0C9F-CC5C-6D84-101DBC302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A5C4F-F0D9-684E-82D5-D13AF756E0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69FAC-EFBB-441B-BD38-4DEB5DDBD51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903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2B9AD-D557-8BFC-2CB0-E7058F45C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071A58-4A7B-5211-3F65-18A0564D58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BC3511-E6FF-C4D4-2643-36D5312AE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F812D-690E-D060-CEB0-4B9EA9688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69FAC-EFBB-441B-BD38-4DEB5DDBD51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205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69FAC-EFBB-441B-BD38-4DEB5DDBD51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992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69FAC-EFBB-441B-BD38-4DEB5DDBD51D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959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6F5EB-BEB1-1F55-A32B-B494F474D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CB081C-22C3-7179-76E8-425E06B27E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A04E06-48DB-D053-AB8B-0C9D666CA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99EA7-96BE-1810-7059-3049867750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69FAC-EFBB-441B-BD38-4DEB5DDBD51D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56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15D7-F07C-47D5-C9F8-B2E035B67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D0E98-C066-E85B-2EE1-71638564F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ABE2E-E2EA-BAF8-37E4-D1D38B0F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340E-AF91-43C7-BF33-C22B5E3DAEF6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AA6FC-5A25-E0D2-84D4-B5BCE1B6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485A-C774-63D0-1757-6413F685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0031-C74A-49F0-8B53-B9611212C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05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65E98-524D-8D2B-6BA0-FC529ADE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54D92-5379-D1B3-2F5C-921117207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1300-E4E2-BEEC-9A50-D1244CBD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340E-AF91-43C7-BF33-C22B5E3DAEF6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B329F-4E1C-06A8-04EE-7205EE58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5EFE5-D9EA-31BF-C3EB-523E06B3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0031-C74A-49F0-8B53-B9611212C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48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CA004-01F8-6B10-86BB-A663FE56B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2A86C-1D5B-BAF1-CD73-EFF92F1EB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8B43F-AFBE-4BB4-9F94-5B82CCA6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340E-AF91-43C7-BF33-C22B5E3DAEF6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291E9-951F-294D-FA99-E091A3BB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338DD-56D5-014D-3EC4-AA06CD36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0031-C74A-49F0-8B53-B9611212C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44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7E07-1F40-B188-8076-37EB5745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75920-CA4A-1FF9-BBAB-34A636931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38037-E214-D988-301E-B0652837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340E-AF91-43C7-BF33-C22B5E3DAEF6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49F1E-EB04-C852-F801-D93826A8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B122E-11A1-591C-D9D5-417A4FF5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0031-C74A-49F0-8B53-B9611212C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52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E66F-17AE-A312-6128-8CC48C1E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123BF-6BAB-4A9A-9E1F-C9CFE9E9E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90631-BAEA-FB09-DAB3-2536C8B8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340E-AF91-43C7-BF33-C22B5E3DAEF6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2F737-54D3-00C4-1139-93305570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1D833-B047-E11B-A514-15550AB0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0031-C74A-49F0-8B53-B9611212C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71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1C09-B7EE-6C7E-D7AF-062D80FC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BE2C-3A46-BD71-5552-1B42CC356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9DCC6-9EE6-EF0F-C03A-DC818B598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A98AC-B2E6-9B78-0F57-7E58650D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340E-AF91-43C7-BF33-C22B5E3DAEF6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8EBC8-1F3B-5CDF-944C-6DC1F2A5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63C5A-4BBD-6627-D98C-93D9F23D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0031-C74A-49F0-8B53-B9611212C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01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51598-1782-E9D6-6080-8625A447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8B1E0-F4AB-D7C5-C82D-3D6CCE416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E121D-9D1C-9142-1887-678FAF6F6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1472F-F62F-6B57-B08A-E6A27EDAD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CE79D-2B02-74D0-D071-727CF338B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DDC1E-EE2C-8B8C-3490-95AD4386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340E-AF91-43C7-BF33-C22B5E3DAEF6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A7C59-45A9-4AF5-48EB-357DA039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1AAD4-92EE-6748-E683-31E11268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0031-C74A-49F0-8B53-B9611212C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61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CB01-A5D7-44E5-6E60-D6B652EB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E56D9-9D42-00A8-7CB2-34E48D28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340E-AF91-43C7-BF33-C22B5E3DAEF6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66A40-6C9F-C694-8344-B2C68D45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DBE19-E455-9324-E86E-6C1FA20A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0031-C74A-49F0-8B53-B9611212C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09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D99FE4-C19F-2FF0-30F0-C30B7EA9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340E-AF91-43C7-BF33-C22B5E3DAEF6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22E48-E161-F2E6-7E11-0CF6FF8A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E37BE-3366-F59C-5156-EBCB8FE3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0031-C74A-49F0-8B53-B9611212C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46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E9B2-C3F4-5FDF-D615-780F2785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24E15-9AA3-76A3-238F-2A98C0165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11B4-9FAF-E028-1BD5-5B88D3539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FF84D-27C5-6F24-736E-F100F5CA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340E-AF91-43C7-BF33-C22B5E3DAEF6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A756C-0BEA-C260-5D87-50BD2098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BC416-D7FC-B923-1AA0-F81665EC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0031-C74A-49F0-8B53-B9611212C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84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A400-24A1-40BF-2B3C-6C8B3F36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04EB21-ED17-663E-6770-AE03BB6BA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AA392-764A-6C2F-8776-F3A6A7A27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14EBE-D0F1-5EA4-827A-2DEDA9F9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340E-AF91-43C7-BF33-C22B5E3DAEF6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571A6-9DFC-7C4E-D8AD-0FC664CC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16078-3DDB-074F-BE92-CAF65B80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0031-C74A-49F0-8B53-B9611212C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52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03E04-A78F-93D9-E67E-539CC30D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595F1-011B-E98F-F3D3-704419E7B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9F88C-8FE8-3C2D-F76B-3DB0C7455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4340E-AF91-43C7-BF33-C22B5E3DAEF6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ECE4B-2E7A-5C28-D286-6ED79FF03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5B415-3237-6D76-B381-0E7658088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E0031-C74A-49F0-8B53-B9611212C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44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7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7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7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7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7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7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8.wdp"/><Relationship Id="rId7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microsoft.com/office/2007/relationships/hdphoto" Target="../media/hdphoto9.wdp"/><Relationship Id="rId4" Type="http://schemas.openxmlformats.org/officeDocument/2006/relationships/image" Target="../media/image15.png"/><Relationship Id="rId9" Type="http://schemas.microsoft.com/office/2007/relationships/hdphoto" Target="../media/hdphoto1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3794B-5897-CDE3-23A6-C0355C539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573949-FD41-0DEF-7196-06E6B7D6B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6F8">
              <a:alpha val="49804"/>
            </a:srgbClr>
          </a:solidFill>
          <a:ln>
            <a:solidFill>
              <a:srgbClr val="F4F6F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424972-F61A-9C55-FE1A-3592C864B047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solidFill>
              <a:srgbClr val="F4F6F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B0A9E7-F967-6670-1871-7B4798451AC7}"/>
              </a:ext>
            </a:extLst>
          </p:cNvPr>
          <p:cNvSpPr/>
          <p:nvPr/>
        </p:nvSpPr>
        <p:spPr>
          <a:xfrm>
            <a:off x="-1" y="1"/>
            <a:ext cx="12191999" cy="68580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808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Char"/>
      </p:transition>
    </mc:Choice>
    <mc:Fallback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DC70BD-99CE-EDA3-F16C-1A0C365F5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0FB8-21FE-590A-ACE3-00B693A7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5105400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33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 About the Data</a:t>
            </a:r>
            <a:endParaRPr lang="en-IN" sz="3600" b="1" dirty="0">
              <a:solidFill>
                <a:srgbClr val="0033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6CC1E02-2AFD-E64A-9409-BC1AC8E3C1FF}"/>
              </a:ext>
            </a:extLst>
          </p:cNvPr>
          <p:cNvSpPr txBox="1">
            <a:spLocks/>
          </p:cNvSpPr>
          <p:nvPr/>
        </p:nvSpPr>
        <p:spPr>
          <a:xfrm>
            <a:off x="838200" y="4096380"/>
            <a:ext cx="4856544" cy="465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Overview of Telecom Customer Churn Dataset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062F18-B2FE-D9A5-5E35-64000B6D79FD}"/>
              </a:ext>
            </a:extLst>
          </p:cNvPr>
          <p:cNvSpPr/>
          <p:nvPr/>
        </p:nvSpPr>
        <p:spPr>
          <a:xfrm>
            <a:off x="1" y="0"/>
            <a:ext cx="614438" cy="6858001"/>
          </a:xfrm>
          <a:prstGeom prst="rect">
            <a:avLst/>
          </a:prstGeom>
          <a:solidFill>
            <a:srgbClr val="007B8A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ize">
            <a:extLst>
              <a:ext uri="{FF2B5EF4-FFF2-40B4-BE49-F238E27FC236}">
                <a16:creationId xmlns:a16="http://schemas.microsoft.com/office/drawing/2014/main" id="{E590B267-58AD-5FAC-50DC-0230B14CDADE}"/>
              </a:ext>
            </a:extLst>
          </p:cNvPr>
          <p:cNvSpPr/>
          <p:nvPr/>
        </p:nvSpPr>
        <p:spPr>
          <a:xfrm>
            <a:off x="7260588" y="-1062720"/>
            <a:ext cx="3240000" cy="1080000"/>
          </a:xfrm>
          <a:prstGeom prst="roundRect">
            <a:avLst/>
          </a:prstGeom>
          <a:solidFill>
            <a:srgbClr val="003366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Dataset Size: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dataset comprises 1,000 rows and 10 columns, providing a solid sample for analysis.</a:t>
            </a:r>
          </a:p>
        </p:txBody>
      </p:sp>
      <p:sp>
        <p:nvSpPr>
          <p:cNvPr id="11" name="key">
            <a:extLst>
              <a:ext uri="{FF2B5EF4-FFF2-40B4-BE49-F238E27FC236}">
                <a16:creationId xmlns:a16="http://schemas.microsoft.com/office/drawing/2014/main" id="{946E4461-CAC9-B847-06A9-4A0F3FF58E1C}"/>
              </a:ext>
            </a:extLst>
          </p:cNvPr>
          <p:cNvSpPr/>
          <p:nvPr/>
        </p:nvSpPr>
        <p:spPr>
          <a:xfrm>
            <a:off x="7260588" y="6858000"/>
            <a:ext cx="3240000" cy="1080000"/>
          </a:xfrm>
          <a:prstGeom prst="roundRect">
            <a:avLst/>
          </a:prstGeom>
          <a:solidFill>
            <a:srgbClr val="003366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Key Columns:</a:t>
            </a:r>
          </a:p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Includes important columns like Age, Tenure, Gender, Contract Type, and Internet Service.</a:t>
            </a:r>
          </a:p>
        </p:txBody>
      </p:sp>
      <p:sp>
        <p:nvSpPr>
          <p:cNvPr id="12" name="var">
            <a:extLst>
              <a:ext uri="{FF2B5EF4-FFF2-40B4-BE49-F238E27FC236}">
                <a16:creationId xmlns:a16="http://schemas.microsoft.com/office/drawing/2014/main" id="{36C566CE-8A65-4B75-B3D7-2564BAF4B2E8}"/>
              </a:ext>
            </a:extLst>
          </p:cNvPr>
          <p:cNvSpPr/>
          <p:nvPr/>
        </p:nvSpPr>
        <p:spPr>
          <a:xfrm>
            <a:off x="7260588" y="2023686"/>
            <a:ext cx="4320000" cy="2534268"/>
          </a:xfrm>
          <a:prstGeom prst="roundRect">
            <a:avLst/>
          </a:prstGeom>
          <a:solidFill>
            <a:srgbClr val="003366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Types of Variables:</a:t>
            </a:r>
          </a:p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Contains both categorical and numerical variables, which are essential for churn prediction.</a:t>
            </a:r>
          </a:p>
        </p:txBody>
      </p:sp>
    </p:spTree>
    <p:extLst>
      <p:ext uri="{BB962C8B-B14F-4D97-AF65-F5344CB8AC3E}">
        <p14:creationId xmlns:p14="http://schemas.microsoft.com/office/powerpoint/2010/main" val="15211613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8F54EB-68C2-5691-10DF-DAE4FD707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063E-D4BD-1FCF-1E7E-2993E64F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5105400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33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 About the Data</a:t>
            </a:r>
            <a:endParaRPr lang="en-IN" sz="3600" b="1" dirty="0">
              <a:solidFill>
                <a:srgbClr val="0033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D95E3EB-9EAB-7571-68B0-058B4FC688A0}"/>
              </a:ext>
            </a:extLst>
          </p:cNvPr>
          <p:cNvSpPr txBox="1">
            <a:spLocks/>
          </p:cNvSpPr>
          <p:nvPr/>
        </p:nvSpPr>
        <p:spPr>
          <a:xfrm>
            <a:off x="838200" y="4096380"/>
            <a:ext cx="4856544" cy="465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Overview of Telecom Customer Churn Dataset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AFB175-D43D-2487-2779-BC1E4E557306}"/>
              </a:ext>
            </a:extLst>
          </p:cNvPr>
          <p:cNvSpPr/>
          <p:nvPr/>
        </p:nvSpPr>
        <p:spPr>
          <a:xfrm>
            <a:off x="1" y="0"/>
            <a:ext cx="614438" cy="6858001"/>
          </a:xfrm>
          <a:prstGeom prst="rect">
            <a:avLst/>
          </a:prstGeom>
          <a:solidFill>
            <a:srgbClr val="007B8A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var">
            <a:extLst>
              <a:ext uri="{FF2B5EF4-FFF2-40B4-BE49-F238E27FC236}">
                <a16:creationId xmlns:a16="http://schemas.microsoft.com/office/drawing/2014/main" id="{AE6BD4E7-11F7-BEDD-098C-AAB4A6E80695}"/>
              </a:ext>
            </a:extLst>
          </p:cNvPr>
          <p:cNvSpPr/>
          <p:nvPr/>
        </p:nvSpPr>
        <p:spPr>
          <a:xfrm>
            <a:off x="7260588" y="-1080000"/>
            <a:ext cx="3240000" cy="1080000"/>
          </a:xfrm>
          <a:prstGeom prst="roundRect">
            <a:avLst/>
          </a:prstGeom>
          <a:solidFill>
            <a:srgbClr val="003366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Types of Variables:</a:t>
            </a:r>
          </a:p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Contains both categorical and numerical variables, which are essential for churn prediction.</a:t>
            </a:r>
          </a:p>
        </p:txBody>
      </p:sp>
      <p:sp>
        <p:nvSpPr>
          <p:cNvPr id="11" name="dep">
            <a:extLst>
              <a:ext uri="{FF2B5EF4-FFF2-40B4-BE49-F238E27FC236}">
                <a16:creationId xmlns:a16="http://schemas.microsoft.com/office/drawing/2014/main" id="{E4A9343C-7989-BE49-D566-BDD66A857CFB}"/>
              </a:ext>
            </a:extLst>
          </p:cNvPr>
          <p:cNvSpPr/>
          <p:nvPr/>
        </p:nvSpPr>
        <p:spPr>
          <a:xfrm>
            <a:off x="7260588" y="6858000"/>
            <a:ext cx="3240000" cy="1080000"/>
          </a:xfrm>
          <a:prstGeom prst="roundRect">
            <a:avLst/>
          </a:prstGeom>
          <a:solidFill>
            <a:srgbClr val="003366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Dependent Variable:</a:t>
            </a:r>
          </a:p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dependent variable in this analysis is 'Churn', which determines customer retention.</a:t>
            </a:r>
          </a:p>
        </p:txBody>
      </p:sp>
      <p:sp>
        <p:nvSpPr>
          <p:cNvPr id="12" name="key">
            <a:extLst>
              <a:ext uri="{FF2B5EF4-FFF2-40B4-BE49-F238E27FC236}">
                <a16:creationId xmlns:a16="http://schemas.microsoft.com/office/drawing/2014/main" id="{889CC525-3321-4A8B-10FE-0CF2B06EDEAF}"/>
              </a:ext>
            </a:extLst>
          </p:cNvPr>
          <p:cNvSpPr/>
          <p:nvPr/>
        </p:nvSpPr>
        <p:spPr>
          <a:xfrm>
            <a:off x="7260588" y="2023686"/>
            <a:ext cx="4320000" cy="2534268"/>
          </a:xfrm>
          <a:prstGeom prst="roundRect">
            <a:avLst/>
          </a:prstGeom>
          <a:solidFill>
            <a:srgbClr val="003366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Key Columns:</a:t>
            </a:r>
          </a:p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Includes important columns like Age, Tenure, Gender, Contract Type, and Internet Service.</a:t>
            </a:r>
          </a:p>
        </p:txBody>
      </p:sp>
    </p:spTree>
    <p:extLst>
      <p:ext uri="{BB962C8B-B14F-4D97-AF65-F5344CB8AC3E}">
        <p14:creationId xmlns:p14="http://schemas.microsoft.com/office/powerpoint/2010/main" val="23239061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75CEB2-8EC6-ADD8-5A3F-7573EEEF5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8678C-A693-5D38-CF2E-6DDBEECF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5105400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33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 About the Data</a:t>
            </a:r>
            <a:endParaRPr lang="en-IN" sz="3600" b="1" dirty="0">
              <a:solidFill>
                <a:srgbClr val="0033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46B07A-115E-D61D-A37F-67DE38EC4B84}"/>
              </a:ext>
            </a:extLst>
          </p:cNvPr>
          <p:cNvSpPr txBox="1">
            <a:spLocks/>
          </p:cNvSpPr>
          <p:nvPr/>
        </p:nvSpPr>
        <p:spPr>
          <a:xfrm>
            <a:off x="838200" y="4096380"/>
            <a:ext cx="4856544" cy="465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Overview of Telecom Customer Churn Dataset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A6ABD-079B-A8D4-4A05-D9FBADB0D8E7}"/>
              </a:ext>
            </a:extLst>
          </p:cNvPr>
          <p:cNvSpPr/>
          <p:nvPr/>
        </p:nvSpPr>
        <p:spPr>
          <a:xfrm>
            <a:off x="1" y="0"/>
            <a:ext cx="614438" cy="6858001"/>
          </a:xfrm>
          <a:prstGeom prst="rect">
            <a:avLst/>
          </a:prstGeom>
          <a:solidFill>
            <a:srgbClr val="007B8A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key">
            <a:extLst>
              <a:ext uri="{FF2B5EF4-FFF2-40B4-BE49-F238E27FC236}">
                <a16:creationId xmlns:a16="http://schemas.microsoft.com/office/drawing/2014/main" id="{D3A86C19-0DE5-3257-EC69-CCA595C7F9A5}"/>
              </a:ext>
            </a:extLst>
          </p:cNvPr>
          <p:cNvSpPr/>
          <p:nvPr/>
        </p:nvSpPr>
        <p:spPr>
          <a:xfrm>
            <a:off x="7260588" y="-1093200"/>
            <a:ext cx="3240000" cy="1080000"/>
          </a:xfrm>
          <a:prstGeom prst="roundRect">
            <a:avLst/>
          </a:prstGeom>
          <a:solidFill>
            <a:srgbClr val="003366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Key Columns:</a:t>
            </a:r>
          </a:p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Includes important columns like Age, Tenure, Gender, Contract Type, and Internet Service.</a:t>
            </a:r>
          </a:p>
        </p:txBody>
      </p:sp>
      <p:sp>
        <p:nvSpPr>
          <p:cNvPr id="11" name="ind">
            <a:extLst>
              <a:ext uri="{FF2B5EF4-FFF2-40B4-BE49-F238E27FC236}">
                <a16:creationId xmlns:a16="http://schemas.microsoft.com/office/drawing/2014/main" id="{D3EA81C5-4E1C-A160-7815-4E242366B556}"/>
              </a:ext>
            </a:extLst>
          </p:cNvPr>
          <p:cNvSpPr/>
          <p:nvPr/>
        </p:nvSpPr>
        <p:spPr>
          <a:xfrm>
            <a:off x="7260588" y="6858000"/>
            <a:ext cx="3240000" cy="1080000"/>
          </a:xfrm>
          <a:prstGeom prst="roundRect">
            <a:avLst/>
          </a:prstGeom>
          <a:solidFill>
            <a:srgbClr val="003366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Independent Variables:</a:t>
            </a:r>
          </a:p>
          <a:p>
            <a:pPr algn="ctr"/>
            <a:r>
              <a:rPr lang="en-US" sz="1600" dirty="0"/>
              <a:t>These variables include Age, Tenure, Gender, Contract Type, and Internet Service that influence Churn.</a:t>
            </a:r>
          </a:p>
        </p:txBody>
      </p:sp>
      <p:sp>
        <p:nvSpPr>
          <p:cNvPr id="12" name="dep">
            <a:extLst>
              <a:ext uri="{FF2B5EF4-FFF2-40B4-BE49-F238E27FC236}">
                <a16:creationId xmlns:a16="http://schemas.microsoft.com/office/drawing/2014/main" id="{694EA4C9-8A5A-CC56-8977-428107B00074}"/>
              </a:ext>
            </a:extLst>
          </p:cNvPr>
          <p:cNvSpPr/>
          <p:nvPr/>
        </p:nvSpPr>
        <p:spPr>
          <a:xfrm>
            <a:off x="7260588" y="2023686"/>
            <a:ext cx="4320000" cy="2534268"/>
          </a:xfrm>
          <a:prstGeom prst="roundRect">
            <a:avLst/>
          </a:prstGeom>
          <a:solidFill>
            <a:srgbClr val="003366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Dependent Variable:</a:t>
            </a:r>
          </a:p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The dependent variable in this analysis is 'Churn', which determines customer retention.</a:t>
            </a:r>
          </a:p>
        </p:txBody>
      </p:sp>
    </p:spTree>
    <p:extLst>
      <p:ext uri="{BB962C8B-B14F-4D97-AF65-F5344CB8AC3E}">
        <p14:creationId xmlns:p14="http://schemas.microsoft.com/office/powerpoint/2010/main" val="3239440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7AFEFF-EA4F-FF30-1C4C-FCF2BC5B1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A3DC-36E7-6314-EFDF-B9705A32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5105400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33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 About the Data</a:t>
            </a:r>
            <a:endParaRPr lang="en-IN" sz="3600" b="1" dirty="0">
              <a:solidFill>
                <a:srgbClr val="0033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CD901F4-220E-F3A1-96FF-2B4A6FC57ABF}"/>
              </a:ext>
            </a:extLst>
          </p:cNvPr>
          <p:cNvSpPr txBox="1">
            <a:spLocks/>
          </p:cNvSpPr>
          <p:nvPr/>
        </p:nvSpPr>
        <p:spPr>
          <a:xfrm>
            <a:off x="838200" y="4096380"/>
            <a:ext cx="4856544" cy="465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Overview of Telecom Customer Churn Dataset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A468B2-9FBD-C38F-D078-EAD9DD98E596}"/>
              </a:ext>
            </a:extLst>
          </p:cNvPr>
          <p:cNvSpPr/>
          <p:nvPr/>
        </p:nvSpPr>
        <p:spPr>
          <a:xfrm>
            <a:off x="1" y="0"/>
            <a:ext cx="614438" cy="6858001"/>
          </a:xfrm>
          <a:prstGeom prst="rect">
            <a:avLst/>
          </a:prstGeom>
          <a:solidFill>
            <a:srgbClr val="007B8A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ep">
            <a:extLst>
              <a:ext uri="{FF2B5EF4-FFF2-40B4-BE49-F238E27FC236}">
                <a16:creationId xmlns:a16="http://schemas.microsoft.com/office/drawing/2014/main" id="{308AC15E-2AB2-177A-6DD6-0F377BCE47C6}"/>
              </a:ext>
            </a:extLst>
          </p:cNvPr>
          <p:cNvSpPr/>
          <p:nvPr/>
        </p:nvSpPr>
        <p:spPr>
          <a:xfrm>
            <a:off x="7260588" y="-1093200"/>
            <a:ext cx="3240000" cy="1080000"/>
          </a:xfrm>
          <a:prstGeom prst="roundRect">
            <a:avLst/>
          </a:prstGeom>
          <a:solidFill>
            <a:srgbClr val="003366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Dependent Variable:</a:t>
            </a:r>
          </a:p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dependent variable in this analysis is 'Churn', which determines customer retention.</a:t>
            </a:r>
          </a:p>
        </p:txBody>
      </p:sp>
      <p:sp>
        <p:nvSpPr>
          <p:cNvPr id="12" name="ind">
            <a:extLst>
              <a:ext uri="{FF2B5EF4-FFF2-40B4-BE49-F238E27FC236}">
                <a16:creationId xmlns:a16="http://schemas.microsoft.com/office/drawing/2014/main" id="{4EA9585C-AE1E-30A9-74EE-39ABA3E30ABD}"/>
              </a:ext>
            </a:extLst>
          </p:cNvPr>
          <p:cNvSpPr/>
          <p:nvPr/>
        </p:nvSpPr>
        <p:spPr>
          <a:xfrm>
            <a:off x="7260588" y="2023686"/>
            <a:ext cx="4320000" cy="2534268"/>
          </a:xfrm>
          <a:prstGeom prst="roundRect">
            <a:avLst/>
          </a:prstGeom>
          <a:solidFill>
            <a:srgbClr val="003366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Independent Variables:</a:t>
            </a:r>
          </a:p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These variables include Age, Tenure, Gender, Contract Type, and Internet Service that influence Churn.</a:t>
            </a:r>
          </a:p>
        </p:txBody>
      </p:sp>
    </p:spTree>
    <p:extLst>
      <p:ext uri="{BB962C8B-B14F-4D97-AF65-F5344CB8AC3E}">
        <p14:creationId xmlns:p14="http://schemas.microsoft.com/office/powerpoint/2010/main" val="2243843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DC3A1F-2027-AE54-701E-E2305FA33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0EFD-B02A-4496-80E5-C446221F7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070370"/>
            <a:ext cx="8823574" cy="510379"/>
          </a:xfrm>
        </p:spPr>
        <p:txBody>
          <a:bodyPr>
            <a:no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Key steps in preprocessing for Customer Churn Prediction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6E237F-11A6-A089-6357-F882E68C2A60}"/>
              </a:ext>
            </a:extLst>
          </p:cNvPr>
          <p:cNvSpPr/>
          <p:nvPr/>
        </p:nvSpPr>
        <p:spPr>
          <a:xfrm>
            <a:off x="11806177" y="0"/>
            <a:ext cx="385822" cy="6858001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DE9CED0-D47A-EE8A-3B6E-BF0DFDE97B5D}"/>
              </a:ext>
            </a:extLst>
          </p:cNvPr>
          <p:cNvSpPr/>
          <p:nvPr/>
        </p:nvSpPr>
        <p:spPr>
          <a:xfrm>
            <a:off x="0" y="1325563"/>
            <a:ext cx="11563109" cy="349555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939818B-206F-4046-B8E6-0C308D122491}"/>
              </a:ext>
            </a:extLst>
          </p:cNvPr>
          <p:cNvSpPr txBox="1">
            <a:spLocks/>
          </p:cNvSpPr>
          <p:nvPr/>
        </p:nvSpPr>
        <p:spPr>
          <a:xfrm>
            <a:off x="990600" y="152400"/>
            <a:ext cx="8702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>
                <a:solidFill>
                  <a:srgbClr val="0033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Cleaning</a:t>
            </a:r>
            <a:endParaRPr lang="en-IN" sz="4000" dirty="0">
              <a:solidFill>
                <a:srgbClr val="0033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C499B67-05F6-E464-E1A6-4444AE720CAF}"/>
              </a:ext>
            </a:extLst>
          </p:cNvPr>
          <p:cNvGrpSpPr/>
          <p:nvPr/>
        </p:nvGrpSpPr>
        <p:grpSpPr>
          <a:xfrm>
            <a:off x="358815" y="2564054"/>
            <a:ext cx="1863525" cy="3280611"/>
            <a:chOff x="358815" y="2564054"/>
            <a:chExt cx="1863525" cy="328061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5FD3C44-8396-41E3-8BE5-D913815567D6}"/>
                </a:ext>
              </a:extLst>
            </p:cNvPr>
            <p:cNvGrpSpPr/>
            <p:nvPr/>
          </p:nvGrpSpPr>
          <p:grpSpPr>
            <a:xfrm>
              <a:off x="601884" y="2564054"/>
              <a:ext cx="1620455" cy="1018572"/>
              <a:chOff x="601884" y="2564054"/>
              <a:chExt cx="1620455" cy="1018572"/>
            </a:xfrm>
          </p:grpSpPr>
          <p:sp>
            <p:nvSpPr>
              <p:cNvPr id="16" name="Flowchart: Off-page Connector 15">
                <a:extLst>
                  <a:ext uri="{FF2B5EF4-FFF2-40B4-BE49-F238E27FC236}">
                    <a16:creationId xmlns:a16="http://schemas.microsoft.com/office/drawing/2014/main" id="{9020772B-C4B4-FA2D-4237-77D3CCFE859F}"/>
                  </a:ext>
                </a:extLst>
              </p:cNvPr>
              <p:cNvSpPr/>
              <p:nvPr/>
            </p:nvSpPr>
            <p:spPr>
              <a:xfrm rot="16200000">
                <a:off x="902826" y="2263112"/>
                <a:ext cx="1018572" cy="1620455"/>
              </a:xfrm>
              <a:prstGeom prst="flowChartOffpageConnector">
                <a:avLst/>
              </a:prstGeom>
              <a:solidFill>
                <a:srgbClr val="003366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E032EE2-9C9C-C674-EB74-E507E400F957}"/>
                  </a:ext>
                </a:extLst>
              </p:cNvPr>
              <p:cNvSpPr txBox="1"/>
              <p:nvPr/>
            </p:nvSpPr>
            <p:spPr>
              <a:xfrm>
                <a:off x="1097185" y="2716453"/>
                <a:ext cx="75717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4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IN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81E2D6-FD4C-DE45-BAE4-01A06E6AC17A}"/>
                </a:ext>
              </a:extLst>
            </p:cNvPr>
            <p:cNvSpPr txBox="1"/>
            <p:nvPr/>
          </p:nvSpPr>
          <p:spPr>
            <a:xfrm>
              <a:off x="358815" y="4305782"/>
              <a:ext cx="1863525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Missing Values</a:t>
              </a:r>
              <a:endParaRPr lang="en-IN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IN" dirty="0">
                  <a:latin typeface="Segoe UI" panose="020B0502040204020203" pitchFamily="34" charset="0"/>
                  <a:cs typeface="Segoe UI" panose="020B0502040204020203" pitchFamily="34" charset="0"/>
                </a:rPr>
                <a:t>Filled '</a:t>
              </a:r>
              <a:r>
                <a:rPr lang="en-IN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InternetService</a:t>
              </a:r>
              <a:r>
                <a:rPr lang="en-IN" dirty="0">
                  <a:latin typeface="Segoe UI" panose="020B0502040204020203" pitchFamily="34" charset="0"/>
                  <a:cs typeface="Segoe UI" panose="020B0502040204020203" pitchFamily="34" charset="0"/>
                </a:rPr>
                <a:t>' as Unknown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9C464F0-EE8B-4CDE-6F8C-8EFE92760473}"/>
              </a:ext>
            </a:extLst>
          </p:cNvPr>
          <p:cNvGrpSpPr/>
          <p:nvPr/>
        </p:nvGrpSpPr>
        <p:grpSpPr>
          <a:xfrm>
            <a:off x="2581155" y="2561110"/>
            <a:ext cx="1863525" cy="2954705"/>
            <a:chOff x="2581155" y="2561110"/>
            <a:chExt cx="1863525" cy="295470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57C1144-6B29-7B4C-29C5-09299F239DF7}"/>
                </a:ext>
              </a:extLst>
            </p:cNvPr>
            <p:cNvGrpSpPr/>
            <p:nvPr/>
          </p:nvGrpSpPr>
          <p:grpSpPr>
            <a:xfrm>
              <a:off x="2824224" y="2561110"/>
              <a:ext cx="1620455" cy="1018572"/>
              <a:chOff x="601884" y="2564054"/>
              <a:chExt cx="1620455" cy="1018572"/>
            </a:xfrm>
          </p:grpSpPr>
          <p:sp>
            <p:nvSpPr>
              <p:cNvPr id="27" name="Flowchart: Off-page Connector 26">
                <a:extLst>
                  <a:ext uri="{FF2B5EF4-FFF2-40B4-BE49-F238E27FC236}">
                    <a16:creationId xmlns:a16="http://schemas.microsoft.com/office/drawing/2014/main" id="{8100094E-2C8A-4D7C-8EDA-F3D168574748}"/>
                  </a:ext>
                </a:extLst>
              </p:cNvPr>
              <p:cNvSpPr/>
              <p:nvPr/>
            </p:nvSpPr>
            <p:spPr>
              <a:xfrm rot="16200000">
                <a:off x="902826" y="2263112"/>
                <a:ext cx="1018572" cy="1620455"/>
              </a:xfrm>
              <a:prstGeom prst="flowChartOffpageConnector">
                <a:avLst/>
              </a:prstGeom>
              <a:solidFill>
                <a:srgbClr val="003366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E50375-FBCC-6F3F-3106-5CEE33FB1EF8}"/>
                  </a:ext>
                </a:extLst>
              </p:cNvPr>
              <p:cNvSpPr txBox="1"/>
              <p:nvPr/>
            </p:nvSpPr>
            <p:spPr>
              <a:xfrm>
                <a:off x="1097185" y="2716453"/>
                <a:ext cx="75717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4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IN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17C016F-0797-8CBC-986D-1B576FDCB12A}"/>
                </a:ext>
              </a:extLst>
            </p:cNvPr>
            <p:cNvSpPr txBox="1"/>
            <p:nvPr/>
          </p:nvSpPr>
          <p:spPr>
            <a:xfrm>
              <a:off x="2581155" y="4284709"/>
              <a:ext cx="1863525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Duplicates</a:t>
              </a:r>
              <a:endParaRPr lang="en-IN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IN" dirty="0">
                  <a:latin typeface="Segoe UI" panose="020B0502040204020203" pitchFamily="34" charset="0"/>
                  <a:cs typeface="Segoe UI" panose="020B0502040204020203" pitchFamily="34" charset="0"/>
                </a:rPr>
                <a:t>No duplicate records detected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9531877-0041-6686-2D23-8510A1D91EE7}"/>
              </a:ext>
            </a:extLst>
          </p:cNvPr>
          <p:cNvGrpSpPr/>
          <p:nvPr/>
        </p:nvGrpSpPr>
        <p:grpSpPr>
          <a:xfrm>
            <a:off x="4803495" y="2550050"/>
            <a:ext cx="1863525" cy="2965765"/>
            <a:chOff x="4803495" y="2550050"/>
            <a:chExt cx="1863525" cy="296576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E431D38-12C9-AEE4-9B75-60DE0E189FBF}"/>
                </a:ext>
              </a:extLst>
            </p:cNvPr>
            <p:cNvGrpSpPr/>
            <p:nvPr/>
          </p:nvGrpSpPr>
          <p:grpSpPr>
            <a:xfrm>
              <a:off x="5046564" y="2550050"/>
              <a:ext cx="1620455" cy="1018572"/>
              <a:chOff x="601884" y="2564054"/>
              <a:chExt cx="1620455" cy="1018572"/>
            </a:xfrm>
          </p:grpSpPr>
          <p:sp>
            <p:nvSpPr>
              <p:cNvPr id="33" name="Flowchart: Off-page Connector 32">
                <a:extLst>
                  <a:ext uri="{FF2B5EF4-FFF2-40B4-BE49-F238E27FC236}">
                    <a16:creationId xmlns:a16="http://schemas.microsoft.com/office/drawing/2014/main" id="{1A1108EC-DE52-4EC5-C91A-020C91E40B06}"/>
                  </a:ext>
                </a:extLst>
              </p:cNvPr>
              <p:cNvSpPr/>
              <p:nvPr/>
            </p:nvSpPr>
            <p:spPr>
              <a:xfrm rot="16200000">
                <a:off x="902826" y="2263112"/>
                <a:ext cx="1018572" cy="1620455"/>
              </a:xfrm>
              <a:prstGeom prst="flowChartOffpageConnector">
                <a:avLst/>
              </a:prstGeom>
              <a:solidFill>
                <a:srgbClr val="003366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8AFD984-2AE9-8AFD-347B-1E905C4BF167}"/>
                  </a:ext>
                </a:extLst>
              </p:cNvPr>
              <p:cNvSpPr txBox="1"/>
              <p:nvPr/>
            </p:nvSpPr>
            <p:spPr>
              <a:xfrm>
                <a:off x="1097185" y="2716453"/>
                <a:ext cx="75717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4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endParaRPr lang="en-IN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64DFD9F-8A63-1B82-8456-4E8649C9973B}"/>
                </a:ext>
              </a:extLst>
            </p:cNvPr>
            <p:cNvSpPr txBox="1"/>
            <p:nvPr/>
          </p:nvSpPr>
          <p:spPr>
            <a:xfrm>
              <a:off x="4803495" y="4284709"/>
              <a:ext cx="1863525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Encoding</a:t>
              </a:r>
              <a:endParaRPr lang="en-IN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IN" dirty="0">
                  <a:latin typeface="Segoe UI" panose="020B0502040204020203" pitchFamily="34" charset="0"/>
                  <a:cs typeface="Segoe UI" panose="020B0502040204020203" pitchFamily="34" charset="0"/>
                </a:rPr>
                <a:t>Converted categorical to numeric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0D43301-F03F-2EE0-8B40-473AA1BEAAD3}"/>
              </a:ext>
            </a:extLst>
          </p:cNvPr>
          <p:cNvGrpSpPr/>
          <p:nvPr/>
        </p:nvGrpSpPr>
        <p:grpSpPr>
          <a:xfrm>
            <a:off x="7117466" y="2547106"/>
            <a:ext cx="2188580" cy="3539329"/>
            <a:chOff x="7117466" y="2547106"/>
            <a:chExt cx="2188580" cy="353932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9FF79C5-CA8B-4D7F-4525-6ABE0986EBF5}"/>
                </a:ext>
              </a:extLst>
            </p:cNvPr>
            <p:cNvGrpSpPr/>
            <p:nvPr/>
          </p:nvGrpSpPr>
          <p:grpSpPr>
            <a:xfrm>
              <a:off x="7268904" y="2547106"/>
              <a:ext cx="1620455" cy="1018572"/>
              <a:chOff x="601884" y="2564054"/>
              <a:chExt cx="1620455" cy="1018572"/>
            </a:xfrm>
          </p:grpSpPr>
          <p:sp>
            <p:nvSpPr>
              <p:cNvPr id="30" name="Flowchart: Off-page Connector 29">
                <a:extLst>
                  <a:ext uri="{FF2B5EF4-FFF2-40B4-BE49-F238E27FC236}">
                    <a16:creationId xmlns:a16="http://schemas.microsoft.com/office/drawing/2014/main" id="{D42AF134-5AB1-3F38-63F4-7103A3A6667A}"/>
                  </a:ext>
                </a:extLst>
              </p:cNvPr>
              <p:cNvSpPr/>
              <p:nvPr/>
            </p:nvSpPr>
            <p:spPr>
              <a:xfrm rot="16200000">
                <a:off x="902826" y="2263112"/>
                <a:ext cx="1018572" cy="1620455"/>
              </a:xfrm>
              <a:prstGeom prst="flowChartOffpageConnector">
                <a:avLst/>
              </a:prstGeom>
              <a:solidFill>
                <a:srgbClr val="003366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44348E-EFE3-3C7F-08C3-0FE74AC346B1}"/>
                  </a:ext>
                </a:extLst>
              </p:cNvPr>
              <p:cNvSpPr txBox="1"/>
              <p:nvPr/>
            </p:nvSpPr>
            <p:spPr>
              <a:xfrm>
                <a:off x="1097185" y="2716453"/>
                <a:ext cx="75717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4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endParaRPr lang="en-IN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E6FB97-FABC-FB55-AB94-ECCC073D3AB4}"/>
                </a:ext>
              </a:extLst>
            </p:cNvPr>
            <p:cNvSpPr txBox="1"/>
            <p:nvPr/>
          </p:nvSpPr>
          <p:spPr>
            <a:xfrm>
              <a:off x="7117466" y="4301331"/>
              <a:ext cx="2188580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Standardization</a:t>
              </a:r>
              <a:endParaRPr lang="en-IN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Applied </a:t>
              </a:r>
              <a:r>
                <a:rPr lang="en-US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StandardScaler</a:t>
              </a: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 to </a:t>
              </a:r>
              <a:r>
                <a:rPr lang="en-US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numerics</a:t>
              </a: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 (independent columns)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876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BC2A80-51A8-9F22-5538-0CC3495CD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04CF-4112-2BCD-CB98-E23D0127F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8702040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33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Optimization Techniques</a:t>
            </a:r>
            <a:endParaRPr lang="en-IN" sz="4000" dirty="0">
              <a:solidFill>
                <a:srgbClr val="0033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177AF4-40BB-D075-976C-84C2EED2586C}"/>
              </a:ext>
            </a:extLst>
          </p:cNvPr>
          <p:cNvSpPr/>
          <p:nvPr/>
        </p:nvSpPr>
        <p:spPr>
          <a:xfrm>
            <a:off x="9022080" y="0"/>
            <a:ext cx="3169919" cy="6858001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A4206B-4AC7-3E0D-6B0B-389252013698}"/>
              </a:ext>
            </a:extLst>
          </p:cNvPr>
          <p:cNvSpPr/>
          <p:nvPr/>
        </p:nvSpPr>
        <p:spPr>
          <a:xfrm>
            <a:off x="533400" y="1325563"/>
            <a:ext cx="8488680" cy="4846637"/>
          </a:xfrm>
          <a:prstGeom prst="roundRect">
            <a:avLst/>
          </a:prstGeom>
          <a:solidFill>
            <a:srgbClr val="003366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2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Handling Class Imbalance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dataset was skewed toward non-churners.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SMOTE was applied to balance the training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It generates synthetic examples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of the minority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Resulted in improved recall and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F1-score.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Improving Class Imbalance with Class Weights in Machine Learning | by Ravi  Abhinav | Medium">
            <a:extLst>
              <a:ext uri="{FF2B5EF4-FFF2-40B4-BE49-F238E27FC236}">
                <a16:creationId xmlns:a16="http://schemas.microsoft.com/office/drawing/2014/main" id="{EF5BC29A-6FFA-D9D5-2726-9200A1FB2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8143" r="94857">
                        <a14:foregroundMark x1="8214" y1="67429" x2="8214" y2="67429"/>
                        <a14:foregroundMark x1="20286" y1="26429" x2="20286" y2="26429"/>
                        <a14:foregroundMark x1="90714" y1="35571" x2="90714" y2="35571"/>
                        <a14:foregroundMark x1="86857" y1="26429" x2="86857" y2="26429"/>
                        <a14:foregroundMark x1="94857" y1="41286" x2="94857" y2="41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80" y="2568257"/>
            <a:ext cx="5928360" cy="296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817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6085EC-9484-5B7C-F3FF-BCEBD1D13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65445-4B6F-E67C-5569-3C5C13C0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8702040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33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Optimization Techniques</a:t>
            </a:r>
            <a:endParaRPr lang="en-IN" sz="4000" dirty="0">
              <a:solidFill>
                <a:srgbClr val="0033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4C87A5-AD35-6B7D-70C0-66385E3736D2}"/>
              </a:ext>
            </a:extLst>
          </p:cNvPr>
          <p:cNvSpPr/>
          <p:nvPr/>
        </p:nvSpPr>
        <p:spPr>
          <a:xfrm>
            <a:off x="9022080" y="0"/>
            <a:ext cx="3169919" cy="6858001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68EE6D-7B79-795D-2EB6-7542AD29E74C}"/>
              </a:ext>
            </a:extLst>
          </p:cNvPr>
          <p:cNvSpPr/>
          <p:nvPr/>
        </p:nvSpPr>
        <p:spPr>
          <a:xfrm>
            <a:off x="533400" y="1325563"/>
            <a:ext cx="8488680" cy="4846637"/>
          </a:xfrm>
          <a:prstGeom prst="roundRect">
            <a:avLst/>
          </a:prstGeom>
          <a:solidFill>
            <a:srgbClr val="003366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Hyperparameter Tuning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Used </a:t>
            </a:r>
            <a:r>
              <a:rPr lang="en-IN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GridSearchCV</a:t>
            </a:r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 with cross-validation.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Tuned parameters like C, kernel, </a:t>
            </a:r>
            <a:r>
              <a:rPr lang="en-IN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max_depth</a:t>
            </a:r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IN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n_neighbors</a:t>
            </a:r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IN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n_estimators</a:t>
            </a:r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Helped reduce overfitting and </a:t>
            </a:r>
          </a:p>
          <a:p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     improve accuracy.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Especially effective for SVM, </a:t>
            </a:r>
          </a:p>
          <a:p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     Random Forest, and KNN.</a:t>
            </a:r>
            <a:endParaRPr lang="en-I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8" name="Picture 6" descr="Fine-Tuning Large Language Models: Tips and Techniques for Optimal  Performance">
            <a:extLst>
              <a:ext uri="{FF2B5EF4-FFF2-40B4-BE49-F238E27FC236}">
                <a16:creationId xmlns:a16="http://schemas.microsoft.com/office/drawing/2014/main" id="{8907F457-0AB2-1FDF-6A67-9D8669CD5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8333" y1="49028" x2="38333" y2="49028"/>
                        <a14:foregroundMark x1="46019" y1="35972" x2="46019" y2="35972"/>
                        <a14:foregroundMark x1="24722" y1="68333" x2="24722" y2="68333"/>
                        <a14:foregroundMark x1="30000" y1="68611" x2="30000" y2="68611"/>
                        <a14:foregroundMark x1="25185" y1="56806" x2="25185" y2="56806"/>
                        <a14:foregroundMark x1="26852" y1="50694" x2="26852" y2="50694"/>
                        <a14:foregroundMark x1="26667" y1="48333" x2="26667" y2="48333"/>
                        <a14:foregroundMark x1="26574" y1="88611" x2="26574" y2="88611"/>
                        <a14:foregroundMark x1="36944" y1="53194" x2="36944" y2="53194"/>
                        <a14:foregroundMark x1="37130" y1="53472" x2="37130" y2="53472"/>
                        <a14:foregroundMark x1="27037" y1="49583" x2="27037" y2="49583"/>
                        <a14:foregroundMark x1="27315" y1="49444" x2="27315" y2="49444"/>
                        <a14:foregroundMark x1="26574" y1="50000" x2="26574" y2="50000"/>
                        <a14:foregroundMark x1="26759" y1="47639" x2="26759" y2="47639"/>
                        <a14:foregroundMark x1="27130" y1="47500" x2="27130" y2="47500"/>
                        <a14:foregroundMark x1="27222" y1="47083" x2="27222" y2="47083"/>
                        <a14:foregroundMark x1="37315" y1="53056" x2="37315" y2="53056"/>
                        <a14:foregroundMark x1="36944" y1="53750" x2="36944" y2="53750"/>
                        <a14:foregroundMark x1="27407" y1="57222" x2="27407" y2="57222"/>
                        <a14:foregroundMark x1="31111" y1="87778" x2="31111" y2="87778"/>
                        <a14:backgroundMark x1="30185" y1="55972" x2="30185" y2="55972"/>
                        <a14:backgroundMark x1="27315" y1="49444" x2="27315" y2="49444"/>
                        <a14:backgroundMark x1="47407" y1="30278" x2="47407" y2="28611"/>
                        <a14:backgroundMark x1="47778" y1="29306" x2="47315" y2="29444"/>
                        <a14:backgroundMark x1="65648" y1="41250" x2="65648" y2="41250"/>
                        <a14:backgroundMark x1="67593" y1="39444" x2="67593" y2="39444"/>
                        <a14:backgroundMark x1="56111" y1="44722" x2="56111" y2="44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848" y="772006"/>
            <a:ext cx="8930624" cy="595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1F3C239-DC01-7583-728F-5B1AB9A53BDC}"/>
              </a:ext>
            </a:extLst>
          </p:cNvPr>
          <p:cNvSpPr txBox="1">
            <a:spLocks/>
          </p:cNvSpPr>
          <p:nvPr/>
        </p:nvSpPr>
        <p:spPr>
          <a:xfrm>
            <a:off x="708660" y="6202735"/>
            <a:ext cx="8313420" cy="5230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These optimization techniques helped improve model generalization, especially in identifying churners more accurately.</a:t>
            </a:r>
          </a:p>
        </p:txBody>
      </p:sp>
    </p:spTree>
    <p:extLst>
      <p:ext uri="{BB962C8B-B14F-4D97-AF65-F5344CB8AC3E}">
        <p14:creationId xmlns:p14="http://schemas.microsoft.com/office/powerpoint/2010/main" val="1194441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6D3D7C-0593-F3FA-90A9-532094E56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5622ED-D2A2-A790-7BE3-422412809BA6}"/>
              </a:ext>
            </a:extLst>
          </p:cNvPr>
          <p:cNvSpPr/>
          <p:nvPr/>
        </p:nvSpPr>
        <p:spPr>
          <a:xfrm>
            <a:off x="7268900" y="0"/>
            <a:ext cx="4923099" cy="6858001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E538C-6097-FAC4-5A6F-4DA81BEA3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62" y="2052273"/>
            <a:ext cx="7563091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33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1- LOGISTIC REGRESSION</a:t>
            </a:r>
            <a:endParaRPr lang="en-IN" sz="4000" dirty="0">
              <a:solidFill>
                <a:srgbClr val="0033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CAD028-2EC3-885D-65FF-C8059F594E97}"/>
              </a:ext>
            </a:extLst>
          </p:cNvPr>
          <p:cNvSpPr txBox="1">
            <a:spLocks/>
          </p:cNvSpPr>
          <p:nvPr/>
        </p:nvSpPr>
        <p:spPr>
          <a:xfrm>
            <a:off x="491662" y="3377836"/>
            <a:ext cx="63593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Logistic Regression is a simple yet powerful linear model used for binary classification. It estimates the probability of churn by applying a sigmoid (S‑shaped) function to weighted input features.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D97B31-BA80-4954-1942-73CCD874939C}"/>
              </a:ext>
            </a:extLst>
          </p:cNvPr>
          <p:cNvGrpSpPr/>
          <p:nvPr/>
        </p:nvGrpSpPr>
        <p:grpSpPr>
          <a:xfrm>
            <a:off x="7268901" y="-1"/>
            <a:ext cx="4923099" cy="6858001"/>
            <a:chOff x="7268901" y="0"/>
            <a:chExt cx="4923099" cy="68580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2382538-A9E3-65C4-8596-1C9677387B92}"/>
                </a:ext>
              </a:extLst>
            </p:cNvPr>
            <p:cNvSpPr/>
            <p:nvPr/>
          </p:nvSpPr>
          <p:spPr>
            <a:xfrm>
              <a:off x="7268901" y="0"/>
              <a:ext cx="4923099" cy="6858001"/>
            </a:xfrm>
            <a:prstGeom prst="rect">
              <a:avLst/>
            </a:prstGeom>
            <a:solidFill>
              <a:srgbClr val="003366">
                <a:alpha val="0"/>
              </a:srgb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/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098" name="Picture 2" descr="46,978 Accuracy Precision Stock Vectors and Vector Art | Shutterstock">
              <a:extLst>
                <a:ext uri="{FF2B5EF4-FFF2-40B4-BE49-F238E27FC236}">
                  <a16:creationId xmlns:a16="http://schemas.microsoft.com/office/drawing/2014/main" id="{5D5007C4-8561-E141-067B-CDA678DE1B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4753" y="133227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A223DD0-CF54-9E8B-8E01-3221BEDD9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4753" y="2200637"/>
              <a:ext cx="720000" cy="720000"/>
            </a:xfrm>
            <a:prstGeom prst="rect">
              <a:avLst/>
            </a:prstGeom>
            <a:solidFill>
              <a:srgbClr val="F8F9FA"/>
            </a:solidFill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2FB5AFF-D5D5-09A6-E1BE-19238ABF1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4753" y="3069000"/>
              <a:ext cx="720000" cy="720000"/>
            </a:xfrm>
            <a:prstGeom prst="rect">
              <a:avLst/>
            </a:prstGeom>
            <a:solidFill>
              <a:srgbClr val="F8F9FA"/>
            </a:solidFill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1A56F11-45A5-26D7-4E7A-62D737CB0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4753" y="463911"/>
              <a:ext cx="720000" cy="720000"/>
            </a:xfrm>
            <a:prstGeom prst="rect">
              <a:avLst/>
            </a:prstGeom>
            <a:solidFill>
              <a:srgbClr val="F8F9FA"/>
            </a:solidFill>
          </p:spPr>
        </p:pic>
        <p:pic>
          <p:nvPicPr>
            <p:cNvPr id="4100" name="Picture 4" descr="Roc curve icon vector image can be used for data science | Premium Vector">
              <a:extLst>
                <a:ext uri="{FF2B5EF4-FFF2-40B4-BE49-F238E27FC236}">
                  <a16:creationId xmlns:a16="http://schemas.microsoft.com/office/drawing/2014/main" id="{5E180CE1-6C22-9A59-609D-86926406C9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4753" y="3937363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13A95DF-39AE-81B9-B633-BAB5651EC171}"/>
              </a:ext>
            </a:extLst>
          </p:cNvPr>
          <p:cNvSpPr txBox="1"/>
          <p:nvPr/>
        </p:nvSpPr>
        <p:spPr>
          <a:xfrm>
            <a:off x="7359568" y="582066"/>
            <a:ext cx="492309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90.50% Accuracy</a:t>
            </a:r>
          </a:p>
          <a:p>
            <a:pPr lvl="3"/>
            <a:endParaRPr lang="en-IN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99.37% Precision</a:t>
            </a:r>
          </a:p>
          <a:p>
            <a:pPr lvl="3"/>
            <a:endParaRPr lang="en-IN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89.77% Recall</a:t>
            </a:r>
          </a:p>
          <a:p>
            <a:pPr lvl="3"/>
            <a:endParaRPr lang="en-IN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0.9433 F-Score</a:t>
            </a:r>
          </a:p>
          <a:p>
            <a:pPr lvl="3"/>
            <a:endParaRPr lang="en-IN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0.9728 AUC-ROC</a:t>
            </a:r>
          </a:p>
          <a:p>
            <a:endParaRPr lang="en-IN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Observation: </a:t>
            </a: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Reliable but outperformed by ensemble models</a:t>
            </a:r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333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57ED49-5BC1-9266-B8CC-B18CF203A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4EA257-B87E-BA0D-52CC-FA1E8E178519}"/>
              </a:ext>
            </a:extLst>
          </p:cNvPr>
          <p:cNvSpPr/>
          <p:nvPr/>
        </p:nvSpPr>
        <p:spPr>
          <a:xfrm>
            <a:off x="4779" y="0"/>
            <a:ext cx="4923099" cy="6858001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DD6C1-9BEE-E517-06B3-EB929079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140" y="2103436"/>
            <a:ext cx="7137239" cy="1325563"/>
          </a:xfrm>
        </p:spPr>
        <p:txBody>
          <a:bodyPr>
            <a:normAutofit/>
          </a:bodyPr>
          <a:lstStyle/>
          <a:p>
            <a:pPr algn="r"/>
            <a:r>
              <a:rPr lang="en-IN" sz="4000" b="1" dirty="0">
                <a:solidFill>
                  <a:srgbClr val="0033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2- SUPPORT VECTOR MACHINE (SVM)</a:t>
            </a:r>
            <a:endParaRPr lang="en-IN" sz="4000" dirty="0">
              <a:solidFill>
                <a:srgbClr val="0033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0CD32C-6555-6CA4-1F19-9D881811A188}"/>
              </a:ext>
            </a:extLst>
          </p:cNvPr>
          <p:cNvSpPr txBox="1">
            <a:spLocks/>
          </p:cNvSpPr>
          <p:nvPr/>
        </p:nvSpPr>
        <p:spPr>
          <a:xfrm>
            <a:off x="5319053" y="3428999"/>
            <a:ext cx="6386326" cy="1004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SVM finds the optimal boundary between churners and non-churners by maximizing the margin. Works well in high-dimensional and scaled data.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61D41E-65E8-2896-158A-3A60E5666ADB}"/>
              </a:ext>
            </a:extLst>
          </p:cNvPr>
          <p:cNvGrpSpPr/>
          <p:nvPr/>
        </p:nvGrpSpPr>
        <p:grpSpPr>
          <a:xfrm>
            <a:off x="486621" y="502050"/>
            <a:ext cx="6630846" cy="6858001"/>
            <a:chOff x="7694753" y="359999"/>
            <a:chExt cx="6630846" cy="68580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829C94-4FF6-EF8B-101E-6F214D937D0B}"/>
                </a:ext>
              </a:extLst>
            </p:cNvPr>
            <p:cNvSpPr/>
            <p:nvPr/>
          </p:nvSpPr>
          <p:spPr>
            <a:xfrm>
              <a:off x="9402500" y="359999"/>
              <a:ext cx="4923099" cy="6858001"/>
            </a:xfrm>
            <a:prstGeom prst="rect">
              <a:avLst/>
            </a:prstGeom>
            <a:solidFill>
              <a:srgbClr val="003366">
                <a:alpha val="0"/>
              </a:srgb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/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098" name="Picture 2" descr="46,978 Accuracy Precision Stock Vectors and Vector Art | Shutterstock">
              <a:extLst>
                <a:ext uri="{FF2B5EF4-FFF2-40B4-BE49-F238E27FC236}">
                  <a16:creationId xmlns:a16="http://schemas.microsoft.com/office/drawing/2014/main" id="{FFBB74EB-1F07-8018-0C97-6A228E0D78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4753" y="133227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F44E1B6-85AA-437C-67F8-0936773F0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4753" y="2200637"/>
              <a:ext cx="720000" cy="720000"/>
            </a:xfrm>
            <a:prstGeom prst="rect">
              <a:avLst/>
            </a:prstGeom>
            <a:solidFill>
              <a:srgbClr val="F8F9FA"/>
            </a:solidFill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D60231D-6555-3792-478E-9FD2C41D8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4753" y="3069000"/>
              <a:ext cx="720000" cy="720000"/>
            </a:xfrm>
            <a:prstGeom prst="rect">
              <a:avLst/>
            </a:prstGeom>
            <a:solidFill>
              <a:srgbClr val="F8F9FA"/>
            </a:solidFill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C119C3D-EF2F-4A5C-B8C1-0A268FDE2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4753" y="463911"/>
              <a:ext cx="720000" cy="720000"/>
            </a:xfrm>
            <a:prstGeom prst="rect">
              <a:avLst/>
            </a:prstGeom>
            <a:solidFill>
              <a:srgbClr val="F8F9FA"/>
            </a:solidFill>
          </p:spPr>
        </p:pic>
        <p:pic>
          <p:nvPicPr>
            <p:cNvPr id="4100" name="Picture 4" descr="Roc curve icon vector image can be used for data science | Premium Vector">
              <a:extLst>
                <a:ext uri="{FF2B5EF4-FFF2-40B4-BE49-F238E27FC236}">
                  <a16:creationId xmlns:a16="http://schemas.microsoft.com/office/drawing/2014/main" id="{486B57FC-3B7F-7CFC-3AE7-D038F05AEB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4753" y="3937363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B8E3A81-8327-64B5-E7E7-0A4CFBFE8D09}"/>
              </a:ext>
            </a:extLst>
          </p:cNvPr>
          <p:cNvSpPr txBox="1"/>
          <p:nvPr/>
        </p:nvSpPr>
        <p:spPr>
          <a:xfrm>
            <a:off x="200366" y="662084"/>
            <a:ext cx="492309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94.50% Accuracy</a:t>
            </a:r>
          </a:p>
          <a:p>
            <a:pPr lvl="3"/>
            <a:endParaRPr lang="en-IN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98.25% Precision</a:t>
            </a:r>
          </a:p>
          <a:p>
            <a:pPr lvl="3"/>
            <a:endParaRPr lang="en-IN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95.45% Recall</a:t>
            </a:r>
          </a:p>
          <a:p>
            <a:pPr lvl="3"/>
            <a:endParaRPr lang="en-IN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0.9683 F-Score</a:t>
            </a:r>
          </a:p>
          <a:p>
            <a:pPr lvl="3"/>
            <a:endParaRPr lang="en-IN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0.9804 AUC-ROC</a:t>
            </a:r>
          </a:p>
          <a:p>
            <a:endParaRPr lang="en-IN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Observation: </a:t>
            </a: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Well-balanced model with strong generalization performance.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536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5056BA-F03E-80BD-A26D-53A293C29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BECFA2-C65E-59CF-822E-9ACC558B1BEC}"/>
              </a:ext>
            </a:extLst>
          </p:cNvPr>
          <p:cNvSpPr/>
          <p:nvPr/>
        </p:nvSpPr>
        <p:spPr>
          <a:xfrm>
            <a:off x="7268900" y="0"/>
            <a:ext cx="4923099" cy="6858001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37F41-D868-1872-2D93-D8D0EBCB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62" y="2052273"/>
            <a:ext cx="7563091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33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3- DECISION TREE</a:t>
            </a:r>
            <a:endParaRPr lang="en-IN" sz="4000" dirty="0">
              <a:solidFill>
                <a:srgbClr val="0033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BB8322-4084-0CFA-8029-92C1C1DD5CC0}"/>
              </a:ext>
            </a:extLst>
          </p:cNvPr>
          <p:cNvSpPr txBox="1">
            <a:spLocks/>
          </p:cNvSpPr>
          <p:nvPr/>
        </p:nvSpPr>
        <p:spPr>
          <a:xfrm>
            <a:off x="491662" y="3377836"/>
            <a:ext cx="6359324" cy="1078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Builds a flowchart-like structure to split data based on feature importance. Fast and interpretable but prone to overfitting without depth control.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E43D6A-B764-3685-53E1-39837EA17489}"/>
              </a:ext>
            </a:extLst>
          </p:cNvPr>
          <p:cNvGrpSpPr/>
          <p:nvPr/>
        </p:nvGrpSpPr>
        <p:grpSpPr>
          <a:xfrm>
            <a:off x="7268901" y="-1"/>
            <a:ext cx="4923099" cy="6858001"/>
            <a:chOff x="7268901" y="0"/>
            <a:chExt cx="4923099" cy="68580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DD3F98-0546-EB35-D440-B19277B926F6}"/>
                </a:ext>
              </a:extLst>
            </p:cNvPr>
            <p:cNvSpPr/>
            <p:nvPr/>
          </p:nvSpPr>
          <p:spPr>
            <a:xfrm>
              <a:off x="7268901" y="0"/>
              <a:ext cx="4923099" cy="6858001"/>
            </a:xfrm>
            <a:prstGeom prst="rect">
              <a:avLst/>
            </a:prstGeom>
            <a:solidFill>
              <a:srgbClr val="003366">
                <a:alpha val="0"/>
              </a:srgb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/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098" name="Picture 2" descr="46,978 Accuracy Precision Stock Vectors and Vector Art | Shutterstock">
              <a:extLst>
                <a:ext uri="{FF2B5EF4-FFF2-40B4-BE49-F238E27FC236}">
                  <a16:creationId xmlns:a16="http://schemas.microsoft.com/office/drawing/2014/main" id="{1FBD9D70-853B-9105-F4BB-27322E8D0D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4753" y="133227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129C100-AE1F-FD66-A30B-8B3BF5FC0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4753" y="2200637"/>
              <a:ext cx="720000" cy="720000"/>
            </a:xfrm>
            <a:prstGeom prst="rect">
              <a:avLst/>
            </a:prstGeom>
            <a:solidFill>
              <a:srgbClr val="F8F9FA"/>
            </a:solidFill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B81C4AE-FEA0-9F13-62B2-AD08E3228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4753" y="3069000"/>
              <a:ext cx="720000" cy="720000"/>
            </a:xfrm>
            <a:prstGeom prst="rect">
              <a:avLst/>
            </a:prstGeom>
            <a:solidFill>
              <a:srgbClr val="F8F9FA"/>
            </a:solidFill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9E41638-0182-FC7F-8770-F46F5003B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4753" y="463911"/>
              <a:ext cx="720000" cy="720000"/>
            </a:xfrm>
            <a:prstGeom prst="rect">
              <a:avLst/>
            </a:prstGeom>
            <a:solidFill>
              <a:srgbClr val="F8F9FA"/>
            </a:solidFill>
          </p:spPr>
        </p:pic>
        <p:pic>
          <p:nvPicPr>
            <p:cNvPr id="4100" name="Picture 4" descr="Roc curve icon vector image can be used for data science | Premium Vector">
              <a:extLst>
                <a:ext uri="{FF2B5EF4-FFF2-40B4-BE49-F238E27FC236}">
                  <a16:creationId xmlns:a16="http://schemas.microsoft.com/office/drawing/2014/main" id="{7DE8668E-BBA9-F5C2-BFAF-7FEAAE09C1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4753" y="3937363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EAFC3DD-4121-A073-9B13-4E56B20A3707}"/>
              </a:ext>
            </a:extLst>
          </p:cNvPr>
          <p:cNvSpPr txBox="1"/>
          <p:nvPr/>
        </p:nvSpPr>
        <p:spPr>
          <a:xfrm>
            <a:off x="7359568" y="582066"/>
            <a:ext cx="492309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97.50% Accuracy</a:t>
            </a:r>
          </a:p>
          <a:p>
            <a:pPr lvl="3"/>
            <a:endParaRPr lang="en-IN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98.86% Precision</a:t>
            </a:r>
          </a:p>
          <a:p>
            <a:pPr lvl="3"/>
            <a:endParaRPr lang="en-IN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98.30% Recall</a:t>
            </a:r>
          </a:p>
          <a:p>
            <a:pPr lvl="3"/>
            <a:endParaRPr lang="en-IN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0.9858 F-Score</a:t>
            </a:r>
          </a:p>
          <a:p>
            <a:pPr lvl="3"/>
            <a:endParaRPr lang="en-IN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0.9512 AUC-ROC</a:t>
            </a:r>
          </a:p>
          <a:p>
            <a:endParaRPr lang="en-IN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Observation: </a:t>
            </a: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High-performing but prone to overfitting on training data.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45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108F1-9CF4-B0C4-4B6F-166CB776D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9514DC5-00AD-BF89-F684-57505F5AE6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6F8">
              <a:alpha val="49804"/>
            </a:srgbClr>
          </a:solidFill>
          <a:ln>
            <a:solidFill>
              <a:srgbClr val="F4F6F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EC30DE-D2AF-290F-81A4-6031E1A4CEC5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8F9FA"/>
          </a:solidFill>
          <a:ln>
            <a:solidFill>
              <a:srgbClr val="F4F6F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5DD2E0-02F5-E649-D402-B2B868E02D05}"/>
              </a:ext>
            </a:extLst>
          </p:cNvPr>
          <p:cNvSpPr/>
          <p:nvPr/>
        </p:nvSpPr>
        <p:spPr>
          <a:xfrm>
            <a:off x="7600334" y="1"/>
            <a:ext cx="2735857" cy="68580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8" name="Picture 4" descr="Churn Prediction- Commercial use of Data Science - Analytics Vidhya">
            <a:extLst>
              <a:ext uri="{FF2B5EF4-FFF2-40B4-BE49-F238E27FC236}">
                <a16:creationId xmlns:a16="http://schemas.microsoft.com/office/drawing/2014/main" id="{053E11BB-40AD-D4CE-B248-C99364129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61E1C"/>
              </a:clrFrom>
              <a:clrTo>
                <a:srgbClr val="261E1C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2109" y1="34306" x2="22109" y2="34306"/>
                        <a14:foregroundMark x1="31484" y1="33611" x2="31484" y2="33611"/>
                        <a14:foregroundMark x1="40820" y1="35139" x2="40820" y2="35139"/>
                        <a14:foregroundMark x1="51797" y1="34653" x2="51797" y2="34653"/>
                        <a14:foregroundMark x1="59922" y1="34792" x2="59922" y2="34792"/>
                        <a14:foregroundMark x1="60586" y1="44861" x2="60586" y2="44861"/>
                        <a14:foregroundMark x1="50195" y1="45556" x2="50195" y2="45556"/>
                        <a14:foregroundMark x1="41289" y1="46389" x2="41289" y2="46389"/>
                        <a14:foregroundMark x1="30547" y1="43264" x2="30547" y2="43264"/>
                        <a14:foregroundMark x1="21055" y1="44514" x2="21055" y2="44514"/>
                        <a14:backgroundMark x1="77734" y1="46736" x2="77734" y2="46736"/>
                      </a14:backgroundRemoval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396"/>
            <a:ext cx="10498238" cy="567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25B005-5E8A-A531-1EE0-E88AF396B8E4}"/>
              </a:ext>
            </a:extLst>
          </p:cNvPr>
          <p:cNvSpPr txBox="1"/>
          <p:nvPr/>
        </p:nvSpPr>
        <p:spPr>
          <a:xfrm>
            <a:off x="8239431" y="1467464"/>
            <a:ext cx="1700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33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EXIT</a:t>
            </a:r>
            <a:endParaRPr lang="en-IN" sz="6000" b="1" dirty="0">
              <a:solidFill>
                <a:srgbClr val="0033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74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Char"/>
      </p:transition>
    </mc:Choice>
    <mc:Fallback>
      <p:transition spd="slow" advClick="0" advTm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7917A1-B32F-BE33-7D63-83C751F78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BF5098-4A36-889A-4AB3-09C12F6DACB6}"/>
              </a:ext>
            </a:extLst>
          </p:cNvPr>
          <p:cNvSpPr/>
          <p:nvPr/>
        </p:nvSpPr>
        <p:spPr>
          <a:xfrm>
            <a:off x="4779" y="0"/>
            <a:ext cx="4923099" cy="6858001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F517A-107C-1FC5-FCC0-4213D77F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140" y="2103436"/>
            <a:ext cx="7137239" cy="1325563"/>
          </a:xfrm>
        </p:spPr>
        <p:txBody>
          <a:bodyPr>
            <a:normAutofit/>
          </a:bodyPr>
          <a:lstStyle/>
          <a:p>
            <a:pPr algn="r"/>
            <a:r>
              <a:rPr lang="en-IN" sz="4000" b="1" dirty="0">
                <a:solidFill>
                  <a:srgbClr val="0033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4- RANDOM FOREST</a:t>
            </a:r>
            <a:endParaRPr lang="en-IN" sz="4000" dirty="0">
              <a:solidFill>
                <a:srgbClr val="0033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E5C226-8FC1-9267-83B2-D50F60C14A5B}"/>
              </a:ext>
            </a:extLst>
          </p:cNvPr>
          <p:cNvSpPr txBox="1">
            <a:spLocks/>
          </p:cNvSpPr>
          <p:nvPr/>
        </p:nvSpPr>
        <p:spPr>
          <a:xfrm>
            <a:off x="5319053" y="3428999"/>
            <a:ext cx="6386326" cy="1004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An ensemble of decision trees that reduces overfitting and increases accuracy. Aggregates predictions from multiple trees to improve reliability.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72A6E1-5931-9B12-58BB-6FC7DF076DA1}"/>
              </a:ext>
            </a:extLst>
          </p:cNvPr>
          <p:cNvGrpSpPr/>
          <p:nvPr/>
        </p:nvGrpSpPr>
        <p:grpSpPr>
          <a:xfrm>
            <a:off x="486621" y="502050"/>
            <a:ext cx="6630846" cy="6858001"/>
            <a:chOff x="7694753" y="359999"/>
            <a:chExt cx="6630846" cy="68580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489347-A741-5DAA-C971-E6FA4167B079}"/>
                </a:ext>
              </a:extLst>
            </p:cNvPr>
            <p:cNvSpPr/>
            <p:nvPr/>
          </p:nvSpPr>
          <p:spPr>
            <a:xfrm>
              <a:off x="9402500" y="359999"/>
              <a:ext cx="4923099" cy="6858001"/>
            </a:xfrm>
            <a:prstGeom prst="rect">
              <a:avLst/>
            </a:prstGeom>
            <a:solidFill>
              <a:srgbClr val="003366">
                <a:alpha val="0"/>
              </a:srgb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/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098" name="Picture 2" descr="46,978 Accuracy Precision Stock Vectors and Vector Art | Shutterstock">
              <a:extLst>
                <a:ext uri="{FF2B5EF4-FFF2-40B4-BE49-F238E27FC236}">
                  <a16:creationId xmlns:a16="http://schemas.microsoft.com/office/drawing/2014/main" id="{06BE9C50-CD83-AA6F-095A-117B429A67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4753" y="133227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8849CCB-234F-095D-611D-64BD81F52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4753" y="2200637"/>
              <a:ext cx="720000" cy="720000"/>
            </a:xfrm>
            <a:prstGeom prst="rect">
              <a:avLst/>
            </a:prstGeom>
            <a:solidFill>
              <a:srgbClr val="F8F9FA"/>
            </a:solidFill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A6A872F-CC30-F017-B195-FE25DE334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4753" y="3069000"/>
              <a:ext cx="720000" cy="720000"/>
            </a:xfrm>
            <a:prstGeom prst="rect">
              <a:avLst/>
            </a:prstGeom>
            <a:solidFill>
              <a:srgbClr val="F8F9FA"/>
            </a:solidFill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0C6EBF0-36FF-7795-7D60-412A8A95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4753" y="463911"/>
              <a:ext cx="720000" cy="720000"/>
            </a:xfrm>
            <a:prstGeom prst="rect">
              <a:avLst/>
            </a:prstGeom>
            <a:solidFill>
              <a:srgbClr val="F8F9FA"/>
            </a:solidFill>
          </p:spPr>
        </p:pic>
        <p:pic>
          <p:nvPicPr>
            <p:cNvPr id="4100" name="Picture 4" descr="Roc curve icon vector image can be used for data science | Premium Vector">
              <a:extLst>
                <a:ext uri="{FF2B5EF4-FFF2-40B4-BE49-F238E27FC236}">
                  <a16:creationId xmlns:a16="http://schemas.microsoft.com/office/drawing/2014/main" id="{5C09C80C-F4C0-4832-FC78-98F8A7B29F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4753" y="3937363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75A7A00-2F94-DD95-A398-89D9A36F15AA}"/>
              </a:ext>
            </a:extLst>
          </p:cNvPr>
          <p:cNvSpPr txBox="1"/>
          <p:nvPr/>
        </p:nvSpPr>
        <p:spPr>
          <a:xfrm>
            <a:off x="200366" y="662084"/>
            <a:ext cx="492309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98.50% Accuracy</a:t>
            </a:r>
          </a:p>
          <a:p>
            <a:pPr lvl="3"/>
            <a:endParaRPr lang="en-IN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99.43% Precision</a:t>
            </a:r>
          </a:p>
          <a:p>
            <a:pPr lvl="3"/>
            <a:endParaRPr lang="en-IN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98.86% Recall</a:t>
            </a:r>
          </a:p>
          <a:p>
            <a:pPr lvl="3"/>
            <a:endParaRPr lang="en-IN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0.9915 F-Score</a:t>
            </a:r>
          </a:p>
          <a:p>
            <a:pPr lvl="3"/>
            <a:endParaRPr lang="en-IN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0.9949 AUC-ROC</a:t>
            </a:r>
          </a:p>
          <a:p>
            <a:endParaRPr lang="en-IN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Observation: </a:t>
            </a: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 overall performer with excellent accuracy and stability.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797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262C2B-4BAD-6596-FB99-34F3F5214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AD80D-69C6-FDA1-D4C6-8F7D6FA3D3F3}"/>
              </a:ext>
            </a:extLst>
          </p:cNvPr>
          <p:cNvSpPr/>
          <p:nvPr/>
        </p:nvSpPr>
        <p:spPr>
          <a:xfrm>
            <a:off x="7268900" y="0"/>
            <a:ext cx="4923099" cy="6858001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FE030-5EA2-FBC7-3374-70E48698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62" y="2052273"/>
            <a:ext cx="7563091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33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5- K-NEAREST NEIGHBOUR (KNN)</a:t>
            </a:r>
            <a:endParaRPr lang="en-IN" sz="4000" dirty="0">
              <a:solidFill>
                <a:srgbClr val="0033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C79B87-38FC-5072-0D67-F52C68DF1FEE}"/>
              </a:ext>
            </a:extLst>
          </p:cNvPr>
          <p:cNvSpPr txBox="1">
            <a:spLocks/>
          </p:cNvSpPr>
          <p:nvPr/>
        </p:nvSpPr>
        <p:spPr>
          <a:xfrm>
            <a:off x="491662" y="3377836"/>
            <a:ext cx="6359324" cy="1043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Classifies churn by looking at the 'k' most similar data points. Performance depends heavily on feature scaling and choice of 'k'.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FDCD36-8398-3521-33CF-2C8BC1389259}"/>
              </a:ext>
            </a:extLst>
          </p:cNvPr>
          <p:cNvGrpSpPr/>
          <p:nvPr/>
        </p:nvGrpSpPr>
        <p:grpSpPr>
          <a:xfrm>
            <a:off x="7268901" y="-1"/>
            <a:ext cx="4923099" cy="6858001"/>
            <a:chOff x="7268901" y="0"/>
            <a:chExt cx="4923099" cy="68580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198408-313D-A0CA-A2C1-D84BEA0EB96A}"/>
                </a:ext>
              </a:extLst>
            </p:cNvPr>
            <p:cNvSpPr/>
            <p:nvPr/>
          </p:nvSpPr>
          <p:spPr>
            <a:xfrm>
              <a:off x="7268901" y="0"/>
              <a:ext cx="4923099" cy="6858001"/>
            </a:xfrm>
            <a:prstGeom prst="rect">
              <a:avLst/>
            </a:prstGeom>
            <a:solidFill>
              <a:srgbClr val="003366">
                <a:alpha val="0"/>
              </a:srgb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/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098" name="Picture 2" descr="46,978 Accuracy Precision Stock Vectors and Vector Art | Shutterstock">
              <a:extLst>
                <a:ext uri="{FF2B5EF4-FFF2-40B4-BE49-F238E27FC236}">
                  <a16:creationId xmlns:a16="http://schemas.microsoft.com/office/drawing/2014/main" id="{DC3412DC-E45B-F564-22AA-D03EE46576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4753" y="133227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AFA8726-9AB3-BA37-5F6A-8365499E7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4753" y="2200637"/>
              <a:ext cx="720000" cy="720000"/>
            </a:xfrm>
            <a:prstGeom prst="rect">
              <a:avLst/>
            </a:prstGeom>
            <a:solidFill>
              <a:srgbClr val="F8F9FA"/>
            </a:solidFill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4C005B2-D088-ED2F-BE54-B4DA8FDEB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4753" y="3069000"/>
              <a:ext cx="720000" cy="720000"/>
            </a:xfrm>
            <a:prstGeom prst="rect">
              <a:avLst/>
            </a:prstGeom>
            <a:solidFill>
              <a:srgbClr val="F8F9FA"/>
            </a:solidFill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A027EA6-3980-9796-0B33-9620122E1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4753" y="463911"/>
              <a:ext cx="720000" cy="720000"/>
            </a:xfrm>
            <a:prstGeom prst="rect">
              <a:avLst/>
            </a:prstGeom>
            <a:solidFill>
              <a:srgbClr val="F8F9FA"/>
            </a:solidFill>
          </p:spPr>
        </p:pic>
        <p:pic>
          <p:nvPicPr>
            <p:cNvPr id="4100" name="Picture 4" descr="Roc curve icon vector image can be used for data science | Premium Vector">
              <a:extLst>
                <a:ext uri="{FF2B5EF4-FFF2-40B4-BE49-F238E27FC236}">
                  <a16:creationId xmlns:a16="http://schemas.microsoft.com/office/drawing/2014/main" id="{3C2E7EA5-EF49-E87A-737B-7E8943437D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4753" y="3937363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9C22977-F7EA-FB9E-7EF4-CECC9C9C9FA1}"/>
              </a:ext>
            </a:extLst>
          </p:cNvPr>
          <p:cNvSpPr txBox="1"/>
          <p:nvPr/>
        </p:nvSpPr>
        <p:spPr>
          <a:xfrm>
            <a:off x="7359568" y="582066"/>
            <a:ext cx="49230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91.00% Accuracy</a:t>
            </a:r>
          </a:p>
          <a:p>
            <a:pPr lvl="3"/>
            <a:endParaRPr lang="en-IN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98.77% Precision</a:t>
            </a:r>
          </a:p>
          <a:p>
            <a:pPr lvl="3"/>
            <a:endParaRPr lang="en-IN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90.91% Recall</a:t>
            </a:r>
          </a:p>
          <a:p>
            <a:pPr lvl="3"/>
            <a:endParaRPr lang="en-IN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0.9467 F-Score</a:t>
            </a:r>
          </a:p>
          <a:p>
            <a:pPr lvl="3"/>
            <a:endParaRPr lang="en-IN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0.9389 AUC-ROC</a:t>
            </a:r>
          </a:p>
          <a:p>
            <a:endParaRPr lang="en-IN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Observation: </a:t>
            </a: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Consistent but slightly weaker in churn recall. 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732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E716A0-DBA1-B385-48E5-640206A1B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375612-50D1-3518-4FDA-CA7B96C7C14E}"/>
              </a:ext>
            </a:extLst>
          </p:cNvPr>
          <p:cNvSpPr/>
          <p:nvPr/>
        </p:nvSpPr>
        <p:spPr>
          <a:xfrm>
            <a:off x="4779" y="0"/>
            <a:ext cx="4923099" cy="6858001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A273D-B59C-7A3C-1105-57A02F17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140" y="2103436"/>
            <a:ext cx="7137239" cy="1325563"/>
          </a:xfrm>
        </p:spPr>
        <p:txBody>
          <a:bodyPr>
            <a:normAutofit/>
          </a:bodyPr>
          <a:lstStyle/>
          <a:p>
            <a:pPr algn="r"/>
            <a:r>
              <a:rPr lang="en-IN" sz="4000" b="1" dirty="0">
                <a:solidFill>
                  <a:srgbClr val="0033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6- NAÏVE BAYES</a:t>
            </a:r>
            <a:endParaRPr lang="en-IN" sz="4000" dirty="0">
              <a:solidFill>
                <a:srgbClr val="0033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463D6F-AB58-736F-B3A7-D718AD17CCD2}"/>
              </a:ext>
            </a:extLst>
          </p:cNvPr>
          <p:cNvSpPr txBox="1">
            <a:spLocks/>
          </p:cNvSpPr>
          <p:nvPr/>
        </p:nvSpPr>
        <p:spPr>
          <a:xfrm>
            <a:off x="5319053" y="3428999"/>
            <a:ext cx="6386326" cy="772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 probabilistic model assuming feature independence. Fast and simple, but less effective when features are correlated.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A02E989-E4ED-D3DC-997B-D19AD51D06BD}"/>
              </a:ext>
            </a:extLst>
          </p:cNvPr>
          <p:cNvGrpSpPr/>
          <p:nvPr/>
        </p:nvGrpSpPr>
        <p:grpSpPr>
          <a:xfrm>
            <a:off x="486621" y="502050"/>
            <a:ext cx="6630846" cy="6858001"/>
            <a:chOff x="7694753" y="359999"/>
            <a:chExt cx="6630846" cy="68580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A17CEA-2BEF-54C1-EF66-94697D39C61C}"/>
                </a:ext>
              </a:extLst>
            </p:cNvPr>
            <p:cNvSpPr/>
            <p:nvPr/>
          </p:nvSpPr>
          <p:spPr>
            <a:xfrm>
              <a:off x="9402500" y="359999"/>
              <a:ext cx="4923099" cy="6858001"/>
            </a:xfrm>
            <a:prstGeom prst="rect">
              <a:avLst/>
            </a:prstGeom>
            <a:solidFill>
              <a:srgbClr val="003366">
                <a:alpha val="0"/>
              </a:srgb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/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098" name="Picture 2" descr="46,978 Accuracy Precision Stock Vectors and Vector Art | Shutterstock">
              <a:extLst>
                <a:ext uri="{FF2B5EF4-FFF2-40B4-BE49-F238E27FC236}">
                  <a16:creationId xmlns:a16="http://schemas.microsoft.com/office/drawing/2014/main" id="{83B39FC6-836D-D5A5-0A1E-C31B204FAB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4753" y="133227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819ADBD-59B2-1C7A-9E2A-A76C07526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4753" y="2200637"/>
              <a:ext cx="720000" cy="720000"/>
            </a:xfrm>
            <a:prstGeom prst="rect">
              <a:avLst/>
            </a:prstGeom>
            <a:solidFill>
              <a:srgbClr val="F8F9FA"/>
            </a:solidFill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A643283-3A04-6A04-1FD6-B9430EC63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4753" y="3069000"/>
              <a:ext cx="720000" cy="720000"/>
            </a:xfrm>
            <a:prstGeom prst="rect">
              <a:avLst/>
            </a:prstGeom>
            <a:solidFill>
              <a:srgbClr val="F8F9FA"/>
            </a:solidFill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D84B052-7F17-04F1-8F1D-AED947A41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4753" y="463911"/>
              <a:ext cx="720000" cy="720000"/>
            </a:xfrm>
            <a:prstGeom prst="rect">
              <a:avLst/>
            </a:prstGeom>
            <a:solidFill>
              <a:srgbClr val="F8F9FA"/>
            </a:solidFill>
          </p:spPr>
        </p:pic>
        <p:pic>
          <p:nvPicPr>
            <p:cNvPr id="4100" name="Picture 4" descr="Roc curve icon vector image can be used for data science | Premium Vector">
              <a:extLst>
                <a:ext uri="{FF2B5EF4-FFF2-40B4-BE49-F238E27FC236}">
                  <a16:creationId xmlns:a16="http://schemas.microsoft.com/office/drawing/2014/main" id="{8702A91C-E5CF-272D-7B87-4C340160E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4753" y="3937363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FA44B48-0F37-700F-D6FE-AF257226EE68}"/>
              </a:ext>
            </a:extLst>
          </p:cNvPr>
          <p:cNvSpPr txBox="1"/>
          <p:nvPr/>
        </p:nvSpPr>
        <p:spPr>
          <a:xfrm>
            <a:off x="200366" y="662084"/>
            <a:ext cx="492309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81.00% Accuracy</a:t>
            </a:r>
          </a:p>
          <a:p>
            <a:pPr lvl="3"/>
            <a:endParaRPr lang="en-IN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100.0% Precision</a:t>
            </a:r>
          </a:p>
          <a:p>
            <a:pPr lvl="3"/>
            <a:endParaRPr lang="en-IN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78.41% Recall</a:t>
            </a:r>
          </a:p>
          <a:p>
            <a:pPr lvl="3"/>
            <a:endParaRPr lang="en-IN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0.8790 F-Score</a:t>
            </a:r>
          </a:p>
          <a:p>
            <a:pPr lvl="3"/>
            <a:endParaRPr lang="en-IN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0.9706 AUC-ROC</a:t>
            </a:r>
          </a:p>
          <a:p>
            <a:endParaRPr lang="en-IN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Observation: </a:t>
            </a: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Fast but underperformed due to strong independence assumptions. 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631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71F519-DA52-B78B-0A29-6C8206661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6DF426-EBAE-1CC8-6B1F-78D103DA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33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Takeaways from Churn Analysis</a:t>
            </a:r>
            <a:endParaRPr lang="en-IN" sz="4000" b="1" dirty="0">
              <a:solidFill>
                <a:srgbClr val="0033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86736AA-DFE6-05EC-28E2-EECA8599F7FD}"/>
              </a:ext>
            </a:extLst>
          </p:cNvPr>
          <p:cNvSpPr txBox="1">
            <a:spLocks/>
          </p:cNvSpPr>
          <p:nvPr/>
        </p:nvSpPr>
        <p:spPr>
          <a:xfrm>
            <a:off x="838200" y="1239276"/>
            <a:ext cx="3953719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Summary of Findings and Insights</a:t>
            </a:r>
            <a:endParaRPr lang="en-IN" sz="1600" b="1" dirty="0">
              <a:solidFill>
                <a:srgbClr val="0033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ABC4CE-2939-21AA-303E-E7938B4E11EF}"/>
              </a:ext>
            </a:extLst>
          </p:cNvPr>
          <p:cNvSpPr/>
          <p:nvPr/>
        </p:nvSpPr>
        <p:spPr>
          <a:xfrm>
            <a:off x="0" y="6146158"/>
            <a:ext cx="462987" cy="711842"/>
          </a:xfrm>
          <a:prstGeom prst="rect">
            <a:avLst/>
          </a:prstGeom>
          <a:solidFill>
            <a:srgbClr val="00A6A6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66E3F8-6043-59A9-8997-EB02A20C396E}"/>
              </a:ext>
            </a:extLst>
          </p:cNvPr>
          <p:cNvSpPr txBox="1"/>
          <p:nvPr/>
        </p:nvSpPr>
        <p:spPr>
          <a:xfrm>
            <a:off x="1072588" y="2173945"/>
            <a:ext cx="47263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Churn Prediction System Built</a:t>
            </a:r>
          </a:p>
          <a:p>
            <a:pPr lvl="3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Successfully developed a system leveraging various Machine Learning models for accurate churn predictions.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Best Model: Random Forest</a:t>
            </a:r>
          </a:p>
          <a:p>
            <a:pPr lvl="3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Identified Random Forest as the most reliable and high-performing model in predicting customer churn.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AAFC66-E290-B82B-D9CB-011C59B77D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03" b="92705" l="9945" r="89503">
                        <a14:foregroundMark x1="64641" y1="7903" x2="64641" y2="7903"/>
                        <a14:foregroundMark x1="63260" y1="20669" x2="63260" y2="20669"/>
                        <a14:foregroundMark x1="57735" y1="24620" x2="57735" y2="24620"/>
                        <a14:foregroundMark x1="55249" y1="34650" x2="55249" y2="34650"/>
                        <a14:foregroundMark x1="57182" y1="42249" x2="57182" y2="42249"/>
                        <a14:foregroundMark x1="62155" y1="92705" x2="62155" y2="927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173945"/>
            <a:ext cx="1620000" cy="1472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716A573-E900-BAF6-4279-A939682D04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43" b="89764" l="6071" r="94286">
                        <a14:foregroundMark x1="11429" y1="56693" x2="11429" y2="56693"/>
                        <a14:foregroundMark x1="84286" y1="70079" x2="84286" y2="70079"/>
                        <a14:foregroundMark x1="94286" y1="88976" x2="94286" y2="88976"/>
                        <a14:foregroundMark x1="6071" y1="88976" x2="6071" y2="889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4669848"/>
            <a:ext cx="1620000" cy="1472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9E0627-EF20-4B1B-916C-D571449EFE9B}"/>
              </a:ext>
            </a:extLst>
          </p:cNvPr>
          <p:cNvSpPr txBox="1"/>
          <p:nvPr/>
        </p:nvSpPr>
        <p:spPr>
          <a:xfrm>
            <a:off x="8067554" y="2171849"/>
            <a:ext cx="35302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Full Pipeline Learned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Acquired knowledge in essential processes: data cleaning, exploratory data analysis, modeling, SMOTE, and evaluation.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Business Insights Gained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Derived valuable business insights through the analysis of customer churn patterns and behaviors.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06C7413-3ED7-46DC-2F44-60C980254A2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129" b="89627" l="9829" r="89744">
                        <a14:foregroundMark x1="20513" y1="9129" x2="20513" y2="9129"/>
                        <a14:foregroundMark x1="43162" y1="45228" x2="43162" y2="45228"/>
                        <a14:foregroundMark x1="55128" y1="39004" x2="55128" y2="39004"/>
                        <a14:foregroundMark x1="88462" y1="49378" x2="88462" y2="49378"/>
                        <a14:foregroundMark x1="88462" y1="60581" x2="88462" y2="60581"/>
                        <a14:foregroundMark x1="79060" y1="64730" x2="79060" y2="64730"/>
                        <a14:foregroundMark x1="74359" y1="64315" x2="74359" y2="64315"/>
                        <a14:foregroundMark x1="55128" y1="59336" x2="55128" y2="59336"/>
                        <a14:foregroundMark x1="64530" y1="78008" x2="64530" y2="78008"/>
                        <a14:foregroundMark x1="46154" y1="83402" x2="46154" y2="83402"/>
                      </a14:backgroundRemoval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93086" y="2171850"/>
            <a:ext cx="1620000" cy="1472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A1805D0-5A02-98CF-3A99-66C32F26363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84500" y1="78000" x2="84500" y2="78000"/>
                        <a14:foregroundMark x1="74167" y1="72167" x2="74167" y2="72167"/>
                        <a14:foregroundMark x1="62500" y1="48000" x2="62500" y2="48000"/>
                        <a14:foregroundMark x1="26167" y1="32833" x2="26167" y2="32833"/>
                        <a14:foregroundMark x1="34333" y1="43167" x2="34333" y2="43167"/>
                        <a14:foregroundMark x1="30833" y1="53500" x2="30833" y2="53500"/>
                        <a14:foregroundMark x1="30833" y1="62500" x2="30833" y2="62500"/>
                        <a14:foregroundMark x1="34333" y1="72167" x2="34333" y2="72167"/>
                      </a14:backgroundRemoval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086" y="4669847"/>
            <a:ext cx="1620000" cy="1472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24200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E5D1B2-6F8E-B3AF-6359-63798BDD8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box">
            <a:extLst>
              <a:ext uri="{FF2B5EF4-FFF2-40B4-BE49-F238E27FC236}">
                <a16:creationId xmlns:a16="http://schemas.microsoft.com/office/drawing/2014/main" id="{7C180BDF-AA33-7395-8B10-6F49FFBDBE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5511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500">
        <p159:morph option="byObject"/>
      </p:transition>
    </mc:Choice>
    <mc:Fallback>
      <p:transition spd="slow" advClick="0" advTm="5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59BBE9-C369-A046-831D-A7F91B7F2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53416660-39A5-966A-C4B0-D6443C7E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6325"/>
            <a:ext cx="10515600" cy="119951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Consider implementing predictive analytics in your organization to proactively address customer churn and enhance retention strategies.</a:t>
            </a:r>
            <a:b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This data-driven approach empowers teams to understand customer behavior, reduce losses, and drive informed decisions.</a:t>
            </a:r>
            <a:endParaRPr lang="en-IN" dirty="0">
              <a:solidFill>
                <a:srgbClr val="0033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D4D9D-62B1-C910-5EF7-96E4D751D3A3}"/>
              </a:ext>
            </a:extLst>
          </p:cNvPr>
          <p:cNvSpPr txBox="1"/>
          <p:nvPr/>
        </p:nvSpPr>
        <p:spPr>
          <a:xfrm>
            <a:off x="838200" y="5109845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THANK YOU</a:t>
            </a:r>
            <a:endParaRPr lang="en-IN" sz="2000" dirty="0"/>
          </a:p>
        </p:txBody>
      </p:sp>
      <p:sp>
        <p:nvSpPr>
          <p:cNvPr id="2" name="picbox">
            <a:extLst>
              <a:ext uri="{FF2B5EF4-FFF2-40B4-BE49-F238E27FC236}">
                <a16:creationId xmlns:a16="http://schemas.microsoft.com/office/drawing/2014/main" id="{B5EF02DC-0D2A-2C1D-DAB4-75BE0DBD50D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9330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A7AB3-B518-677B-EB71-C175831F1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9F7FD5-B21C-B77D-B862-E992AD2ABA20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8F9FA">
              <a:alpha val="50000"/>
            </a:srgbClr>
          </a:solidFill>
          <a:ln>
            <a:solidFill>
              <a:srgbClr val="F4F6F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39A759-BC91-F200-0410-781C9DB8FEAC}"/>
              </a:ext>
            </a:extLst>
          </p:cNvPr>
          <p:cNvSpPr/>
          <p:nvPr/>
        </p:nvSpPr>
        <p:spPr>
          <a:xfrm>
            <a:off x="7600334" y="1"/>
            <a:ext cx="2735857" cy="68580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Churn Prediction- Commercial use of Data Science - Analytics Vidhya">
            <a:extLst>
              <a:ext uri="{FF2B5EF4-FFF2-40B4-BE49-F238E27FC236}">
                <a16:creationId xmlns:a16="http://schemas.microsoft.com/office/drawing/2014/main" id="{A75D751F-3482-F01E-D874-396CB5629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61E1C"/>
              </a:clrFrom>
              <a:clrTo>
                <a:srgbClr val="261E1C">
                  <a:alpha val="0"/>
                </a:srgbClr>
              </a:clrTo>
            </a:clrChange>
            <a:alphaModFix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1836" y1="34306" x2="21836" y2="34306"/>
                        <a14:foregroundMark x1="30820" y1="35694" x2="30820" y2="35694"/>
                        <a14:foregroundMark x1="41875" y1="35347" x2="41875" y2="35347"/>
                        <a14:foregroundMark x1="50664" y1="36736" x2="50664" y2="36736"/>
                        <a14:foregroundMark x1="21719" y1="45556" x2="21719" y2="45556"/>
                        <a14:foregroundMark x1="33242" y1="45347" x2="33242" y2="45347"/>
                        <a14:foregroundMark x1="41211" y1="44514" x2="41211" y2="44514"/>
                        <a14:foregroundMark x1="51523" y1="44861" x2="51523" y2="44861"/>
                        <a14:foregroundMark x1="79336" y1="36319" x2="79336" y2="36319"/>
                        <a14:foregroundMark x1="79102" y1="36319" x2="79102" y2="36319"/>
                        <a14:foregroundMark x1="78906" y1="37778" x2="78906" y2="37778"/>
                        <a14:foregroundMark x1="78906" y1="37361" x2="79258" y2="38611"/>
                        <a14:foregroundMark x1="76211" y1="44931" x2="75469" y2="45833"/>
                        <a14:foregroundMark x1="78828" y1="45139" x2="78477" y2="45556"/>
                        <a14:backgroundMark x1="79063" y1="39514" x2="79063" y2="39514"/>
                        <a14:backgroundMark x1="78906" y1="47708" x2="78906" y2="47708"/>
                        <a14:backgroundMark x1="78242" y1="52569" x2="78242" y2="52569"/>
                        <a14:backgroundMark x1="78320" y1="52292" x2="78320" y2="52292"/>
                        <a14:backgroundMark x1="78984" y1="48403" x2="78398" y2="52153"/>
                        <a14:backgroundMark x1="78906" y1="47986" x2="78242" y2="52153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396"/>
            <a:ext cx="10498238" cy="5677207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1671B2-7035-B8C1-9BFD-F53878167175}"/>
              </a:ext>
            </a:extLst>
          </p:cNvPr>
          <p:cNvSpPr txBox="1"/>
          <p:nvPr/>
        </p:nvSpPr>
        <p:spPr>
          <a:xfrm>
            <a:off x="8239431" y="1467464"/>
            <a:ext cx="1700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33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EXIT</a:t>
            </a:r>
            <a:endParaRPr lang="en-IN" sz="6000" b="1" dirty="0">
              <a:solidFill>
                <a:srgbClr val="0033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93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Word"/>
      </p:transition>
    </mc:Choice>
    <mc:Fallback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EA5BB2-3DA6-DD25-1231-4A1BF68BC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4EBE-CE97-2BA8-52B1-E569BCDE8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44407"/>
            <a:ext cx="6636775" cy="23876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rgbClr val="0033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 Churn Prediction Using Machine Learning</a:t>
            </a:r>
            <a:endParaRPr lang="en-IN" sz="4400" b="1" dirty="0">
              <a:solidFill>
                <a:srgbClr val="0033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6DD55-CAD3-ACC1-2692-EAD138011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90" y="4079874"/>
            <a:ext cx="6302478" cy="1070859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This presentation explores the utilization of machine learning techniques to predict customer churn, emphasizing the methodology and its significance in identifying at-risk customers.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682345-4B60-1E88-2E05-79FC615B9545}"/>
              </a:ext>
            </a:extLst>
          </p:cNvPr>
          <p:cNvSpPr/>
          <p:nvPr/>
        </p:nvSpPr>
        <p:spPr>
          <a:xfrm>
            <a:off x="8495071" y="0"/>
            <a:ext cx="3696929" cy="6858000"/>
          </a:xfrm>
          <a:prstGeom prst="rect">
            <a:avLst/>
          </a:prstGeom>
          <a:solidFill>
            <a:srgbClr val="B2EBF2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52FB28-259B-0B1D-352C-AACAD6AC0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1122363"/>
            <a:ext cx="5400000" cy="46132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FF354A7-7638-0056-05FA-268480E24249}"/>
              </a:ext>
            </a:extLst>
          </p:cNvPr>
          <p:cNvSpPr txBox="1">
            <a:spLocks/>
          </p:cNvSpPr>
          <p:nvPr/>
        </p:nvSpPr>
        <p:spPr>
          <a:xfrm>
            <a:off x="88490" y="5337977"/>
            <a:ext cx="1632155" cy="596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SHREYAS DASAN</a:t>
            </a:r>
          </a:p>
          <a:p>
            <a:pPr algn="l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Presenter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91B648-6F23-C954-505F-AAE294DBEA76}"/>
              </a:ext>
            </a:extLst>
          </p:cNvPr>
          <p:cNvSpPr/>
          <p:nvPr/>
        </p:nvSpPr>
        <p:spPr>
          <a:xfrm>
            <a:off x="6899694" y="6516546"/>
            <a:ext cx="3696928" cy="341453"/>
          </a:xfrm>
          <a:prstGeom prst="rect">
            <a:avLst/>
          </a:prstGeom>
          <a:solidFill>
            <a:srgbClr val="007B8A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48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uiExpan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25686C-AAD4-AF10-5D19-EEB742F47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467E54-9F3A-57AB-8194-D39F4EC59037}"/>
              </a:ext>
            </a:extLst>
          </p:cNvPr>
          <p:cNvSpPr/>
          <p:nvPr/>
        </p:nvSpPr>
        <p:spPr>
          <a:xfrm>
            <a:off x="7294809" y="0"/>
            <a:ext cx="4897191" cy="6858001"/>
          </a:xfrm>
          <a:prstGeom prst="rect">
            <a:avLst/>
          </a:prstGeom>
          <a:solidFill>
            <a:srgbClr val="007B8A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A7807-9DC6-7E7F-013B-EC96B6C23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45248"/>
            <a:ext cx="6390968" cy="567504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Segoe UI" panose="020B0502040204020203" pitchFamily="34" charset="0"/>
                <a:cs typeface="Segoe UI" panose="020B0502040204020203" pitchFamily="34" charset="0"/>
              </a:rPr>
              <a:t>Understanding Customer Churn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A9F5CC1-A8F1-3328-ADB1-47E7C0BDAC16}"/>
              </a:ext>
            </a:extLst>
          </p:cNvPr>
          <p:cNvSpPr txBox="1">
            <a:spLocks/>
          </p:cNvSpPr>
          <p:nvPr/>
        </p:nvSpPr>
        <p:spPr>
          <a:xfrm>
            <a:off x="88490" y="3712752"/>
            <a:ext cx="4066821" cy="350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Key Points on Customer Retention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4B0007-02EF-D611-7AF6-CBE5B9DBBCC7}"/>
              </a:ext>
            </a:extLst>
          </p:cNvPr>
          <p:cNvSpPr txBox="1">
            <a:spLocks/>
          </p:cNvSpPr>
          <p:nvPr/>
        </p:nvSpPr>
        <p:spPr>
          <a:xfrm>
            <a:off x="88490" y="-112249"/>
            <a:ext cx="6390968" cy="12346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0033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</a:t>
            </a:r>
            <a:r>
              <a:rPr lang="en-IN" sz="4000" b="1" dirty="0">
                <a:solidFill>
                  <a:srgbClr val="0033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FEA4B8-B24D-93B4-759E-AE43E7D701CD}"/>
              </a:ext>
            </a:extLst>
          </p:cNvPr>
          <p:cNvSpPr/>
          <p:nvPr/>
        </p:nvSpPr>
        <p:spPr>
          <a:xfrm>
            <a:off x="6292645" y="887646"/>
            <a:ext cx="5899356" cy="1540922"/>
          </a:xfrm>
          <a:prstGeom prst="rect">
            <a:avLst/>
          </a:prstGeom>
          <a:solidFill>
            <a:srgbClr val="B2EBF2"/>
          </a:solidFill>
          <a:ln>
            <a:solidFill>
              <a:schemeClr val="bg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 Churn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 churn refers to the loss of clients or subscribers which negatively influences revenue generation.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863298-2FB6-58B0-B581-8D789F89E81F}"/>
              </a:ext>
            </a:extLst>
          </p:cNvPr>
          <p:cNvSpPr/>
          <p:nvPr/>
        </p:nvSpPr>
        <p:spPr>
          <a:xfrm>
            <a:off x="6292644" y="2541180"/>
            <a:ext cx="5899356" cy="1540922"/>
          </a:xfrm>
          <a:prstGeom prst="rect">
            <a:avLst/>
          </a:prstGeom>
          <a:solidFill>
            <a:srgbClr val="B2EBF2"/>
          </a:solidFill>
          <a:ln>
            <a:solidFill>
              <a:schemeClr val="bg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Importance of Retention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competitive business landscapes, retaining existing customers is essential for maintaining market position and profitability.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9D049A-3E0C-FBF5-2E90-0EA177E8CB95}"/>
              </a:ext>
            </a:extLst>
          </p:cNvPr>
          <p:cNvSpPr/>
          <p:nvPr/>
        </p:nvSpPr>
        <p:spPr>
          <a:xfrm>
            <a:off x="6292644" y="4194715"/>
            <a:ext cx="5899356" cy="1540922"/>
          </a:xfrm>
          <a:prstGeom prst="rect">
            <a:avLst/>
          </a:prstGeom>
          <a:solidFill>
            <a:srgbClr val="B2EBF2"/>
          </a:solidFill>
          <a:ln>
            <a:solidFill>
              <a:schemeClr val="bg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Benefits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Utilizing machine learning techniques can significantly enhance the accuracy of churn predictions and customer insights.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2" name="Picture 4" descr="Define Icon Stock Illustrations – 1,837 Define Icon Stock Illustrations,  Vectors &amp; Clipart - Dreamstime">
            <a:extLst>
              <a:ext uri="{FF2B5EF4-FFF2-40B4-BE49-F238E27FC236}">
                <a16:creationId xmlns:a16="http://schemas.microsoft.com/office/drawing/2014/main" id="{39052E47-8B8B-A7DD-F5CB-02EB27383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979" y="1045337"/>
            <a:ext cx="1307691" cy="130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iorities Icons">
            <a:extLst>
              <a:ext uri="{FF2B5EF4-FFF2-40B4-BE49-F238E27FC236}">
                <a16:creationId xmlns:a16="http://schemas.microsoft.com/office/drawing/2014/main" id="{629938BB-BF9D-12B5-DA02-1B98CAC0E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78" b="89778" l="7111" r="89778">
                        <a14:foregroundMark x1="48000" y1="9778" x2="48000" y2="9778"/>
                        <a14:foregroundMark x1="45778" y1="34667" x2="45778" y2="34667"/>
                        <a14:foregroundMark x1="47556" y1="65778" x2="47556" y2="65778"/>
                        <a14:foregroundMark x1="7111" y1="49333" x2="7111" y2="49333"/>
                        <a14:foregroundMark x1="85333" y1="44000" x2="85333" y2="4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850" y="2917484"/>
            <a:ext cx="813950" cy="81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chine learning icon png images | PNGWing">
            <a:extLst>
              <a:ext uri="{FF2B5EF4-FFF2-40B4-BE49-F238E27FC236}">
                <a16:creationId xmlns:a16="http://schemas.microsoft.com/office/drawing/2014/main" id="{75305370-6B1D-5345-8E61-9807E0C2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056" b="90556" l="556" r="95556">
                        <a14:foregroundMark x1="30000" y1="8611" x2="30000" y2="8611"/>
                        <a14:foregroundMark x1="30000" y1="8611" x2="30000" y2="8611"/>
                        <a14:foregroundMark x1="46944" y1="17222" x2="46944" y2="17222"/>
                        <a14:foregroundMark x1="95556" y1="34167" x2="95556" y2="34167"/>
                        <a14:foregroundMark x1="94444" y1="57778" x2="94444" y2="57778"/>
                        <a14:foregroundMark x1="75556" y1="91111" x2="75556" y2="91111"/>
                        <a14:foregroundMark x1="50000" y1="82778" x2="50000" y2="82778"/>
                        <a14:foregroundMark x1="46389" y1="58056" x2="46389" y2="58056"/>
                        <a14:foregroundMark x1="7222" y1="51111" x2="7222" y2="51111"/>
                        <a14:foregroundMark x1="2222" y1="36111" x2="2222" y2="36111"/>
                        <a14:foregroundMark x1="556" y1="54444" x2="556" y2="5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850" y="4587529"/>
            <a:ext cx="755293" cy="75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181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4A2E384B-9460-942C-90E7-BF05AB2ADB5D}"/>
              </a:ext>
            </a:extLst>
          </p:cNvPr>
          <p:cNvSpPr/>
          <p:nvPr/>
        </p:nvSpPr>
        <p:spPr>
          <a:xfrm>
            <a:off x="5128590" y="5200712"/>
            <a:ext cx="6830961" cy="1245041"/>
          </a:xfrm>
          <a:prstGeom prst="rect">
            <a:avLst/>
          </a:prstGeom>
          <a:solidFill>
            <a:srgbClr val="003366">
              <a:alpha val="50000"/>
            </a:srgbClr>
          </a:solidFill>
          <a:ln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DCE87D-AEEC-E74E-900E-C73D2E9BCAF0}"/>
              </a:ext>
            </a:extLst>
          </p:cNvPr>
          <p:cNvSpPr/>
          <p:nvPr/>
        </p:nvSpPr>
        <p:spPr>
          <a:xfrm>
            <a:off x="5128590" y="3516088"/>
            <a:ext cx="6830961" cy="1104265"/>
          </a:xfrm>
          <a:prstGeom prst="rect">
            <a:avLst/>
          </a:prstGeom>
          <a:solidFill>
            <a:srgbClr val="00A6A6">
              <a:alpha val="50000"/>
            </a:srgbClr>
          </a:solidFill>
          <a:ln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45136B-C84D-306D-9D4C-58098D418EDC}"/>
              </a:ext>
            </a:extLst>
          </p:cNvPr>
          <p:cNvSpPr/>
          <p:nvPr/>
        </p:nvSpPr>
        <p:spPr>
          <a:xfrm>
            <a:off x="5128593" y="1726832"/>
            <a:ext cx="6830961" cy="1104265"/>
          </a:xfrm>
          <a:prstGeom prst="rect">
            <a:avLst/>
          </a:prstGeom>
          <a:solidFill>
            <a:srgbClr val="B2EBF2">
              <a:alpha val="50000"/>
            </a:srgbClr>
          </a:solidFill>
          <a:ln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D2546C-74B0-E126-EB27-A7E3CED8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33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Objectives of Churn Prediction Model</a:t>
            </a:r>
            <a:endParaRPr lang="en-IN" sz="4000" b="1" dirty="0">
              <a:solidFill>
                <a:srgbClr val="0033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E402B85-9AEF-DEE6-CC7B-ACF2CE42E2AB}"/>
              </a:ext>
            </a:extLst>
          </p:cNvPr>
          <p:cNvSpPr txBox="1">
            <a:spLocks/>
          </p:cNvSpPr>
          <p:nvPr/>
        </p:nvSpPr>
        <p:spPr>
          <a:xfrm>
            <a:off x="907026" y="1234359"/>
            <a:ext cx="10216245" cy="4558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Building a predictive model to mitigate churn costs using advanced machine learning techniques.</a:t>
            </a:r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EEB541-49FB-9155-2297-5E1D314B3173}"/>
              </a:ext>
            </a:extLst>
          </p:cNvPr>
          <p:cNvSpPr/>
          <p:nvPr/>
        </p:nvSpPr>
        <p:spPr>
          <a:xfrm>
            <a:off x="907026" y="2369575"/>
            <a:ext cx="3686400" cy="3687097"/>
          </a:xfrm>
          <a:prstGeom prst="ellipse">
            <a:avLst/>
          </a:prstGeom>
          <a:solidFill>
            <a:srgbClr val="B2EBF2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DCE0A4-EBDD-A792-1CD4-EBBAD04F57C8}"/>
              </a:ext>
            </a:extLst>
          </p:cNvPr>
          <p:cNvSpPr/>
          <p:nvPr/>
        </p:nvSpPr>
        <p:spPr>
          <a:xfrm>
            <a:off x="1599852" y="3057603"/>
            <a:ext cx="2311200" cy="2311040"/>
          </a:xfrm>
          <a:prstGeom prst="ellipse">
            <a:avLst/>
          </a:prstGeom>
          <a:solidFill>
            <a:srgbClr val="00A6A6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36679A-9C46-D4DE-A169-273AC1209312}"/>
              </a:ext>
            </a:extLst>
          </p:cNvPr>
          <p:cNvSpPr/>
          <p:nvPr/>
        </p:nvSpPr>
        <p:spPr>
          <a:xfrm>
            <a:off x="2192226" y="3655027"/>
            <a:ext cx="1116000" cy="1116191"/>
          </a:xfrm>
          <a:prstGeom prst="ellipse">
            <a:avLst/>
          </a:prstGeom>
          <a:solidFill>
            <a:srgbClr val="003366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A2B89A-F021-38E1-A8D8-1AE5040210DB}"/>
              </a:ext>
            </a:extLst>
          </p:cNvPr>
          <p:cNvCxnSpPr>
            <a:cxnSpLocks/>
          </p:cNvCxnSpPr>
          <p:nvPr/>
        </p:nvCxnSpPr>
        <p:spPr>
          <a:xfrm flipV="1">
            <a:off x="3786693" y="2229286"/>
            <a:ext cx="869762" cy="475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97E553-908F-D4D1-7A69-D77A210A20C6}"/>
              </a:ext>
            </a:extLst>
          </p:cNvPr>
          <p:cNvCxnSpPr>
            <a:cxnSpLocks/>
          </p:cNvCxnSpPr>
          <p:nvPr/>
        </p:nvCxnSpPr>
        <p:spPr>
          <a:xfrm flipV="1">
            <a:off x="3900600" y="4006713"/>
            <a:ext cx="916587" cy="9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8527D2-AEC1-083C-22FD-7E10977DC21C}"/>
              </a:ext>
            </a:extLst>
          </p:cNvPr>
          <p:cNvCxnSpPr>
            <a:cxnSpLocks/>
          </p:cNvCxnSpPr>
          <p:nvPr/>
        </p:nvCxnSpPr>
        <p:spPr>
          <a:xfrm>
            <a:off x="3002227" y="4722411"/>
            <a:ext cx="1717257" cy="930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5FAECA68-B906-86B9-03D2-BB1E261A1DF2}"/>
              </a:ext>
            </a:extLst>
          </p:cNvPr>
          <p:cNvSpPr txBox="1">
            <a:spLocks/>
          </p:cNvSpPr>
          <p:nvPr/>
        </p:nvSpPr>
        <p:spPr>
          <a:xfrm>
            <a:off x="5128596" y="2255139"/>
            <a:ext cx="6830961" cy="575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Churn leads to significant business losses; accurately predicting it helps businesses save costs and retain customers.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E837663-E76B-3114-885F-C0F5367B2F32}"/>
              </a:ext>
            </a:extLst>
          </p:cNvPr>
          <p:cNvSpPr txBox="1">
            <a:spLocks/>
          </p:cNvSpPr>
          <p:nvPr/>
        </p:nvSpPr>
        <p:spPr>
          <a:xfrm>
            <a:off x="5128599" y="1726832"/>
            <a:ext cx="6830961" cy="575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Importance of Churn Prediction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8305554-69BF-1266-3204-7963E475BE38}"/>
              </a:ext>
            </a:extLst>
          </p:cNvPr>
          <p:cNvSpPr txBox="1">
            <a:spLocks/>
          </p:cNvSpPr>
          <p:nvPr/>
        </p:nvSpPr>
        <p:spPr>
          <a:xfrm>
            <a:off x="5128595" y="5200712"/>
            <a:ext cx="6830961" cy="575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Tools and Technologies Used</a:t>
            </a:r>
            <a:endParaRPr lang="en-IN" sz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E228C42-7FD2-5D7D-650B-63957C4BE673}"/>
              </a:ext>
            </a:extLst>
          </p:cNvPr>
          <p:cNvSpPr txBox="1">
            <a:spLocks/>
          </p:cNvSpPr>
          <p:nvPr/>
        </p:nvSpPr>
        <p:spPr>
          <a:xfrm>
            <a:off x="5128598" y="3516089"/>
            <a:ext cx="6830961" cy="575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Model Aim and Development</a:t>
            </a:r>
            <a:endParaRPr lang="en-IN" sz="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F78020D-57C7-AD7D-1C13-903E172A83BE}"/>
              </a:ext>
            </a:extLst>
          </p:cNvPr>
          <p:cNvSpPr txBox="1">
            <a:spLocks/>
          </p:cNvSpPr>
          <p:nvPr/>
        </p:nvSpPr>
        <p:spPr>
          <a:xfrm>
            <a:off x="5128594" y="4044395"/>
            <a:ext cx="6830961" cy="575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The primary aim is to create a model that not only predicts churn but also supports proactive retention strategies for businesses.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B8E48A2F-5BE6-9257-B1D3-8C10731BF652}"/>
              </a:ext>
            </a:extLst>
          </p:cNvPr>
          <p:cNvSpPr txBox="1">
            <a:spLocks/>
          </p:cNvSpPr>
          <p:nvPr/>
        </p:nvSpPr>
        <p:spPr>
          <a:xfrm>
            <a:off x="5128593" y="5729019"/>
            <a:ext cx="6830961" cy="575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Key tools include Python, pandas for data manipulation, scikit-learn for building models, seaborn and matplotlib for visualization.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C70B97-82BB-9917-586D-3AB86B74B751}"/>
              </a:ext>
            </a:extLst>
          </p:cNvPr>
          <p:cNvSpPr/>
          <p:nvPr/>
        </p:nvSpPr>
        <p:spPr>
          <a:xfrm>
            <a:off x="1" y="0"/>
            <a:ext cx="614438" cy="6858001"/>
          </a:xfrm>
          <a:prstGeom prst="rect">
            <a:avLst/>
          </a:prstGeom>
          <a:solidFill>
            <a:srgbClr val="007B8A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396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500"/>
                            </p:stCondLst>
                            <p:childTnLst>
                              <p:par>
                                <p:cTn id="7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44" grpId="0" animBg="1"/>
      <p:bldP spid="2" grpId="0"/>
      <p:bldP spid="4" grpId="0"/>
      <p:bldP spid="7" grpId="0" animBg="1"/>
      <p:bldP spid="8" grpId="0" animBg="1"/>
      <p:bldP spid="9" grpId="0" animBg="1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A4CE-4DCA-43B3-3778-045EE841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5105400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33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 About the Data</a:t>
            </a:r>
            <a:endParaRPr lang="en-IN" sz="3600" b="1" dirty="0">
              <a:solidFill>
                <a:srgbClr val="0033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051D0F8-BEB8-54E5-D962-CE85817CE0A1}"/>
              </a:ext>
            </a:extLst>
          </p:cNvPr>
          <p:cNvSpPr txBox="1">
            <a:spLocks/>
          </p:cNvSpPr>
          <p:nvPr/>
        </p:nvSpPr>
        <p:spPr>
          <a:xfrm>
            <a:off x="838200" y="4096380"/>
            <a:ext cx="4856544" cy="465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Overview of Telecom Customer Churn Dataset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62757E-DA67-31C1-38FB-0FEC7B080E9D}"/>
              </a:ext>
            </a:extLst>
          </p:cNvPr>
          <p:cNvSpPr/>
          <p:nvPr/>
        </p:nvSpPr>
        <p:spPr>
          <a:xfrm>
            <a:off x="1" y="0"/>
            <a:ext cx="614438" cy="6858001"/>
          </a:xfrm>
          <a:prstGeom prst="rect">
            <a:avLst/>
          </a:prstGeom>
          <a:solidFill>
            <a:srgbClr val="007B8A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ource">
            <a:extLst>
              <a:ext uri="{FF2B5EF4-FFF2-40B4-BE49-F238E27FC236}">
                <a16:creationId xmlns:a16="http://schemas.microsoft.com/office/drawing/2014/main" id="{257E8355-DB8D-0EFA-98D2-C6134D9EC42C}"/>
              </a:ext>
            </a:extLst>
          </p:cNvPr>
          <p:cNvSpPr/>
          <p:nvPr/>
        </p:nvSpPr>
        <p:spPr>
          <a:xfrm>
            <a:off x="7565388" y="6976221"/>
            <a:ext cx="3240000" cy="1080000"/>
          </a:xfrm>
          <a:prstGeom prst="roundRect">
            <a:avLst/>
          </a:prstGeom>
          <a:solidFill>
            <a:srgbClr val="003366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 of the Data: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dataset is sourced from Kaggle titled 'Telecom Customer Churn Insights'.</a:t>
            </a:r>
          </a:p>
        </p:txBody>
      </p:sp>
    </p:spTree>
    <p:extLst>
      <p:ext uri="{BB962C8B-B14F-4D97-AF65-F5344CB8AC3E}">
        <p14:creationId xmlns:p14="http://schemas.microsoft.com/office/powerpoint/2010/main" val="2847485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30EB68-B48A-551C-6E15-3CA893B34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8783-FC9C-0177-52C6-04106F50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5105400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33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 About the Data</a:t>
            </a:r>
            <a:endParaRPr lang="en-IN" sz="3600" b="1" dirty="0">
              <a:solidFill>
                <a:srgbClr val="0033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0AE8A4B-8E26-4D6F-00FC-A5BE62E37FCA}"/>
              </a:ext>
            </a:extLst>
          </p:cNvPr>
          <p:cNvSpPr txBox="1">
            <a:spLocks/>
          </p:cNvSpPr>
          <p:nvPr/>
        </p:nvSpPr>
        <p:spPr>
          <a:xfrm>
            <a:off x="838200" y="4096380"/>
            <a:ext cx="4856544" cy="465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Overview of Telecom Customer Churn Dataset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D339AE-1BA5-B8BB-0009-073F75A668B0}"/>
              </a:ext>
            </a:extLst>
          </p:cNvPr>
          <p:cNvSpPr/>
          <p:nvPr/>
        </p:nvSpPr>
        <p:spPr>
          <a:xfrm>
            <a:off x="1" y="0"/>
            <a:ext cx="614438" cy="6858001"/>
          </a:xfrm>
          <a:prstGeom prst="rect">
            <a:avLst/>
          </a:prstGeom>
          <a:solidFill>
            <a:srgbClr val="007B8A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ource">
            <a:extLst>
              <a:ext uri="{FF2B5EF4-FFF2-40B4-BE49-F238E27FC236}">
                <a16:creationId xmlns:a16="http://schemas.microsoft.com/office/drawing/2014/main" id="{D57F32E4-2E10-145E-B6C6-F71C788B57AF}"/>
              </a:ext>
            </a:extLst>
          </p:cNvPr>
          <p:cNvSpPr/>
          <p:nvPr/>
        </p:nvSpPr>
        <p:spPr>
          <a:xfrm>
            <a:off x="7260588" y="1931781"/>
            <a:ext cx="4320000" cy="2160000"/>
          </a:xfrm>
          <a:prstGeom prst="roundRect">
            <a:avLst/>
          </a:prstGeom>
          <a:solidFill>
            <a:srgbClr val="003366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 of the Data: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dataset is sourced from Kaggle titled 'Telecom Customer Churn Insights'.</a:t>
            </a:r>
          </a:p>
        </p:txBody>
      </p:sp>
      <p:sp>
        <p:nvSpPr>
          <p:cNvPr id="11" name="size">
            <a:extLst>
              <a:ext uri="{FF2B5EF4-FFF2-40B4-BE49-F238E27FC236}">
                <a16:creationId xmlns:a16="http://schemas.microsoft.com/office/drawing/2014/main" id="{44F143A4-B471-C7FF-583C-62D788ABAA64}"/>
              </a:ext>
            </a:extLst>
          </p:cNvPr>
          <p:cNvSpPr/>
          <p:nvPr/>
        </p:nvSpPr>
        <p:spPr>
          <a:xfrm>
            <a:off x="7260588" y="6858000"/>
            <a:ext cx="3240000" cy="1080000"/>
          </a:xfrm>
          <a:prstGeom prst="roundRect">
            <a:avLst/>
          </a:prstGeom>
          <a:solidFill>
            <a:srgbClr val="003366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Dataset Size: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dataset comprises 1,000 rows and 10 columns, providing a solid sample for analysis.</a:t>
            </a:r>
          </a:p>
        </p:txBody>
      </p:sp>
    </p:spTree>
    <p:extLst>
      <p:ext uri="{BB962C8B-B14F-4D97-AF65-F5344CB8AC3E}">
        <p14:creationId xmlns:p14="http://schemas.microsoft.com/office/powerpoint/2010/main" val="1358597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D3CF47-54D7-47D4-E471-95757B944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230F-DC7E-FA52-1ABD-A23968A9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5105400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33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 About the Data</a:t>
            </a:r>
            <a:endParaRPr lang="en-IN" sz="3600" b="1" dirty="0">
              <a:solidFill>
                <a:srgbClr val="0033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3AA4A80-A9F5-EC92-5A8F-C3EB3F397A8D}"/>
              </a:ext>
            </a:extLst>
          </p:cNvPr>
          <p:cNvSpPr txBox="1">
            <a:spLocks/>
          </p:cNvSpPr>
          <p:nvPr/>
        </p:nvSpPr>
        <p:spPr>
          <a:xfrm>
            <a:off x="838200" y="4096380"/>
            <a:ext cx="4856544" cy="465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Overview of Telecom Customer Churn Dataset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289B5E-1AE3-959B-D4AB-067D8A3079E3}"/>
              </a:ext>
            </a:extLst>
          </p:cNvPr>
          <p:cNvSpPr/>
          <p:nvPr/>
        </p:nvSpPr>
        <p:spPr>
          <a:xfrm>
            <a:off x="1" y="0"/>
            <a:ext cx="614438" cy="6858001"/>
          </a:xfrm>
          <a:prstGeom prst="rect">
            <a:avLst/>
          </a:prstGeom>
          <a:solidFill>
            <a:srgbClr val="007B8A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ource">
            <a:extLst>
              <a:ext uri="{FF2B5EF4-FFF2-40B4-BE49-F238E27FC236}">
                <a16:creationId xmlns:a16="http://schemas.microsoft.com/office/drawing/2014/main" id="{B8C634F1-2CD8-69A6-2B2C-41310C6155F7}"/>
              </a:ext>
            </a:extLst>
          </p:cNvPr>
          <p:cNvSpPr/>
          <p:nvPr/>
        </p:nvSpPr>
        <p:spPr>
          <a:xfrm>
            <a:off x="7260588" y="-1077960"/>
            <a:ext cx="3240000" cy="1080000"/>
          </a:xfrm>
          <a:prstGeom prst="roundRect">
            <a:avLst/>
          </a:prstGeom>
          <a:solidFill>
            <a:srgbClr val="003366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 of the Data: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dataset is sourced from Kaggle titled 'Telecom Customer Churn Insights'.</a:t>
            </a:r>
          </a:p>
        </p:txBody>
      </p:sp>
      <p:sp>
        <p:nvSpPr>
          <p:cNvPr id="11" name="var">
            <a:extLst>
              <a:ext uri="{FF2B5EF4-FFF2-40B4-BE49-F238E27FC236}">
                <a16:creationId xmlns:a16="http://schemas.microsoft.com/office/drawing/2014/main" id="{BBD10B66-1DD3-37E8-66E5-38EC37CEC27D}"/>
              </a:ext>
            </a:extLst>
          </p:cNvPr>
          <p:cNvSpPr/>
          <p:nvPr/>
        </p:nvSpPr>
        <p:spPr>
          <a:xfrm>
            <a:off x="7260588" y="6858000"/>
            <a:ext cx="3240000" cy="1080000"/>
          </a:xfrm>
          <a:prstGeom prst="roundRect">
            <a:avLst/>
          </a:prstGeom>
          <a:solidFill>
            <a:srgbClr val="003366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Types of Variables:</a:t>
            </a:r>
          </a:p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Contains both categorical and numerical variables, which are essential for churn prediction.</a:t>
            </a:r>
          </a:p>
        </p:txBody>
      </p:sp>
      <p:sp>
        <p:nvSpPr>
          <p:cNvPr id="12" name="size">
            <a:extLst>
              <a:ext uri="{FF2B5EF4-FFF2-40B4-BE49-F238E27FC236}">
                <a16:creationId xmlns:a16="http://schemas.microsoft.com/office/drawing/2014/main" id="{C278906C-9391-7FB5-31A3-3FFE29EAD786}"/>
              </a:ext>
            </a:extLst>
          </p:cNvPr>
          <p:cNvSpPr/>
          <p:nvPr/>
        </p:nvSpPr>
        <p:spPr>
          <a:xfrm>
            <a:off x="7260588" y="2023686"/>
            <a:ext cx="4320000" cy="2534268"/>
          </a:xfrm>
          <a:prstGeom prst="roundRect">
            <a:avLst/>
          </a:prstGeom>
          <a:solidFill>
            <a:srgbClr val="003366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Dataset Size: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dataset comprises 1,000 rows and 10 columns, providing a solid sample for analysis.</a:t>
            </a:r>
          </a:p>
        </p:txBody>
      </p:sp>
    </p:spTree>
    <p:extLst>
      <p:ext uri="{BB962C8B-B14F-4D97-AF65-F5344CB8AC3E}">
        <p14:creationId xmlns:p14="http://schemas.microsoft.com/office/powerpoint/2010/main" val="2119496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1175</Words>
  <Application>Microsoft Office PowerPoint</Application>
  <PresentationFormat>Widescreen</PresentationFormat>
  <Paragraphs>206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Customer Churn Prediction Using Machine Learning</vt:lpstr>
      <vt:lpstr>Understanding Customer Churn</vt:lpstr>
      <vt:lpstr>Objectives of Churn Prediction Model</vt:lpstr>
      <vt:lpstr>Description About the Data</vt:lpstr>
      <vt:lpstr>Description About the Data</vt:lpstr>
      <vt:lpstr>Description About the Data</vt:lpstr>
      <vt:lpstr>Description About the Data</vt:lpstr>
      <vt:lpstr>Description About the Data</vt:lpstr>
      <vt:lpstr>Description About the Data</vt:lpstr>
      <vt:lpstr>Description About the Data</vt:lpstr>
      <vt:lpstr>Key steps in preprocessing for Customer Churn Prediction</vt:lpstr>
      <vt:lpstr>Model Optimization Techniques</vt:lpstr>
      <vt:lpstr>Model Optimization Techniques</vt:lpstr>
      <vt:lpstr>Model 1- LOGISTIC REGRESSION</vt:lpstr>
      <vt:lpstr>Model 2- SUPPORT VECTOR MACHINE (SVM)</vt:lpstr>
      <vt:lpstr>Model 3- DECISION TREE</vt:lpstr>
      <vt:lpstr>Model 4- RANDOM FOREST</vt:lpstr>
      <vt:lpstr>Model 5- K-NEAREST NEIGHBOUR (KNN)</vt:lpstr>
      <vt:lpstr>Model 6- NAÏVE BAYES</vt:lpstr>
      <vt:lpstr>Key Takeaways from Churn Analysis</vt:lpstr>
      <vt:lpstr>PowerPoint Presentation</vt:lpstr>
      <vt:lpstr>Consider implementing predictive analytics in your organization to proactively address customer churn and enhance retention strategies. This data-driven approach empowers teams to understand customer behavior, reduce losses, and drive informed decisions.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Shreyas Dasan</dc:creator>
  <cp:lastModifiedBy>Shreyas Dasan</cp:lastModifiedBy>
  <cp:revision>5</cp:revision>
  <dcterms:created xsi:type="dcterms:W3CDTF">2025-07-01T20:05:57Z</dcterms:created>
  <dcterms:modified xsi:type="dcterms:W3CDTF">2025-07-02T21:09:12Z</dcterms:modified>
</cp:coreProperties>
</file>