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34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33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327.xml" ContentType="application/vnd.openxmlformats-officedocument.presentationml.slide+xml"/>
  <Override PartName="/ppt/slides/slide338.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34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46.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335.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314.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72" r:id="rId5"/>
    <p:sldId id="273" r:id="rId6"/>
    <p:sldId id="261" r:id="rId7"/>
    <p:sldId id="260" r:id="rId8"/>
    <p:sldId id="259" r:id="rId9"/>
    <p:sldId id="274" r:id="rId10"/>
    <p:sldId id="262" r:id="rId11"/>
    <p:sldId id="265" r:id="rId12"/>
    <p:sldId id="266" r:id="rId13"/>
    <p:sldId id="267" r:id="rId14"/>
    <p:sldId id="268" r:id="rId15"/>
    <p:sldId id="269" r:id="rId16"/>
    <p:sldId id="270" r:id="rId17"/>
    <p:sldId id="257" r:id="rId18"/>
    <p:sldId id="277" r:id="rId19"/>
    <p:sldId id="278" r:id="rId20"/>
    <p:sldId id="279" r:id="rId21"/>
    <p:sldId id="280" r:id="rId22"/>
    <p:sldId id="281" r:id="rId23"/>
    <p:sldId id="282" r:id="rId24"/>
    <p:sldId id="283" r:id="rId25"/>
    <p:sldId id="284" r:id="rId26"/>
    <p:sldId id="285" r:id="rId27"/>
    <p:sldId id="300" r:id="rId28"/>
    <p:sldId id="287" r:id="rId29"/>
    <p:sldId id="288" r:id="rId30"/>
    <p:sldId id="299" r:id="rId31"/>
    <p:sldId id="289" r:id="rId32"/>
    <p:sldId id="290" r:id="rId33"/>
    <p:sldId id="291" r:id="rId34"/>
    <p:sldId id="292" r:id="rId35"/>
    <p:sldId id="293" r:id="rId36"/>
    <p:sldId id="294" r:id="rId37"/>
    <p:sldId id="295" r:id="rId38"/>
    <p:sldId id="296" r:id="rId39"/>
    <p:sldId id="297" r:id="rId40"/>
    <p:sldId id="301" r:id="rId41"/>
    <p:sldId id="302" r:id="rId42"/>
    <p:sldId id="303" r:id="rId43"/>
    <p:sldId id="304" r:id="rId44"/>
    <p:sldId id="305" r:id="rId45"/>
    <p:sldId id="306" r:id="rId46"/>
    <p:sldId id="307" r:id="rId47"/>
    <p:sldId id="308" r:id="rId48"/>
    <p:sldId id="309" r:id="rId49"/>
    <p:sldId id="310" r:id="rId50"/>
    <p:sldId id="311"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6" r:id="rId64"/>
    <p:sldId id="337" r:id="rId65"/>
    <p:sldId id="328" r:id="rId66"/>
    <p:sldId id="327" r:id="rId67"/>
    <p:sldId id="329" r:id="rId68"/>
    <p:sldId id="330" r:id="rId69"/>
    <p:sldId id="331" r:id="rId70"/>
    <p:sldId id="332" r:id="rId71"/>
    <p:sldId id="333" r:id="rId72"/>
    <p:sldId id="334" r:id="rId73"/>
    <p:sldId id="335" r:id="rId74"/>
    <p:sldId id="336"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4"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375" r:id="rId112"/>
    <p:sldId id="376" r:id="rId113"/>
    <p:sldId id="377" r:id="rId114"/>
    <p:sldId id="378" r:id="rId115"/>
    <p:sldId id="379" r:id="rId116"/>
    <p:sldId id="381" r:id="rId117"/>
    <p:sldId id="382" r:id="rId118"/>
    <p:sldId id="384" r:id="rId119"/>
    <p:sldId id="385" r:id="rId120"/>
    <p:sldId id="386" r:id="rId121"/>
    <p:sldId id="387" r:id="rId122"/>
    <p:sldId id="388" r:id="rId123"/>
    <p:sldId id="389" r:id="rId124"/>
    <p:sldId id="391" r:id="rId125"/>
    <p:sldId id="390" r:id="rId126"/>
    <p:sldId id="392" r:id="rId127"/>
    <p:sldId id="393" r:id="rId128"/>
    <p:sldId id="394" r:id="rId129"/>
    <p:sldId id="395" r:id="rId130"/>
    <p:sldId id="396" r:id="rId131"/>
    <p:sldId id="397" r:id="rId132"/>
    <p:sldId id="398" r:id="rId133"/>
    <p:sldId id="399" r:id="rId134"/>
    <p:sldId id="400" r:id="rId135"/>
    <p:sldId id="401" r:id="rId136"/>
    <p:sldId id="402" r:id="rId137"/>
    <p:sldId id="406" r:id="rId138"/>
    <p:sldId id="403" r:id="rId139"/>
    <p:sldId id="405" r:id="rId140"/>
    <p:sldId id="407" r:id="rId141"/>
    <p:sldId id="408" r:id="rId142"/>
    <p:sldId id="409" r:id="rId143"/>
    <p:sldId id="410" r:id="rId144"/>
    <p:sldId id="420" r:id="rId145"/>
    <p:sldId id="414" r:id="rId146"/>
    <p:sldId id="415" r:id="rId147"/>
    <p:sldId id="416" r:id="rId148"/>
    <p:sldId id="417" r:id="rId149"/>
    <p:sldId id="418" r:id="rId150"/>
    <p:sldId id="421" r:id="rId151"/>
    <p:sldId id="422" r:id="rId152"/>
    <p:sldId id="423" r:id="rId153"/>
    <p:sldId id="424" r:id="rId154"/>
    <p:sldId id="425" r:id="rId155"/>
    <p:sldId id="426" r:id="rId156"/>
    <p:sldId id="427" r:id="rId157"/>
    <p:sldId id="428" r:id="rId158"/>
    <p:sldId id="429" r:id="rId159"/>
    <p:sldId id="430" r:id="rId160"/>
    <p:sldId id="431" r:id="rId161"/>
    <p:sldId id="432" r:id="rId162"/>
    <p:sldId id="433" r:id="rId163"/>
    <p:sldId id="434" r:id="rId164"/>
    <p:sldId id="436" r:id="rId165"/>
    <p:sldId id="435" r:id="rId166"/>
    <p:sldId id="437" r:id="rId167"/>
    <p:sldId id="438" r:id="rId168"/>
    <p:sldId id="439" r:id="rId169"/>
    <p:sldId id="440" r:id="rId170"/>
    <p:sldId id="441" r:id="rId171"/>
    <p:sldId id="442" r:id="rId172"/>
    <p:sldId id="443" r:id="rId173"/>
    <p:sldId id="444" r:id="rId174"/>
    <p:sldId id="445" r:id="rId175"/>
    <p:sldId id="446" r:id="rId176"/>
    <p:sldId id="447" r:id="rId177"/>
    <p:sldId id="448" r:id="rId178"/>
    <p:sldId id="449" r:id="rId179"/>
    <p:sldId id="450" r:id="rId180"/>
    <p:sldId id="451" r:id="rId181"/>
    <p:sldId id="452" r:id="rId182"/>
    <p:sldId id="453" r:id="rId183"/>
    <p:sldId id="454" r:id="rId184"/>
    <p:sldId id="455" r:id="rId185"/>
    <p:sldId id="456" r:id="rId186"/>
    <p:sldId id="457" r:id="rId187"/>
    <p:sldId id="458" r:id="rId188"/>
    <p:sldId id="459" r:id="rId189"/>
    <p:sldId id="460" r:id="rId190"/>
    <p:sldId id="461" r:id="rId191"/>
    <p:sldId id="462" r:id="rId192"/>
    <p:sldId id="463" r:id="rId193"/>
    <p:sldId id="464" r:id="rId194"/>
    <p:sldId id="465" r:id="rId195"/>
    <p:sldId id="466" r:id="rId196"/>
    <p:sldId id="467" r:id="rId197"/>
    <p:sldId id="468" r:id="rId198"/>
    <p:sldId id="469" r:id="rId199"/>
    <p:sldId id="470" r:id="rId200"/>
    <p:sldId id="471" r:id="rId201"/>
    <p:sldId id="472" r:id="rId202"/>
    <p:sldId id="473" r:id="rId203"/>
    <p:sldId id="474" r:id="rId204"/>
    <p:sldId id="475" r:id="rId205"/>
    <p:sldId id="476" r:id="rId206"/>
    <p:sldId id="477" r:id="rId207"/>
    <p:sldId id="478" r:id="rId208"/>
    <p:sldId id="479" r:id="rId209"/>
    <p:sldId id="480" r:id="rId210"/>
    <p:sldId id="481" r:id="rId211"/>
    <p:sldId id="482" r:id="rId212"/>
    <p:sldId id="483" r:id="rId213"/>
    <p:sldId id="484" r:id="rId214"/>
    <p:sldId id="485" r:id="rId215"/>
    <p:sldId id="486" r:id="rId216"/>
    <p:sldId id="487" r:id="rId217"/>
    <p:sldId id="488" r:id="rId218"/>
    <p:sldId id="489" r:id="rId219"/>
    <p:sldId id="490" r:id="rId220"/>
    <p:sldId id="493" r:id="rId221"/>
    <p:sldId id="491" r:id="rId222"/>
    <p:sldId id="492" r:id="rId223"/>
    <p:sldId id="494" r:id="rId224"/>
    <p:sldId id="496" r:id="rId225"/>
    <p:sldId id="497" r:id="rId226"/>
    <p:sldId id="498" r:id="rId227"/>
    <p:sldId id="495" r:id="rId228"/>
    <p:sldId id="619" r:id="rId229"/>
    <p:sldId id="621" r:id="rId230"/>
    <p:sldId id="627" r:id="rId231"/>
    <p:sldId id="504" r:id="rId232"/>
    <p:sldId id="499" r:id="rId233"/>
    <p:sldId id="500" r:id="rId234"/>
    <p:sldId id="505" r:id="rId235"/>
    <p:sldId id="506" r:id="rId236"/>
    <p:sldId id="507" r:id="rId237"/>
    <p:sldId id="508" r:id="rId238"/>
    <p:sldId id="509" r:id="rId239"/>
    <p:sldId id="502" r:id="rId240"/>
    <p:sldId id="503" r:id="rId241"/>
    <p:sldId id="626" r:id="rId242"/>
    <p:sldId id="515" r:id="rId243"/>
    <p:sldId id="522" r:id="rId244"/>
    <p:sldId id="623" r:id="rId245"/>
    <p:sldId id="625" r:id="rId246"/>
    <p:sldId id="523" r:id="rId247"/>
    <p:sldId id="615" r:id="rId248"/>
    <p:sldId id="616" r:id="rId249"/>
    <p:sldId id="524" r:id="rId250"/>
    <p:sldId id="516" r:id="rId251"/>
    <p:sldId id="617" r:id="rId252"/>
    <p:sldId id="517" r:id="rId253"/>
    <p:sldId id="526" r:id="rId254"/>
    <p:sldId id="528" r:id="rId255"/>
    <p:sldId id="529" r:id="rId256"/>
    <p:sldId id="530" r:id="rId257"/>
    <p:sldId id="531" r:id="rId258"/>
    <p:sldId id="532" r:id="rId259"/>
    <p:sldId id="533" r:id="rId260"/>
    <p:sldId id="534" r:id="rId261"/>
    <p:sldId id="535" r:id="rId262"/>
    <p:sldId id="536" r:id="rId263"/>
    <p:sldId id="537" r:id="rId264"/>
    <p:sldId id="538" r:id="rId265"/>
    <p:sldId id="539" r:id="rId266"/>
    <p:sldId id="540" r:id="rId267"/>
    <p:sldId id="541" r:id="rId268"/>
    <p:sldId id="542" r:id="rId269"/>
    <p:sldId id="543" r:id="rId270"/>
    <p:sldId id="544" r:id="rId271"/>
    <p:sldId id="545" r:id="rId272"/>
    <p:sldId id="546" r:id="rId273"/>
    <p:sldId id="547" r:id="rId274"/>
    <p:sldId id="548" r:id="rId275"/>
    <p:sldId id="549" r:id="rId276"/>
    <p:sldId id="550" r:id="rId277"/>
    <p:sldId id="551" r:id="rId278"/>
    <p:sldId id="552" r:id="rId279"/>
    <p:sldId id="553" r:id="rId280"/>
    <p:sldId id="554" r:id="rId281"/>
    <p:sldId id="555" r:id="rId282"/>
    <p:sldId id="614" r:id="rId283"/>
    <p:sldId id="557" r:id="rId284"/>
    <p:sldId id="559" r:id="rId285"/>
    <p:sldId id="560" r:id="rId286"/>
    <p:sldId id="561" r:id="rId287"/>
    <p:sldId id="562" r:id="rId288"/>
    <p:sldId id="563" r:id="rId289"/>
    <p:sldId id="564" r:id="rId290"/>
    <p:sldId id="565" r:id="rId291"/>
    <p:sldId id="566" r:id="rId292"/>
    <p:sldId id="568" r:id="rId293"/>
    <p:sldId id="569" r:id="rId294"/>
    <p:sldId id="570" r:id="rId295"/>
    <p:sldId id="571" r:id="rId296"/>
    <p:sldId id="572" r:id="rId297"/>
    <p:sldId id="573" r:id="rId298"/>
    <p:sldId id="574" r:id="rId299"/>
    <p:sldId id="575" r:id="rId300"/>
    <p:sldId id="578" r:id="rId301"/>
    <p:sldId id="579" r:id="rId302"/>
    <p:sldId id="580" r:id="rId303"/>
    <p:sldId id="581" r:id="rId304"/>
    <p:sldId id="582" r:id="rId305"/>
    <p:sldId id="629" r:id="rId306"/>
    <p:sldId id="630" r:id="rId307"/>
    <p:sldId id="583" r:id="rId308"/>
    <p:sldId id="584" r:id="rId309"/>
    <p:sldId id="628" r:id="rId310"/>
    <p:sldId id="647" r:id="rId311"/>
    <p:sldId id="592" r:id="rId312"/>
    <p:sldId id="593" r:id="rId313"/>
    <p:sldId id="595" r:id="rId314"/>
    <p:sldId id="596" r:id="rId315"/>
    <p:sldId id="597" r:id="rId316"/>
    <p:sldId id="598" r:id="rId317"/>
    <p:sldId id="600" r:id="rId318"/>
    <p:sldId id="646" r:id="rId319"/>
    <p:sldId id="605" r:id="rId320"/>
    <p:sldId id="609" r:id="rId321"/>
    <p:sldId id="610" r:id="rId322"/>
    <p:sldId id="611" r:id="rId323"/>
    <p:sldId id="612" r:id="rId324"/>
    <p:sldId id="613" r:id="rId325"/>
    <p:sldId id="631" r:id="rId326"/>
    <p:sldId id="632" r:id="rId327"/>
    <p:sldId id="633" r:id="rId328"/>
    <p:sldId id="634" r:id="rId329"/>
    <p:sldId id="635" r:id="rId330"/>
    <p:sldId id="636" r:id="rId331"/>
    <p:sldId id="637" r:id="rId332"/>
    <p:sldId id="638" r:id="rId333"/>
    <p:sldId id="639" r:id="rId334"/>
    <p:sldId id="640" r:id="rId335"/>
    <p:sldId id="641" r:id="rId336"/>
    <p:sldId id="642" r:id="rId337"/>
    <p:sldId id="643" r:id="rId338"/>
    <p:sldId id="644" r:id="rId339"/>
    <p:sldId id="648" r:id="rId340"/>
    <p:sldId id="649" r:id="rId341"/>
    <p:sldId id="650" r:id="rId342"/>
    <p:sldId id="657" r:id="rId343"/>
    <p:sldId id="651" r:id="rId344"/>
    <p:sldId id="652" r:id="rId345"/>
    <p:sldId id="653" r:id="rId346"/>
    <p:sldId id="654" r:id="rId347"/>
    <p:sldId id="655" r:id="rId348"/>
    <p:sldId id="656" r:id="rId349"/>
    <p:sldId id="658" r:id="rId3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slide" Target="slides/slide349.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presProps" Target="pres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viewProps" Target="view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theme" Target="theme/theme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tableStyles" Target="tableStyle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D20171-D3DA-462E-B350-29E779932B7C}"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03A186-C4B0-4E37-AA0C-7BC1C5A8F40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20171-D3DA-462E-B350-29E779932B7C}" type="datetimeFigureOut">
              <a:rPr lang="en-US" smtClean="0"/>
              <a:pPr/>
              <a:t>1/11/2021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3A186-C4B0-4E37-AA0C-7BC1C5A8F40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Executive_(government)" TargetMode="External"/><Relationship Id="rId2" Type="http://schemas.openxmlformats.org/officeDocument/2006/relationships/hyperlink" Target="https://en.wikipedia.org/wiki/State_(polity)" TargetMode="External"/><Relationship Id="rId1" Type="http://schemas.openxmlformats.org/officeDocument/2006/relationships/slideLayout" Target="../slideLayouts/slideLayout2.xml"/><Relationship Id="rId6" Type="http://schemas.openxmlformats.org/officeDocument/2006/relationships/hyperlink" Target="https://en.wikipedia.org/wiki/Judiciary" TargetMode="External"/><Relationship Id="rId5" Type="http://schemas.openxmlformats.org/officeDocument/2006/relationships/hyperlink" Target="https://en.wikipedia.org/wiki/Legislature" TargetMode="External"/><Relationship Id="rId4" Type="http://schemas.openxmlformats.org/officeDocument/2006/relationships/hyperlink" Target="https://en.wikipedia.org/wiki/Parliament"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hyperlink" Target="https://www.toppr.com/guides/business-laws-cs/indian-contract-act-1872/agreement-with-minor/" TargetMode="Externa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3" Type="http://schemas.openxmlformats.org/officeDocument/2006/relationships/hyperlink" Target="https://www.toppr.com/guides/business-laws/indian-contract-act-1872-part-i/proposal-or-offer/" TargetMode="External"/><Relationship Id="rId2" Type="http://schemas.openxmlformats.org/officeDocument/2006/relationships/hyperlink" Target="https://www.toppr.com/guides/english/vocabulary/words/" TargetMode="External"/><Relationship Id="rId1" Type="http://schemas.openxmlformats.org/officeDocument/2006/relationships/slideLayout" Target="../slideLayouts/slideLayout2.xml"/><Relationship Id="rId4" Type="http://schemas.openxmlformats.org/officeDocument/2006/relationships/hyperlink" Target="https://www.toppr.com/guides/business-laws/indian-contract-act-1872-part-i/accept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81200"/>
            <a:ext cx="7848600" cy="2133599"/>
          </a:xfrm>
        </p:spPr>
        <p:txBody>
          <a:bodyPr>
            <a:normAutofit/>
          </a:bodyPr>
          <a:lstStyle/>
          <a:p>
            <a:pPr>
              <a:buFont typeface="Arial" pitchFamily="34" charset="0"/>
              <a:buChar char="•"/>
            </a:pPr>
            <a:endParaRPr lang="en-US" dirty="0"/>
          </a:p>
        </p:txBody>
      </p:sp>
      <p:pic>
        <p:nvPicPr>
          <p:cNvPr id="5122" name="Picture 2" descr="C:\Users\server56\Desktop\downloa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CONSTITUTIONAL </a:t>
            </a:r>
            <a:r>
              <a:rPr lang="en-US" b="1" dirty="0"/>
              <a:t>L</a:t>
            </a:r>
            <a:r>
              <a:rPr lang="en-US" b="1" dirty="0" smtClean="0"/>
              <a:t>AW</a:t>
            </a:r>
            <a:endParaRPr lang="en-US" b="1" dirty="0"/>
          </a:p>
        </p:txBody>
      </p:sp>
      <p:sp>
        <p:nvSpPr>
          <p:cNvPr id="3" name="Content Placeholder 2"/>
          <p:cNvSpPr>
            <a:spLocks noGrp="1"/>
          </p:cNvSpPr>
          <p:nvPr>
            <p:ph idx="1"/>
          </p:nvPr>
        </p:nvSpPr>
        <p:spPr/>
        <p:txBody>
          <a:bodyPr/>
          <a:lstStyle/>
          <a:p>
            <a:r>
              <a:rPr lang="en-US" b="1" dirty="0"/>
              <a:t>Constitutional law</a:t>
            </a:r>
            <a:r>
              <a:rPr lang="en-US" dirty="0"/>
              <a:t> is a body of law which defines the role, powers, and structure of different entities within a </a:t>
            </a:r>
            <a:r>
              <a:rPr lang="en-US" dirty="0">
                <a:hlinkClick r:id="rId2" tooltip="State (polity)"/>
              </a:rPr>
              <a:t>state</a:t>
            </a:r>
            <a:r>
              <a:rPr lang="en-US" dirty="0"/>
              <a:t>, namely, the </a:t>
            </a:r>
            <a:r>
              <a:rPr lang="en-US" dirty="0">
                <a:hlinkClick r:id="rId3" tooltip="Executive (government)"/>
              </a:rPr>
              <a:t>executive</a:t>
            </a:r>
            <a:r>
              <a:rPr lang="en-US" dirty="0"/>
              <a:t>, the </a:t>
            </a:r>
            <a:r>
              <a:rPr lang="en-US" dirty="0">
                <a:hlinkClick r:id="rId4" tooltip="Parliament"/>
              </a:rPr>
              <a:t>parliament</a:t>
            </a:r>
            <a:r>
              <a:rPr lang="en-US" dirty="0"/>
              <a:t> or </a:t>
            </a:r>
            <a:r>
              <a:rPr lang="en-US" dirty="0">
                <a:hlinkClick r:id="rId5" tooltip="Legislature"/>
              </a:rPr>
              <a:t>legislature</a:t>
            </a:r>
            <a:r>
              <a:rPr lang="en-US" dirty="0"/>
              <a:t>, and the </a:t>
            </a:r>
            <a:r>
              <a:rPr lang="en-US" dirty="0">
                <a:hlinkClick r:id="rId6" tooltip="Judiciary"/>
              </a:rPr>
              <a:t>judiciary</a:t>
            </a:r>
            <a:r>
              <a:rPr lang="en-US" dirty="0"/>
              <a:t>; as well as the basic rights of citizens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smtClean="0"/>
              <a:t> 6. </a:t>
            </a:r>
            <a:r>
              <a:rPr lang="en-US" b="1" dirty="0" smtClean="0"/>
              <a:t>Dissolution of the lower House</a:t>
            </a:r>
          </a:p>
          <a:p>
            <a:r>
              <a:rPr lang="en-US" dirty="0" smtClean="0"/>
              <a:t>Lower house (</a:t>
            </a:r>
            <a:r>
              <a:rPr lang="en-US" dirty="0" err="1" smtClean="0"/>
              <a:t>Lok</a:t>
            </a:r>
            <a:r>
              <a:rPr lang="en-US" dirty="0" smtClean="0"/>
              <a:t> </a:t>
            </a:r>
            <a:r>
              <a:rPr lang="en-US" dirty="0" err="1" smtClean="0"/>
              <a:t>Sabha</a:t>
            </a:r>
            <a:r>
              <a:rPr lang="en-US" dirty="0" smtClean="0"/>
              <a:t>) can be dissolved by the President on the recommendation of PM</a:t>
            </a:r>
          </a:p>
          <a:p>
            <a:pPr>
              <a:buNone/>
            </a:pPr>
            <a:r>
              <a:rPr lang="en-US" dirty="0" smtClean="0"/>
              <a:t> 7. </a:t>
            </a:r>
            <a:r>
              <a:rPr lang="en-US" b="1" dirty="0" smtClean="0"/>
              <a:t>Secrecy</a:t>
            </a:r>
          </a:p>
          <a:p>
            <a:r>
              <a:rPr lang="en-US" dirty="0" smtClean="0"/>
              <a:t>Ministers work on the principle of secrecy, cannot divulge the information about the policies and decisions</a:t>
            </a:r>
          </a:p>
          <a:p>
            <a:endParaRPr lang="en-US" dirty="0" smtClean="0"/>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FEDERAL SYSTEM</a:t>
            </a:r>
            <a:endParaRPr lang="en-US" b="1" dirty="0"/>
          </a:p>
        </p:txBody>
      </p:sp>
      <p:sp>
        <p:nvSpPr>
          <p:cNvPr id="3" name="Content Placeholder 2"/>
          <p:cNvSpPr>
            <a:spLocks noGrp="1"/>
          </p:cNvSpPr>
          <p:nvPr>
            <p:ph idx="1"/>
          </p:nvPr>
        </p:nvSpPr>
        <p:spPr/>
        <p:txBody>
          <a:bodyPr/>
          <a:lstStyle/>
          <a:p>
            <a:r>
              <a:rPr lang="en-US" dirty="0" smtClean="0"/>
              <a:t>It is a system in which powers are divided and shared by  central and state Government</a:t>
            </a:r>
          </a:p>
          <a:p>
            <a:r>
              <a:rPr lang="en-US" b="1" u="sng" dirty="0" smtClean="0"/>
              <a:t>Features </a:t>
            </a:r>
          </a:p>
          <a:p>
            <a:r>
              <a:rPr lang="en-US" b="1" dirty="0" smtClean="0"/>
              <a:t>Dual Polity:</a:t>
            </a:r>
            <a:r>
              <a:rPr lang="en-US" dirty="0" smtClean="0"/>
              <a:t> powers are divided into central and state level</a:t>
            </a:r>
          </a:p>
          <a:p>
            <a:r>
              <a:rPr lang="en-US" dirty="0" smtClean="0"/>
              <a:t>Division of Powers:   Matters related to </a:t>
            </a:r>
            <a:r>
              <a:rPr lang="en-US" dirty="0" err="1" smtClean="0"/>
              <a:t>Defence</a:t>
            </a:r>
            <a:r>
              <a:rPr lang="en-US" dirty="0" smtClean="0"/>
              <a:t>, Currency and foreign are controlled by the central Government</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Matters related to Agriculture, Health and public orders are controlled by State only</a:t>
            </a:r>
            <a:endParaRPr lang="en-US" b="1" dirty="0" smtClean="0"/>
          </a:p>
          <a:p>
            <a:r>
              <a:rPr lang="en-US" b="1" dirty="0" smtClean="0"/>
              <a:t>Supremacy of Constitution</a:t>
            </a:r>
          </a:p>
          <a:p>
            <a:r>
              <a:rPr lang="en-US" dirty="0" smtClean="0"/>
              <a:t>Constitution is at the top. Both governments will follow the laws mentioned in the constitution</a:t>
            </a:r>
          </a:p>
          <a:p>
            <a:r>
              <a:rPr lang="en-US" b="1" dirty="0" smtClean="0"/>
              <a:t>Written Constitution:</a:t>
            </a:r>
            <a:r>
              <a:rPr lang="en-US" dirty="0" smtClean="0"/>
              <a:t> as in federal system, there are two governments.</a:t>
            </a:r>
          </a:p>
          <a:p>
            <a:r>
              <a:rPr lang="en-US" dirty="0" smtClean="0"/>
              <a:t>Both governments have the same rules and regulations as mentioned in the constitution.</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smtClean="0"/>
              <a:t>Rigid Constitution </a:t>
            </a:r>
          </a:p>
          <a:p>
            <a:r>
              <a:rPr lang="en-US" dirty="0" smtClean="0"/>
              <a:t>The process for amendment in the constitution  is very complicated</a:t>
            </a:r>
          </a:p>
          <a:p>
            <a:r>
              <a:rPr lang="en-US" dirty="0" smtClean="0"/>
              <a:t>No government can bring any changes easily</a:t>
            </a:r>
          </a:p>
          <a:p>
            <a:r>
              <a:rPr lang="en-US" dirty="0" smtClean="0"/>
              <a:t>Different kinds of majority is required for passing the Bill</a:t>
            </a:r>
          </a:p>
          <a:p>
            <a:r>
              <a:rPr lang="en-US" b="1" dirty="0" smtClean="0"/>
              <a:t>Independent Judiciary</a:t>
            </a:r>
          </a:p>
          <a:p>
            <a:r>
              <a:rPr lang="en-US" dirty="0" smtClean="0"/>
              <a:t>There is a free Judiciary , which will give decisions independently.</a:t>
            </a:r>
          </a:p>
          <a:p>
            <a:r>
              <a:rPr lang="en-US" dirty="0" smtClean="0"/>
              <a:t>There should not be any </a:t>
            </a:r>
            <a:r>
              <a:rPr lang="en-US" dirty="0" err="1" smtClean="0"/>
              <a:t>favour</a:t>
            </a:r>
            <a:r>
              <a:rPr lang="en-US" dirty="0" smtClean="0"/>
              <a:t> due to any pressure</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CENTRE – STATE RELATIONS</a:t>
            </a:r>
            <a:endParaRPr lang="en-US" b="1" dirty="0"/>
          </a:p>
        </p:txBody>
      </p:sp>
      <p:sp>
        <p:nvSpPr>
          <p:cNvPr id="3" name="Content Placeholder 2"/>
          <p:cNvSpPr>
            <a:spLocks noGrp="1"/>
          </p:cNvSpPr>
          <p:nvPr>
            <p:ph idx="1"/>
          </p:nvPr>
        </p:nvSpPr>
        <p:spPr/>
        <p:txBody>
          <a:bodyPr/>
          <a:lstStyle/>
          <a:p>
            <a:r>
              <a:rPr lang="en-US" dirty="0" smtClean="0"/>
              <a:t>Our constitution is federal in nature </a:t>
            </a:r>
          </a:p>
          <a:p>
            <a:r>
              <a:rPr lang="en-US" dirty="0" smtClean="0"/>
              <a:t>All powers are divided into centre and state</a:t>
            </a:r>
          </a:p>
          <a:p>
            <a:r>
              <a:rPr lang="en-US" dirty="0" smtClean="0"/>
              <a:t>Only judicial powers are not divided</a:t>
            </a:r>
          </a:p>
          <a:p>
            <a:r>
              <a:rPr lang="en-US" dirty="0" smtClean="0"/>
              <a:t>All powers can be divided in to three</a:t>
            </a:r>
          </a:p>
          <a:p>
            <a:r>
              <a:rPr lang="en-US" b="1" dirty="0" smtClean="0"/>
              <a:t>1. Legislative Powers</a:t>
            </a:r>
          </a:p>
          <a:p>
            <a:r>
              <a:rPr lang="en-US" b="1" dirty="0" smtClean="0"/>
              <a:t>2. Administrative Powers</a:t>
            </a:r>
          </a:p>
          <a:p>
            <a:r>
              <a:rPr lang="en-US" b="1" dirty="0" smtClean="0"/>
              <a:t>3. Financial Powers </a:t>
            </a:r>
            <a:endParaRPr lang="en-US"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Legislative Powers</a:t>
            </a:r>
            <a:endParaRPr lang="en-US" b="1" dirty="0"/>
          </a:p>
        </p:txBody>
      </p:sp>
      <p:sp>
        <p:nvSpPr>
          <p:cNvPr id="3" name="Content Placeholder 2"/>
          <p:cNvSpPr>
            <a:spLocks noGrp="1"/>
          </p:cNvSpPr>
          <p:nvPr>
            <p:ph idx="1"/>
          </p:nvPr>
        </p:nvSpPr>
        <p:spPr/>
        <p:txBody>
          <a:bodyPr/>
          <a:lstStyle/>
          <a:p>
            <a:r>
              <a:rPr lang="en-US" dirty="0" smtClean="0"/>
              <a:t>It can be explained in four points</a:t>
            </a:r>
          </a:p>
          <a:p>
            <a:endParaRPr lang="en-US" dirty="0" smtClean="0"/>
          </a:p>
          <a:p>
            <a:r>
              <a:rPr lang="en-US" dirty="0" smtClean="0"/>
              <a:t>1. </a:t>
            </a:r>
            <a:r>
              <a:rPr lang="en-US" b="1" dirty="0" smtClean="0"/>
              <a:t>Territorial Extent</a:t>
            </a:r>
          </a:p>
          <a:p>
            <a:r>
              <a:rPr lang="en-US" b="1" dirty="0" smtClean="0"/>
              <a:t>2. Distribution of legislative subjects</a:t>
            </a:r>
          </a:p>
          <a:p>
            <a:r>
              <a:rPr lang="en-US" b="1" dirty="0" smtClean="0"/>
              <a:t>3. Parliamentary legislation in state field</a:t>
            </a:r>
          </a:p>
          <a:p>
            <a:r>
              <a:rPr lang="en-US" b="1" dirty="0" smtClean="0"/>
              <a:t>4. Centre control over state legislation</a:t>
            </a:r>
            <a:endParaRPr lang="en-US"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1. Territorial Extent</a:t>
            </a:r>
            <a:r>
              <a:rPr lang="en-US" dirty="0" smtClean="0"/>
              <a:t> </a:t>
            </a:r>
            <a:endParaRPr lang="en-US" dirty="0"/>
          </a:p>
        </p:txBody>
      </p:sp>
      <p:sp>
        <p:nvSpPr>
          <p:cNvPr id="3" name="Content Placeholder 2"/>
          <p:cNvSpPr>
            <a:spLocks noGrp="1"/>
          </p:cNvSpPr>
          <p:nvPr>
            <p:ph idx="1"/>
          </p:nvPr>
        </p:nvSpPr>
        <p:spPr/>
        <p:txBody>
          <a:bodyPr/>
          <a:lstStyle/>
          <a:p>
            <a:endParaRPr lang="en-US" dirty="0" smtClean="0"/>
          </a:p>
          <a:p>
            <a:r>
              <a:rPr lang="en-US" dirty="0" smtClean="0"/>
              <a:t>Parliament can make law for whole or any part of India</a:t>
            </a:r>
          </a:p>
          <a:p>
            <a:r>
              <a:rPr lang="en-US" dirty="0" smtClean="0"/>
              <a:t>Law made by state are not applicable outside state</a:t>
            </a:r>
          </a:p>
          <a:p>
            <a:r>
              <a:rPr lang="en-US" dirty="0" smtClean="0"/>
              <a:t>Law made by parliament are also applicable to Indian citizens outside India</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Distribution of Legislative subjects</a:t>
            </a:r>
            <a:endParaRPr lang="en-US" b="1" dirty="0"/>
          </a:p>
        </p:txBody>
      </p:sp>
      <p:sp>
        <p:nvSpPr>
          <p:cNvPr id="3" name="Content Placeholder 2"/>
          <p:cNvSpPr>
            <a:spLocks noGrp="1"/>
          </p:cNvSpPr>
          <p:nvPr>
            <p:ph idx="1"/>
          </p:nvPr>
        </p:nvSpPr>
        <p:spPr/>
        <p:txBody>
          <a:bodyPr/>
          <a:lstStyle/>
          <a:p>
            <a:r>
              <a:rPr lang="en-US" dirty="0" smtClean="0"/>
              <a:t>All subject matters were divided into 3 list </a:t>
            </a:r>
          </a:p>
          <a:p>
            <a:r>
              <a:rPr lang="en-US" dirty="0" smtClean="0"/>
              <a:t>1. Union list</a:t>
            </a:r>
          </a:p>
          <a:p>
            <a:r>
              <a:rPr lang="en-US" dirty="0" smtClean="0"/>
              <a:t>2. State list</a:t>
            </a:r>
          </a:p>
          <a:p>
            <a:r>
              <a:rPr lang="en-US" dirty="0" smtClean="0"/>
              <a:t>3. Concurrent list</a:t>
            </a:r>
          </a:p>
          <a:p>
            <a:r>
              <a:rPr lang="en-US" dirty="0" smtClean="0"/>
              <a:t>1. Union list : it is controlled by central government</a:t>
            </a:r>
          </a:p>
          <a:p>
            <a:r>
              <a:rPr lang="en-US" dirty="0" smtClean="0"/>
              <a:t>E.g. Banking, Currency, Defense, foreign Affairs</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2. State list : it is control by state government</a:t>
            </a:r>
          </a:p>
          <a:p>
            <a:r>
              <a:rPr lang="en-US" dirty="0" smtClean="0"/>
              <a:t>E.g. Agriculture, sanitation, Health ,Public orders</a:t>
            </a:r>
          </a:p>
          <a:p>
            <a:r>
              <a:rPr lang="en-US" dirty="0" smtClean="0"/>
              <a:t>3. Concurrent : Coalition control </a:t>
            </a:r>
          </a:p>
          <a:p>
            <a:r>
              <a:rPr lang="en-US" dirty="0" smtClean="0"/>
              <a:t>E.g. Divorce, Marriage, education </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Parliamentary legislation in the state field</a:t>
            </a:r>
            <a:endParaRPr lang="en-US" b="1" dirty="0"/>
          </a:p>
        </p:txBody>
      </p:sp>
      <p:sp>
        <p:nvSpPr>
          <p:cNvPr id="3" name="Content Placeholder 2"/>
          <p:cNvSpPr>
            <a:spLocks noGrp="1"/>
          </p:cNvSpPr>
          <p:nvPr>
            <p:ph idx="1"/>
          </p:nvPr>
        </p:nvSpPr>
        <p:spPr/>
        <p:txBody>
          <a:bodyPr/>
          <a:lstStyle/>
          <a:p>
            <a:endParaRPr lang="en-US" dirty="0" smtClean="0"/>
          </a:p>
          <a:p>
            <a:r>
              <a:rPr lang="en-US" dirty="0" smtClean="0"/>
              <a:t>During normal time distribution of legislation is to be maintained . But during abnormal conditions like National Emergency, request made by state, to implement international Agreement , during Presidential rule , distribution is either suspended or modified.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CONSTITUTIONALISM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Constitutionalism is concerned with both  the framework as well as the spirit that breathes  within the provisions in that framework</a:t>
            </a:r>
          </a:p>
          <a:p>
            <a:endParaRPr lang="en-US" dirty="0" smtClean="0"/>
          </a:p>
          <a:p>
            <a:endParaRPr lang="en-US" dirty="0" smtClean="0"/>
          </a:p>
          <a:p>
            <a:r>
              <a:rPr lang="en-US" dirty="0" smtClean="0"/>
              <a:t>It is comprised of ideas and theories that essentially  put limitations on political powers in general, and of the government’s way over citizens</a:t>
            </a:r>
          </a:p>
          <a:p>
            <a:pPr>
              <a:buNone/>
            </a:pPr>
            <a:r>
              <a:rPr lang="en-US" dirty="0" smtClean="0"/>
              <a:t> </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Central control over state  legislation</a:t>
            </a:r>
            <a:endParaRPr lang="en-US" b="1" dirty="0"/>
          </a:p>
        </p:txBody>
      </p:sp>
      <p:sp>
        <p:nvSpPr>
          <p:cNvPr id="3" name="Content Placeholder 2"/>
          <p:cNvSpPr>
            <a:spLocks noGrp="1"/>
          </p:cNvSpPr>
          <p:nvPr>
            <p:ph idx="1"/>
          </p:nvPr>
        </p:nvSpPr>
        <p:spPr/>
        <p:txBody>
          <a:bodyPr/>
          <a:lstStyle/>
          <a:p>
            <a:r>
              <a:rPr lang="en-US" dirty="0" smtClean="0"/>
              <a:t>Governor can reserve certain bills passed by the state for consideration of President</a:t>
            </a:r>
          </a:p>
          <a:p>
            <a:r>
              <a:rPr lang="en-US" dirty="0" smtClean="0"/>
              <a:t>Bills on certain matters listed in the state list can be introduced only with the prior permission of the President</a:t>
            </a:r>
          </a:p>
          <a:p>
            <a:r>
              <a:rPr lang="en-US" dirty="0" smtClean="0"/>
              <a:t>The President can direct the state to reserve money bills and financial bills during the financial   Emergency.</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Administrative Powers</a:t>
            </a:r>
            <a:endParaRPr lang="en-US" b="1" dirty="0"/>
          </a:p>
        </p:txBody>
      </p:sp>
      <p:sp>
        <p:nvSpPr>
          <p:cNvPr id="3" name="Content Placeholder 2"/>
          <p:cNvSpPr>
            <a:spLocks noGrp="1"/>
          </p:cNvSpPr>
          <p:nvPr>
            <p:ph idx="1"/>
          </p:nvPr>
        </p:nvSpPr>
        <p:spPr/>
        <p:txBody>
          <a:bodyPr/>
          <a:lstStyle/>
          <a:p>
            <a:r>
              <a:rPr lang="en-US" dirty="0" smtClean="0"/>
              <a:t>From (A 256 to 263)</a:t>
            </a:r>
          </a:p>
          <a:p>
            <a:r>
              <a:rPr lang="en-US" dirty="0" smtClean="0"/>
              <a:t>It covers following points</a:t>
            </a:r>
          </a:p>
          <a:p>
            <a:r>
              <a:rPr lang="en-US" b="1" dirty="0" smtClean="0"/>
              <a:t>1. Distribution of powers</a:t>
            </a:r>
            <a:r>
              <a:rPr lang="en-US" dirty="0" smtClean="0"/>
              <a:t> </a:t>
            </a:r>
          </a:p>
          <a:p>
            <a:r>
              <a:rPr lang="en-US" dirty="0" smtClean="0"/>
              <a:t>Centre will execute union list and state will execute state list</a:t>
            </a:r>
          </a:p>
          <a:p>
            <a:r>
              <a:rPr lang="en-US" dirty="0" smtClean="0"/>
              <a:t>Concurrent matters will be done by both</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2. </a:t>
            </a:r>
            <a:r>
              <a:rPr lang="en-US" b="1" dirty="0" smtClean="0"/>
              <a:t>Obligation of the states and centre</a:t>
            </a:r>
          </a:p>
          <a:p>
            <a:r>
              <a:rPr lang="en-US" dirty="0" smtClean="0"/>
              <a:t>State have to follow the laws made by the parliament</a:t>
            </a:r>
          </a:p>
          <a:p>
            <a:r>
              <a:rPr lang="en-US" dirty="0" smtClean="0"/>
              <a:t>If not, there will be Presidential rule in the state</a:t>
            </a:r>
          </a:p>
          <a:p>
            <a:r>
              <a:rPr lang="en-US" dirty="0" smtClean="0"/>
              <a:t>3. </a:t>
            </a:r>
            <a:r>
              <a:rPr lang="en-US" b="1" dirty="0" smtClean="0"/>
              <a:t>Centre direction to the state</a:t>
            </a:r>
            <a:endParaRPr lang="en-US" dirty="0" smtClean="0"/>
          </a:p>
          <a:p>
            <a:r>
              <a:rPr lang="en-US" dirty="0" smtClean="0"/>
              <a:t>Centre can give the directions to the state on the following points</a:t>
            </a:r>
          </a:p>
          <a:p>
            <a:r>
              <a:rPr lang="en-US" dirty="0" smtClean="0"/>
              <a:t>A. construction and maintenance of mode of communication</a:t>
            </a:r>
          </a:p>
          <a:p>
            <a:r>
              <a:rPr lang="en-US" dirty="0" smtClean="0"/>
              <a:t>B. Measures to be taken for protection of Railways</a:t>
            </a:r>
          </a:p>
          <a:p>
            <a:r>
              <a:rPr lang="en-US" dirty="0" err="1" smtClean="0"/>
              <a:t>C.Provide</a:t>
            </a:r>
            <a:r>
              <a:rPr lang="en-US" dirty="0" smtClean="0"/>
              <a:t> facility to promote mother </a:t>
            </a:r>
            <a:r>
              <a:rPr lang="en-US" dirty="0" err="1" smtClean="0"/>
              <a:t>tounge</a:t>
            </a:r>
            <a:r>
              <a:rPr lang="en-US" dirty="0" smtClean="0"/>
              <a:t>   </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4. Cooperation between centre and state</a:t>
            </a:r>
          </a:p>
          <a:p>
            <a:r>
              <a:rPr lang="en-US" dirty="0" smtClean="0"/>
              <a:t>Parliament can provide adjudication on any  interstate dispute on river water</a:t>
            </a:r>
          </a:p>
          <a:p>
            <a:r>
              <a:rPr lang="en-US" dirty="0" smtClean="0"/>
              <a:t>President can make any inter state council</a:t>
            </a:r>
          </a:p>
          <a:p>
            <a:r>
              <a:rPr lang="en-US" dirty="0" smtClean="0"/>
              <a:t>5. </a:t>
            </a:r>
            <a:r>
              <a:rPr lang="en-US" b="1" dirty="0" smtClean="0"/>
              <a:t>All India Services</a:t>
            </a:r>
          </a:p>
          <a:p>
            <a:r>
              <a:rPr lang="en-US" dirty="0" smtClean="0"/>
              <a:t>IAS,IPS,IFS are controlled  by the centre only</a:t>
            </a:r>
          </a:p>
          <a:p>
            <a:pPr>
              <a:buNone/>
            </a:pPr>
            <a:r>
              <a:rPr lang="en-US" dirty="0" smtClean="0"/>
              <a:t> </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3. Financial Powers</a:t>
            </a:r>
            <a:endParaRPr lang="en-US" b="1" dirty="0"/>
          </a:p>
        </p:txBody>
      </p:sp>
      <p:sp>
        <p:nvSpPr>
          <p:cNvPr id="3" name="Content Placeholder 2"/>
          <p:cNvSpPr>
            <a:spLocks noGrp="1"/>
          </p:cNvSpPr>
          <p:nvPr>
            <p:ph idx="1"/>
          </p:nvPr>
        </p:nvSpPr>
        <p:spPr/>
        <p:txBody>
          <a:bodyPr/>
          <a:lstStyle/>
          <a:p>
            <a:r>
              <a:rPr lang="en-US" dirty="0" smtClean="0"/>
              <a:t>It deals with A 268 -293</a:t>
            </a:r>
          </a:p>
          <a:p>
            <a:r>
              <a:rPr lang="en-US" dirty="0" smtClean="0"/>
              <a:t>It explains the financial relations between centre and state</a:t>
            </a:r>
          </a:p>
          <a:p>
            <a:r>
              <a:rPr lang="en-US" b="1" dirty="0" smtClean="0"/>
              <a:t>1. Allocation of Taxing Powers</a:t>
            </a:r>
          </a:p>
          <a:p>
            <a:r>
              <a:rPr lang="en-US" dirty="0" smtClean="0"/>
              <a:t>Parliament has power to put taxes on union list</a:t>
            </a:r>
          </a:p>
          <a:p>
            <a:r>
              <a:rPr lang="en-US" dirty="0" smtClean="0"/>
              <a:t>State has power to put taxes on state list</a:t>
            </a:r>
          </a:p>
          <a:p>
            <a:r>
              <a:rPr lang="en-US" dirty="0" smtClean="0"/>
              <a:t>Both have power for concurrent list</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2. </a:t>
            </a:r>
            <a:r>
              <a:rPr lang="en-US" b="1" dirty="0" smtClean="0"/>
              <a:t>Distribution of taxes revenue</a:t>
            </a:r>
          </a:p>
          <a:p>
            <a:r>
              <a:rPr lang="en-US" dirty="0" smtClean="0"/>
              <a:t>There are several conditions</a:t>
            </a:r>
          </a:p>
          <a:p>
            <a:r>
              <a:rPr lang="en-US" b="1" dirty="0" smtClean="0"/>
              <a:t>A.</a:t>
            </a:r>
            <a:r>
              <a:rPr lang="en-US" dirty="0" smtClean="0"/>
              <a:t>  </a:t>
            </a:r>
            <a:r>
              <a:rPr lang="en-US" u="sng" dirty="0" smtClean="0"/>
              <a:t>taxes levied by centre but collected by state.</a:t>
            </a:r>
            <a:r>
              <a:rPr lang="en-US" dirty="0" smtClean="0"/>
              <a:t> e.g. </a:t>
            </a:r>
            <a:r>
              <a:rPr lang="en-US" dirty="0" err="1" smtClean="0"/>
              <a:t>stam</a:t>
            </a:r>
            <a:r>
              <a:rPr lang="en-US" dirty="0" smtClean="0"/>
              <a:t> duties, </a:t>
            </a:r>
            <a:r>
              <a:rPr lang="en-US" dirty="0" err="1" smtClean="0"/>
              <a:t>cheques,excise</a:t>
            </a:r>
            <a:r>
              <a:rPr lang="en-US" dirty="0" smtClean="0"/>
              <a:t> duties on medicinal products etc</a:t>
            </a:r>
          </a:p>
          <a:p>
            <a:r>
              <a:rPr lang="en-US" b="1" dirty="0" smtClean="0"/>
              <a:t>B.</a:t>
            </a:r>
            <a:r>
              <a:rPr lang="en-US" dirty="0" smtClean="0"/>
              <a:t> service tax </a:t>
            </a:r>
            <a:r>
              <a:rPr lang="en-US" u="sng" dirty="0" smtClean="0"/>
              <a:t>levied by the centre but collected by both centre and state</a:t>
            </a:r>
          </a:p>
          <a:p>
            <a:r>
              <a:rPr lang="en-US" b="1" dirty="0" smtClean="0"/>
              <a:t>C.</a:t>
            </a:r>
            <a:r>
              <a:rPr lang="en-US" dirty="0" smtClean="0"/>
              <a:t> </a:t>
            </a:r>
            <a:r>
              <a:rPr lang="en-US" u="sng" dirty="0" smtClean="0"/>
              <a:t>taxes levied and collected  by the centre but assigned to the state </a:t>
            </a:r>
            <a:r>
              <a:rPr lang="en-US" dirty="0" smtClean="0"/>
              <a:t>e.g. On sale and purchase of  interstate goods (except Newspaper)</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D. taxes levied and collected by the centre but distributed between centre and state </a:t>
            </a:r>
            <a:r>
              <a:rPr lang="en-US" dirty="0" err="1" smtClean="0"/>
              <a:t>e.g</a:t>
            </a:r>
            <a:r>
              <a:rPr lang="en-US" dirty="0" smtClean="0"/>
              <a:t> all taxes and duties in the union list</a:t>
            </a:r>
          </a:p>
          <a:p>
            <a:r>
              <a:rPr lang="en-US" dirty="0" smtClean="0"/>
              <a:t>E. taxes levied  &amp; collected and retained by the state e.g. land revenues, </a:t>
            </a:r>
            <a:r>
              <a:rPr lang="en-US" dirty="0" err="1" smtClean="0"/>
              <a:t>agricultre</a:t>
            </a:r>
            <a:endParaRPr lang="en-US" dirty="0" smtClean="0"/>
          </a:p>
          <a:p>
            <a:pPr>
              <a:buNone/>
            </a:pP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6. </a:t>
            </a:r>
            <a:r>
              <a:rPr lang="en-US" b="1" dirty="0" smtClean="0"/>
              <a:t>Borrowing by the centre and state</a:t>
            </a:r>
          </a:p>
          <a:p>
            <a:r>
              <a:rPr lang="en-US" dirty="0" smtClean="0"/>
              <a:t>Centre can borrow within India as well as outside</a:t>
            </a:r>
          </a:p>
          <a:p>
            <a:r>
              <a:rPr lang="en-US" dirty="0" smtClean="0"/>
              <a:t>State can borrow with in India only</a:t>
            </a:r>
          </a:p>
          <a:p>
            <a:r>
              <a:rPr lang="en-US" dirty="0" smtClean="0"/>
              <a:t>Centre can give loan to the state</a:t>
            </a:r>
          </a:p>
          <a:p>
            <a:r>
              <a:rPr lang="en-US" dirty="0" smtClean="0"/>
              <a:t>State can not raise any loan without consent of the centre</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Amendments of Constitutional Powers and Procedures</a:t>
            </a:r>
            <a:endParaRPr lang="en-US" b="1" dirty="0"/>
          </a:p>
        </p:txBody>
      </p:sp>
      <p:sp>
        <p:nvSpPr>
          <p:cNvPr id="3" name="Content Placeholder 2"/>
          <p:cNvSpPr>
            <a:spLocks noGrp="1"/>
          </p:cNvSpPr>
          <p:nvPr>
            <p:ph idx="1"/>
          </p:nvPr>
        </p:nvSpPr>
        <p:spPr/>
        <p:txBody>
          <a:bodyPr/>
          <a:lstStyle/>
          <a:p>
            <a:r>
              <a:rPr lang="en-US" dirty="0" smtClean="0"/>
              <a:t>Parliament can  bring any changes </a:t>
            </a:r>
          </a:p>
          <a:p>
            <a:r>
              <a:rPr lang="en-US" dirty="0" smtClean="0"/>
              <a:t>It is without changing the basic structure </a:t>
            </a:r>
          </a:p>
          <a:p>
            <a:r>
              <a:rPr lang="en-US" dirty="0" smtClean="0"/>
              <a:t>Procedure </a:t>
            </a:r>
          </a:p>
          <a:p>
            <a:r>
              <a:rPr lang="en-US" dirty="0" smtClean="0"/>
              <a:t>1. introduction of the Bill in any of the house</a:t>
            </a:r>
          </a:p>
          <a:p>
            <a:r>
              <a:rPr lang="en-US" dirty="0" smtClean="0"/>
              <a:t>It can be introduced by any parliament member or private member</a:t>
            </a:r>
          </a:p>
          <a:p>
            <a:r>
              <a:rPr lang="en-US" dirty="0" smtClean="0"/>
              <a:t>2. it should be passed by both the houses by special majority</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smtClean="0"/>
              <a:t>4. Each house will pass the bill, separately</a:t>
            </a:r>
          </a:p>
          <a:p>
            <a:r>
              <a:rPr lang="en-US" dirty="0" smtClean="0"/>
              <a:t>5. If it is related to the state , state rectification will be followed</a:t>
            </a:r>
          </a:p>
          <a:p>
            <a:r>
              <a:rPr lang="en-US" dirty="0" smtClean="0"/>
              <a:t>6.Now, bill will be presented to the President</a:t>
            </a:r>
          </a:p>
          <a:p>
            <a:r>
              <a:rPr lang="en-US" dirty="0" smtClean="0"/>
              <a:t>7.President has to  give his assent to the bill, it is now known as ACT </a:t>
            </a:r>
          </a:p>
          <a:p>
            <a:r>
              <a:rPr lang="en-US" dirty="0" smtClean="0"/>
              <a:t>Amendments can be done by three ways </a:t>
            </a:r>
          </a:p>
          <a:p>
            <a:r>
              <a:rPr lang="en-US" b="1" dirty="0" smtClean="0"/>
              <a:t>1. By simple majority of the parliament</a:t>
            </a:r>
          </a:p>
          <a:p>
            <a:r>
              <a:rPr lang="en-US" b="1" dirty="0" smtClean="0"/>
              <a:t>2. By special majority of the parliament</a:t>
            </a:r>
          </a:p>
          <a:p>
            <a:r>
              <a:rPr lang="en-US" b="1" dirty="0" smtClean="0"/>
              <a:t>3.by special majority of the parliament and ratification of half of the population</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It is a modern concept that desires a political order governed by laws and regulations.</a:t>
            </a:r>
          </a:p>
          <a:p>
            <a:endParaRPr lang="en-US" dirty="0" smtClean="0"/>
          </a:p>
          <a:p>
            <a:r>
              <a:rPr lang="en-US" dirty="0" smtClean="0"/>
              <a:t>It stands for supremacy of law not for an individuals</a:t>
            </a:r>
          </a:p>
          <a:p>
            <a:endParaRPr lang="en-US" dirty="0" smtClean="0"/>
          </a:p>
          <a:p>
            <a:r>
              <a:rPr lang="en-US" dirty="0" smtClean="0"/>
              <a:t>It insists limited government</a:t>
            </a:r>
          </a:p>
          <a:p>
            <a:endParaRPr lang="en-US" dirty="0" smtClean="0"/>
          </a:p>
          <a:p>
            <a:r>
              <a:rPr lang="en-US" dirty="0" smtClean="0"/>
              <a:t>It limits the arbitrary action of government</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t>1.By Simple Majority</a:t>
            </a:r>
          </a:p>
          <a:p>
            <a:r>
              <a:rPr lang="en-US" dirty="0" smtClean="0"/>
              <a:t>It means (50% +1) members present and voting</a:t>
            </a:r>
          </a:p>
          <a:p>
            <a:r>
              <a:rPr lang="en-US" dirty="0" smtClean="0"/>
              <a:t>It is also known as working Majority</a:t>
            </a:r>
          </a:p>
          <a:p>
            <a:r>
              <a:rPr lang="en-US" dirty="0" smtClean="0"/>
              <a:t>It is used in the following areas</a:t>
            </a:r>
          </a:p>
          <a:p>
            <a:r>
              <a:rPr lang="en-US" dirty="0" smtClean="0"/>
              <a:t>a. establishment of new state</a:t>
            </a:r>
          </a:p>
          <a:p>
            <a:r>
              <a:rPr lang="en-US" dirty="0" smtClean="0"/>
              <a:t>B. to pass money bill, financial bill, etc</a:t>
            </a:r>
          </a:p>
          <a:p>
            <a:pPr>
              <a:buNone/>
            </a:pPr>
            <a:endParaRPr lang="en-US" dirty="0" smtClean="0"/>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2.</a:t>
            </a:r>
            <a:r>
              <a:rPr lang="en-US" b="1" dirty="0" smtClean="0"/>
              <a:t> Special Majority:</a:t>
            </a:r>
          </a:p>
          <a:p>
            <a:r>
              <a:rPr lang="en-US" dirty="0" smtClean="0"/>
              <a:t>It requires 2/3 of members present and voting and more than 50% of the total members of each house </a:t>
            </a:r>
          </a:p>
          <a:p>
            <a:r>
              <a:rPr lang="en-US" dirty="0" smtClean="0"/>
              <a:t>It is used in fundamental rights , DPSP etc</a:t>
            </a:r>
          </a:p>
          <a:p>
            <a:r>
              <a:rPr lang="en-US" dirty="0" smtClean="0"/>
              <a:t>3.</a:t>
            </a:r>
            <a:r>
              <a:rPr lang="en-US" b="1" dirty="0" smtClean="0"/>
              <a:t> special Majority with state Rectification</a:t>
            </a:r>
          </a:p>
          <a:p>
            <a:r>
              <a:rPr lang="en-US" dirty="0" smtClean="0"/>
              <a:t>It requires (50%+1) , 2/3 of present and voting and half of the state legislature</a:t>
            </a:r>
          </a:p>
          <a:p>
            <a:r>
              <a:rPr lang="en-US" dirty="0" smtClean="0"/>
              <a:t>It is used for selection of President , supreme court and high court etc </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Emergency Provisions </a:t>
            </a:r>
            <a:endParaRPr lang="en-US" b="1" dirty="0"/>
          </a:p>
        </p:txBody>
      </p:sp>
      <p:sp>
        <p:nvSpPr>
          <p:cNvPr id="3" name="Content Placeholder 2"/>
          <p:cNvSpPr>
            <a:spLocks noGrp="1"/>
          </p:cNvSpPr>
          <p:nvPr>
            <p:ph idx="1"/>
          </p:nvPr>
        </p:nvSpPr>
        <p:spPr/>
        <p:txBody>
          <a:bodyPr/>
          <a:lstStyle/>
          <a:p>
            <a:endParaRPr lang="en-US" dirty="0" smtClean="0"/>
          </a:p>
          <a:p>
            <a:r>
              <a:rPr lang="en-US" dirty="0" smtClean="0"/>
              <a:t>It is defined as a situation which is not normal, which calls for immediate  remedial action</a:t>
            </a:r>
          </a:p>
          <a:p>
            <a:endParaRPr lang="en-US" dirty="0" smtClean="0"/>
          </a:p>
          <a:p>
            <a:r>
              <a:rPr lang="en-US" dirty="0" smtClean="0"/>
              <a:t>Source is GOI , 1935</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Types</a:t>
            </a:r>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1. NATIONAL EMERGENCY (A 352)</a:t>
            </a:r>
          </a:p>
          <a:p>
            <a:endParaRPr lang="en-US" dirty="0" smtClean="0"/>
          </a:p>
          <a:p>
            <a:pPr>
              <a:buNone/>
            </a:pPr>
            <a:r>
              <a:rPr lang="en-US" dirty="0" smtClean="0"/>
              <a:t>2 STATE EMERGENCY ( Presidential Rule) (A 356) </a:t>
            </a:r>
          </a:p>
          <a:p>
            <a:endParaRPr lang="en-US" dirty="0" smtClean="0"/>
          </a:p>
          <a:p>
            <a:endParaRPr lang="en-US" dirty="0" smtClean="0"/>
          </a:p>
          <a:p>
            <a:pPr>
              <a:buNone/>
            </a:pPr>
            <a:r>
              <a:rPr lang="en-US" dirty="0" smtClean="0"/>
              <a:t>3. FINANCIAL  EMERGENCY( A 360)</a:t>
            </a:r>
          </a:p>
          <a:p>
            <a:endParaRPr lang="en-US" dirty="0" smtClean="0"/>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erver56\Desktop\emergency-judicial-review-2-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NATIONAL EMERGENCY</a:t>
            </a:r>
            <a:endParaRPr lang="en-US" b="1"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dirty="0" smtClean="0"/>
              <a:t> An Emergency due to  war, External Aggression and Armed Rebellion (Internal Disturbance)</a:t>
            </a:r>
          </a:p>
          <a:p>
            <a:r>
              <a:rPr lang="en-US" dirty="0" smtClean="0"/>
              <a:t>President can impose on the basis of written advice of cabinet </a:t>
            </a:r>
          </a:p>
          <a:p>
            <a:r>
              <a:rPr lang="en-US" dirty="0" smtClean="0"/>
              <a:t>It may be imposed in the whole country or in some part </a:t>
            </a:r>
          </a:p>
          <a:p>
            <a:r>
              <a:rPr lang="en-US" dirty="0" smtClean="0"/>
              <a:t>During war and external aggression it is known as External emergency</a:t>
            </a:r>
          </a:p>
          <a:p>
            <a:r>
              <a:rPr lang="en-US" dirty="0" smtClean="0"/>
              <a:t>During Armed Rebellion it is known as Internal </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erver56\Desktop\emergency-judicial-review-3-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Revocation </a:t>
            </a:r>
            <a:endParaRPr lang="en-US" dirty="0"/>
          </a:p>
        </p:txBody>
      </p:sp>
      <p:sp>
        <p:nvSpPr>
          <p:cNvPr id="3" name="Content Placeholder 2"/>
          <p:cNvSpPr>
            <a:spLocks noGrp="1"/>
          </p:cNvSpPr>
          <p:nvPr>
            <p:ph idx="1"/>
          </p:nvPr>
        </p:nvSpPr>
        <p:spPr/>
        <p:txBody>
          <a:bodyPr/>
          <a:lstStyle/>
          <a:p>
            <a:r>
              <a:rPr lang="en-US" dirty="0" smtClean="0"/>
              <a:t>It can be revoked by the President without  any approval of the parliament</a:t>
            </a:r>
          </a:p>
          <a:p>
            <a:endParaRPr lang="en-US" dirty="0" smtClean="0"/>
          </a:p>
          <a:p>
            <a:r>
              <a:rPr lang="en-US" dirty="0" smtClean="0"/>
              <a:t>If the </a:t>
            </a:r>
            <a:r>
              <a:rPr lang="en-US" dirty="0" err="1" smtClean="0"/>
              <a:t>Lok</a:t>
            </a:r>
            <a:r>
              <a:rPr lang="en-US" dirty="0" smtClean="0"/>
              <a:t> </a:t>
            </a:r>
            <a:r>
              <a:rPr lang="en-US" dirty="0" err="1" smtClean="0"/>
              <a:t>Sabha</a:t>
            </a:r>
            <a:r>
              <a:rPr lang="en-US" dirty="0" smtClean="0"/>
              <a:t> passes a resolution to revoke it</a:t>
            </a:r>
          </a:p>
          <a:p>
            <a:endParaRPr lang="en-US" dirty="0" smtClean="0"/>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EFFECTS </a:t>
            </a:r>
            <a:endParaRPr lang="en-US" b="1" dirty="0"/>
          </a:p>
        </p:txBody>
      </p:sp>
      <p:sp>
        <p:nvSpPr>
          <p:cNvPr id="3" name="Content Placeholder 2"/>
          <p:cNvSpPr>
            <a:spLocks noGrp="1"/>
          </p:cNvSpPr>
          <p:nvPr>
            <p:ph idx="1"/>
          </p:nvPr>
        </p:nvSpPr>
        <p:spPr/>
        <p:txBody>
          <a:bodyPr/>
          <a:lstStyle/>
          <a:p>
            <a:r>
              <a:rPr lang="en-US" dirty="0" smtClean="0"/>
              <a:t>It  consequences can be done in three categories</a:t>
            </a:r>
          </a:p>
          <a:p>
            <a:r>
              <a:rPr lang="en-US" dirty="0" smtClean="0"/>
              <a:t>1. effects on centre –state relations</a:t>
            </a:r>
          </a:p>
          <a:p>
            <a:r>
              <a:rPr lang="en-US" dirty="0" smtClean="0"/>
              <a:t>2. effects on life of </a:t>
            </a:r>
            <a:r>
              <a:rPr lang="en-US" dirty="0" err="1" smtClean="0"/>
              <a:t>loksabha</a:t>
            </a:r>
            <a:endParaRPr lang="en-US" dirty="0" smtClean="0"/>
          </a:p>
          <a:p>
            <a:r>
              <a:rPr lang="en-US" dirty="0" smtClean="0"/>
              <a:t> 3. effects on fundamental Rights</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1.Effects on Centre –State Relations</a:t>
            </a:r>
            <a:endParaRPr lang="en-US" dirty="0"/>
          </a:p>
        </p:txBody>
      </p:sp>
      <p:sp>
        <p:nvSpPr>
          <p:cNvPr id="3" name="Content Placeholder 2"/>
          <p:cNvSpPr>
            <a:spLocks noGrp="1"/>
          </p:cNvSpPr>
          <p:nvPr>
            <p:ph idx="1"/>
          </p:nvPr>
        </p:nvSpPr>
        <p:spPr/>
        <p:txBody>
          <a:bodyPr>
            <a:normAutofit lnSpcReduction="10000"/>
          </a:bodyPr>
          <a:lstStyle/>
          <a:p>
            <a:r>
              <a:rPr lang="en-US" dirty="0" smtClean="0"/>
              <a:t>Centre can give direction to state on any matter</a:t>
            </a:r>
          </a:p>
          <a:p>
            <a:r>
              <a:rPr lang="en-US" dirty="0" smtClean="0"/>
              <a:t>State governments are brought under the complete control of the centre, but not suspended</a:t>
            </a:r>
          </a:p>
          <a:p>
            <a:r>
              <a:rPr lang="en-US" dirty="0" smtClean="0"/>
              <a:t>Parliament empowered to make any law on the  any subject mentioned state list</a:t>
            </a:r>
          </a:p>
          <a:p>
            <a:r>
              <a:rPr lang="en-US" dirty="0" smtClean="0"/>
              <a:t>President can modify distribution of revenues between centre and state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principle that insists on organization and working of the state according to the constitution so that no organ and office holder of the state is allowed to use arbitrary power.</a:t>
            </a:r>
          </a:p>
          <a:p>
            <a:r>
              <a:rPr lang="en-US" dirty="0" smtClean="0"/>
              <a:t>It not only provide framework of government but also prescribes  powers of government and limits  of those powers</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Effects on Life of the </a:t>
            </a:r>
            <a:r>
              <a:rPr lang="en-US" dirty="0" err="1" smtClean="0"/>
              <a:t>Loksabha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life of </a:t>
            </a:r>
            <a:r>
              <a:rPr lang="en-US" dirty="0" err="1" smtClean="0"/>
              <a:t>loksabha</a:t>
            </a:r>
            <a:r>
              <a:rPr lang="en-US" dirty="0" smtClean="0"/>
              <a:t> can be extended </a:t>
            </a:r>
            <a:r>
              <a:rPr lang="en-US" dirty="0" err="1" smtClean="0"/>
              <a:t>beyound</a:t>
            </a:r>
            <a:r>
              <a:rPr lang="en-US" dirty="0" smtClean="0"/>
              <a:t> its normal time</a:t>
            </a:r>
            <a:endParaRPr lang="en-US" b="1" dirty="0" smtClean="0"/>
          </a:p>
          <a:p>
            <a:r>
              <a:rPr lang="en-US" b="1" dirty="0" smtClean="0"/>
              <a:t>effects on fundamental Rights</a:t>
            </a:r>
          </a:p>
          <a:p>
            <a:r>
              <a:rPr lang="en-US" dirty="0" smtClean="0"/>
              <a:t>Fundamental rights automatically suspended</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Presidential Rule </a:t>
            </a:r>
            <a:endParaRPr lang="en-US" dirty="0"/>
          </a:p>
        </p:txBody>
      </p:sp>
      <p:sp>
        <p:nvSpPr>
          <p:cNvPr id="3" name="Content Placeholder 2"/>
          <p:cNvSpPr>
            <a:spLocks noGrp="1"/>
          </p:cNvSpPr>
          <p:nvPr>
            <p:ph idx="1"/>
          </p:nvPr>
        </p:nvSpPr>
        <p:spPr/>
        <p:txBody>
          <a:bodyPr/>
          <a:lstStyle/>
          <a:p>
            <a:r>
              <a:rPr lang="en-US" dirty="0" smtClean="0"/>
              <a:t>It is also known as State or Constitutional emergency</a:t>
            </a:r>
          </a:p>
          <a:p>
            <a:r>
              <a:rPr lang="en-US" dirty="0" smtClean="0"/>
              <a:t>It is also imposed by the President</a:t>
            </a:r>
          </a:p>
          <a:p>
            <a:r>
              <a:rPr lang="en-US" b="1" dirty="0" smtClean="0"/>
              <a:t>Ground </a:t>
            </a:r>
          </a:p>
          <a:p>
            <a:pPr>
              <a:buNone/>
            </a:pPr>
            <a:r>
              <a:rPr lang="en-US" dirty="0" smtClean="0"/>
              <a:t>1.If the state government is not working according to the provisions of the constitution</a:t>
            </a:r>
          </a:p>
          <a:p>
            <a:pPr>
              <a:buNone/>
            </a:pPr>
            <a:r>
              <a:rPr lang="en-US" dirty="0" smtClean="0"/>
              <a:t>2. When state fails to follow  any directions given by the  centre</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US" dirty="0" smtClean="0"/>
          </a:p>
          <a:p>
            <a:r>
              <a:rPr lang="en-US" dirty="0" smtClean="0"/>
              <a:t>It can be revoked by the President any time</a:t>
            </a:r>
          </a:p>
          <a:p>
            <a:r>
              <a:rPr lang="en-US" dirty="0" smtClean="0"/>
              <a:t>Effects </a:t>
            </a:r>
          </a:p>
          <a:p>
            <a:r>
              <a:rPr lang="en-US" dirty="0" smtClean="0"/>
              <a:t>1.president dismisses the council of ministers headed by the chief minister</a:t>
            </a:r>
          </a:p>
          <a:p>
            <a:r>
              <a:rPr lang="en-US" dirty="0" smtClean="0"/>
              <a:t>2.president take all functions and powers of state authority</a:t>
            </a:r>
          </a:p>
          <a:p>
            <a:r>
              <a:rPr lang="en-US" dirty="0" smtClean="0"/>
              <a:t>3. state legislature remains suspended or dissolved</a:t>
            </a:r>
          </a:p>
          <a:p>
            <a:pPr>
              <a:buNone/>
            </a:pP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Financial emergency</a:t>
            </a:r>
            <a:endParaRPr lang="en-US" b="1" dirty="0"/>
          </a:p>
        </p:txBody>
      </p:sp>
      <p:sp>
        <p:nvSpPr>
          <p:cNvPr id="3" name="Content Placeholder 2"/>
          <p:cNvSpPr>
            <a:spLocks noGrp="1"/>
          </p:cNvSpPr>
          <p:nvPr>
            <p:ph idx="1"/>
          </p:nvPr>
        </p:nvSpPr>
        <p:spPr/>
        <p:txBody>
          <a:bodyPr/>
          <a:lstStyle/>
          <a:p>
            <a:endParaRPr lang="en-US" dirty="0" smtClean="0"/>
          </a:p>
          <a:p>
            <a:r>
              <a:rPr lang="en-US" dirty="0" smtClean="0"/>
              <a:t>President can impose this if there is financial stability threat in any part of the country</a:t>
            </a:r>
          </a:p>
          <a:p>
            <a:r>
              <a:rPr lang="en-US" dirty="0" smtClean="0"/>
              <a:t>The financial emergency continues indefinitely till it  is revoked</a:t>
            </a:r>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a:t>
            </a:r>
            <a:endParaRPr lang="en-US" dirty="0"/>
          </a:p>
        </p:txBody>
      </p:sp>
      <p:sp>
        <p:nvSpPr>
          <p:cNvPr id="3" name="Content Placeholder 2"/>
          <p:cNvSpPr>
            <a:spLocks noGrp="1"/>
          </p:cNvSpPr>
          <p:nvPr>
            <p:ph idx="1"/>
          </p:nvPr>
        </p:nvSpPr>
        <p:spPr/>
        <p:txBody>
          <a:bodyPr/>
          <a:lstStyle/>
          <a:p>
            <a:r>
              <a:rPr lang="en-US" dirty="0" smtClean="0"/>
              <a:t>1. All state finance related matters will be restricted and given to the centre</a:t>
            </a:r>
          </a:p>
          <a:p>
            <a:r>
              <a:rPr lang="en-US" dirty="0" smtClean="0"/>
              <a:t>2. reduction an salary and allowances for all in the  Union and state</a:t>
            </a:r>
          </a:p>
          <a:p>
            <a:r>
              <a:rPr lang="en-US" dirty="0" smtClean="0"/>
              <a:t>3. President can reserve any money bill and financial bills</a:t>
            </a:r>
          </a:p>
          <a:p>
            <a:r>
              <a:rPr lang="en-US" dirty="0" smtClean="0"/>
              <a:t>4. reduction in salaries and allowances of Judges of Supreme Court and High Court</a:t>
            </a:r>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Local Self Government</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As India is a Federal system . Powers are divided in to  Centre and State level.</a:t>
            </a:r>
          </a:p>
          <a:p>
            <a:endParaRPr lang="en-US" dirty="0" smtClean="0"/>
          </a:p>
          <a:p>
            <a:r>
              <a:rPr lang="en-US" dirty="0" smtClean="0"/>
              <a:t>Initially there was no power to the local level, so local issues were not reaching to the government</a:t>
            </a:r>
          </a:p>
          <a:p>
            <a:endParaRPr lang="en-US" dirty="0" smtClean="0"/>
          </a:p>
          <a:p>
            <a:r>
              <a:rPr lang="en-US" dirty="0" smtClean="0"/>
              <a:t>To remove the decentralization  , and to promote direct democracy local self government came in the system</a:t>
            </a:r>
          </a:p>
          <a:p>
            <a:r>
              <a:rPr lang="en-US" dirty="0" smtClean="0"/>
              <a:t> Local people governs themselves</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b="1" dirty="0" smtClean="0"/>
              <a:t>“Local self-government is an institution comprising of locally elected representatives managing the affairs of the locality and providing them with basic amenities”. </a:t>
            </a:r>
          </a:p>
          <a:p>
            <a:r>
              <a:rPr lang="en-US" dirty="0" smtClean="0"/>
              <a:t>Local government is divided into </a:t>
            </a:r>
            <a:r>
              <a:rPr lang="en-US" b="1" dirty="0" smtClean="0"/>
              <a:t>two parts</a:t>
            </a:r>
            <a:r>
              <a:rPr lang="en-US" dirty="0" smtClean="0"/>
              <a:t> </a:t>
            </a:r>
          </a:p>
          <a:p>
            <a:endParaRPr lang="en-US" dirty="0" smtClean="0"/>
          </a:p>
          <a:p>
            <a:r>
              <a:rPr lang="en-US" dirty="0" smtClean="0"/>
              <a:t>1.</a:t>
            </a:r>
            <a:r>
              <a:rPr lang="en-US" b="1" dirty="0" smtClean="0"/>
              <a:t> </a:t>
            </a:r>
            <a:r>
              <a:rPr lang="en-US" b="1" dirty="0" err="1" smtClean="0"/>
              <a:t>Panchayati</a:t>
            </a:r>
            <a:r>
              <a:rPr lang="en-US" b="1" dirty="0" smtClean="0"/>
              <a:t> Raj</a:t>
            </a:r>
            <a:r>
              <a:rPr lang="en-US" dirty="0" smtClean="0"/>
              <a:t> : In Rural area such an institution is called as </a:t>
            </a:r>
            <a:r>
              <a:rPr lang="en-US" dirty="0" err="1" smtClean="0"/>
              <a:t>Panchayati</a:t>
            </a:r>
            <a:r>
              <a:rPr lang="en-US" dirty="0" smtClean="0"/>
              <a:t> Raj </a:t>
            </a:r>
          </a:p>
          <a:p>
            <a:endParaRPr lang="en-US" dirty="0" smtClean="0"/>
          </a:p>
          <a:p>
            <a:r>
              <a:rPr lang="en-US" dirty="0" smtClean="0"/>
              <a:t> 2. </a:t>
            </a:r>
            <a:r>
              <a:rPr lang="en-US" b="1" dirty="0" smtClean="0"/>
              <a:t> Municipal Corporation or Municipality:</a:t>
            </a:r>
            <a:r>
              <a:rPr lang="en-US" dirty="0" smtClean="0"/>
              <a:t> In Urban areas it is known as Municipal Corporation or Municipality.  </a:t>
            </a:r>
          </a:p>
          <a:p>
            <a:r>
              <a:rPr lang="en-US" dirty="0" smtClean="0"/>
              <a:t> </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Importance of Local Self Government</a:t>
            </a:r>
            <a:endParaRPr lang="en-US" b="1" dirty="0"/>
          </a:p>
        </p:txBody>
      </p:sp>
      <p:sp>
        <p:nvSpPr>
          <p:cNvPr id="3" name="Content Placeholder 2"/>
          <p:cNvSpPr>
            <a:spLocks noGrp="1"/>
          </p:cNvSpPr>
          <p:nvPr>
            <p:ph idx="1"/>
          </p:nvPr>
        </p:nvSpPr>
        <p:spPr>
          <a:xfrm>
            <a:off x="457200" y="1219200"/>
            <a:ext cx="8229600" cy="4906963"/>
          </a:xfrm>
        </p:spPr>
        <p:txBody>
          <a:bodyPr>
            <a:noAutofit/>
          </a:bodyPr>
          <a:lstStyle/>
          <a:p>
            <a:r>
              <a:rPr lang="en-US" dirty="0" smtClean="0"/>
              <a:t>It provides the foundation for the Democratic structure </a:t>
            </a:r>
          </a:p>
          <a:p>
            <a:r>
              <a:rPr lang="en-US" dirty="0" smtClean="0"/>
              <a:t>Local people know their problems well and can suggest better solutions </a:t>
            </a:r>
          </a:p>
          <a:p>
            <a:r>
              <a:rPr lang="en-US" dirty="0" smtClean="0"/>
              <a:t>Encourage self-help &amp; voluntary service &amp; saves expenses </a:t>
            </a:r>
          </a:p>
          <a:p>
            <a:r>
              <a:rPr lang="en-US" dirty="0" smtClean="0"/>
              <a:t>Government can reach Ordinary people Lessens burden of State &amp; Central Government</a:t>
            </a:r>
          </a:p>
          <a:p>
            <a:pPr>
              <a:buNone/>
            </a:pPr>
            <a:r>
              <a:rPr lang="en-US" dirty="0" smtClean="0"/>
              <a:t/>
            </a:r>
            <a:br>
              <a:rPr lang="en-US" dirty="0" smtClean="0"/>
            </a:b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erver56\Desktop\local-self-government-rural-4-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err="1" smtClean="0"/>
              <a:t>Panchayati</a:t>
            </a:r>
            <a:r>
              <a:rPr lang="en-US" b="1" dirty="0" smtClean="0"/>
              <a:t> Raj (Rural )</a:t>
            </a:r>
            <a:endParaRPr lang="en-US" b="1" dirty="0"/>
          </a:p>
        </p:txBody>
      </p:sp>
      <p:sp>
        <p:nvSpPr>
          <p:cNvPr id="3" name="Content Placeholder 2"/>
          <p:cNvSpPr>
            <a:spLocks noGrp="1"/>
          </p:cNvSpPr>
          <p:nvPr>
            <p:ph idx="1"/>
          </p:nvPr>
        </p:nvSpPr>
        <p:spPr/>
        <p:txBody>
          <a:bodyPr/>
          <a:lstStyle/>
          <a:p>
            <a:endParaRPr lang="en-US" dirty="0" smtClean="0"/>
          </a:p>
          <a:p>
            <a:r>
              <a:rPr lang="en-US" dirty="0" smtClean="0"/>
              <a:t>Three Tier System of </a:t>
            </a:r>
            <a:r>
              <a:rPr lang="en-US" dirty="0" err="1" smtClean="0"/>
              <a:t>Panchayati</a:t>
            </a:r>
            <a:r>
              <a:rPr lang="en-US" dirty="0" smtClean="0"/>
              <a:t> Raj in Rural Areas </a:t>
            </a:r>
          </a:p>
          <a:p>
            <a:r>
              <a:rPr lang="en-US" dirty="0" smtClean="0"/>
              <a:t>Gram Panchayat ( at Village level)</a:t>
            </a:r>
          </a:p>
          <a:p>
            <a:r>
              <a:rPr lang="en-US" dirty="0" smtClean="0"/>
              <a:t> Panchayat </a:t>
            </a:r>
            <a:r>
              <a:rPr lang="en-US" dirty="0" err="1" smtClean="0"/>
              <a:t>Samiti</a:t>
            </a:r>
            <a:r>
              <a:rPr lang="en-US" dirty="0" smtClean="0"/>
              <a:t> ( at Block level)</a:t>
            </a:r>
          </a:p>
          <a:p>
            <a:r>
              <a:rPr lang="en-US" dirty="0" err="1" smtClean="0"/>
              <a:t>Zila</a:t>
            </a:r>
            <a:r>
              <a:rPr lang="en-US" dirty="0" smtClean="0"/>
              <a:t> </a:t>
            </a:r>
            <a:r>
              <a:rPr lang="en-US" dirty="0" err="1" smtClean="0"/>
              <a:t>Parishad</a:t>
            </a:r>
            <a:r>
              <a:rPr lang="en-US" dirty="0" smtClean="0"/>
              <a:t> ( at District level)</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r>
              <a:rPr lang="en-US" dirty="0" smtClean="0"/>
              <a:t>System of government in which the governing power is limited by enforceable rules of law and the concentration of power is limited by various checks and balances so that the basic rights of individual and groups are protected</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erver56\Desktop\local-self-government-rural-5-638 (1).jpg"/>
          <p:cNvPicPr>
            <a:picLocks noGrp="1" noChangeAspect="1" noChangeArrowheads="1"/>
          </p:cNvPicPr>
          <p:nvPr>
            <p:ph idx="1"/>
          </p:nvPr>
        </p:nvPicPr>
        <p:blipFill>
          <a:blip r:embed="rId2" cstate="print"/>
          <a:srcRect/>
          <a:stretch>
            <a:fillRect/>
          </a:stretch>
        </p:blipFill>
        <p:spPr bwMode="auto">
          <a:xfrm>
            <a:off x="0" y="0"/>
            <a:ext cx="9144000" cy="7010400"/>
          </a:xfrm>
          <a:prstGeom prst="rect">
            <a:avLst/>
          </a:prstGeom>
          <a:noFill/>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Gram Panchayat</a:t>
            </a:r>
            <a:endParaRPr lang="en-US" dirty="0"/>
          </a:p>
        </p:txBody>
      </p:sp>
      <p:sp>
        <p:nvSpPr>
          <p:cNvPr id="3" name="Content Placeholder 2"/>
          <p:cNvSpPr>
            <a:spLocks noGrp="1"/>
          </p:cNvSpPr>
          <p:nvPr>
            <p:ph idx="1"/>
          </p:nvPr>
        </p:nvSpPr>
        <p:spPr/>
        <p:txBody>
          <a:bodyPr/>
          <a:lstStyle/>
          <a:p>
            <a:r>
              <a:rPr lang="en-US" dirty="0" smtClean="0"/>
              <a:t>The ‘Gram </a:t>
            </a:r>
            <a:r>
              <a:rPr lang="en-US" dirty="0" err="1" smtClean="0"/>
              <a:t>Sabha</a:t>
            </a:r>
            <a:r>
              <a:rPr lang="en-US" dirty="0" smtClean="0"/>
              <a:t>’ is the centre of self- governance at the village-level. </a:t>
            </a:r>
          </a:p>
          <a:p>
            <a:r>
              <a:rPr lang="en-US" dirty="0" smtClean="0"/>
              <a:t> ‘Gram Panchayat’ is the ‘Executive body’ of the Gram </a:t>
            </a:r>
            <a:r>
              <a:rPr lang="en-US" dirty="0" err="1" smtClean="0"/>
              <a:t>Sabha</a:t>
            </a:r>
            <a:r>
              <a:rPr lang="en-US" dirty="0" smtClean="0"/>
              <a:t>.</a:t>
            </a:r>
          </a:p>
          <a:p>
            <a:r>
              <a:rPr lang="en-US" dirty="0" smtClean="0"/>
              <a:t>The members of Gram Panchayat are elected by the Gram </a:t>
            </a:r>
            <a:r>
              <a:rPr lang="en-US" dirty="0" err="1" smtClean="0"/>
              <a:t>Sabha</a:t>
            </a:r>
            <a:endParaRPr lang="en-US" dirty="0" smtClean="0"/>
          </a:p>
          <a:p>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dirty="0" smtClean="0"/>
              <a:t>   </a:t>
            </a:r>
            <a:r>
              <a:rPr lang="en-US" b="1" dirty="0" smtClean="0"/>
              <a:t>Composition</a:t>
            </a:r>
          </a:p>
          <a:p>
            <a:r>
              <a:rPr lang="en-US" dirty="0" smtClean="0"/>
              <a:t>1. </a:t>
            </a:r>
            <a:r>
              <a:rPr lang="en-US" dirty="0" err="1" smtClean="0"/>
              <a:t>Sarpanch</a:t>
            </a:r>
            <a:r>
              <a:rPr lang="en-US" dirty="0" smtClean="0"/>
              <a:t>/</a:t>
            </a:r>
            <a:r>
              <a:rPr lang="en-US" dirty="0" err="1" smtClean="0"/>
              <a:t>Pradhan</a:t>
            </a:r>
            <a:r>
              <a:rPr lang="en-US" dirty="0" smtClean="0"/>
              <a:t> (President) &amp;</a:t>
            </a:r>
          </a:p>
          <a:p>
            <a:r>
              <a:rPr lang="en-US" dirty="0" smtClean="0"/>
              <a:t> 2. Vice-President of the Gram </a:t>
            </a:r>
            <a:r>
              <a:rPr lang="en-US" dirty="0" err="1" smtClean="0"/>
              <a:t>Sabha</a:t>
            </a:r>
            <a:r>
              <a:rPr lang="en-US" dirty="0" smtClean="0"/>
              <a:t> </a:t>
            </a:r>
          </a:p>
          <a:p>
            <a:pPr>
              <a:buNone/>
            </a:pPr>
            <a:r>
              <a:rPr lang="en-US" dirty="0" smtClean="0"/>
              <a:t> Only those person can become members of Gram Panchayat who is: </a:t>
            </a:r>
          </a:p>
          <a:p>
            <a:r>
              <a:rPr lang="en-US" dirty="0" smtClean="0"/>
              <a:t> 21+ years of age </a:t>
            </a:r>
          </a:p>
          <a:p>
            <a:r>
              <a:rPr lang="en-US" dirty="0" smtClean="0"/>
              <a:t>Registered voter of the constituency </a:t>
            </a:r>
          </a:p>
          <a:p>
            <a:r>
              <a:rPr lang="en-US" dirty="0" smtClean="0"/>
              <a:t> Mentally sound </a:t>
            </a:r>
          </a:p>
          <a:p>
            <a:r>
              <a:rPr lang="en-US" dirty="0" smtClean="0"/>
              <a:t>He should not be a convict/criminal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He should not be disqualified under any law made by State or Union Legislature. </a:t>
            </a:r>
          </a:p>
          <a:p>
            <a:r>
              <a:rPr lang="en-US" dirty="0" smtClean="0"/>
              <a:t> He should not hold any office of Profit under Government of India. </a:t>
            </a:r>
          </a:p>
          <a:p>
            <a:r>
              <a:rPr lang="en-US" dirty="0" smtClean="0"/>
              <a:t>Reservation: Seats will be reserved for SC/ST and Women.  </a:t>
            </a:r>
          </a:p>
          <a:p>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erver56\Desktop\local-self-government-rural-11-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erver56\Desktop\local-self-government-rural-12-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rver56\Desktop\local-self-government-rural-13-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erver56\Desktop\local-self-government-rural-14-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erver56\Desktop\local-self-government-rural-15-638.jpg"/>
          <p:cNvPicPr>
            <a:picLocks noGrp="1" noChangeAspect="1" noChangeArrowheads="1"/>
          </p:cNvPicPr>
          <p:nvPr>
            <p:ph idx="1"/>
          </p:nvPr>
        </p:nvPicPr>
        <p:blipFill>
          <a:blip r:embed="rId2" cstate="print"/>
          <a:srcRect/>
          <a:stretch>
            <a:fillRect/>
          </a:stretch>
        </p:blipFill>
        <p:spPr bwMode="auto">
          <a:xfrm>
            <a:off x="1557841" y="1600200"/>
            <a:ext cx="6028318" cy="4525963"/>
          </a:xfrm>
          <a:prstGeom prst="rect">
            <a:avLst/>
          </a:prstGeom>
          <a:noFill/>
        </p:spPr>
      </p:pic>
      <p:pic>
        <p:nvPicPr>
          <p:cNvPr id="7171" name="Picture 3" descr="C:\Users\server56\Desktop\local-self-government-rural-15-638.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Panchayat </a:t>
            </a:r>
            <a:r>
              <a:rPr lang="en-US" b="1" dirty="0" err="1" smtClean="0"/>
              <a:t>Samiti</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At the Block Level</a:t>
            </a:r>
          </a:p>
          <a:p>
            <a:r>
              <a:rPr lang="en-US" dirty="0" smtClean="0"/>
              <a:t>The ‘Panchayat </a:t>
            </a:r>
            <a:r>
              <a:rPr lang="en-US" dirty="0" err="1" smtClean="0"/>
              <a:t>Samiti</a:t>
            </a:r>
            <a:r>
              <a:rPr lang="en-US" dirty="0" smtClean="0"/>
              <a:t>’ is an intermediate body which coordinates the activities of all Village </a:t>
            </a:r>
            <a:r>
              <a:rPr lang="en-US" dirty="0" err="1" smtClean="0"/>
              <a:t>Panchayats</a:t>
            </a:r>
            <a:r>
              <a:rPr lang="en-US" dirty="0" smtClean="0"/>
              <a:t> in each Block.</a:t>
            </a:r>
          </a:p>
          <a:p>
            <a:r>
              <a:rPr lang="en-US" dirty="0" smtClean="0"/>
              <a:t>It has different names in different states. E.g. </a:t>
            </a:r>
            <a:r>
              <a:rPr lang="en-US" dirty="0" err="1" smtClean="0"/>
              <a:t>Kshetra</a:t>
            </a:r>
            <a:r>
              <a:rPr lang="en-US" dirty="0" smtClean="0"/>
              <a:t> </a:t>
            </a:r>
            <a:r>
              <a:rPr lang="en-US" dirty="0" err="1" smtClean="0"/>
              <a:t>Samiti</a:t>
            </a:r>
            <a:r>
              <a:rPr lang="en-US" dirty="0" smtClean="0"/>
              <a:t> , </a:t>
            </a:r>
            <a:r>
              <a:rPr lang="en-US" dirty="0" err="1" smtClean="0"/>
              <a:t>Janpada</a:t>
            </a:r>
            <a:r>
              <a:rPr lang="en-US" dirty="0" smtClean="0"/>
              <a:t> Panchayat, </a:t>
            </a:r>
            <a:r>
              <a:rPr lang="en-US" dirty="0" err="1" smtClean="0"/>
              <a:t>Taluka</a:t>
            </a:r>
            <a:r>
              <a:rPr lang="en-US" dirty="0" smtClean="0"/>
              <a:t> Panchayat , Panchayat </a:t>
            </a:r>
            <a:r>
              <a:rPr lang="en-US" dirty="0" err="1" smtClean="0"/>
              <a:t>Samiti</a:t>
            </a:r>
            <a:endParaRPr lang="en-US" dirty="0" smtClean="0"/>
          </a:p>
          <a:p>
            <a:r>
              <a:rPr lang="en-US" dirty="0" smtClean="0"/>
              <a:t>The Chief Administrative Officer of Panchayat </a:t>
            </a:r>
            <a:r>
              <a:rPr lang="en-US" dirty="0" err="1" smtClean="0"/>
              <a:t>Samiti</a:t>
            </a:r>
            <a:r>
              <a:rPr lang="en-US" dirty="0" smtClean="0"/>
              <a:t> is known as Block Development Officer (BDO).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erver56\Desktop\constitution-constitutionalism-4-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r>
              <a:rPr lang="en-US" dirty="0" smtClean="0"/>
              <a:t>Chairperson of the </a:t>
            </a:r>
            <a:r>
              <a:rPr lang="en-US" dirty="0" err="1" smtClean="0"/>
              <a:t>samiti</a:t>
            </a:r>
            <a:r>
              <a:rPr lang="en-US" dirty="0" smtClean="0"/>
              <a:t> is Block </a:t>
            </a:r>
            <a:r>
              <a:rPr lang="en-US" dirty="0" err="1" smtClean="0"/>
              <a:t>Pramukh</a:t>
            </a:r>
            <a:r>
              <a:rPr lang="en-US" dirty="0" smtClean="0"/>
              <a:t> , elected by its own </a:t>
            </a:r>
            <a:r>
              <a:rPr lang="en-US" dirty="0" err="1" smtClean="0"/>
              <a:t>memebers</a:t>
            </a:r>
            <a:endParaRPr lang="en-US" dirty="0" smtClean="0"/>
          </a:p>
          <a:p>
            <a:r>
              <a:rPr lang="en-US" dirty="0" smtClean="0"/>
              <a:t> Members are </a:t>
            </a:r>
            <a:r>
              <a:rPr lang="en-US" dirty="0" err="1" smtClean="0"/>
              <a:t>Sarpanchs</a:t>
            </a:r>
            <a:r>
              <a:rPr lang="en-US" dirty="0" smtClean="0"/>
              <a:t> (Presidents) of the </a:t>
            </a:r>
            <a:r>
              <a:rPr lang="en-US" dirty="0" err="1" smtClean="0"/>
              <a:t>Panchayats</a:t>
            </a:r>
            <a:r>
              <a:rPr lang="en-US" dirty="0" smtClean="0"/>
              <a:t> within the Block, 2. BDO, MPs, MLAs, &amp; MLCs of that area.</a:t>
            </a:r>
          </a:p>
          <a:p>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erver56\Desktop\local-self-government-rural-20-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erver56\Desktop\local-self-government-rural-21-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erver56\Desktop\local-self-government-rural-22-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erver56\Desktop\local-self-government-rural-23-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Zila</a:t>
            </a:r>
            <a:r>
              <a:rPr lang="en-US" dirty="0" smtClean="0"/>
              <a:t> </a:t>
            </a:r>
            <a:r>
              <a:rPr lang="en-US" dirty="0" err="1" smtClean="0"/>
              <a:t>Parishad</a:t>
            </a:r>
            <a:r>
              <a:rPr lang="en-US" dirty="0" smtClean="0"/>
              <a:t> (At the District Level) </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Zila</a:t>
            </a:r>
            <a:r>
              <a:rPr lang="en-US" dirty="0" smtClean="0"/>
              <a:t> </a:t>
            </a:r>
            <a:r>
              <a:rPr lang="en-US" dirty="0" err="1" smtClean="0"/>
              <a:t>Parishad</a:t>
            </a:r>
            <a:r>
              <a:rPr lang="en-US" dirty="0" smtClean="0"/>
              <a:t>’ is an apex (highest) body under </a:t>
            </a:r>
            <a:r>
              <a:rPr lang="en-US" dirty="0" err="1" smtClean="0"/>
              <a:t>Panchyati</a:t>
            </a:r>
            <a:r>
              <a:rPr lang="en-US" dirty="0" smtClean="0"/>
              <a:t> Raj. </a:t>
            </a:r>
          </a:p>
          <a:p>
            <a:r>
              <a:rPr lang="en-US" dirty="0" smtClean="0"/>
              <a:t>It coordinates various activities of the various Panchayat </a:t>
            </a:r>
            <a:r>
              <a:rPr lang="en-US" dirty="0" err="1" smtClean="0"/>
              <a:t>Samitis</a:t>
            </a:r>
            <a:r>
              <a:rPr lang="en-US" dirty="0" smtClean="0"/>
              <a:t>.</a:t>
            </a:r>
          </a:p>
          <a:p>
            <a:r>
              <a:rPr lang="en-US" dirty="0" smtClean="0"/>
              <a:t>BDOs, MPs, MLAs of that district , Block </a:t>
            </a:r>
            <a:r>
              <a:rPr lang="en-US" dirty="0" err="1" smtClean="0"/>
              <a:t>Pramukh</a:t>
            </a:r>
            <a:r>
              <a:rPr lang="en-US" dirty="0" smtClean="0"/>
              <a:t> are members</a:t>
            </a:r>
          </a:p>
          <a:p>
            <a:r>
              <a:rPr lang="en-US" dirty="0" smtClean="0"/>
              <a:t>Head is CEO (Non elected person e.g. IAS officer)</a:t>
            </a:r>
          </a:p>
          <a:p>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rver56\Desktop\local-self-government-rural-28-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erver56\Desktop\local-self-government-rural-29-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erver56\Desktop\local-self-government-rural-30-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erver56\Desktop\local-self-government-rural-31-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erver56\Desktop\constitution-constitutionalism-5-638 (1).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erver56\Desktop\local-self-government-rural-32-638.jpg"/>
          <p:cNvPicPr>
            <a:picLocks noGrp="1" noChangeAspect="1" noChangeArrowheads="1"/>
          </p:cNvPicPr>
          <p:nvPr>
            <p:ph idx="1"/>
          </p:nvPr>
        </p:nvPicPr>
        <p:blipFill>
          <a:blip r:embed="rId2" cstate="print"/>
          <a:srcRect/>
          <a:stretch>
            <a:fillRect/>
          </a:stretch>
        </p:blipFill>
        <p:spPr bwMode="auto">
          <a:xfrm>
            <a:off x="0" y="0"/>
            <a:ext cx="9144000" cy="7010400"/>
          </a:xfrm>
          <a:prstGeom prst="rect">
            <a:avLst/>
          </a:prstGeom>
          <a:noFill/>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Urban Local Government</a:t>
            </a:r>
            <a:endParaRPr lang="en-US" b="1" dirty="0"/>
          </a:p>
        </p:txBody>
      </p:sp>
      <p:sp>
        <p:nvSpPr>
          <p:cNvPr id="3" name="Content Placeholder 2"/>
          <p:cNvSpPr>
            <a:spLocks noGrp="1"/>
          </p:cNvSpPr>
          <p:nvPr>
            <p:ph idx="1"/>
          </p:nvPr>
        </p:nvSpPr>
        <p:spPr/>
        <p:txBody>
          <a:bodyPr/>
          <a:lstStyle/>
          <a:p>
            <a:r>
              <a:rPr lang="en-US" dirty="0" smtClean="0"/>
              <a:t>It is associated with urban areas</a:t>
            </a:r>
          </a:p>
          <a:p>
            <a:r>
              <a:rPr lang="en-US" dirty="0" smtClean="0"/>
              <a:t>It is divided into three areas</a:t>
            </a:r>
          </a:p>
          <a:p>
            <a:endParaRPr lang="en-US" dirty="0" smtClean="0"/>
          </a:p>
          <a:p>
            <a:r>
              <a:rPr lang="en-US" dirty="0" smtClean="0"/>
              <a:t>1. Nagar Panchayat</a:t>
            </a:r>
          </a:p>
          <a:p>
            <a:r>
              <a:rPr lang="en-US" dirty="0" smtClean="0"/>
              <a:t>2. Municipal Council</a:t>
            </a:r>
          </a:p>
          <a:p>
            <a:r>
              <a:rPr lang="en-US" dirty="0" smtClean="0"/>
              <a:t>3. Municipal Corporation </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erver56\Desktop\local-self-government-urban-local-institutions-3-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1. </a:t>
            </a:r>
            <a:r>
              <a:rPr lang="en-US" b="1" dirty="0" smtClean="0"/>
              <a:t>Nagar Panchayat:</a:t>
            </a:r>
            <a:r>
              <a:rPr lang="en-US" dirty="0" smtClean="0"/>
              <a:t> </a:t>
            </a:r>
          </a:p>
          <a:p>
            <a:r>
              <a:rPr lang="en-US" dirty="0" smtClean="0"/>
              <a:t>It is also known as Nagar </a:t>
            </a:r>
            <a:r>
              <a:rPr lang="en-US" dirty="0" err="1" smtClean="0"/>
              <a:t>Parishad</a:t>
            </a:r>
            <a:r>
              <a:rPr lang="en-US" dirty="0" smtClean="0"/>
              <a:t> .</a:t>
            </a:r>
          </a:p>
          <a:p>
            <a:r>
              <a:rPr lang="en-US" dirty="0" smtClean="0"/>
              <a:t>It is for transition cities</a:t>
            </a:r>
          </a:p>
          <a:p>
            <a:r>
              <a:rPr lang="en-US" dirty="0" smtClean="0"/>
              <a:t>2.</a:t>
            </a:r>
            <a:r>
              <a:rPr lang="en-US" b="1" dirty="0" smtClean="0"/>
              <a:t> Municipal Council</a:t>
            </a:r>
            <a:r>
              <a:rPr lang="en-US" dirty="0" smtClean="0"/>
              <a:t> (Nagar </a:t>
            </a:r>
            <a:r>
              <a:rPr lang="en-US" dirty="0" err="1" smtClean="0"/>
              <a:t>Palika</a:t>
            </a:r>
            <a:r>
              <a:rPr lang="en-US" dirty="0" smtClean="0"/>
              <a:t>)</a:t>
            </a:r>
          </a:p>
          <a:p>
            <a:r>
              <a:rPr lang="en-US" dirty="0" smtClean="0"/>
              <a:t>It works for small cities , population over 80,000</a:t>
            </a:r>
          </a:p>
          <a:p>
            <a:r>
              <a:rPr lang="en-US" dirty="0" smtClean="0"/>
              <a:t>Members are councilors</a:t>
            </a:r>
          </a:p>
          <a:p>
            <a:r>
              <a:rPr lang="en-US" dirty="0" smtClean="0"/>
              <a:t>3. </a:t>
            </a:r>
            <a:r>
              <a:rPr lang="en-US" b="1" dirty="0" smtClean="0"/>
              <a:t>Municipal Corporation </a:t>
            </a:r>
          </a:p>
          <a:p>
            <a:r>
              <a:rPr lang="en-US" dirty="0" smtClean="0"/>
              <a:t>It is for big cities</a:t>
            </a:r>
          </a:p>
          <a:p>
            <a:r>
              <a:rPr lang="en-US" dirty="0" smtClean="0"/>
              <a:t>It is also known as Nagar Nigam</a:t>
            </a:r>
          </a:p>
          <a:p>
            <a:r>
              <a:rPr lang="en-US" dirty="0" smtClean="0"/>
              <a:t> Head is known as Mayor</a:t>
            </a:r>
          </a:p>
          <a:p>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in the cities more than 10 </a:t>
            </a:r>
            <a:r>
              <a:rPr lang="en-US" dirty="0" err="1" smtClean="0"/>
              <a:t>lakhs</a:t>
            </a:r>
            <a:r>
              <a:rPr lang="en-US" dirty="0" smtClean="0"/>
              <a:t> population</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Functions </a:t>
            </a:r>
          </a:p>
          <a:p>
            <a:pPr>
              <a:buNone/>
            </a:pPr>
            <a:endParaRPr lang="en-US" b="1" dirty="0" smtClean="0"/>
          </a:p>
          <a:p>
            <a:r>
              <a:rPr lang="en-US" dirty="0" smtClean="0"/>
              <a:t>1. health and sanitation</a:t>
            </a:r>
          </a:p>
          <a:p>
            <a:r>
              <a:rPr lang="en-US" dirty="0" smtClean="0"/>
              <a:t>2. electricity</a:t>
            </a:r>
          </a:p>
          <a:p>
            <a:r>
              <a:rPr lang="en-US" dirty="0" smtClean="0"/>
              <a:t>3. water supply</a:t>
            </a:r>
          </a:p>
          <a:p>
            <a:r>
              <a:rPr lang="en-US" dirty="0" smtClean="0"/>
              <a:t>4.education etc</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a:buNone/>
            </a:pPr>
            <a:r>
              <a:rPr lang="en-US" dirty="0" smtClean="0"/>
              <a:t>                                   </a:t>
            </a:r>
            <a:r>
              <a:rPr lang="en-US" sz="6000" dirty="0" smtClean="0"/>
              <a:t>UNIT 2</a:t>
            </a:r>
            <a:r>
              <a:rPr lang="en-US" dirty="0" smtClean="0"/>
              <a:t> </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POWERS OF THE PARLIAMENT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It has multi functions</a:t>
            </a:r>
          </a:p>
          <a:p>
            <a:r>
              <a:rPr lang="en-US" dirty="0" smtClean="0"/>
              <a:t>All powers and functions can be classified in to following categories</a:t>
            </a:r>
          </a:p>
          <a:p>
            <a:r>
              <a:rPr lang="en-US" dirty="0" smtClean="0"/>
              <a:t>1. </a:t>
            </a:r>
            <a:r>
              <a:rPr lang="en-US" b="1" dirty="0" smtClean="0"/>
              <a:t>Legislative</a:t>
            </a:r>
          </a:p>
          <a:p>
            <a:r>
              <a:rPr lang="en-US" b="1" dirty="0" smtClean="0"/>
              <a:t>2. Executives</a:t>
            </a:r>
          </a:p>
          <a:p>
            <a:r>
              <a:rPr lang="en-US" b="1" dirty="0" smtClean="0"/>
              <a:t>3. financial</a:t>
            </a:r>
          </a:p>
          <a:p>
            <a:r>
              <a:rPr lang="en-US" b="1" dirty="0" smtClean="0"/>
              <a:t>4. Constituent </a:t>
            </a:r>
          </a:p>
          <a:p>
            <a:r>
              <a:rPr lang="en-US" b="1" dirty="0" smtClean="0"/>
              <a:t>5. Judicial</a:t>
            </a:r>
          </a:p>
          <a:p>
            <a:r>
              <a:rPr lang="en-US" b="1" dirty="0" smtClean="0"/>
              <a:t>6. others </a:t>
            </a:r>
            <a:endParaRPr lang="en-US" b="1"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Functions of </a:t>
            </a:r>
            <a:r>
              <a:rPr lang="en-US" dirty="0" err="1" smtClean="0"/>
              <a:t>Rajya</a:t>
            </a:r>
            <a:r>
              <a:rPr lang="en-US" dirty="0" smtClean="0"/>
              <a:t> </a:t>
            </a:r>
            <a:r>
              <a:rPr lang="en-US" dirty="0" err="1" smtClean="0"/>
              <a:t>Sabha</a:t>
            </a:r>
            <a:endParaRPr lang="en-US" dirty="0"/>
          </a:p>
        </p:txBody>
      </p:sp>
      <p:sp>
        <p:nvSpPr>
          <p:cNvPr id="3" name="Content Placeholder 2"/>
          <p:cNvSpPr>
            <a:spLocks noGrp="1"/>
          </p:cNvSpPr>
          <p:nvPr>
            <p:ph idx="1"/>
          </p:nvPr>
        </p:nvSpPr>
        <p:spPr/>
        <p:txBody>
          <a:bodyPr/>
          <a:lstStyle/>
          <a:p>
            <a:r>
              <a:rPr lang="en-US" dirty="0" smtClean="0"/>
              <a:t>It is also known as permanent house or council of state</a:t>
            </a:r>
          </a:p>
          <a:p>
            <a:r>
              <a:rPr lang="en-US" dirty="0" smtClean="0"/>
              <a:t>It gives representation to the States of the Indian.</a:t>
            </a:r>
          </a:p>
          <a:p>
            <a:r>
              <a:rPr lang="en-US" dirty="0" smtClean="0"/>
              <a:t>The </a:t>
            </a:r>
            <a:r>
              <a:rPr lang="en-US" dirty="0" err="1" smtClean="0"/>
              <a:t>Rajya</a:t>
            </a:r>
            <a:r>
              <a:rPr lang="en-US" dirty="0" smtClean="0"/>
              <a:t> </a:t>
            </a:r>
            <a:r>
              <a:rPr lang="en-US" dirty="0" err="1" smtClean="0"/>
              <a:t>Sabha</a:t>
            </a:r>
            <a:r>
              <a:rPr lang="en-US" dirty="0" smtClean="0"/>
              <a:t> can have a maximum strength of 250 members</a:t>
            </a:r>
          </a:p>
          <a:p>
            <a:r>
              <a:rPr lang="en-US" dirty="0" smtClean="0"/>
              <a:t>The members of the </a:t>
            </a:r>
            <a:r>
              <a:rPr lang="en-US" dirty="0" err="1" smtClean="0"/>
              <a:t>Rajya</a:t>
            </a:r>
            <a:r>
              <a:rPr lang="en-US" dirty="0" smtClean="0"/>
              <a:t> </a:t>
            </a:r>
            <a:r>
              <a:rPr lang="en-US" dirty="0" err="1" smtClean="0"/>
              <a:t>Sabha</a:t>
            </a:r>
            <a:r>
              <a:rPr lang="en-US" dirty="0" smtClean="0"/>
              <a:t> are elected indirectly by the people.</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Content Placeholder 2"/>
          <p:cNvSpPr>
            <a:spLocks noGrp="1"/>
          </p:cNvSpPr>
          <p:nvPr>
            <p:ph idx="1"/>
          </p:nvPr>
        </p:nvSpPr>
        <p:spPr/>
        <p:txBody>
          <a:bodyPr>
            <a:normAutofit lnSpcReduction="10000"/>
          </a:bodyPr>
          <a:lstStyle/>
          <a:p>
            <a:r>
              <a:rPr lang="en-US" dirty="0" smtClean="0"/>
              <a:t>1. </a:t>
            </a:r>
            <a:r>
              <a:rPr lang="en-US" b="1" dirty="0" smtClean="0"/>
              <a:t>Legislative Powers:  </a:t>
            </a:r>
            <a:r>
              <a:rPr lang="en-US" dirty="0" smtClean="0"/>
              <a:t>In law-making the </a:t>
            </a:r>
            <a:r>
              <a:rPr lang="en-US" dirty="0" err="1" smtClean="0"/>
              <a:t>Rajya</a:t>
            </a:r>
            <a:r>
              <a:rPr lang="en-US" dirty="0" smtClean="0"/>
              <a:t> </a:t>
            </a:r>
            <a:r>
              <a:rPr lang="en-US" dirty="0" err="1" smtClean="0"/>
              <a:t>Sabha</a:t>
            </a:r>
            <a:r>
              <a:rPr lang="en-US" dirty="0" smtClean="0"/>
              <a:t> enjoys equal powers with the </a:t>
            </a:r>
            <a:r>
              <a:rPr lang="en-US" dirty="0" err="1" smtClean="0"/>
              <a:t>Lok</a:t>
            </a:r>
            <a:r>
              <a:rPr lang="en-US" dirty="0" smtClean="0"/>
              <a:t> </a:t>
            </a:r>
            <a:r>
              <a:rPr lang="en-US" dirty="0" err="1" smtClean="0"/>
              <a:t>Sabha</a:t>
            </a:r>
            <a:r>
              <a:rPr lang="en-US" dirty="0" smtClean="0"/>
              <a:t>. </a:t>
            </a:r>
          </a:p>
          <a:p>
            <a:r>
              <a:rPr lang="en-US" dirty="0" smtClean="0"/>
              <a:t>An ordinary bill can be introduced in the </a:t>
            </a:r>
            <a:r>
              <a:rPr lang="en-US" dirty="0" err="1" smtClean="0"/>
              <a:t>Rajya</a:t>
            </a:r>
            <a:r>
              <a:rPr lang="en-US" dirty="0" smtClean="0"/>
              <a:t> </a:t>
            </a:r>
            <a:r>
              <a:rPr lang="en-US" dirty="0" err="1" smtClean="0"/>
              <a:t>Sabha</a:t>
            </a:r>
            <a:r>
              <a:rPr lang="en-US" dirty="0" smtClean="0"/>
              <a:t> and it cannot become a law unless passed by it.</a:t>
            </a:r>
          </a:p>
          <a:p>
            <a:r>
              <a:rPr lang="en-US" dirty="0" smtClean="0"/>
              <a:t>In case of a deadlock between the two Houses of Parliament over an ordinary bill and if it remains unresolved for six months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endParaRPr lang="en-US" b="1" dirty="0"/>
          </a:p>
        </p:txBody>
      </p:sp>
      <p:pic>
        <p:nvPicPr>
          <p:cNvPr id="1026" name="Picture 2" descr="C:\Users\server56\Desktop\constitution-constitutionalism-9-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 the President can convene a joint sitting of the two Houses for resolving the deadlock</a:t>
            </a:r>
          </a:p>
          <a:p>
            <a:r>
              <a:rPr lang="en-US" b="1" dirty="0" smtClean="0"/>
              <a:t>2. Financial Powers:</a:t>
            </a:r>
          </a:p>
          <a:p>
            <a:r>
              <a:rPr lang="en-US" dirty="0" smtClean="0"/>
              <a:t>In the financial sphere, the </a:t>
            </a:r>
            <a:r>
              <a:rPr lang="en-US" dirty="0" err="1" smtClean="0"/>
              <a:t>Rajya</a:t>
            </a:r>
            <a:r>
              <a:rPr lang="en-US" dirty="0" smtClean="0"/>
              <a:t> </a:t>
            </a:r>
            <a:r>
              <a:rPr lang="en-US" dirty="0" err="1" smtClean="0"/>
              <a:t>Sabha</a:t>
            </a:r>
            <a:r>
              <a:rPr lang="en-US" dirty="0" smtClean="0"/>
              <a:t> is a weak House.</a:t>
            </a:r>
          </a:p>
          <a:p>
            <a:r>
              <a:rPr lang="en-US" dirty="0" smtClean="0"/>
              <a:t>A money bill cannot be introduced in the </a:t>
            </a:r>
            <a:r>
              <a:rPr lang="en-US" dirty="0" err="1" smtClean="0"/>
              <a:t>Rajya</a:t>
            </a:r>
            <a:r>
              <a:rPr lang="en-US" dirty="0" smtClean="0"/>
              <a:t> </a:t>
            </a:r>
            <a:r>
              <a:rPr lang="en-US" dirty="0" err="1" smtClean="0"/>
              <a:t>Sabha</a:t>
            </a:r>
            <a:r>
              <a:rPr lang="en-US" dirty="0" smtClean="0"/>
              <a:t>. </a:t>
            </a:r>
          </a:p>
          <a:p>
            <a:r>
              <a:rPr lang="en-US" dirty="0" smtClean="0"/>
              <a:t>It can be initiated only in the </a:t>
            </a:r>
            <a:r>
              <a:rPr lang="en-US" dirty="0" err="1" smtClean="0"/>
              <a:t>Lok</a:t>
            </a:r>
            <a:r>
              <a:rPr lang="en-US" dirty="0" smtClean="0"/>
              <a:t> </a:t>
            </a:r>
            <a:r>
              <a:rPr lang="en-US" dirty="0" err="1" smtClean="0"/>
              <a:t>Sabha</a:t>
            </a:r>
            <a:r>
              <a:rPr lang="en-US" dirty="0" smtClean="0"/>
              <a:t>.</a:t>
            </a:r>
          </a:p>
          <a:p>
            <a:r>
              <a:rPr lang="en-US" dirty="0" smtClean="0"/>
              <a:t>A money bill passed by the </a:t>
            </a:r>
            <a:r>
              <a:rPr lang="en-US" dirty="0" err="1" smtClean="0"/>
              <a:t>Lok</a:t>
            </a:r>
            <a:r>
              <a:rPr lang="en-US" dirty="0" smtClean="0"/>
              <a:t> </a:t>
            </a:r>
            <a:r>
              <a:rPr lang="en-US" dirty="0" err="1" smtClean="0"/>
              <a:t>Sabha</a:t>
            </a:r>
            <a:r>
              <a:rPr lang="en-US" dirty="0" smtClean="0"/>
              <a:t> comes before the </a:t>
            </a:r>
            <a:r>
              <a:rPr lang="en-US" dirty="0" err="1" smtClean="0"/>
              <a:t>Rajya</a:t>
            </a:r>
            <a:r>
              <a:rPr lang="en-US" dirty="0" smtClean="0"/>
              <a:t> </a:t>
            </a:r>
            <a:r>
              <a:rPr lang="en-US" dirty="0" err="1" smtClean="0"/>
              <a:t>Sabha</a:t>
            </a:r>
            <a:r>
              <a:rPr lang="en-US" dirty="0" smtClean="0"/>
              <a:t> for its consideration. </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fontAlgn="base"/>
            <a:r>
              <a:rPr lang="en-US" dirty="0" smtClean="0"/>
              <a:t>If the </a:t>
            </a:r>
            <a:r>
              <a:rPr lang="en-US" dirty="0" err="1" smtClean="0"/>
              <a:t>Rajya</a:t>
            </a:r>
            <a:r>
              <a:rPr lang="en-US" dirty="0" smtClean="0"/>
              <a:t> </a:t>
            </a:r>
            <a:r>
              <a:rPr lang="en-US" dirty="0" err="1" smtClean="0"/>
              <a:t>Sabha</a:t>
            </a:r>
            <a:r>
              <a:rPr lang="en-US" dirty="0" smtClean="0"/>
              <a:t> proposes some amendments and the bill is returned to the </a:t>
            </a:r>
            <a:r>
              <a:rPr lang="en-US" dirty="0" err="1" smtClean="0"/>
              <a:t>Lok</a:t>
            </a:r>
            <a:r>
              <a:rPr lang="en-US" dirty="0" smtClean="0"/>
              <a:t> </a:t>
            </a:r>
            <a:r>
              <a:rPr lang="en-US" dirty="0" err="1" smtClean="0"/>
              <a:t>Sabha</a:t>
            </a:r>
            <a:r>
              <a:rPr lang="en-US" dirty="0" smtClean="0"/>
              <a:t>, it depends upon the </a:t>
            </a:r>
            <a:r>
              <a:rPr lang="en-US" dirty="0" err="1" smtClean="0"/>
              <a:t>Lok</a:t>
            </a:r>
            <a:r>
              <a:rPr lang="en-US" dirty="0" smtClean="0"/>
              <a:t> </a:t>
            </a:r>
            <a:r>
              <a:rPr lang="en-US" dirty="0" err="1" smtClean="0"/>
              <a:t>Sabha</a:t>
            </a:r>
            <a:r>
              <a:rPr lang="en-US" dirty="0" smtClean="0"/>
              <a:t> to accept or reject the proposed amendments.</a:t>
            </a:r>
          </a:p>
          <a:p>
            <a:r>
              <a:rPr lang="en-US" b="1" dirty="0" smtClean="0"/>
              <a:t>3. Executive Powers:</a:t>
            </a:r>
          </a:p>
          <a:p>
            <a:endParaRPr lang="en-US" cap="all" dirty="0" smtClean="0"/>
          </a:p>
          <a:p>
            <a:pPr fontAlgn="base"/>
            <a:r>
              <a:rPr lang="en-US" dirty="0" smtClean="0"/>
              <a:t> </a:t>
            </a:r>
            <a:r>
              <a:rPr lang="en-US" dirty="0" err="1" smtClean="0"/>
              <a:t>Rajya</a:t>
            </a:r>
            <a:r>
              <a:rPr lang="en-US" dirty="0" smtClean="0"/>
              <a:t> </a:t>
            </a:r>
            <a:r>
              <a:rPr lang="en-US" dirty="0" err="1" smtClean="0"/>
              <a:t>Sabha</a:t>
            </a:r>
            <a:r>
              <a:rPr lang="en-US" dirty="0" smtClean="0"/>
              <a:t> cannot remove the Ministry</a:t>
            </a:r>
          </a:p>
          <a:p>
            <a:pPr fontAlgn="base"/>
            <a:endParaRPr lang="en-US" dirty="0" smtClean="0"/>
          </a:p>
          <a:p>
            <a:pPr fontAlgn="base"/>
            <a:r>
              <a:rPr lang="en-US" dirty="0" err="1" smtClean="0"/>
              <a:t>Rajya</a:t>
            </a:r>
            <a:r>
              <a:rPr lang="en-US" dirty="0" smtClean="0"/>
              <a:t> </a:t>
            </a:r>
            <a:r>
              <a:rPr lang="en-US" dirty="0" err="1" smtClean="0"/>
              <a:t>Sabha</a:t>
            </a:r>
            <a:r>
              <a:rPr lang="en-US" dirty="0" smtClean="0"/>
              <a:t> can exercise some control over the ministers by </a:t>
            </a:r>
            <a:r>
              <a:rPr lang="en-US" dirty="0" err="1" smtClean="0"/>
              <a:t>criticising</a:t>
            </a:r>
            <a:r>
              <a:rPr lang="en-US" dirty="0" smtClean="0"/>
              <a:t> their policies, by asking questions and supplementary questions, </a:t>
            </a:r>
          </a:p>
          <a:p>
            <a:pPr>
              <a:buNone/>
            </a:pPr>
            <a:r>
              <a:rPr lang="en-US" dirty="0" smtClean="0"/>
              <a:t/>
            </a:r>
            <a:br>
              <a:rPr lang="en-US" dirty="0" smtClean="0"/>
            </a:b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4. Constituent Powers</a:t>
            </a:r>
          </a:p>
          <a:p>
            <a:pPr>
              <a:buNone/>
            </a:pPr>
            <a:r>
              <a:rPr lang="en-US" dirty="0" smtClean="0"/>
              <a:t>  </a:t>
            </a:r>
            <a:r>
              <a:rPr lang="en-US" dirty="0" err="1" smtClean="0"/>
              <a:t>Rajya</a:t>
            </a:r>
            <a:r>
              <a:rPr lang="en-US" dirty="0" smtClean="0"/>
              <a:t> </a:t>
            </a:r>
            <a:r>
              <a:rPr lang="en-US" dirty="0" err="1" smtClean="0"/>
              <a:t>Sabha</a:t>
            </a:r>
            <a:r>
              <a:rPr lang="en-US" dirty="0" smtClean="0"/>
              <a:t> and </a:t>
            </a:r>
            <a:r>
              <a:rPr lang="en-US" dirty="0" err="1" smtClean="0"/>
              <a:t>Lok</a:t>
            </a:r>
            <a:r>
              <a:rPr lang="en-US" dirty="0" smtClean="0"/>
              <a:t> </a:t>
            </a:r>
            <a:r>
              <a:rPr lang="en-US" dirty="0" err="1" smtClean="0"/>
              <a:t>Sabha</a:t>
            </a:r>
            <a:r>
              <a:rPr lang="en-US" dirty="0" smtClean="0"/>
              <a:t> can together amend the constitution by passing an amendment bill with 2/3 majority in each House.</a:t>
            </a:r>
          </a:p>
          <a:p>
            <a:pPr>
              <a:buNone/>
            </a:pPr>
            <a:r>
              <a:rPr lang="en-US" dirty="0" smtClean="0"/>
              <a:t>5. </a:t>
            </a:r>
            <a:r>
              <a:rPr lang="en-US" b="1" dirty="0" smtClean="0"/>
              <a:t>Electoral Powers:</a:t>
            </a:r>
          </a:p>
          <a:p>
            <a:r>
              <a:rPr lang="en-US" dirty="0" smtClean="0"/>
              <a:t> The </a:t>
            </a:r>
            <a:r>
              <a:rPr lang="en-US" dirty="0" err="1" smtClean="0"/>
              <a:t>Rajya</a:t>
            </a:r>
            <a:r>
              <a:rPr lang="en-US" dirty="0" smtClean="0"/>
              <a:t> </a:t>
            </a:r>
            <a:r>
              <a:rPr lang="en-US" dirty="0" err="1" smtClean="0"/>
              <a:t>Sabha</a:t>
            </a:r>
            <a:r>
              <a:rPr lang="en-US" dirty="0" smtClean="0"/>
              <a:t> has some electoral powers also.</a:t>
            </a:r>
          </a:p>
          <a:p>
            <a:r>
              <a:rPr lang="en-US" dirty="0" smtClean="0"/>
              <a:t>    The elected members of the </a:t>
            </a:r>
            <a:r>
              <a:rPr lang="en-US" dirty="0" err="1" smtClean="0"/>
              <a:t>Rajya</a:t>
            </a:r>
            <a:r>
              <a:rPr lang="en-US" dirty="0" smtClean="0"/>
              <a:t> </a:t>
            </a:r>
            <a:r>
              <a:rPr lang="en-US" dirty="0" err="1" smtClean="0"/>
              <a:t>Sabha</a:t>
            </a:r>
            <a:r>
              <a:rPr lang="en-US" dirty="0" smtClean="0"/>
              <a:t> along with the elected members of the </a:t>
            </a:r>
            <a:r>
              <a:rPr lang="en-US" dirty="0" err="1" smtClean="0"/>
              <a:t>Lok</a:t>
            </a:r>
            <a:r>
              <a:rPr lang="en-US" dirty="0" smtClean="0"/>
              <a:t> </a:t>
            </a:r>
            <a:r>
              <a:rPr lang="en-US" dirty="0" err="1" smtClean="0"/>
              <a:t>Sabha</a:t>
            </a:r>
            <a:r>
              <a:rPr lang="en-US" dirty="0" smtClean="0"/>
              <a:t> together elect the President of India.</a:t>
            </a:r>
          </a:p>
          <a:p>
            <a:pPr>
              <a:buNone/>
            </a:pPr>
            <a:endParaRPr lang="en-US" b="1" dirty="0" smtClean="0"/>
          </a:p>
          <a:p>
            <a:pPr>
              <a:buNone/>
            </a:pP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members of the </a:t>
            </a:r>
            <a:r>
              <a:rPr lang="en-US" dirty="0" err="1" smtClean="0"/>
              <a:t>Rajya</a:t>
            </a:r>
            <a:r>
              <a:rPr lang="en-US" dirty="0" smtClean="0"/>
              <a:t> </a:t>
            </a:r>
            <a:r>
              <a:rPr lang="en-US" dirty="0" err="1" smtClean="0"/>
              <a:t>Sabha</a:t>
            </a:r>
            <a:r>
              <a:rPr lang="en-US" dirty="0" smtClean="0"/>
              <a:t> </a:t>
            </a:r>
            <a:r>
              <a:rPr lang="en-US" dirty="0" err="1" smtClean="0"/>
              <a:t>Lok</a:t>
            </a:r>
            <a:r>
              <a:rPr lang="en-US" dirty="0" smtClean="0"/>
              <a:t> </a:t>
            </a:r>
            <a:r>
              <a:rPr lang="en-US" dirty="0" err="1" smtClean="0"/>
              <a:t>Sabha</a:t>
            </a:r>
            <a:r>
              <a:rPr lang="en-US" dirty="0" smtClean="0"/>
              <a:t> together elect the Vice- President of India.</a:t>
            </a:r>
          </a:p>
          <a:p>
            <a:r>
              <a:rPr lang="en-US" dirty="0" smtClean="0"/>
              <a:t> Members of the </a:t>
            </a:r>
            <a:r>
              <a:rPr lang="en-US" dirty="0" err="1" smtClean="0"/>
              <a:t>Rajya</a:t>
            </a:r>
            <a:r>
              <a:rPr lang="en-US" dirty="0" smtClean="0"/>
              <a:t> </a:t>
            </a:r>
            <a:r>
              <a:rPr lang="en-US" dirty="0" err="1" smtClean="0"/>
              <a:t>Sabha</a:t>
            </a:r>
            <a:r>
              <a:rPr lang="en-US" dirty="0" smtClean="0"/>
              <a:t> also elect a Deputy Chairman from amongst themselves.</a:t>
            </a:r>
          </a:p>
          <a:p>
            <a:r>
              <a:rPr lang="en-US" b="1" dirty="0" smtClean="0"/>
              <a:t>6. Judicial Powers:</a:t>
            </a:r>
          </a:p>
          <a:p>
            <a:r>
              <a:rPr lang="en-US" dirty="0" smtClean="0"/>
              <a:t>(a) The </a:t>
            </a:r>
            <a:r>
              <a:rPr lang="en-US" dirty="0" err="1" smtClean="0"/>
              <a:t>Rajya</a:t>
            </a:r>
            <a:r>
              <a:rPr lang="en-US" dirty="0" smtClean="0"/>
              <a:t> </a:t>
            </a:r>
            <a:r>
              <a:rPr lang="en-US" dirty="0" err="1" smtClean="0"/>
              <a:t>Sabha</a:t>
            </a:r>
            <a:r>
              <a:rPr lang="en-US" dirty="0" smtClean="0"/>
              <a:t> acting along with the </a:t>
            </a:r>
            <a:r>
              <a:rPr lang="en-US" dirty="0" err="1" smtClean="0"/>
              <a:t>Lok</a:t>
            </a:r>
            <a:r>
              <a:rPr lang="en-US" dirty="0" smtClean="0"/>
              <a:t> </a:t>
            </a:r>
            <a:r>
              <a:rPr lang="en-US" dirty="0" err="1" smtClean="0"/>
              <a:t>Sabha</a:t>
            </a:r>
            <a:r>
              <a:rPr lang="en-US" dirty="0" smtClean="0"/>
              <a:t> can impeach the President on charges of violation of the Constitution.</a:t>
            </a:r>
          </a:p>
          <a:p>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fontAlgn="base"/>
            <a:r>
              <a:rPr lang="en-US" sz="3800" dirty="0" smtClean="0"/>
              <a:t>(b) The </a:t>
            </a:r>
            <a:r>
              <a:rPr lang="en-US" sz="3800" dirty="0" err="1" smtClean="0"/>
              <a:t>Rajya</a:t>
            </a:r>
            <a:r>
              <a:rPr lang="en-US" sz="3800" dirty="0" smtClean="0"/>
              <a:t> </a:t>
            </a:r>
            <a:r>
              <a:rPr lang="en-US" sz="3800" dirty="0" err="1" smtClean="0"/>
              <a:t>Sabha</a:t>
            </a:r>
            <a:r>
              <a:rPr lang="en-US" sz="3800" dirty="0" smtClean="0"/>
              <a:t> can also pass a special address for causing the removal of a judge of the Supreme Court or of any High Court.</a:t>
            </a:r>
          </a:p>
          <a:p>
            <a:pPr fontAlgn="base"/>
            <a:endParaRPr lang="en-US" sz="3800" dirty="0" smtClean="0"/>
          </a:p>
          <a:p>
            <a:pPr fontAlgn="base"/>
            <a:r>
              <a:rPr lang="en-US" sz="3800" dirty="0" smtClean="0"/>
              <a:t>(c) The charges against the Vice-President can be leveled only in the </a:t>
            </a:r>
            <a:r>
              <a:rPr lang="en-US" sz="3800" dirty="0" err="1" smtClean="0"/>
              <a:t>Rajya</a:t>
            </a:r>
            <a:r>
              <a:rPr lang="en-US" sz="3800" dirty="0" smtClean="0"/>
              <a:t> </a:t>
            </a:r>
            <a:r>
              <a:rPr lang="en-US" sz="3800" dirty="0" err="1" smtClean="0"/>
              <a:t>Sabha</a:t>
            </a:r>
            <a:r>
              <a:rPr lang="en-US" sz="3800" dirty="0" smtClean="0"/>
              <a:t>.</a:t>
            </a:r>
          </a:p>
          <a:p>
            <a:pPr fontAlgn="base"/>
            <a:endParaRPr lang="en-US" sz="3800" dirty="0" smtClean="0"/>
          </a:p>
          <a:p>
            <a:pPr fontAlgn="base"/>
            <a:endParaRPr lang="en-US" sz="3800" dirty="0" smtClean="0"/>
          </a:p>
          <a:p>
            <a:pPr fontAlgn="base"/>
            <a:r>
              <a:rPr lang="en-US" sz="3800" dirty="0" smtClean="0"/>
              <a:t>(d) The </a:t>
            </a:r>
            <a:r>
              <a:rPr lang="en-US" sz="3800" dirty="0" err="1" smtClean="0"/>
              <a:t>Rajya</a:t>
            </a:r>
            <a:r>
              <a:rPr lang="en-US" sz="3800" dirty="0" smtClean="0"/>
              <a:t> </a:t>
            </a:r>
            <a:r>
              <a:rPr lang="en-US" sz="3800" dirty="0" err="1" smtClean="0"/>
              <a:t>Sabha</a:t>
            </a:r>
            <a:r>
              <a:rPr lang="en-US" sz="3800" dirty="0" smtClean="0"/>
              <a:t> can pass a resolution for the removal of some high officers like the Attorney General of India, Comptroller and Auditor General and Chief Election Commissioner.</a:t>
            </a:r>
          </a:p>
          <a:p>
            <a:pPr>
              <a:buNone/>
            </a:pPr>
            <a:r>
              <a:rPr lang="en-US" dirty="0" smtClean="0"/>
              <a:t/>
            </a:r>
            <a:br>
              <a:rPr lang="en-US" dirty="0" smtClean="0"/>
            </a:b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b="1" dirty="0" smtClean="0"/>
              <a:t>Two Special Powers of </a:t>
            </a:r>
            <a:r>
              <a:rPr lang="en-US" b="1" dirty="0" err="1" smtClean="0"/>
              <a:t>Rajya</a:t>
            </a:r>
            <a:r>
              <a:rPr lang="en-US" b="1" dirty="0" smtClean="0"/>
              <a:t> </a:t>
            </a:r>
            <a:r>
              <a:rPr lang="en-US" b="1" dirty="0" err="1" smtClean="0"/>
              <a:t>Sabha</a:t>
            </a:r>
            <a:r>
              <a:rPr lang="en-US" b="1" dirty="0" smtClean="0"/>
              <a:t>. </a:t>
            </a:r>
          </a:p>
          <a:p>
            <a:pPr fontAlgn="base"/>
            <a:r>
              <a:rPr lang="en-US" dirty="0" smtClean="0"/>
              <a:t>The </a:t>
            </a:r>
            <a:r>
              <a:rPr lang="en-US" dirty="0" err="1" smtClean="0"/>
              <a:t>Rajya</a:t>
            </a:r>
            <a:r>
              <a:rPr lang="en-US" dirty="0" smtClean="0"/>
              <a:t> </a:t>
            </a:r>
            <a:r>
              <a:rPr lang="en-US" dirty="0" err="1" smtClean="0"/>
              <a:t>Sabha</a:t>
            </a:r>
            <a:r>
              <a:rPr lang="en-US" dirty="0" smtClean="0"/>
              <a:t> enjoys two exclusive powers:</a:t>
            </a:r>
          </a:p>
          <a:p>
            <a:pPr fontAlgn="base"/>
            <a:r>
              <a:rPr lang="en-US" dirty="0" smtClean="0"/>
              <a:t>(</a:t>
            </a:r>
            <a:r>
              <a:rPr lang="en-US" dirty="0" err="1" smtClean="0"/>
              <a:t>i</a:t>
            </a:r>
            <a:r>
              <a:rPr lang="en-US" dirty="0" smtClean="0"/>
              <a:t>) The Power to declare a subject of State List as a subject of National Importance:</a:t>
            </a:r>
          </a:p>
          <a:p>
            <a:pPr fontAlgn="base"/>
            <a:r>
              <a:rPr lang="en-US" dirty="0" smtClean="0"/>
              <a:t>(ii) Power in respect of Creation or Abolition of an All India Service:</a:t>
            </a:r>
          </a:p>
          <a:p>
            <a:r>
              <a:rPr lang="en-US" dirty="0" smtClean="0"/>
              <a:t/>
            </a:r>
            <a:br>
              <a:rPr lang="en-US" dirty="0" smtClean="0"/>
            </a:b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fontAlgn="base"/>
            <a:r>
              <a:rPr lang="en-US" b="1" dirty="0" smtClean="0"/>
              <a:t>(</a:t>
            </a:r>
            <a:r>
              <a:rPr lang="en-US" b="1" dirty="0" err="1" smtClean="0"/>
              <a:t>i</a:t>
            </a:r>
            <a:r>
              <a:rPr lang="en-US" b="1" dirty="0" smtClean="0"/>
              <a:t>) The Power to declare a subject of State List as a subject of National Importance:</a:t>
            </a:r>
            <a:endParaRPr lang="en-US" dirty="0" smtClean="0"/>
          </a:p>
          <a:p>
            <a:pPr fontAlgn="base"/>
            <a:r>
              <a:rPr lang="en-US" dirty="0" smtClean="0"/>
              <a:t>The </a:t>
            </a:r>
            <a:r>
              <a:rPr lang="en-US" dirty="0" err="1" smtClean="0"/>
              <a:t>Rajya</a:t>
            </a:r>
            <a:r>
              <a:rPr lang="en-US" dirty="0" smtClean="0"/>
              <a:t> </a:t>
            </a:r>
            <a:r>
              <a:rPr lang="en-US" dirty="0" err="1" smtClean="0"/>
              <a:t>Sabha</a:t>
            </a:r>
            <a:r>
              <a:rPr lang="en-US" dirty="0" smtClean="0"/>
              <a:t> can pass a resolution by 2/3rd majority of its members for declaring a State List subject as a subject of national importance. Such a resolution empowers the Union Parliament to legislate on such a state subject for a period of one year. Such resolutions can be repeatedly passed by the </a:t>
            </a:r>
            <a:r>
              <a:rPr lang="en-US" dirty="0" err="1" smtClean="0"/>
              <a:t>Rajya</a:t>
            </a:r>
            <a:r>
              <a:rPr lang="en-US" dirty="0" smtClean="0"/>
              <a:t> </a:t>
            </a:r>
            <a:r>
              <a:rPr lang="en-US" dirty="0" err="1" smtClean="0"/>
              <a:t>Sabha</a:t>
            </a:r>
            <a:r>
              <a:rPr lang="en-US" dirty="0" smtClean="0"/>
              <a:t>.</a:t>
            </a:r>
          </a:p>
          <a:p>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r>
              <a:rPr lang="en-US" dirty="0" smtClean="0"/>
              <a:t>ii) Power in respect of Creation or Abolition of an All India Service:</a:t>
            </a:r>
          </a:p>
          <a:p>
            <a:pPr fontAlgn="base"/>
            <a:r>
              <a:rPr lang="en-US" dirty="0" smtClean="0"/>
              <a:t>The </a:t>
            </a:r>
            <a:r>
              <a:rPr lang="en-US" dirty="0" err="1" smtClean="0"/>
              <a:t>Rajya</a:t>
            </a:r>
            <a:r>
              <a:rPr lang="en-US" dirty="0" smtClean="0"/>
              <a:t> </a:t>
            </a:r>
            <a:r>
              <a:rPr lang="en-US" dirty="0" err="1" smtClean="0"/>
              <a:t>Sabha</a:t>
            </a:r>
            <a:r>
              <a:rPr lang="en-US" dirty="0" smtClean="0"/>
              <a:t> has the power to create one or more new All India Services. It can do so by passing a resolution supported by 2/3rd majority on the plea of national interest. In a similar way, the </a:t>
            </a:r>
            <a:r>
              <a:rPr lang="en-US" dirty="0" err="1" smtClean="0"/>
              <a:t>Rajya</a:t>
            </a:r>
            <a:r>
              <a:rPr lang="en-US" dirty="0" smtClean="0"/>
              <a:t> </a:t>
            </a:r>
            <a:r>
              <a:rPr lang="en-US" dirty="0" err="1" smtClean="0"/>
              <a:t>Sabha</a:t>
            </a:r>
            <a:r>
              <a:rPr lang="en-US" dirty="0" smtClean="0"/>
              <a:t> can disband an existing All India Service.</a:t>
            </a:r>
          </a:p>
          <a:p>
            <a:r>
              <a:rPr lang="en-US" dirty="0" smtClean="0"/>
              <a:t/>
            </a:r>
            <a:br>
              <a:rPr lang="en-US" dirty="0" smtClean="0"/>
            </a:b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Functions of </a:t>
            </a:r>
            <a:r>
              <a:rPr lang="en-US" b="1" dirty="0" err="1" smtClean="0"/>
              <a:t>Lok</a:t>
            </a:r>
            <a:r>
              <a:rPr lang="en-US" b="1" dirty="0" smtClean="0"/>
              <a:t> </a:t>
            </a:r>
            <a:r>
              <a:rPr lang="en-US" b="1" dirty="0" err="1" smtClean="0"/>
              <a:t>Sabha</a:t>
            </a:r>
            <a:endParaRPr lang="en-US" b="1" dirty="0"/>
          </a:p>
        </p:txBody>
      </p:sp>
      <p:sp>
        <p:nvSpPr>
          <p:cNvPr id="3" name="Content Placeholder 2"/>
          <p:cNvSpPr>
            <a:spLocks noGrp="1"/>
          </p:cNvSpPr>
          <p:nvPr>
            <p:ph idx="1"/>
          </p:nvPr>
        </p:nvSpPr>
        <p:spPr/>
        <p:txBody>
          <a:bodyPr/>
          <a:lstStyle/>
          <a:p>
            <a:r>
              <a:rPr lang="en-US" dirty="0" smtClean="0"/>
              <a:t>The House of the People is popularly known as the </a:t>
            </a:r>
            <a:r>
              <a:rPr lang="en-US" dirty="0" err="1" smtClean="0"/>
              <a:t>Lok</a:t>
            </a:r>
            <a:r>
              <a:rPr lang="en-US" dirty="0" smtClean="0"/>
              <a:t> </a:t>
            </a:r>
            <a:r>
              <a:rPr lang="en-US" dirty="0" err="1" smtClean="0"/>
              <a:t>Sabha</a:t>
            </a:r>
            <a:r>
              <a:rPr lang="en-US" dirty="0" smtClean="0"/>
              <a:t>. </a:t>
            </a:r>
          </a:p>
          <a:p>
            <a:r>
              <a:rPr lang="en-US" dirty="0" smtClean="0"/>
              <a:t>It is the lower and powerful house of the Union Parliament. </a:t>
            </a:r>
          </a:p>
          <a:p>
            <a:r>
              <a:rPr lang="en-US" dirty="0" smtClean="0"/>
              <a:t>It represents the people of India. It is directly elected by all the people.</a:t>
            </a:r>
          </a:p>
          <a:p>
            <a:r>
              <a:rPr lang="en-US" dirty="0" smtClean="0"/>
              <a:t> It is fully democratic, representative and national House.</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297363"/>
          </a:xfrm>
        </p:spPr>
        <p:txBody>
          <a:bodyPr/>
          <a:lstStyle/>
          <a:p>
            <a:r>
              <a:rPr lang="en-US" dirty="0" smtClean="0"/>
              <a:t>The present membership of the </a:t>
            </a:r>
            <a:r>
              <a:rPr lang="en-US" dirty="0" err="1" smtClean="0"/>
              <a:t>Lok</a:t>
            </a:r>
            <a:r>
              <a:rPr lang="en-US" dirty="0" smtClean="0"/>
              <a:t> </a:t>
            </a:r>
            <a:r>
              <a:rPr lang="en-US" dirty="0" err="1" smtClean="0"/>
              <a:t>Sabha</a:t>
            </a:r>
            <a:r>
              <a:rPr lang="en-US" dirty="0" smtClean="0"/>
              <a:t> is 545</a:t>
            </a:r>
          </a:p>
          <a:p>
            <a:r>
              <a:rPr lang="en-US" dirty="0" smtClean="0"/>
              <a:t>The normal term of the </a:t>
            </a:r>
            <a:r>
              <a:rPr lang="en-US" dirty="0" err="1" smtClean="0"/>
              <a:t>Lok</a:t>
            </a:r>
            <a:r>
              <a:rPr lang="en-US" dirty="0" smtClean="0"/>
              <a:t> </a:t>
            </a:r>
            <a:r>
              <a:rPr lang="en-US" dirty="0" err="1" smtClean="0"/>
              <a:t>Sabha</a:t>
            </a:r>
            <a:r>
              <a:rPr lang="en-US" dirty="0" smtClean="0"/>
              <a:t> is five years.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normAutofit/>
          </a:bodyPr>
          <a:lstStyle/>
          <a:p>
            <a:r>
              <a:rPr lang="en-US" b="1" dirty="0" smtClean="0"/>
              <a:t>Historical Background of the Constituent Assembly</a:t>
            </a:r>
            <a:endParaRPr lang="en-US" b="1"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Functions </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b="1" dirty="0" smtClean="0"/>
              <a:t>1. Legislative Powers:</a:t>
            </a:r>
            <a:endParaRPr lang="en-US" dirty="0" smtClean="0"/>
          </a:p>
          <a:p>
            <a:pPr>
              <a:buNone/>
            </a:pPr>
            <a:r>
              <a:rPr lang="en-US" dirty="0" smtClean="0"/>
              <a:t>    An ordinary bill can become law only after it has been passed by both the Houses of Parliament. </a:t>
            </a:r>
          </a:p>
          <a:p>
            <a:pPr>
              <a:buNone/>
            </a:pPr>
            <a:r>
              <a:rPr lang="en-US" dirty="0" smtClean="0"/>
              <a:t>    It can be introduced either in the </a:t>
            </a:r>
            <a:r>
              <a:rPr lang="en-US" dirty="0" err="1" smtClean="0"/>
              <a:t>Lok</a:t>
            </a:r>
            <a:r>
              <a:rPr lang="en-US" dirty="0" smtClean="0"/>
              <a:t> </a:t>
            </a:r>
            <a:r>
              <a:rPr lang="en-US" dirty="0" err="1" smtClean="0"/>
              <a:t>Sabha</a:t>
            </a:r>
            <a:r>
              <a:rPr lang="en-US" dirty="0" smtClean="0"/>
              <a:t> or the </a:t>
            </a:r>
            <a:r>
              <a:rPr lang="en-US" dirty="0" err="1" smtClean="0"/>
              <a:t>Rajya</a:t>
            </a:r>
            <a:r>
              <a:rPr lang="en-US" dirty="0" smtClean="0"/>
              <a:t> </a:t>
            </a:r>
            <a:r>
              <a:rPr lang="en-US" dirty="0" err="1" smtClean="0"/>
              <a:t>Sabha</a:t>
            </a:r>
            <a:r>
              <a:rPr lang="en-US" dirty="0" smtClean="0"/>
              <a:t>.</a:t>
            </a:r>
          </a:p>
          <a:p>
            <a:pPr>
              <a:buNone/>
            </a:pPr>
            <a:r>
              <a:rPr lang="en-US" dirty="0" smtClean="0"/>
              <a:t>   almost 90% of the bills are actually introduced in the </a:t>
            </a:r>
            <a:r>
              <a:rPr lang="en-US" dirty="0" err="1" smtClean="0"/>
              <a:t>Lok</a:t>
            </a:r>
            <a:r>
              <a:rPr lang="en-US" dirty="0" smtClean="0"/>
              <a:t> </a:t>
            </a:r>
            <a:r>
              <a:rPr lang="en-US" dirty="0" err="1" smtClean="0"/>
              <a:t>Sabha</a:t>
            </a:r>
            <a:r>
              <a:rPr lang="en-US" dirty="0" smtClean="0"/>
              <a:t>.</a:t>
            </a:r>
          </a:p>
          <a:p>
            <a:pPr>
              <a:buNone/>
            </a:pPr>
            <a:r>
              <a:rPr lang="en-US" dirty="0" smtClean="0"/>
              <a:t/>
            </a:r>
            <a:br>
              <a:rPr lang="en-US" dirty="0" smtClean="0"/>
            </a:b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fontAlgn="base"/>
            <a:r>
              <a:rPr lang="en-US" b="1" dirty="0" smtClean="0"/>
              <a:t>2. Executive Powers:</a:t>
            </a:r>
          </a:p>
          <a:p>
            <a:pPr fontAlgn="base"/>
            <a:r>
              <a:rPr lang="en-US" dirty="0" smtClean="0"/>
              <a:t>The leader of the majority in the </a:t>
            </a:r>
            <a:r>
              <a:rPr lang="en-US" dirty="0" err="1" smtClean="0"/>
              <a:t>Lok</a:t>
            </a:r>
            <a:r>
              <a:rPr lang="en-US" dirty="0" smtClean="0"/>
              <a:t> </a:t>
            </a:r>
            <a:r>
              <a:rPr lang="en-US" dirty="0" err="1" smtClean="0"/>
              <a:t>Sabha</a:t>
            </a:r>
            <a:r>
              <a:rPr lang="en-US" dirty="0" smtClean="0"/>
              <a:t> becomes the Prime Minister. </a:t>
            </a:r>
          </a:p>
          <a:p>
            <a:pPr fontAlgn="base"/>
            <a:r>
              <a:rPr lang="en-US" dirty="0" smtClean="0"/>
              <a:t>Most of the ministers are from the </a:t>
            </a:r>
            <a:r>
              <a:rPr lang="en-US" dirty="0" err="1" smtClean="0"/>
              <a:t>Lok</a:t>
            </a:r>
            <a:r>
              <a:rPr lang="en-US" dirty="0" smtClean="0"/>
              <a:t> </a:t>
            </a:r>
            <a:r>
              <a:rPr lang="en-US" dirty="0" err="1" smtClean="0"/>
              <a:t>Sabha</a:t>
            </a:r>
            <a:r>
              <a:rPr lang="en-US" dirty="0" smtClean="0"/>
              <a:t>.</a:t>
            </a:r>
          </a:p>
          <a:p>
            <a:r>
              <a:rPr lang="en-US" dirty="0" smtClean="0"/>
              <a:t>The </a:t>
            </a:r>
            <a:r>
              <a:rPr lang="en-US" dirty="0" err="1" smtClean="0"/>
              <a:t>Lok</a:t>
            </a:r>
            <a:r>
              <a:rPr lang="en-US" dirty="0" smtClean="0"/>
              <a:t> </a:t>
            </a:r>
            <a:r>
              <a:rPr lang="en-US" dirty="0" err="1" smtClean="0"/>
              <a:t>Sabha</a:t>
            </a:r>
            <a:r>
              <a:rPr lang="en-US" dirty="0" smtClean="0"/>
              <a:t> can remove the ministry from office by passing a vote of no- confidence against it. </a:t>
            </a:r>
          </a:p>
          <a:p>
            <a:r>
              <a:rPr lang="en-US" dirty="0" smtClean="0"/>
              <a:t>Thus, the life and death of the Ministry depends upon the </a:t>
            </a:r>
            <a:r>
              <a:rPr lang="en-US" dirty="0" err="1" smtClean="0"/>
              <a:t>Lok</a:t>
            </a:r>
            <a:r>
              <a:rPr lang="en-US" dirty="0" smtClean="0"/>
              <a:t> </a:t>
            </a:r>
            <a:r>
              <a:rPr lang="en-US" dirty="0" err="1" smtClean="0"/>
              <a:t>Sabha</a:t>
            </a:r>
            <a:r>
              <a:rPr lang="en-US" dirty="0" smtClean="0"/>
              <a:t>. </a:t>
            </a:r>
          </a:p>
          <a:p>
            <a:r>
              <a:rPr lang="en-US" dirty="0" smtClean="0"/>
              <a:t>The </a:t>
            </a:r>
            <a:r>
              <a:rPr lang="en-US" dirty="0" err="1" smtClean="0"/>
              <a:t>Lok</a:t>
            </a:r>
            <a:r>
              <a:rPr lang="en-US" dirty="0" smtClean="0"/>
              <a:t> </a:t>
            </a:r>
            <a:r>
              <a:rPr lang="en-US" dirty="0" err="1" smtClean="0"/>
              <a:t>Sabha</a:t>
            </a:r>
            <a:r>
              <a:rPr lang="en-US" dirty="0" smtClean="0"/>
              <a:t> maintains a continuous control over the Council of Ministers.</a:t>
            </a:r>
            <a:br>
              <a:rPr lang="en-US" dirty="0" smtClean="0"/>
            </a:b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smtClean="0"/>
              <a:t>3. Financial Powers:</a:t>
            </a:r>
          </a:p>
          <a:p>
            <a:r>
              <a:rPr lang="en-US" dirty="0" smtClean="0"/>
              <a:t>The </a:t>
            </a:r>
            <a:r>
              <a:rPr lang="en-US" dirty="0" err="1" smtClean="0"/>
              <a:t>Lok</a:t>
            </a:r>
            <a:r>
              <a:rPr lang="en-US" dirty="0" smtClean="0"/>
              <a:t> </a:t>
            </a:r>
            <a:r>
              <a:rPr lang="en-US" dirty="0" err="1" smtClean="0"/>
              <a:t>Sabha</a:t>
            </a:r>
            <a:r>
              <a:rPr lang="en-US" dirty="0" smtClean="0"/>
              <a:t> has vast financial powers. </a:t>
            </a:r>
          </a:p>
          <a:p>
            <a:r>
              <a:rPr lang="en-US" dirty="0" smtClean="0"/>
              <a:t>A money bill can be introduced only in the </a:t>
            </a:r>
            <a:r>
              <a:rPr lang="en-US" dirty="0" err="1" smtClean="0"/>
              <a:t>Lok</a:t>
            </a:r>
            <a:r>
              <a:rPr lang="en-US" dirty="0" smtClean="0"/>
              <a:t> </a:t>
            </a:r>
            <a:r>
              <a:rPr lang="en-US" dirty="0" err="1" smtClean="0"/>
              <a:t>Sabha</a:t>
            </a:r>
            <a:r>
              <a:rPr lang="en-US" dirty="0" smtClean="0"/>
              <a:t>.</a:t>
            </a:r>
          </a:p>
          <a:p>
            <a:pPr fontAlgn="base"/>
            <a:r>
              <a:rPr lang="en-US" dirty="0" smtClean="0"/>
              <a:t>After having been passed by it, the money bill goes to the </a:t>
            </a:r>
            <a:r>
              <a:rPr lang="en-US" dirty="0" err="1" smtClean="0"/>
              <a:t>Rajya</a:t>
            </a:r>
            <a:r>
              <a:rPr lang="en-US" dirty="0" smtClean="0"/>
              <a:t> </a:t>
            </a:r>
            <a:r>
              <a:rPr lang="en-US" dirty="0" err="1" smtClean="0"/>
              <a:t>Sabha</a:t>
            </a:r>
            <a:r>
              <a:rPr lang="en-US" dirty="0" smtClean="0"/>
              <a:t>. Such a bill can be delayed by the </a:t>
            </a:r>
            <a:r>
              <a:rPr lang="en-US" dirty="0" err="1" smtClean="0"/>
              <a:t>Rajya</a:t>
            </a:r>
            <a:r>
              <a:rPr lang="en-US" dirty="0" smtClean="0"/>
              <a:t> </a:t>
            </a:r>
            <a:r>
              <a:rPr lang="en-US" dirty="0" err="1" smtClean="0"/>
              <a:t>Sabha</a:t>
            </a:r>
            <a:r>
              <a:rPr lang="en-US" dirty="0" smtClean="0"/>
              <a:t> for a maximum period of 14 days.</a:t>
            </a:r>
          </a:p>
          <a:p>
            <a:r>
              <a:rPr lang="en-US" dirty="0" smtClean="0"/>
              <a:t/>
            </a:r>
            <a:br>
              <a:rPr lang="en-US" dirty="0" smtClean="0"/>
            </a:b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If the </a:t>
            </a:r>
            <a:r>
              <a:rPr lang="en-US" dirty="0" err="1" smtClean="0"/>
              <a:t>Rajya</a:t>
            </a:r>
            <a:r>
              <a:rPr lang="en-US" dirty="0" smtClean="0"/>
              <a:t> </a:t>
            </a:r>
            <a:r>
              <a:rPr lang="en-US" dirty="0" err="1" smtClean="0"/>
              <a:t>Sabha</a:t>
            </a:r>
            <a:r>
              <a:rPr lang="en-US" dirty="0" smtClean="0"/>
              <a:t> fails to pass a money bill and 14 days elapse from the date of the submission of the bill </a:t>
            </a:r>
          </a:p>
          <a:p>
            <a:r>
              <a:rPr lang="en-US" dirty="0" smtClean="0"/>
              <a:t>Then the  money bill is deemed to have been passed by both the houses of Parliament.</a:t>
            </a:r>
          </a:p>
          <a:p>
            <a:r>
              <a:rPr lang="en-US" dirty="0" smtClean="0"/>
              <a:t> It is sent to the President for his signature.</a:t>
            </a:r>
          </a:p>
          <a:p>
            <a:r>
              <a:rPr lang="en-US" dirty="0" smtClean="0"/>
              <a:t> </a:t>
            </a:r>
            <a:r>
              <a:rPr lang="en-US" dirty="0" err="1" smtClean="0"/>
              <a:t>Lok</a:t>
            </a:r>
            <a:r>
              <a:rPr lang="en-US" dirty="0" smtClean="0"/>
              <a:t> </a:t>
            </a:r>
            <a:r>
              <a:rPr lang="en-US" dirty="0" err="1" smtClean="0"/>
              <a:t>Sabha</a:t>
            </a:r>
            <a:r>
              <a:rPr lang="en-US" dirty="0" smtClean="0"/>
              <a:t> has the final control over the finances of state. </a:t>
            </a:r>
          </a:p>
          <a:p>
            <a:r>
              <a:rPr lang="en-US" dirty="0" smtClean="0"/>
              <a:t>No tax can be levied or collected or changed or abolished without the approval of the </a:t>
            </a:r>
            <a:r>
              <a:rPr lang="en-US" dirty="0" err="1" smtClean="0"/>
              <a:t>Lok</a:t>
            </a:r>
            <a:r>
              <a:rPr lang="en-US" dirty="0" smtClean="0"/>
              <a:t> </a:t>
            </a:r>
            <a:r>
              <a:rPr lang="en-US" dirty="0" err="1" smtClean="0"/>
              <a:t>Sabha</a:t>
            </a:r>
            <a:r>
              <a:rPr lang="en-US" dirty="0" smtClean="0"/>
              <a:t>. </a:t>
            </a:r>
          </a:p>
          <a:p>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t>4. Judicial Powers:</a:t>
            </a:r>
          </a:p>
          <a:p>
            <a:r>
              <a:rPr lang="en-US" dirty="0" smtClean="0"/>
              <a:t>The impeachment proceedings can be taken up against the President either in the </a:t>
            </a:r>
            <a:r>
              <a:rPr lang="en-US" dirty="0" err="1" smtClean="0"/>
              <a:t>Lok</a:t>
            </a:r>
            <a:r>
              <a:rPr lang="en-US" dirty="0" smtClean="0"/>
              <a:t> </a:t>
            </a:r>
            <a:r>
              <a:rPr lang="en-US" dirty="0" err="1" smtClean="0"/>
              <a:t>Sabha</a:t>
            </a:r>
            <a:r>
              <a:rPr lang="en-US" dirty="0" smtClean="0"/>
              <a:t> or the </a:t>
            </a:r>
            <a:r>
              <a:rPr lang="en-US" dirty="0" err="1" smtClean="0"/>
              <a:t>Rajya</a:t>
            </a:r>
            <a:r>
              <a:rPr lang="en-US" dirty="0" smtClean="0"/>
              <a:t> </a:t>
            </a:r>
            <a:r>
              <a:rPr lang="en-US" dirty="0" err="1" smtClean="0"/>
              <a:t>Sabha</a:t>
            </a:r>
            <a:r>
              <a:rPr lang="en-US" dirty="0" smtClean="0"/>
              <a:t>. </a:t>
            </a:r>
          </a:p>
          <a:p>
            <a:r>
              <a:rPr lang="en-US" dirty="0" smtClean="0"/>
              <a:t>The President can be removed from office only when an impeachment resolution is adopted by each of the two Houses with a 2/3 majority of its members.</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7500" lnSpcReduction="20000"/>
          </a:bodyPr>
          <a:lstStyle/>
          <a:p>
            <a:pPr fontAlgn="base"/>
            <a:r>
              <a:rPr lang="en-US" sz="3800" dirty="0" smtClean="0"/>
              <a:t>The </a:t>
            </a:r>
            <a:r>
              <a:rPr lang="en-US" sz="3800" dirty="0" err="1" smtClean="0"/>
              <a:t>Lok</a:t>
            </a:r>
            <a:r>
              <a:rPr lang="en-US" sz="3800" dirty="0" smtClean="0"/>
              <a:t> </a:t>
            </a:r>
            <a:r>
              <a:rPr lang="en-US" sz="3800" dirty="0" err="1" smtClean="0"/>
              <a:t>Sabha</a:t>
            </a:r>
            <a:r>
              <a:rPr lang="en-US" sz="3800" dirty="0" smtClean="0"/>
              <a:t> also investigates the charges prepared by the </a:t>
            </a:r>
            <a:r>
              <a:rPr lang="en-US" sz="3800" dirty="0" err="1" smtClean="0"/>
              <a:t>Rajya</a:t>
            </a:r>
            <a:r>
              <a:rPr lang="en-US" sz="3800" dirty="0" smtClean="0"/>
              <a:t> </a:t>
            </a:r>
            <a:r>
              <a:rPr lang="en-US" sz="3800" dirty="0" err="1" smtClean="0"/>
              <a:t>Sabha</a:t>
            </a:r>
            <a:r>
              <a:rPr lang="en-US" sz="3800" dirty="0" smtClean="0"/>
              <a:t> against the Vice-President of India. </a:t>
            </a:r>
          </a:p>
          <a:p>
            <a:pPr fontAlgn="base"/>
            <a:endParaRPr lang="en-US" sz="3800" dirty="0" smtClean="0"/>
          </a:p>
          <a:p>
            <a:pPr fontAlgn="base"/>
            <a:r>
              <a:rPr lang="en-US" sz="3800" dirty="0" smtClean="0"/>
              <a:t>The </a:t>
            </a:r>
            <a:r>
              <a:rPr lang="en-US" sz="3800" dirty="0" err="1" smtClean="0"/>
              <a:t>Lok</a:t>
            </a:r>
            <a:r>
              <a:rPr lang="en-US" sz="3800" dirty="0" smtClean="0"/>
              <a:t> </a:t>
            </a:r>
            <a:r>
              <a:rPr lang="en-US" sz="3800" dirty="0" err="1" smtClean="0"/>
              <a:t>Sabha</a:t>
            </a:r>
            <a:r>
              <a:rPr lang="en-US" sz="3800" dirty="0" smtClean="0"/>
              <a:t> and the </a:t>
            </a:r>
            <a:r>
              <a:rPr lang="en-US" sz="3800" dirty="0" err="1" smtClean="0"/>
              <a:t>Rajya</a:t>
            </a:r>
            <a:r>
              <a:rPr lang="en-US" sz="3800" dirty="0" smtClean="0"/>
              <a:t> </a:t>
            </a:r>
            <a:r>
              <a:rPr lang="en-US" sz="3800" dirty="0" err="1" smtClean="0"/>
              <a:t>Sabha</a:t>
            </a:r>
            <a:r>
              <a:rPr lang="en-US" sz="3800" dirty="0" smtClean="0"/>
              <a:t> can together pass a resolution for the removal of any judge of the Supreme Court or of a State High Court.</a:t>
            </a:r>
          </a:p>
          <a:p>
            <a:pPr fontAlgn="base"/>
            <a:endParaRPr lang="en-US" sz="3800" dirty="0" smtClean="0"/>
          </a:p>
          <a:p>
            <a:pPr fontAlgn="base"/>
            <a:r>
              <a:rPr lang="en-US" sz="3800" dirty="0" err="1" smtClean="0"/>
              <a:t>Lok</a:t>
            </a:r>
            <a:r>
              <a:rPr lang="en-US" sz="3800" dirty="0" smtClean="0"/>
              <a:t> </a:t>
            </a:r>
            <a:r>
              <a:rPr lang="en-US" sz="3800" dirty="0" err="1" smtClean="0"/>
              <a:t>Sabha</a:t>
            </a:r>
            <a:r>
              <a:rPr lang="en-US" sz="3800" dirty="0" smtClean="0"/>
              <a:t> can also take action against any member or any citizen who is held to be guilty of committing contempt of the House.</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b="1" dirty="0" smtClean="0"/>
              <a:t>5. Electoral Functions:</a:t>
            </a:r>
          </a:p>
          <a:p>
            <a:r>
              <a:rPr lang="en-US" dirty="0" smtClean="0"/>
              <a:t>The </a:t>
            </a:r>
            <a:r>
              <a:rPr lang="en-US" dirty="0" err="1" smtClean="0"/>
              <a:t>Lok</a:t>
            </a:r>
            <a:r>
              <a:rPr lang="en-US" dirty="0" smtClean="0"/>
              <a:t> </a:t>
            </a:r>
            <a:r>
              <a:rPr lang="en-US" dirty="0" err="1" smtClean="0"/>
              <a:t>Sabha</a:t>
            </a:r>
            <a:r>
              <a:rPr lang="en-US" dirty="0" smtClean="0"/>
              <a:t> also performs some electoral functions. </a:t>
            </a:r>
          </a:p>
          <a:p>
            <a:r>
              <a:rPr lang="en-US" dirty="0" smtClean="0"/>
              <a:t>The elected members of the </a:t>
            </a:r>
            <a:r>
              <a:rPr lang="en-US" dirty="0" err="1" smtClean="0"/>
              <a:t>Lok</a:t>
            </a:r>
            <a:r>
              <a:rPr lang="en-US" dirty="0" smtClean="0"/>
              <a:t> </a:t>
            </a:r>
            <a:r>
              <a:rPr lang="en-US" dirty="0" err="1" smtClean="0"/>
              <a:t>Sabha</a:t>
            </a:r>
            <a:r>
              <a:rPr lang="en-US" dirty="0" smtClean="0"/>
              <a:t> take part in the election of the President. </a:t>
            </a:r>
          </a:p>
          <a:p>
            <a:r>
              <a:rPr lang="en-US" dirty="0" smtClean="0"/>
              <a:t>Members of the </a:t>
            </a:r>
            <a:r>
              <a:rPr lang="en-US" dirty="0" err="1" smtClean="0"/>
              <a:t>Lok</a:t>
            </a:r>
            <a:r>
              <a:rPr lang="en-US" dirty="0" smtClean="0"/>
              <a:t> </a:t>
            </a:r>
            <a:r>
              <a:rPr lang="en-US" dirty="0" err="1" smtClean="0"/>
              <a:t>Sabha</a:t>
            </a:r>
            <a:r>
              <a:rPr lang="en-US" dirty="0" smtClean="0"/>
              <a:t> and the </a:t>
            </a:r>
            <a:r>
              <a:rPr lang="en-US" dirty="0" err="1" smtClean="0"/>
              <a:t>Rajya</a:t>
            </a:r>
            <a:r>
              <a:rPr lang="en-US" dirty="0" smtClean="0"/>
              <a:t> </a:t>
            </a:r>
            <a:r>
              <a:rPr lang="en-US" dirty="0" err="1" smtClean="0"/>
              <a:t>Sabha</a:t>
            </a:r>
            <a:r>
              <a:rPr lang="en-US" dirty="0" smtClean="0"/>
              <a:t> together elect the Vice-President of India. </a:t>
            </a:r>
          </a:p>
          <a:p>
            <a:r>
              <a:rPr lang="en-US" dirty="0" smtClean="0"/>
              <a:t>The members of the </a:t>
            </a:r>
            <a:r>
              <a:rPr lang="en-US" dirty="0" err="1" smtClean="0"/>
              <a:t>Lok</a:t>
            </a:r>
            <a:r>
              <a:rPr lang="en-US" dirty="0" smtClean="0"/>
              <a:t> </a:t>
            </a:r>
            <a:r>
              <a:rPr lang="en-US" dirty="0" err="1" smtClean="0"/>
              <a:t>Sabha</a:t>
            </a:r>
            <a:r>
              <a:rPr lang="en-US" dirty="0" smtClean="0"/>
              <a:t> also elect a Speaker and a Deputy Speaker from amongst themselves.</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Powers and functions of the President</a:t>
            </a:r>
            <a:endParaRPr lang="en-US" b="1" dirty="0"/>
          </a:p>
        </p:txBody>
      </p:sp>
      <p:sp>
        <p:nvSpPr>
          <p:cNvPr id="3" name="Content Placeholder 2"/>
          <p:cNvSpPr>
            <a:spLocks noGrp="1"/>
          </p:cNvSpPr>
          <p:nvPr>
            <p:ph idx="1"/>
          </p:nvPr>
        </p:nvSpPr>
        <p:spPr/>
        <p:txBody>
          <a:bodyPr>
            <a:normAutofit/>
          </a:bodyPr>
          <a:lstStyle/>
          <a:p>
            <a:r>
              <a:rPr lang="en-US" dirty="0" smtClean="0"/>
              <a:t>1.</a:t>
            </a:r>
            <a:r>
              <a:rPr lang="en-US" b="1" dirty="0" smtClean="0"/>
              <a:t> Executive Powers:</a:t>
            </a:r>
          </a:p>
          <a:p>
            <a:r>
              <a:rPr lang="en-US" dirty="0" smtClean="0"/>
              <a:t>The entire administration of Government of India is conducted in the name of the President of India.</a:t>
            </a:r>
          </a:p>
          <a:p>
            <a:r>
              <a:rPr lang="en-US" dirty="0" smtClean="0"/>
              <a:t>He has the right to seek information.</a:t>
            </a:r>
          </a:p>
          <a:p>
            <a:r>
              <a:rPr lang="en-US" dirty="0" smtClean="0"/>
              <a:t>He is vested with the powers of appointment and removal.</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sz="3800" dirty="0" smtClean="0"/>
              <a:t>He appoints the Prime Minister and on his advice the other ministers.</a:t>
            </a:r>
          </a:p>
          <a:p>
            <a:endParaRPr lang="en-US" sz="3800" dirty="0" smtClean="0"/>
          </a:p>
          <a:p>
            <a:r>
              <a:rPr lang="en-US" sz="3800" dirty="0" smtClean="0"/>
              <a:t>He appoints the Judges of the Supreme Court and the High Courts, the Governors of the states, the Attorney General, the Comptroller and Auditor General, the Chairman and members of the Public Service Commission, the members of Election, Finance, and the Official Languages Commissions.</a:t>
            </a:r>
          </a:p>
          <a:p>
            <a:endParaRPr lang="en-US" sz="3800" dirty="0" smtClean="0"/>
          </a:p>
          <a:p>
            <a:pPr fontAlgn="base"/>
            <a:r>
              <a:rPr lang="en-US" sz="3800" dirty="0" smtClean="0"/>
              <a:t>The administration of Union Territories is directly under his control.</a:t>
            </a:r>
          </a:p>
          <a:p>
            <a:pPr>
              <a:buNone/>
            </a:pPr>
            <a:r>
              <a:rPr lang="en-US" dirty="0" smtClean="0"/>
              <a:t/>
            </a:r>
            <a:br>
              <a:rPr lang="en-US" dirty="0" smtClean="0"/>
            </a:b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He is empowered to appoint a Commission to investigate into conditions of backward classes.</a:t>
            </a:r>
          </a:p>
          <a:p>
            <a:r>
              <a:rPr lang="en-US" dirty="0" smtClean="0"/>
              <a:t>He is vested with the authority to remove his Ministers, the Governors, the Attorney General, Judges and Chief Justice of Supreme and High Courts, Chairman and members of Union Public Service Commission and that of the State Public Service Commissions</a:t>
            </a:r>
          </a:p>
          <a:p>
            <a:r>
              <a:rPr lang="en-US" dirty="0" smtClean="0"/>
              <a:t>The President has the power of directing, controlling and coordinating the State Government from time to time. </a:t>
            </a:r>
          </a:p>
          <a:p>
            <a:r>
              <a:rPr lang="en-US" dirty="0" smtClean="0"/>
              <a:t>He can establish an Inter-State Council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a:bodyPr>
          <a:lstStyle/>
          <a:p>
            <a:r>
              <a:rPr lang="en-US" dirty="0" smtClean="0"/>
              <a:t>Constitution of India is the world’s longest written  constitution in the world.</a:t>
            </a:r>
          </a:p>
          <a:p>
            <a:r>
              <a:rPr lang="en-US" dirty="0" smtClean="0"/>
              <a:t>Constitution of India contains 448 Articles IN 25 Parts, 12 Schedule and 101 Amendments till date</a:t>
            </a:r>
          </a:p>
          <a:p>
            <a:r>
              <a:rPr lang="en-US" dirty="0" smtClean="0"/>
              <a:t>It was M.N. Roy , who proposed the idea of Independent Constituent Assembly for India in 1934</a:t>
            </a:r>
          </a:p>
          <a:p>
            <a:r>
              <a:rPr lang="en-US" dirty="0" smtClean="0"/>
              <a:t>But it was not accepted by the  British Government</a:t>
            </a:r>
          </a:p>
          <a:p>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2.Legislative Powers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sz="3800" b="1" dirty="0" smtClean="0"/>
              <a:t>(</a:t>
            </a:r>
            <a:r>
              <a:rPr lang="en-US" sz="3800" b="1" dirty="0" err="1" smtClean="0"/>
              <a:t>i</a:t>
            </a:r>
            <a:r>
              <a:rPr lang="en-US" sz="3800" b="1" dirty="0" smtClean="0"/>
              <a:t>) To Summon the Parliament and Dissolve the Lower House:</a:t>
            </a:r>
          </a:p>
          <a:p>
            <a:pPr fontAlgn="base"/>
            <a:endParaRPr lang="en-US" sz="3800" dirty="0" smtClean="0"/>
          </a:p>
          <a:p>
            <a:r>
              <a:rPr lang="en-US" sz="3800" dirty="0" smtClean="0"/>
              <a:t>He has the power to summon and </a:t>
            </a:r>
            <a:r>
              <a:rPr lang="en-US" sz="3800" dirty="0" err="1" smtClean="0"/>
              <a:t>provogue</a:t>
            </a:r>
            <a:r>
              <a:rPr lang="en-US" sz="3800" dirty="0" smtClean="0"/>
              <a:t> the Parliament and dissolve the </a:t>
            </a:r>
            <a:r>
              <a:rPr lang="en-US" sz="3800" dirty="0" err="1" smtClean="0"/>
              <a:t>Lok</a:t>
            </a:r>
            <a:r>
              <a:rPr lang="en-US" sz="3800" dirty="0" smtClean="0"/>
              <a:t> </a:t>
            </a:r>
            <a:r>
              <a:rPr lang="en-US" sz="3800" dirty="0" err="1" smtClean="0"/>
              <a:t>Sabha</a:t>
            </a:r>
            <a:r>
              <a:rPr lang="en-US" sz="3800" dirty="0" smtClean="0"/>
              <a:t>. </a:t>
            </a:r>
          </a:p>
          <a:p>
            <a:endParaRPr lang="en-US" sz="3800" dirty="0" smtClean="0"/>
          </a:p>
          <a:p>
            <a:endParaRPr lang="en-US" sz="3800" dirty="0" smtClean="0"/>
          </a:p>
          <a:p>
            <a:r>
              <a:rPr lang="en-US" sz="3800" dirty="0" smtClean="0"/>
              <a:t> He can convene a joint session of both the Houses.</a:t>
            </a:r>
          </a:p>
          <a:p>
            <a:endParaRPr lang="en-US" dirty="0" smtClean="0"/>
          </a:p>
          <a:p>
            <a:pPr>
              <a:buNone/>
            </a:pPr>
            <a:r>
              <a:rPr lang="en-US" dirty="0" smtClean="0"/>
              <a:t>. </a:t>
            </a:r>
            <a:br>
              <a:rPr lang="en-US" dirty="0" smtClean="0"/>
            </a:b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smtClean="0"/>
              <a:t>(ii) To Address Either House of Parliament:</a:t>
            </a:r>
            <a:endParaRPr lang="en-US" dirty="0" smtClean="0"/>
          </a:p>
          <a:p>
            <a:pPr>
              <a:buNone/>
            </a:pPr>
            <a:r>
              <a:rPr lang="en-US" dirty="0" smtClean="0"/>
              <a:t/>
            </a:r>
            <a:br>
              <a:rPr lang="en-US" dirty="0" smtClean="0"/>
            </a:br>
            <a:endParaRPr lang="en-US" dirty="0" smtClean="0"/>
          </a:p>
          <a:p>
            <a:r>
              <a:rPr lang="en-US" dirty="0" smtClean="0"/>
              <a:t>address is delivered on the opening day of the session of Parliament and also at the first session each year. </a:t>
            </a:r>
            <a:br>
              <a:rPr lang="en-US" dirty="0" smtClean="0"/>
            </a:br>
            <a:endParaRPr lang="en-US" dirty="0" smtClean="0"/>
          </a:p>
          <a:p>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To Accord Assent on the Bills:</a:t>
            </a:r>
          </a:p>
          <a:p>
            <a:r>
              <a:rPr lang="en-US" dirty="0" smtClean="0"/>
              <a:t>Every bill passed by both Houses of Parliament, is to be presented to the President for his assent. </a:t>
            </a:r>
          </a:p>
          <a:p>
            <a:r>
              <a:rPr lang="en-US" dirty="0" smtClean="0"/>
              <a:t>His recommendation essential on certain state Bills. </a:t>
            </a:r>
          </a:p>
          <a:p>
            <a:r>
              <a:rPr lang="en-US" dirty="0" smtClean="0"/>
              <a:t>His sanction over certain state Bills before introduction within the House.</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smtClean="0"/>
              <a:t>No bill for the formation of new State and the alteration of areas, boundaries, or names of the existing State can be introduced in either House of Parliament except on the recommendation of the President.</a:t>
            </a:r>
          </a:p>
          <a:p>
            <a:r>
              <a:rPr lang="en-US" dirty="0" smtClean="0"/>
              <a:t>Nominates twelve members of </a:t>
            </a:r>
            <a:r>
              <a:rPr lang="en-US" dirty="0" err="1" smtClean="0"/>
              <a:t>Rajya</a:t>
            </a:r>
            <a:r>
              <a:rPr lang="en-US" dirty="0" smtClean="0"/>
              <a:t> </a:t>
            </a:r>
            <a:r>
              <a:rPr lang="en-US" dirty="0" err="1" smtClean="0"/>
              <a:t>Sabha</a:t>
            </a:r>
            <a:r>
              <a:rPr lang="en-US" dirty="0" smtClean="0"/>
              <a:t> and two </a:t>
            </a:r>
            <a:r>
              <a:rPr lang="en-US" dirty="0" err="1" smtClean="0"/>
              <a:t>anglo</a:t>
            </a:r>
            <a:r>
              <a:rPr lang="en-US" dirty="0" smtClean="0"/>
              <a:t> Indians.</a:t>
            </a:r>
          </a:p>
          <a:p>
            <a:r>
              <a:rPr lang="en-US" dirty="0" smtClean="0"/>
              <a:t>He promulgates ordinances when parliament is not in session.</a:t>
            </a:r>
          </a:p>
          <a:p>
            <a:r>
              <a:rPr lang="en-US" dirty="0" smtClean="0"/>
              <a:t>The president appoints the offices of the Speaker and the Deputy Speaker of the </a:t>
            </a:r>
            <a:r>
              <a:rPr lang="en-US" dirty="0" err="1" smtClean="0"/>
              <a:t>Lok</a:t>
            </a:r>
            <a:r>
              <a:rPr lang="en-US" dirty="0" smtClean="0"/>
              <a:t> </a:t>
            </a:r>
            <a:r>
              <a:rPr lang="en-US" dirty="0" err="1" smtClean="0"/>
              <a:t>Sabha</a:t>
            </a:r>
            <a:r>
              <a:rPr lang="en-US" dirty="0" smtClean="0"/>
              <a:t> , if it is vacant </a:t>
            </a:r>
          </a:p>
          <a:p>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838200"/>
          </a:xfrm>
        </p:spPr>
        <p:txBody>
          <a:bodyPr>
            <a:normAutofit fontScale="90000"/>
          </a:bodyPr>
          <a:lstStyle/>
          <a:p>
            <a:pPr fontAlgn="base"/>
            <a:r>
              <a:rPr lang="en-US" b="1" dirty="0" smtClean="0"/>
              <a:t/>
            </a:r>
            <a:br>
              <a:rPr lang="en-US" b="1" dirty="0" smtClean="0"/>
            </a:br>
            <a:r>
              <a:rPr lang="en-US" b="1" dirty="0" smtClean="0"/>
              <a:t/>
            </a:r>
            <a:br>
              <a:rPr lang="en-US" b="1" dirty="0" smtClean="0"/>
            </a:br>
            <a:r>
              <a:rPr lang="en-US" b="1" dirty="0" smtClean="0"/>
              <a:t>                     3. Financial Powers</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base"/>
            <a:r>
              <a:rPr lang="en-US" dirty="0" smtClean="0"/>
              <a:t>No money Bills can be introduced in the Parliament except on the President’s recommendation.</a:t>
            </a:r>
            <a:br>
              <a:rPr lang="en-US" dirty="0" smtClean="0"/>
            </a:br>
            <a:endParaRPr lang="en-US" dirty="0" smtClean="0"/>
          </a:p>
          <a:p>
            <a:r>
              <a:rPr lang="en-US" dirty="0" smtClean="0"/>
              <a:t>The Contingency Fund of India is at his disposal.</a:t>
            </a:r>
          </a:p>
          <a:p>
            <a:r>
              <a:rPr lang="en-US" dirty="0" smtClean="0"/>
              <a:t>He can establish Finance Commission</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4.</a:t>
            </a:r>
            <a:r>
              <a:rPr lang="en-US" b="1" dirty="0" smtClean="0"/>
              <a:t> Judicial Powers</a:t>
            </a:r>
            <a:br>
              <a:rPr lang="en-US" b="1" dirty="0" smtClean="0"/>
            </a:br>
            <a:endParaRPr lang="en-US" dirty="0"/>
          </a:p>
        </p:txBody>
      </p:sp>
      <p:sp>
        <p:nvSpPr>
          <p:cNvPr id="3" name="Content Placeholder 2"/>
          <p:cNvSpPr>
            <a:spLocks noGrp="1"/>
          </p:cNvSpPr>
          <p:nvPr>
            <p:ph idx="1"/>
          </p:nvPr>
        </p:nvSpPr>
        <p:spPr/>
        <p:txBody>
          <a:bodyPr/>
          <a:lstStyle/>
          <a:p>
            <a:r>
              <a:rPr lang="en-US" dirty="0" smtClean="0"/>
              <a:t>As regards his judicial powers, the President can grant pardons, reprieves, respites or remissions of punishments.</a:t>
            </a:r>
          </a:p>
          <a:p>
            <a:endParaRPr lang="en-US" dirty="0" smtClean="0"/>
          </a:p>
          <a:p>
            <a:r>
              <a:rPr lang="en-US" dirty="0" smtClean="0"/>
              <a:t>He can suspend, remit or commute the sentence of any person convicted of any offence</a:t>
            </a:r>
          </a:p>
          <a:p>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5.</a:t>
            </a:r>
            <a:r>
              <a:rPr lang="en-US" b="1" dirty="0" smtClean="0"/>
              <a:t> Military Power</a:t>
            </a:r>
            <a:endParaRPr lang="en-US" b="1" dirty="0"/>
          </a:p>
        </p:txBody>
      </p:sp>
      <p:sp>
        <p:nvSpPr>
          <p:cNvPr id="3" name="Content Placeholder 2"/>
          <p:cNvSpPr>
            <a:spLocks noGrp="1"/>
          </p:cNvSpPr>
          <p:nvPr>
            <p:ph idx="1"/>
          </p:nvPr>
        </p:nvSpPr>
        <p:spPr/>
        <p:txBody>
          <a:bodyPr/>
          <a:lstStyle/>
          <a:p>
            <a:endParaRPr lang="en-US" dirty="0" smtClean="0"/>
          </a:p>
          <a:p>
            <a:r>
              <a:rPr lang="en-US" dirty="0" smtClean="0"/>
              <a:t>The President is the supreme commander of the defense forces of the country</a:t>
            </a:r>
          </a:p>
          <a:p>
            <a:endParaRPr lang="en-US" dirty="0" smtClean="0"/>
          </a:p>
          <a:p>
            <a:r>
              <a:rPr lang="en-US" dirty="0" smtClean="0"/>
              <a:t>He can declare national emergency </a:t>
            </a:r>
          </a:p>
          <a:p>
            <a:endParaRPr lang="en-US" dirty="0" smtClean="0"/>
          </a:p>
          <a:p>
            <a:r>
              <a:rPr lang="en-US" dirty="0" smtClean="0"/>
              <a:t>Appoints  chiefs of Army, Navy and Air force</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6.Diplomatic Powers</a:t>
            </a:r>
            <a:endParaRPr lang="en-US" b="1" dirty="0"/>
          </a:p>
        </p:txBody>
      </p:sp>
      <p:sp>
        <p:nvSpPr>
          <p:cNvPr id="3" name="Content Placeholder 2"/>
          <p:cNvSpPr>
            <a:spLocks noGrp="1"/>
          </p:cNvSpPr>
          <p:nvPr>
            <p:ph idx="1"/>
          </p:nvPr>
        </p:nvSpPr>
        <p:spPr/>
        <p:txBody>
          <a:bodyPr/>
          <a:lstStyle/>
          <a:p>
            <a:r>
              <a:rPr lang="en-US" dirty="0" smtClean="0"/>
              <a:t>As the Head of the State, the President sends and receives ambassadors and other diplomatic representatives.</a:t>
            </a:r>
          </a:p>
          <a:p>
            <a:pPr>
              <a:buNone/>
            </a:pPr>
            <a:endParaRPr lang="en-US" dirty="0" smtClean="0"/>
          </a:p>
          <a:p>
            <a:r>
              <a:rPr lang="en-US" dirty="0" smtClean="0"/>
              <a:t>All treaties and international agreements are negotiated and concluded in the name of the President</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COMPARISON OF POWERS </a:t>
            </a:r>
            <a:endParaRPr lang="en-US" dirty="0"/>
          </a:p>
        </p:txBody>
      </p:sp>
      <p:sp>
        <p:nvSpPr>
          <p:cNvPr id="3" name="Content Placeholder 2"/>
          <p:cNvSpPr>
            <a:spLocks noGrp="1"/>
          </p:cNvSpPr>
          <p:nvPr>
            <p:ph idx="1"/>
          </p:nvPr>
        </p:nvSpPr>
        <p:spPr/>
        <p:txBody>
          <a:bodyPr/>
          <a:lstStyle/>
          <a:p>
            <a:r>
              <a:rPr lang="en-US" b="1" dirty="0" smtClean="0"/>
              <a:t>Manner of election</a:t>
            </a:r>
          </a:p>
          <a:p>
            <a:r>
              <a:rPr lang="en-US" dirty="0" smtClean="0"/>
              <a:t>US president is more or less directly elected whereas the Indian president is indirectly elected. The advantage of the directly elected head of the government is the stability of the government.</a:t>
            </a:r>
            <a:br>
              <a:rPr lang="en-US" dirty="0" smtClean="0"/>
            </a:b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b="1" dirty="0" smtClean="0"/>
              <a:t>Head of the State</a:t>
            </a:r>
          </a:p>
          <a:p>
            <a:r>
              <a:rPr lang="en-US" dirty="0" smtClean="0"/>
              <a:t>The US President is both the </a:t>
            </a:r>
            <a:r>
              <a:rPr lang="en-US" i="1" dirty="0" smtClean="0"/>
              <a:t>Head of the State and Head of the Government</a:t>
            </a:r>
            <a:r>
              <a:rPr lang="en-US" dirty="0" smtClean="0"/>
              <a:t>, whereas the Indian president is only the head of the State. President of the US is the </a:t>
            </a:r>
            <a:r>
              <a:rPr lang="en-US" i="1" dirty="0" smtClean="0"/>
              <a:t>real executive</a:t>
            </a:r>
            <a:r>
              <a:rPr lang="en-US" dirty="0" smtClean="0"/>
              <a:t>. </a:t>
            </a:r>
            <a:br>
              <a:rPr lang="en-US" dirty="0" smtClean="0"/>
            </a:br>
            <a:r>
              <a:rPr lang="en-US" b="1" dirty="0" smtClean="0"/>
              <a:t>Term of office</a:t>
            </a:r>
          </a:p>
          <a:p>
            <a:r>
              <a:rPr lang="en-US" dirty="0" smtClean="0"/>
              <a:t>American President holds the office for </a:t>
            </a:r>
            <a:r>
              <a:rPr lang="en-US" i="1" dirty="0" smtClean="0"/>
              <a:t>4 years</a:t>
            </a:r>
            <a:r>
              <a:rPr lang="en-US" dirty="0" smtClean="0"/>
              <a:t> and he can seek re-election only </a:t>
            </a:r>
            <a:r>
              <a:rPr lang="en-US" i="1" dirty="0" smtClean="0"/>
              <a:t>once</a:t>
            </a:r>
            <a:r>
              <a:rPr lang="en-US" dirty="0" smtClean="0"/>
              <a:t>, while the Indian president holds the office for </a:t>
            </a:r>
            <a:r>
              <a:rPr lang="en-US" i="1" dirty="0" smtClean="0"/>
              <a:t>5 years</a:t>
            </a:r>
            <a:r>
              <a:rPr lang="en-US" dirty="0" smtClean="0"/>
              <a:t> and is eligible for re-election any number of times.</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Constitution of  India</a:t>
            </a:r>
            <a:endParaRPr lang="en-US" dirty="0"/>
          </a:p>
        </p:txBody>
      </p:sp>
      <p:sp>
        <p:nvSpPr>
          <p:cNvPr id="3" name="Content Placeholder 2"/>
          <p:cNvSpPr>
            <a:spLocks noGrp="1"/>
          </p:cNvSpPr>
          <p:nvPr>
            <p:ph idx="1"/>
          </p:nvPr>
        </p:nvSpPr>
        <p:spPr/>
        <p:txBody>
          <a:bodyPr/>
          <a:lstStyle/>
          <a:p>
            <a:r>
              <a:rPr lang="en-US" dirty="0" smtClean="0"/>
              <a:t>Meaning  of Constitution</a:t>
            </a:r>
          </a:p>
          <a:p>
            <a:endParaRPr lang="en-US" dirty="0"/>
          </a:p>
          <a:p>
            <a:r>
              <a:rPr lang="en-US" dirty="0" smtClean="0"/>
              <a:t> Constitutional law </a:t>
            </a:r>
          </a:p>
          <a:p>
            <a:endParaRPr lang="en-US" dirty="0"/>
          </a:p>
          <a:p>
            <a:r>
              <a:rPr lang="en-US" dirty="0" smtClean="0"/>
              <a:t>  Constitutionalism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After world war 2, most of the Indian leaders resigned from their post to show their dissatisfaction,  British brought August offer and  </a:t>
            </a:r>
            <a:r>
              <a:rPr lang="en-US" dirty="0" err="1" smtClean="0"/>
              <a:t>Cripp’s</a:t>
            </a:r>
            <a:r>
              <a:rPr lang="en-US" dirty="0" smtClean="0"/>
              <a:t> Mission in 1940 </a:t>
            </a:r>
          </a:p>
          <a:p>
            <a:r>
              <a:rPr lang="en-US" dirty="0" smtClean="0"/>
              <a:t>This time it was rejected by Indians</a:t>
            </a:r>
          </a:p>
          <a:p>
            <a:r>
              <a:rPr lang="en-US" dirty="0" smtClean="0"/>
              <a:t>They demanded to make Constituent Assembly only by the Indians</a:t>
            </a:r>
          </a:p>
          <a:p>
            <a:r>
              <a:rPr lang="en-US" dirty="0" smtClean="0"/>
              <a:t>Finally Cabinet Mission Plan came in 1946</a:t>
            </a:r>
          </a:p>
          <a:p>
            <a:endParaRPr lang="en-US" dirty="0" smtClean="0"/>
          </a:p>
          <a:p>
            <a:endParaRPr lang="en-US" dirty="0" smtClean="0"/>
          </a:p>
          <a:p>
            <a:endParaRPr lang="en-US" dirty="0" smtClean="0"/>
          </a:p>
          <a:p>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Responsibility to Legislature</a:t>
            </a:r>
          </a:p>
          <a:p>
            <a:r>
              <a:rPr lang="en-US" dirty="0" smtClean="0"/>
              <a:t>The US president is </a:t>
            </a:r>
            <a:r>
              <a:rPr lang="en-US" i="1" dirty="0" smtClean="0"/>
              <a:t>not</a:t>
            </a:r>
            <a:r>
              <a:rPr lang="en-US" dirty="0" smtClean="0"/>
              <a:t> part of any legislature and is not responsible to the legislatures. In India, the Parliament includes the President and the two houses- </a:t>
            </a:r>
            <a:r>
              <a:rPr lang="en-US" dirty="0" err="1" smtClean="0"/>
              <a:t>Lok</a:t>
            </a:r>
            <a:r>
              <a:rPr lang="en-US" dirty="0" smtClean="0"/>
              <a:t> </a:t>
            </a:r>
            <a:r>
              <a:rPr lang="en-US" dirty="0" err="1" smtClean="0"/>
              <a:t>Sabha</a:t>
            </a:r>
            <a:r>
              <a:rPr lang="en-US" dirty="0" smtClean="0"/>
              <a:t> and </a:t>
            </a:r>
            <a:r>
              <a:rPr lang="en-US" dirty="0" err="1" smtClean="0"/>
              <a:t>Rajya</a:t>
            </a:r>
            <a:r>
              <a:rPr lang="en-US" dirty="0" smtClean="0"/>
              <a:t> </a:t>
            </a:r>
            <a:r>
              <a:rPr lang="en-US" dirty="0" err="1" smtClean="0"/>
              <a:t>Sabha</a:t>
            </a:r>
            <a:r>
              <a:rPr lang="en-US" dirty="0" smtClean="0"/>
              <a:t>.</a:t>
            </a:r>
          </a:p>
          <a:p>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Removal process</a:t>
            </a:r>
          </a:p>
          <a:p>
            <a:r>
              <a:rPr lang="en-US" dirty="0" smtClean="0"/>
              <a:t>In India </a:t>
            </a:r>
            <a:r>
              <a:rPr lang="en-US" i="1" dirty="0" smtClean="0"/>
              <a:t>either house</a:t>
            </a:r>
            <a:r>
              <a:rPr lang="en-US" dirty="0" smtClean="0"/>
              <a:t> can initiate impeachment proceedings against the president and with the concurrence of the other house can impeach the President. In US the power to impeach solely lies with the </a:t>
            </a:r>
            <a:r>
              <a:rPr lang="en-US" i="1" dirty="0" smtClean="0"/>
              <a:t>Senate</a:t>
            </a:r>
            <a:r>
              <a:rPr lang="en-US" dirty="0" smtClean="0"/>
              <a:t> (upper house).</a:t>
            </a:r>
            <a:br>
              <a:rPr lang="en-US" dirty="0" smtClean="0"/>
            </a:b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Veto power</a:t>
            </a:r>
          </a:p>
          <a:p>
            <a:r>
              <a:rPr lang="en-US" dirty="0" smtClean="0"/>
              <a:t>Indian President has comparatively lesser veto power than the President of US.</a:t>
            </a:r>
          </a:p>
          <a:p>
            <a:r>
              <a:rPr lang="en-US" b="1" dirty="0" smtClean="0"/>
              <a:t>Dissolving the legislature</a:t>
            </a:r>
          </a:p>
          <a:p>
            <a:endParaRPr lang="en-US" b="1" dirty="0" smtClean="0"/>
          </a:p>
          <a:p>
            <a:r>
              <a:rPr lang="en-US" dirty="0" smtClean="0"/>
              <a:t>The Indian President can dissolve the Parliament while the US President does not have such powers.</a:t>
            </a:r>
            <a:endParaRPr lang="en-US" b="1" dirty="0" smtClean="0"/>
          </a:p>
          <a:p>
            <a:pPr>
              <a:buNone/>
            </a:pPr>
            <a:r>
              <a:rPr lang="en-US" dirty="0" smtClean="0"/>
              <a:t/>
            </a:r>
            <a:br>
              <a:rPr lang="en-US" dirty="0" smtClean="0"/>
            </a:b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Powers and functions of Prime Minister</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The office of the Prime Minister is the most powerful office in India.</a:t>
            </a:r>
          </a:p>
          <a:p>
            <a:r>
              <a:rPr lang="en-US" dirty="0" smtClean="0"/>
              <a:t> He is the Head of the Government of India.</a:t>
            </a:r>
          </a:p>
          <a:p>
            <a:pPr fontAlgn="base"/>
            <a:r>
              <a:rPr lang="en-US" b="1" dirty="0" smtClean="0"/>
              <a:t>1. Formation of the Council of Ministers:</a:t>
            </a:r>
            <a:endParaRPr lang="en-US" dirty="0" smtClean="0"/>
          </a:p>
          <a:p>
            <a:r>
              <a:rPr lang="en-US" dirty="0" smtClean="0"/>
              <a:t>The task of formation of the ministry begins with the appointment of the Prime Minister by the President. </a:t>
            </a:r>
          </a:p>
          <a:p>
            <a:r>
              <a:rPr lang="en-US" dirty="0" smtClean="0"/>
              <a:t>After the appointment of Prime Minister, the President appoints all other ministers on the advice of the Prime Minister. </a:t>
            </a:r>
            <a:br>
              <a:rPr lang="en-US" dirty="0" smtClean="0"/>
            </a:b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b="1" dirty="0" smtClean="0"/>
              <a:t>2. Allocation of Portfolios:</a:t>
            </a:r>
            <a:endParaRPr lang="en-US" dirty="0" smtClean="0"/>
          </a:p>
          <a:p>
            <a:r>
              <a:rPr lang="en-US" dirty="0" smtClean="0"/>
              <a:t/>
            </a:r>
            <a:br>
              <a:rPr lang="en-US" dirty="0" smtClean="0"/>
            </a:br>
            <a:r>
              <a:rPr lang="en-US" dirty="0" smtClean="0"/>
              <a:t>It is an undisputed privilege of the Prime Minister to allocate portfolios to his ministers.</a:t>
            </a:r>
          </a:p>
          <a:p>
            <a:r>
              <a:rPr lang="en-US" dirty="0" smtClean="0"/>
              <a:t> Which particular department is to be given to which minister is determined by him.</a:t>
            </a:r>
          </a:p>
          <a:p>
            <a:pPr>
              <a:buNone/>
            </a:pPr>
            <a:r>
              <a:rPr lang="en-US" dirty="0" smtClean="0"/>
              <a:t/>
            </a:r>
            <a:br>
              <a:rPr lang="en-US" dirty="0" smtClean="0"/>
            </a:b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b="1" dirty="0" smtClean="0"/>
              <a:t>3. Change of Portfolios:</a:t>
            </a:r>
          </a:p>
          <a:p>
            <a:r>
              <a:rPr lang="en-US" dirty="0" smtClean="0"/>
              <a:t>The Prime Minister has the power to change the departments (portfolios) of the ministers at any time. </a:t>
            </a:r>
          </a:p>
          <a:p>
            <a:pPr fontAlgn="base"/>
            <a:r>
              <a:rPr lang="en-US" b="1" dirty="0" smtClean="0"/>
              <a:t>4. Chairman of the Cabinet:</a:t>
            </a:r>
            <a:endParaRPr lang="en-US" dirty="0" smtClean="0"/>
          </a:p>
          <a:p>
            <a:r>
              <a:rPr lang="en-US" dirty="0" smtClean="0"/>
              <a:t>The Prime Minister is the leader of the Cabinet.</a:t>
            </a:r>
          </a:p>
          <a:p>
            <a:r>
              <a:rPr lang="en-US" dirty="0" smtClean="0"/>
              <a:t>He decides the agenda of its meetings. In fact all matters in the Cabinet are decided with the approval and consent of the Prime Minister.</a:t>
            </a:r>
            <a:br>
              <a:rPr lang="en-US" dirty="0" smtClean="0"/>
            </a:b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fontAlgn="base"/>
            <a:r>
              <a:rPr lang="en-US" b="1" dirty="0" smtClean="0"/>
              <a:t>6. Chief Link between the President and the Cabinet:</a:t>
            </a:r>
            <a:endParaRPr lang="en-US" dirty="0" smtClean="0"/>
          </a:p>
          <a:p>
            <a:pPr fontAlgn="base"/>
            <a:r>
              <a:rPr lang="en-US" dirty="0" smtClean="0"/>
              <a:t>The Prime Minister is the main channel of communication between the President and the Cabinet. He communicates to the President all decisions of the Cabinet, and puts before the Cabinet the views of the President.</a:t>
            </a:r>
          </a:p>
          <a:p>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b="1" dirty="0" smtClean="0"/>
              <a:t>7. Chief Coordinator:</a:t>
            </a:r>
            <a:endParaRPr lang="en-US" dirty="0" smtClean="0"/>
          </a:p>
          <a:p>
            <a:pPr fontAlgn="base"/>
            <a:r>
              <a:rPr lang="en-US" dirty="0" smtClean="0"/>
              <a:t>It is his responsibility to co-ordinate the activities of all the departments and to secure co-operation amongst all government departments. He resolves all differences, among the ministers.</a:t>
            </a:r>
          </a:p>
          <a:p>
            <a:r>
              <a:rPr lang="en-US" dirty="0" smtClean="0"/>
              <a:t/>
            </a:r>
            <a:br>
              <a:rPr lang="en-US" dirty="0" smtClean="0"/>
            </a:b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fontAlgn="base"/>
            <a:r>
              <a:rPr lang="en-US" b="1" dirty="0" smtClean="0"/>
              <a:t>8. Leader of the Parliament:</a:t>
            </a:r>
            <a:endParaRPr lang="en-US" dirty="0" smtClean="0"/>
          </a:p>
          <a:p>
            <a:pPr fontAlgn="base"/>
            <a:r>
              <a:rPr lang="en-US" dirty="0" smtClean="0"/>
              <a:t>As the leader of the majority in the </a:t>
            </a:r>
            <a:r>
              <a:rPr lang="en-US" dirty="0" err="1" smtClean="0"/>
              <a:t>Lok</a:t>
            </a:r>
            <a:r>
              <a:rPr lang="en-US" dirty="0" smtClean="0"/>
              <a:t> </a:t>
            </a:r>
            <a:r>
              <a:rPr lang="en-US" dirty="0" err="1" smtClean="0"/>
              <a:t>Sabha</a:t>
            </a:r>
            <a:r>
              <a:rPr lang="en-US" dirty="0" smtClean="0"/>
              <a:t>, the Prime Minister is also the leader of the Parliament.</a:t>
            </a:r>
          </a:p>
          <a:p>
            <a:r>
              <a:rPr lang="en-US" dirty="0" smtClean="0"/>
              <a:t>The summoning and the proroguing of Parliament is in fact decided by him and the President only acts upon his advice.</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fontAlgn="base"/>
            <a:r>
              <a:rPr lang="en-US" b="1" dirty="0" smtClean="0"/>
              <a:t>9. Power to get the Parliament Dissolved:</a:t>
            </a:r>
            <a:endParaRPr lang="en-US" dirty="0" smtClean="0"/>
          </a:p>
          <a:p>
            <a:pPr fontAlgn="base"/>
            <a:r>
              <a:rPr lang="en-US" dirty="0" smtClean="0"/>
              <a:t>The Prime Minister has the power to advise the President in </a:t>
            </a:r>
            <a:r>
              <a:rPr lang="en-US" dirty="0" err="1" smtClean="0"/>
              <a:t>favour</a:t>
            </a:r>
            <a:r>
              <a:rPr lang="en-US" dirty="0" smtClean="0"/>
              <a:t> of a dissolution of the </a:t>
            </a:r>
            <a:r>
              <a:rPr lang="en-US" dirty="0" err="1" smtClean="0"/>
              <a:t>Lok</a:t>
            </a:r>
            <a:r>
              <a:rPr lang="en-US" dirty="0" smtClean="0"/>
              <a:t> </a:t>
            </a:r>
            <a:r>
              <a:rPr lang="en-US" dirty="0" err="1" smtClean="0"/>
              <a:t>Sabha</a:t>
            </a:r>
            <a:endParaRPr lang="en-US" dirty="0" smtClean="0"/>
          </a:p>
          <a:p>
            <a:pPr fontAlgn="base"/>
            <a:r>
              <a:rPr lang="en-US" b="1" dirty="0" smtClean="0"/>
              <a:t>10. Director of Foreign Affairs:</a:t>
            </a:r>
            <a:endParaRPr lang="en-US" dirty="0" smtClean="0"/>
          </a:p>
          <a:p>
            <a:pPr fontAlgn="base"/>
            <a:r>
              <a:rPr lang="en-US" dirty="0" smtClean="0"/>
              <a:t>As the powerful and real head of the government, the Prime Minister always plays a key role in determining Indian foreign policy and relations with other countries.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Mission was headed by </a:t>
            </a:r>
            <a:r>
              <a:rPr lang="en-US" dirty="0" err="1" smtClean="0"/>
              <a:t>Staford</a:t>
            </a:r>
            <a:r>
              <a:rPr lang="en-US" dirty="0" smtClean="0"/>
              <a:t> </a:t>
            </a:r>
            <a:r>
              <a:rPr lang="en-US" dirty="0" err="1" smtClean="0"/>
              <a:t>Cripp</a:t>
            </a:r>
            <a:r>
              <a:rPr lang="en-US" dirty="0" smtClean="0"/>
              <a:t>, A.V. Alexander and </a:t>
            </a:r>
            <a:r>
              <a:rPr lang="en-US" dirty="0" err="1" smtClean="0"/>
              <a:t>Pethick</a:t>
            </a:r>
            <a:r>
              <a:rPr lang="en-US" dirty="0" smtClean="0"/>
              <a:t> Lawrence</a:t>
            </a:r>
          </a:p>
          <a:p>
            <a:r>
              <a:rPr lang="en-US" dirty="0" smtClean="0"/>
              <a:t>The total strength of the assembly was389</a:t>
            </a:r>
          </a:p>
          <a:p>
            <a:r>
              <a:rPr lang="en-US" dirty="0" smtClean="0"/>
              <a:t>After partition only 299 were remained</a:t>
            </a:r>
          </a:p>
          <a:p>
            <a:r>
              <a:rPr lang="en-US" dirty="0" smtClean="0"/>
              <a:t>It was partly elected and partly nominated body</a:t>
            </a:r>
          </a:p>
          <a:p>
            <a:r>
              <a:rPr lang="en-US" dirty="0" smtClean="0"/>
              <a:t>In 1948 powers were transferred to  Indians</a:t>
            </a:r>
          </a:p>
          <a:p>
            <a:r>
              <a:rPr lang="en-US" dirty="0" smtClean="0"/>
              <a:t>First meeting was held in 9</a:t>
            </a:r>
            <a:r>
              <a:rPr lang="en-US" baseline="30000" dirty="0" smtClean="0"/>
              <a:t>th</a:t>
            </a:r>
            <a:r>
              <a:rPr lang="en-US" dirty="0" smtClean="0"/>
              <a:t> December,1946</a:t>
            </a:r>
          </a:p>
          <a:p>
            <a:r>
              <a:rPr lang="en-US" dirty="0" smtClean="0"/>
              <a:t>Dr. </a:t>
            </a:r>
            <a:r>
              <a:rPr lang="en-US" dirty="0" err="1" smtClean="0"/>
              <a:t>Sachidanand</a:t>
            </a:r>
            <a:r>
              <a:rPr lang="en-US" dirty="0" smtClean="0"/>
              <a:t> </a:t>
            </a:r>
            <a:r>
              <a:rPr lang="en-US" dirty="0" err="1" smtClean="0"/>
              <a:t>Sinha</a:t>
            </a:r>
            <a:r>
              <a:rPr lang="en-US" dirty="0" smtClean="0"/>
              <a:t> was the first temporary president of the Assembly</a:t>
            </a:r>
          </a:p>
          <a:p>
            <a:endParaRPr lang="en-US" dirty="0" smtClean="0"/>
          </a:p>
          <a:p>
            <a:endParaRPr lang="en-US" dirty="0" smtClean="0"/>
          </a:p>
          <a:p>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smtClean="0"/>
              <a:t>11. Role as the Leader of the Nation</a:t>
            </a:r>
          </a:p>
          <a:p>
            <a:r>
              <a:rPr lang="en-US" dirty="0" smtClean="0"/>
              <a:t>Besides being the leader of his party and the </a:t>
            </a:r>
            <a:r>
              <a:rPr lang="en-US" dirty="0" err="1" smtClean="0"/>
              <a:t>Lok</a:t>
            </a:r>
            <a:r>
              <a:rPr lang="en-US" dirty="0" smtClean="0"/>
              <a:t> </a:t>
            </a:r>
            <a:r>
              <a:rPr lang="en-US" dirty="0" err="1" smtClean="0"/>
              <a:t>Sabha</a:t>
            </a:r>
            <a:r>
              <a:rPr lang="en-US" dirty="0" smtClean="0"/>
              <a:t>, Prime Minister is also the leader of the nation. </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smtClean="0"/>
              <a:t/>
            </a:r>
            <a:br>
              <a:rPr lang="en-US" b="1" dirty="0" smtClean="0"/>
            </a:br>
            <a:r>
              <a:rPr lang="en-US" b="1" dirty="0" smtClean="0"/>
              <a:t>     Independence of Judiciary in India</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pPr fontAlgn="base"/>
            <a:r>
              <a:rPr lang="en-US" dirty="0" smtClean="0"/>
              <a:t>It means “The decisions of the judiciary should not be influenced by either the Executive or the Legislature—it means freedom from both, fear and </a:t>
            </a:r>
            <a:r>
              <a:rPr lang="en-US" dirty="0" err="1" smtClean="0"/>
              <a:t>favour</a:t>
            </a:r>
            <a:r>
              <a:rPr lang="en-US" dirty="0" smtClean="0"/>
              <a:t> of the other two organs.”</a:t>
            </a:r>
          </a:p>
          <a:p>
            <a:pPr fontAlgn="base"/>
            <a:endParaRPr lang="en-US" dirty="0" smtClean="0"/>
          </a:p>
          <a:p>
            <a:r>
              <a:rPr lang="en-US" dirty="0" smtClean="0"/>
              <a:t>The Constitution of India envisages an independent Supreme Court.</a:t>
            </a:r>
          </a:p>
          <a:p>
            <a:pPr>
              <a:buNone/>
            </a:pPr>
            <a:r>
              <a:rPr lang="en-US" dirty="0" smtClean="0"/>
              <a:t>.</a:t>
            </a:r>
            <a:br>
              <a:rPr lang="en-US" dirty="0" smtClean="0"/>
            </a:b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r>
              <a:rPr lang="en-US" dirty="0" smtClean="0"/>
              <a:t>This is the institution which will preserve those fundamental rights and secure to every citizen, the rights that have been given to him under the Constitution.</a:t>
            </a:r>
          </a:p>
          <a:p>
            <a:endParaRPr lang="en-US" dirty="0" smtClean="0"/>
          </a:p>
          <a:p>
            <a:endParaRPr lang="en-US" dirty="0" smtClean="0"/>
          </a:p>
          <a:p>
            <a:r>
              <a:rPr lang="en-US" dirty="0" smtClean="0"/>
              <a:t>It is essential for maintaining purity of justice in the social system </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b="1" dirty="0" smtClean="0"/>
              <a:t>Methods to Secure Independence of Judiciary</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fontAlgn="base">
              <a:buNone/>
            </a:pPr>
            <a:r>
              <a:rPr lang="en-US" b="1" dirty="0" smtClean="0"/>
              <a:t>(a) High Qualifications:</a:t>
            </a:r>
          </a:p>
          <a:p>
            <a:pPr fontAlgn="base"/>
            <a:r>
              <a:rPr lang="en-US" dirty="0" smtClean="0"/>
              <a:t>Politics in the appointment of judges has been avoided by prescribing high minimum qualifications for such assignments in the Constitution itself.</a:t>
            </a:r>
          </a:p>
          <a:p>
            <a:pPr fontAlgn="base">
              <a:buNone/>
            </a:pPr>
            <a:r>
              <a:rPr lang="en-US" b="1" dirty="0" smtClean="0"/>
              <a:t>b) Handsome Remuneration Subject to Vote of Legislature:</a:t>
            </a:r>
          </a:p>
          <a:p>
            <a:pPr fontAlgn="base"/>
            <a:r>
              <a:rPr lang="en-US" dirty="0" smtClean="0"/>
              <a:t>every judge is paid a high salary to maintain his status and dignity.</a:t>
            </a:r>
          </a:p>
          <a:p>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fontAlgn="base">
              <a:buNone/>
            </a:pPr>
            <a:r>
              <a:rPr lang="en-US" b="1" dirty="0" smtClean="0"/>
              <a:t>(c) Security of Tenure:</a:t>
            </a:r>
          </a:p>
          <a:p>
            <a:r>
              <a:rPr lang="en-US" dirty="0" smtClean="0"/>
              <a:t>The Judges of the Supreme Court enjoy security of tenure. They are not removable from office except by an order of the President and that also only on the ground of proved misbehavior or incapacity, supported by a resolution adopted by a majority of total membership of each House and also by a majority of not less than 2/3 of the members of that House present and voting.</a:t>
            </a:r>
            <a:br>
              <a:rPr lang="en-US" dirty="0" smtClean="0"/>
            </a:b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fontAlgn="base">
              <a:buNone/>
            </a:pPr>
            <a:r>
              <a:rPr lang="en-US" b="1" dirty="0" smtClean="0"/>
              <a:t>(d) Lengthy Tenure:</a:t>
            </a:r>
          </a:p>
          <a:p>
            <a:pPr fontAlgn="base"/>
            <a:r>
              <a:rPr lang="en-US" dirty="0" smtClean="0"/>
              <a:t>Although the Constitution does not provide for life tenure, the existing provision of 65 years</a:t>
            </a:r>
          </a:p>
          <a:p>
            <a:pPr fontAlgn="base">
              <a:buNone/>
            </a:pPr>
            <a:endParaRPr lang="en-US" dirty="0" smtClean="0"/>
          </a:p>
          <a:p>
            <a:pPr fontAlgn="base"/>
            <a:r>
              <a:rPr lang="en-US" dirty="0" smtClean="0"/>
              <a:t>Moreover, a retired judge according to Article 128, may be reappointed a judge by the Chief Justice of India, with the consent of the President.</a:t>
            </a:r>
          </a:p>
          <a:p>
            <a:pPr>
              <a:buNone/>
            </a:pPr>
            <a:r>
              <a:rPr lang="en-US" dirty="0" smtClean="0"/>
              <a:t/>
            </a:r>
            <a:br>
              <a:rPr lang="en-US" dirty="0" smtClean="0"/>
            </a:b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b="1" dirty="0" smtClean="0"/>
              <a:t>e)Powers to Make Rules to Regulate their Procedure</a:t>
            </a:r>
          </a:p>
          <a:p>
            <a:r>
              <a:rPr lang="en-US" dirty="0" smtClean="0"/>
              <a:t>The Supreme Court is equipped with full powers to make rules for regulating its practice and procedure and to take effective steps for the enforcement of its orders.</a:t>
            </a:r>
          </a:p>
          <a:p>
            <a:pPr>
              <a:buNone/>
            </a:pPr>
            <a:r>
              <a:rPr lang="en-US" b="1" dirty="0" smtClean="0"/>
              <a:t> f) Control over Establishment:</a:t>
            </a:r>
          </a:p>
          <a:p>
            <a:r>
              <a:rPr lang="en-US" dirty="0" smtClean="0"/>
              <a:t>The Court is fully authorized to have its own establishment and have complete control over it. </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fontAlgn="base"/>
            <a:r>
              <a:rPr lang="en-US" dirty="0" smtClean="0"/>
              <a:t>all appointments of officers and servants of the Supreme Court are made by the Chief Justice and the judges of the Supreme Court whom he may direct for the purpose. Their conditions of service also are determined by the Supreme Court.</a:t>
            </a:r>
          </a:p>
          <a:p>
            <a:pPr>
              <a:buNone/>
            </a:pPr>
            <a:r>
              <a:rPr lang="en-US" b="1" dirty="0" smtClean="0"/>
              <a:t> g)Denial of Political Office before or after Retirement</a:t>
            </a:r>
          </a:p>
          <a:p>
            <a:r>
              <a:rPr lang="en-US" dirty="0" smtClean="0"/>
              <a:t>The judges should not be allowed to hold political office after retirement </a:t>
            </a:r>
            <a:br>
              <a:rPr lang="en-US" dirty="0" smtClean="0"/>
            </a:b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 h) Immunities:</a:t>
            </a:r>
          </a:p>
          <a:p>
            <a:r>
              <a:rPr lang="en-US" dirty="0" smtClean="0"/>
              <a:t>The actions and decisions of the judges in their official capacity are immune from criticism.</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SUPREME COURT</a:t>
            </a:r>
            <a:r>
              <a:rPr lang="en-US" dirty="0" smtClean="0"/>
              <a:t>  </a:t>
            </a:r>
            <a:endParaRPr lang="en-US" dirty="0"/>
          </a:p>
        </p:txBody>
      </p:sp>
      <p:sp>
        <p:nvSpPr>
          <p:cNvPr id="3" name="Content Placeholder 2"/>
          <p:cNvSpPr>
            <a:spLocks noGrp="1"/>
          </p:cNvSpPr>
          <p:nvPr>
            <p:ph idx="1"/>
          </p:nvPr>
        </p:nvSpPr>
        <p:spPr/>
        <p:txBody>
          <a:bodyPr/>
          <a:lstStyle/>
          <a:p>
            <a:r>
              <a:rPr lang="en-US" dirty="0" smtClean="0"/>
              <a:t>The Supreme Court is the highest court of law.</a:t>
            </a:r>
          </a:p>
          <a:p>
            <a:endParaRPr lang="en-US" dirty="0" smtClean="0"/>
          </a:p>
          <a:p>
            <a:r>
              <a:rPr lang="en-US" dirty="0" smtClean="0"/>
              <a:t>Originally there was a provision in the Constitution that there will be Chief Justice and seven other judges. </a:t>
            </a:r>
          </a:p>
          <a:p>
            <a:endParaRPr lang="en-US" dirty="0" smtClean="0"/>
          </a:p>
          <a:p>
            <a:r>
              <a:rPr lang="en-US" dirty="0" smtClean="0"/>
              <a:t>At present total strength is 31</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Second meeting was held on 11</a:t>
            </a:r>
            <a:r>
              <a:rPr lang="en-US" baseline="30000" dirty="0" smtClean="0"/>
              <a:t>th</a:t>
            </a:r>
            <a:r>
              <a:rPr lang="en-US" dirty="0" smtClean="0"/>
              <a:t> December, Dr. </a:t>
            </a:r>
            <a:r>
              <a:rPr lang="en-US" dirty="0" err="1" smtClean="0"/>
              <a:t>Rajendra</a:t>
            </a:r>
            <a:r>
              <a:rPr lang="en-US" dirty="0" smtClean="0"/>
              <a:t> Prasad was elected as permanent president of the assembly</a:t>
            </a:r>
          </a:p>
          <a:p>
            <a:r>
              <a:rPr lang="en-US" dirty="0" smtClean="0"/>
              <a:t>Third meeting was held on 13</a:t>
            </a:r>
            <a:r>
              <a:rPr lang="en-US" baseline="30000" dirty="0" smtClean="0"/>
              <a:t>th</a:t>
            </a:r>
            <a:r>
              <a:rPr lang="en-US" dirty="0" smtClean="0"/>
              <a:t> December, Pt. Nehru brought Objective Resolution</a:t>
            </a:r>
          </a:p>
          <a:p>
            <a:r>
              <a:rPr lang="en-US" dirty="0" smtClean="0"/>
              <a:t>It took 2 years ,11months and 18 days for the final draft</a:t>
            </a:r>
          </a:p>
          <a:p>
            <a:r>
              <a:rPr lang="en-US" dirty="0" smtClean="0"/>
              <a:t>Initially there were total </a:t>
            </a:r>
            <a:r>
              <a:rPr lang="en-US" dirty="0" err="1" smtClean="0"/>
              <a:t>strenght</a:t>
            </a:r>
            <a:r>
              <a:rPr lang="en-US" dirty="0" smtClean="0"/>
              <a:t> was 389</a:t>
            </a:r>
          </a:p>
          <a:p>
            <a:r>
              <a:rPr lang="en-US" dirty="0" smtClean="0"/>
              <a:t>But after partition 299 remained in India and 90 went to Pakistan( Muslim league)</a:t>
            </a:r>
          </a:p>
          <a:p>
            <a:r>
              <a:rPr lang="en-US" dirty="0" smtClean="0"/>
              <a:t>On 29</a:t>
            </a:r>
            <a:r>
              <a:rPr lang="en-US" baseline="30000" dirty="0" smtClean="0"/>
              <a:t>th</a:t>
            </a:r>
            <a:r>
              <a:rPr lang="en-US" dirty="0" smtClean="0"/>
              <a:t> August,1947 Drafting committee was constituted</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Appointment of Judges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t>To eliminate politics in the appointment of judges, high minimum qualifications have been prescribed.</a:t>
            </a:r>
          </a:p>
          <a:p>
            <a:pPr fontAlgn="base">
              <a:buNone/>
            </a:pPr>
            <a:r>
              <a:rPr lang="en-US" dirty="0" smtClean="0"/>
              <a:t>     (a) a citizen of India and</a:t>
            </a:r>
          </a:p>
          <a:p>
            <a:pPr fontAlgn="base">
              <a:buNone/>
            </a:pPr>
            <a:r>
              <a:rPr lang="en-US" dirty="0" smtClean="0"/>
              <a:t>      (b) either a distinguished jurist; or has been a High Court Judge for at least 5 years or has been an Advocate of a high Court (or two or more such Courts in succession) for at least 10 years </a:t>
            </a:r>
          </a:p>
          <a:p>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Appointment of Judges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President is the appointing authority in the case of judges of the Supreme Court.</a:t>
            </a:r>
          </a:p>
          <a:p>
            <a:r>
              <a:rPr lang="en-US" dirty="0" smtClean="0"/>
              <a:t>While making appointment of the Chief Justice of India, he may consult such of the judges of the Supreme Court and of the High Court’s as he might consider necessary.</a:t>
            </a:r>
          </a:p>
          <a:p>
            <a:r>
              <a:rPr lang="en-US" dirty="0" smtClean="0"/>
              <a:t>While making appointment of other judges of the Supreme Court, the Chief Justice shall always be consulted</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addition to regular judges, if the President feels that the work load is heavy, he can appoint ad hoc judges as well. He is also empowered to invite retired judges to attend the meeting of the court.</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Judicial Review</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Constitution of India is the supreme law of the land. </a:t>
            </a:r>
          </a:p>
          <a:p>
            <a:r>
              <a:rPr lang="en-US" dirty="0" smtClean="0"/>
              <a:t>The Supreme Court of India has the supreme responsibility of interpreting and protecting it.</a:t>
            </a:r>
          </a:p>
          <a:p>
            <a:r>
              <a:rPr lang="en-US" dirty="0" smtClean="0"/>
              <a:t> It also acts as the guardian-protector of the Fundamental Rights of the people. </a:t>
            </a:r>
          </a:p>
          <a:p>
            <a:r>
              <a:rPr lang="en-US" dirty="0" smtClean="0"/>
              <a:t>The  Supreme Court exercises the power of determining the constitutional validity of all laws.</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“Judicial Review refers to the power of the judiciary to interpret the constitution and to declare any such law or order of the legislature and executive void.” It has the power to reject any law or any of its part which is found to be un­constitutional. </a:t>
            </a:r>
          </a:p>
          <a:p>
            <a:r>
              <a:rPr lang="en-US" dirty="0" smtClean="0"/>
              <a:t>This power of the Supreme Court is called the Judicial Review power. </a:t>
            </a:r>
          </a:p>
          <a:p>
            <a:endParaRPr lang="en-US" dirty="0" smtClean="0"/>
          </a:p>
          <a:p>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25000" lnSpcReduction="20000"/>
          </a:bodyPr>
          <a:lstStyle/>
          <a:p>
            <a:endParaRPr lang="en-US" b="1" dirty="0" smtClean="0"/>
          </a:p>
          <a:p>
            <a:r>
              <a:rPr lang="en-US" sz="11200" b="1" dirty="0" smtClean="0"/>
              <a:t>Features of Judicial Review in India:</a:t>
            </a:r>
          </a:p>
          <a:p>
            <a:pPr>
              <a:buNone/>
            </a:pPr>
            <a:endParaRPr lang="en-US" sz="11200" b="1" dirty="0" smtClean="0"/>
          </a:p>
          <a:p>
            <a:pPr>
              <a:buNone/>
            </a:pPr>
            <a:r>
              <a:rPr lang="en-US" sz="11200" b="1" dirty="0" smtClean="0"/>
              <a:t>1. Judicial Review Power is used by both the Supreme Court and High Courts</a:t>
            </a:r>
          </a:p>
          <a:p>
            <a:pPr fontAlgn="base"/>
            <a:endParaRPr lang="en-US" sz="11200" b="1" dirty="0" smtClean="0"/>
          </a:p>
          <a:p>
            <a:pPr fontAlgn="base">
              <a:buNone/>
            </a:pPr>
            <a:r>
              <a:rPr lang="en-US" sz="11200" b="1" dirty="0" smtClean="0"/>
              <a:t>2. Judicial Review of both Central and State Laws:</a:t>
            </a:r>
            <a:endParaRPr lang="en-US" sz="11200" dirty="0" smtClean="0"/>
          </a:p>
          <a:p>
            <a:pPr fontAlgn="base"/>
            <a:r>
              <a:rPr lang="en-US" sz="11200" dirty="0" smtClean="0"/>
              <a:t>Judicial Review can be conducted in respect of all Central and State laws, the orders and ordinances of the executives and constitutional amendments.</a:t>
            </a:r>
          </a:p>
          <a:p>
            <a:pPr fontAlgn="base">
              <a:buNone/>
            </a:pPr>
            <a:r>
              <a:rPr lang="en-US" sz="11200" b="1" dirty="0" smtClean="0"/>
              <a:t>3. A Limitations:</a:t>
            </a:r>
          </a:p>
          <a:p>
            <a:pPr fontAlgn="base"/>
            <a:endParaRPr lang="en-US" sz="11200" dirty="0" smtClean="0"/>
          </a:p>
          <a:p>
            <a:pPr fontAlgn="base"/>
            <a:r>
              <a:rPr lang="en-US" sz="11200" dirty="0" smtClean="0"/>
              <a:t>Judicial Review cannot be conducted in respect of the laws incorporated in the 9th Schedule of the Constitution.</a:t>
            </a:r>
          </a:p>
          <a:p>
            <a:pPr>
              <a:buNone/>
            </a:pPr>
            <a:r>
              <a:rPr lang="en-US" sz="11200" dirty="0" smtClean="0"/>
              <a:t/>
            </a:r>
            <a:br>
              <a:rPr lang="en-US" sz="11200" dirty="0" smtClean="0"/>
            </a:br>
            <a:r>
              <a:rPr lang="en-US" dirty="0" smtClean="0"/>
              <a:t/>
            </a:r>
            <a:br>
              <a:rPr lang="en-US" dirty="0" smtClean="0"/>
            </a:br>
            <a:endParaRPr lang="en-US" dirty="0" smtClean="0"/>
          </a:p>
          <a:p>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fontAlgn="base">
              <a:buNone/>
            </a:pPr>
            <a:r>
              <a:rPr lang="en-US" b="1" dirty="0" smtClean="0"/>
              <a:t>4. It covers laws and not political issues:</a:t>
            </a:r>
            <a:endParaRPr lang="en-US" dirty="0" smtClean="0"/>
          </a:p>
          <a:p>
            <a:pPr fontAlgn="base"/>
            <a:r>
              <a:rPr lang="en-US" dirty="0" smtClean="0"/>
              <a:t>Judicial Review applies only to the questions of law. It cannot be exercised in respect of political issues.</a:t>
            </a:r>
          </a:p>
          <a:p>
            <a:pPr fontAlgn="base">
              <a:buNone/>
            </a:pPr>
            <a:r>
              <a:rPr lang="en-US" b="1" dirty="0" smtClean="0"/>
              <a:t>5. Judicial Review is not automatic:</a:t>
            </a:r>
            <a:endParaRPr lang="en-US" dirty="0" smtClean="0"/>
          </a:p>
          <a:p>
            <a:pPr fontAlgn="base"/>
            <a:r>
              <a:rPr lang="en-US" dirty="0" smtClean="0"/>
              <a:t>The Supreme Court does not use the power of judicial review of its own. It can use it only when any law or rule is specifically challenged before it</a:t>
            </a:r>
          </a:p>
          <a:p>
            <a:pPr fontAlgn="base"/>
            <a:endParaRPr lang="en-US" dirty="0" smtClean="0"/>
          </a:p>
          <a:p>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b="1" dirty="0" smtClean="0"/>
              <a:t>IMPORTANCE OF JUDICIAL REVIEW</a:t>
            </a:r>
          </a:p>
          <a:p>
            <a:pPr>
              <a:buNone/>
            </a:pPr>
            <a:r>
              <a:rPr lang="en-US" dirty="0" smtClean="0"/>
              <a:t>1. To protect fundamental rights</a:t>
            </a:r>
          </a:p>
          <a:p>
            <a:endParaRPr lang="en-US" dirty="0" smtClean="0"/>
          </a:p>
          <a:p>
            <a:pPr>
              <a:buNone/>
            </a:pPr>
            <a:r>
              <a:rPr lang="en-US" dirty="0" smtClean="0"/>
              <a:t>2. to uphold the principle of the supremacy of the constitution</a:t>
            </a:r>
          </a:p>
          <a:p>
            <a:endParaRPr lang="en-US" dirty="0" smtClean="0"/>
          </a:p>
          <a:p>
            <a:pPr>
              <a:buNone/>
            </a:pPr>
            <a:r>
              <a:rPr lang="en-US" dirty="0" smtClean="0"/>
              <a:t>3.to maintain the federal equilibrium</a:t>
            </a:r>
          </a:p>
          <a:p>
            <a:pPr>
              <a:buNone/>
            </a:pPr>
            <a:r>
              <a:rPr lang="en-US" dirty="0" smtClean="0"/>
              <a:t> </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Judicial Activism </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Judicial activism refers to the interference of the judiciary in the legislative and executive fields. </a:t>
            </a:r>
          </a:p>
          <a:p>
            <a:r>
              <a:rPr lang="en-US" dirty="0" smtClean="0"/>
              <a:t>Judicial activism is usually described as a pro active role played by the Judicial. </a:t>
            </a:r>
          </a:p>
          <a:p>
            <a:r>
              <a:rPr lang="en-US" dirty="0" smtClean="0"/>
              <a:t>It mainly occurs due to the non-activity of the other organs of the government. </a:t>
            </a:r>
          </a:p>
          <a:p>
            <a:r>
              <a:rPr lang="en-US" dirty="0" smtClean="0"/>
              <a:t> Judicial activism is a way through which relief is provided to the disadvantaged and aggrieved citizens.</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areas in which judiciary has become active are health, child </a:t>
            </a:r>
            <a:r>
              <a:rPr lang="en-US" dirty="0" err="1" smtClean="0"/>
              <a:t>labour</a:t>
            </a:r>
            <a:r>
              <a:rPr lang="en-US" dirty="0" smtClean="0"/>
              <a:t>, political corruption, environment, education, etc.</a:t>
            </a:r>
          </a:p>
          <a:p>
            <a:r>
              <a:rPr lang="en-US" dirty="0" smtClean="0"/>
              <a:t>In judicial activism every judge is or at least should be an activist.</a:t>
            </a:r>
          </a:p>
          <a:p>
            <a:r>
              <a:rPr lang="en-US" dirty="0" smtClean="0"/>
              <a:t>It is for protection of fundamental rights and justice in the society</a:t>
            </a:r>
          </a:p>
          <a:p>
            <a:r>
              <a:rPr lang="en-US" dirty="0" smtClean="0"/>
              <a:t>It comes when real government is near to collapse and when legislative and executive fail to do function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Chairman of the Drafting committee was Dr. B. R. </a:t>
            </a:r>
            <a:r>
              <a:rPr lang="en-US" dirty="0" err="1" smtClean="0"/>
              <a:t>Ambedkar</a:t>
            </a:r>
            <a:endParaRPr lang="en-US" dirty="0" smtClean="0"/>
          </a:p>
          <a:p>
            <a:r>
              <a:rPr lang="en-US" dirty="0" smtClean="0"/>
              <a:t>After 3 drafts finally it was accepted on 26</a:t>
            </a:r>
            <a:r>
              <a:rPr lang="en-US" baseline="30000" dirty="0" smtClean="0"/>
              <a:t>th</a:t>
            </a:r>
            <a:r>
              <a:rPr lang="en-US" dirty="0" smtClean="0"/>
              <a:t> Nov, 1949</a:t>
            </a:r>
          </a:p>
          <a:p>
            <a:r>
              <a:rPr lang="en-US" dirty="0" smtClean="0"/>
              <a:t>It came into force on 26</a:t>
            </a:r>
            <a:r>
              <a:rPr lang="en-US" baseline="30000" dirty="0" smtClean="0"/>
              <a:t>th</a:t>
            </a:r>
            <a:r>
              <a:rPr lang="en-US" dirty="0" smtClean="0"/>
              <a:t> Jan,1950</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3600" b="1" dirty="0" smtClean="0"/>
              <a:t>Public Interest Litigation (PIL)</a:t>
            </a:r>
            <a:endParaRPr lang="en-US" sz="3600" b="1"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Interest Litigation (PIL)</a:t>
            </a:r>
            <a:endParaRPr lang="en-US" dirty="0"/>
          </a:p>
        </p:txBody>
      </p:sp>
      <p:sp>
        <p:nvSpPr>
          <p:cNvPr id="3" name="Content Placeholder 2"/>
          <p:cNvSpPr>
            <a:spLocks noGrp="1"/>
          </p:cNvSpPr>
          <p:nvPr>
            <p:ph idx="1"/>
          </p:nvPr>
        </p:nvSpPr>
        <p:spPr>
          <a:xfrm>
            <a:off x="457200" y="1371600"/>
            <a:ext cx="8229600" cy="4754563"/>
          </a:xfrm>
        </p:spPr>
        <p:txBody>
          <a:bodyPr>
            <a:normAutofit fontScale="25000" lnSpcReduction="20000"/>
          </a:bodyPr>
          <a:lstStyle/>
          <a:p>
            <a:endParaRPr lang="en-US" dirty="0" smtClean="0"/>
          </a:p>
          <a:p>
            <a:endParaRPr lang="en-US" dirty="0" smtClean="0"/>
          </a:p>
          <a:p>
            <a:r>
              <a:rPr lang="en-US" sz="8600" dirty="0" smtClean="0"/>
              <a:t> </a:t>
            </a:r>
            <a:r>
              <a:rPr lang="en-US" sz="12800" dirty="0" smtClean="0"/>
              <a:t>Public interest means - to the benefit or advantage of the community as a whole. </a:t>
            </a:r>
          </a:p>
          <a:p>
            <a:endParaRPr lang="en-US" sz="12800" dirty="0" smtClean="0"/>
          </a:p>
          <a:p>
            <a:r>
              <a:rPr lang="en-US" sz="12800" dirty="0" smtClean="0"/>
              <a:t>Litigation means- the process of taking legal action in a court of law with the object of enforcing a right or seeking a remedy.</a:t>
            </a:r>
          </a:p>
          <a:p>
            <a:r>
              <a:rPr lang="en-US" sz="12800" dirty="0" smtClean="0"/>
              <a:t>Public interest litigations are those litigations that are conducted as per the common interest of the public in order to solve a grievance.</a:t>
            </a:r>
            <a:endParaRPr lang="en-US" sz="12800"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Interest Litigation (PIL)</a:t>
            </a:r>
            <a:endParaRPr lang="en-US" dirty="0"/>
          </a:p>
        </p:txBody>
      </p:sp>
      <p:sp>
        <p:nvSpPr>
          <p:cNvPr id="3" name="Content Placeholder 2"/>
          <p:cNvSpPr>
            <a:spLocks noGrp="1"/>
          </p:cNvSpPr>
          <p:nvPr>
            <p:ph idx="1"/>
          </p:nvPr>
        </p:nvSpPr>
        <p:spPr>
          <a:xfrm>
            <a:off x="457200" y="1646237"/>
            <a:ext cx="8229600" cy="4525963"/>
          </a:xfrm>
        </p:spPr>
        <p:txBody>
          <a:bodyPr/>
          <a:lstStyle/>
          <a:p>
            <a:endParaRPr lang="en-US" dirty="0" smtClean="0"/>
          </a:p>
          <a:p>
            <a:r>
              <a:rPr lang="en-US" dirty="0" smtClean="0"/>
              <a:t>Public Interest Litigation(PIL) can be described as a legal system in which the courts of law can initiate and enforce action for securing any significant public or general interest which is being adversely affected  by the action of any agency, public or private.</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Under the system any citizen or a group of citizens or an </a:t>
            </a:r>
            <a:r>
              <a:rPr lang="en-US" dirty="0" err="1" smtClean="0"/>
              <a:t>organisation</a:t>
            </a:r>
            <a:r>
              <a:rPr lang="en-US" dirty="0" smtClean="0"/>
              <a:t> can approach in writing to the highest court or a High Court, bringing to its notice the need for the protection of public interest </a:t>
            </a:r>
          </a:p>
          <a:p>
            <a:r>
              <a:rPr lang="en-US" dirty="0" smtClean="0"/>
              <a:t>The judges can initiate the case, in case they find it justified in public interest. Even the judges, after reading newspapers, or after reading about a particular case, can </a:t>
            </a:r>
            <a:r>
              <a:rPr lang="en-US" dirty="0" err="1" smtClean="0"/>
              <a:t>suo</a:t>
            </a:r>
            <a:r>
              <a:rPr lang="en-US" dirty="0" smtClean="0"/>
              <a:t> </a:t>
            </a:r>
            <a:r>
              <a:rPr lang="en-US" dirty="0" err="1" smtClean="0"/>
              <a:t>moto</a:t>
            </a:r>
            <a:r>
              <a:rPr lang="en-US" dirty="0" smtClean="0"/>
              <a:t> initiate action for securing a matter involving general/public interest.</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PIL(Public Interest Litigation) can be filed in any High Court or directly in the Supreme Court. </a:t>
            </a:r>
          </a:p>
          <a:p>
            <a:r>
              <a:rPr lang="en-US" dirty="0" smtClean="0"/>
              <a:t>It can be filed by any socially conscious or public spirited person or NGO’s</a:t>
            </a:r>
          </a:p>
          <a:p>
            <a:r>
              <a:rPr lang="en-US" dirty="0" smtClean="0"/>
              <a:t>• It can be filed under article 32 of the constitution in the Supreme Court, under article 226 of the constitution in the High Court. </a:t>
            </a:r>
          </a:p>
          <a:p>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a:buNone/>
            </a:pPr>
            <a:r>
              <a:rPr lang="en-US" sz="4000" dirty="0" smtClean="0"/>
              <a:t> </a:t>
            </a:r>
          </a:p>
          <a:p>
            <a:pPr>
              <a:buNone/>
            </a:pPr>
            <a:r>
              <a:rPr lang="en-US" sz="4000" dirty="0" smtClean="0"/>
              <a:t>    </a:t>
            </a:r>
            <a:r>
              <a:rPr lang="en-US" sz="5100" dirty="0" smtClean="0"/>
              <a:t>Areas can be covered</a:t>
            </a:r>
            <a:r>
              <a:rPr lang="en-US" sz="4000" dirty="0" smtClean="0"/>
              <a:t> </a:t>
            </a:r>
          </a:p>
          <a:p>
            <a:endParaRPr lang="en-US" sz="4000" dirty="0" smtClean="0"/>
          </a:p>
          <a:p>
            <a:pPr>
              <a:buNone/>
            </a:pPr>
            <a:endParaRPr lang="en-US" sz="4000" dirty="0" smtClean="0"/>
          </a:p>
          <a:p>
            <a:pPr>
              <a:buNone/>
            </a:pPr>
            <a:r>
              <a:rPr lang="en-US" sz="4000" dirty="0" smtClean="0"/>
              <a:t>1</a:t>
            </a:r>
            <a:r>
              <a:rPr lang="en-US" sz="5100" dirty="0" smtClean="0"/>
              <a:t>)Bonded </a:t>
            </a:r>
            <a:r>
              <a:rPr lang="en-US" sz="5100" dirty="0" err="1" smtClean="0"/>
              <a:t>Labour</a:t>
            </a:r>
            <a:r>
              <a:rPr lang="en-US" sz="5100" dirty="0" smtClean="0"/>
              <a:t> matters.</a:t>
            </a:r>
          </a:p>
          <a:p>
            <a:endParaRPr lang="en-US" sz="5100" dirty="0" smtClean="0"/>
          </a:p>
          <a:p>
            <a:pPr>
              <a:buNone/>
            </a:pPr>
            <a:r>
              <a:rPr lang="en-US" sz="5100" dirty="0" smtClean="0"/>
              <a:t> (2) Neglected Children. </a:t>
            </a:r>
          </a:p>
          <a:p>
            <a:endParaRPr lang="en-US" sz="5100" dirty="0" smtClean="0"/>
          </a:p>
          <a:p>
            <a:endParaRPr lang="en-US" sz="5100" dirty="0" smtClean="0"/>
          </a:p>
          <a:p>
            <a:pPr>
              <a:buNone/>
            </a:pPr>
            <a:r>
              <a:rPr lang="en-US" sz="5100" dirty="0" smtClean="0"/>
              <a:t>(3) Non-payment of minimum wages to workers and exploitation of casual workers.</a:t>
            </a:r>
          </a:p>
          <a:p>
            <a:endParaRPr lang="en-US" dirty="0" smtClean="0"/>
          </a:p>
          <a:p>
            <a:pPr>
              <a:buNone/>
            </a:pPr>
            <a:r>
              <a:rPr lang="en-US" dirty="0" smtClean="0"/>
              <a:t/>
            </a:r>
            <a:br>
              <a:rPr lang="en-US" dirty="0" smtClean="0"/>
            </a:b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 (4) Petitions from jails complaining of harassment </a:t>
            </a:r>
          </a:p>
          <a:p>
            <a:pPr>
              <a:buNone/>
            </a:pPr>
            <a:r>
              <a:rPr lang="en-US" dirty="0" smtClean="0"/>
              <a:t>(5) Petitions against police for refusing to register a case, harassment by police and death in police custody.</a:t>
            </a:r>
          </a:p>
          <a:p>
            <a:pPr>
              <a:buNone/>
            </a:pPr>
            <a:r>
              <a:rPr lang="en-US" dirty="0" smtClean="0"/>
              <a:t>6) Petitions against matters on women, in particular harassment of bride, bride burning, etc.</a:t>
            </a:r>
          </a:p>
          <a:p>
            <a:endParaRPr lang="en-US" dirty="0" smtClean="0"/>
          </a:p>
          <a:p>
            <a:endParaRPr lang="en-US" dirty="0" smtClean="0"/>
          </a:p>
          <a:p>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dirty="0" smtClean="0"/>
              <a:t> (7) Petitions complaining of harassment or torture of villagers by co- villagers or by police from persons belonging to Scheduled Caste and Scheduled Tribes and economically backward classes.</a:t>
            </a:r>
          </a:p>
          <a:p>
            <a:pPr>
              <a:buNone/>
            </a:pPr>
            <a:r>
              <a:rPr lang="en-US" dirty="0" smtClean="0"/>
              <a:t> (8) Petitions pertaining to environmental pollution, disturbance of ecological balance, drugs, maintenance of heritage and culture, antiques, forest and wild life and other matters of public importance. </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dirty="0" smtClean="0"/>
              <a:t>(9) Petitions from riot -victims.</a:t>
            </a:r>
          </a:p>
          <a:p>
            <a:pPr>
              <a:buNone/>
            </a:pPr>
            <a:endParaRPr lang="en-US" dirty="0" smtClean="0"/>
          </a:p>
          <a:p>
            <a:endParaRPr lang="en-US" dirty="0" smtClean="0"/>
          </a:p>
          <a:p>
            <a:pPr>
              <a:buNone/>
            </a:pPr>
            <a:r>
              <a:rPr lang="en-US" dirty="0" smtClean="0"/>
              <a:t>CASES THAT CAN not BE ENTERTAINED AS PIL </a:t>
            </a:r>
          </a:p>
          <a:p>
            <a:pPr marL="514350" indent="-514350">
              <a:buAutoNum type="arabicParenBoth"/>
            </a:pPr>
            <a:r>
              <a:rPr lang="en-US" dirty="0" smtClean="0"/>
              <a:t>Landlord-Tenant matters.</a:t>
            </a:r>
          </a:p>
          <a:p>
            <a:pPr marL="514350" indent="-514350">
              <a:buNone/>
            </a:pPr>
            <a:r>
              <a:rPr lang="en-US" dirty="0" smtClean="0"/>
              <a:t> </a:t>
            </a:r>
          </a:p>
          <a:p>
            <a:pPr>
              <a:buNone/>
            </a:pPr>
            <a:r>
              <a:rPr lang="en-US" dirty="0" smtClean="0"/>
              <a:t>(2) Admission to medical and other educational institution. </a:t>
            </a:r>
          </a:p>
          <a:p>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Importance of the Public Interest Litigation</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Public interest litigation provides a wider scope promoting the right to equality.</a:t>
            </a:r>
          </a:p>
          <a:p>
            <a:r>
              <a:rPr lang="en-US" dirty="0" smtClean="0"/>
              <a:t>Not only does it promote equality, but it also ensures right to life and personality.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erver56\Desktop\introduction-to-constitutional-law-and-its-salient-features-8-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PIL is solely responsible for providing relief and remedies .</a:t>
            </a:r>
          </a:p>
          <a:p>
            <a:endParaRPr lang="en-US" dirty="0" smtClean="0"/>
          </a:p>
          <a:p>
            <a:r>
              <a:rPr lang="en-US" dirty="0" smtClean="0"/>
              <a:t>The public interest litigation practice functions as an effective instrument </a:t>
            </a:r>
            <a:r>
              <a:rPr lang="en-US" smtClean="0"/>
              <a:t>for changing </a:t>
            </a:r>
            <a:r>
              <a:rPr lang="en-US" dirty="0" smtClean="0"/>
              <a:t>society and ensuring welfare.</a:t>
            </a:r>
          </a:p>
          <a:p>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                                    </a:t>
            </a:r>
            <a:r>
              <a:rPr lang="en-US" sz="3600" b="1" dirty="0" smtClean="0"/>
              <a:t>LOKPAL AND LOK AYUKT</a:t>
            </a:r>
            <a:endParaRPr lang="en-US" sz="3600" b="1"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LOK PAL AND LOK AYUKT</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This concept has come from the </a:t>
            </a:r>
            <a:r>
              <a:rPr lang="en-US" dirty="0" err="1" smtClean="0"/>
              <a:t>sweden</a:t>
            </a:r>
            <a:r>
              <a:rPr lang="en-US" dirty="0" smtClean="0"/>
              <a:t> word ‘Ombudsman”</a:t>
            </a:r>
          </a:p>
          <a:p>
            <a:r>
              <a:rPr lang="en-US" dirty="0" smtClean="0"/>
              <a:t> ‘Ombudsman’ means an official appointed to investigate individuals complaints against maladministration.</a:t>
            </a:r>
          </a:p>
          <a:p>
            <a:r>
              <a:rPr lang="en-US" dirty="0" smtClean="0"/>
              <a:t>An Ombudsman is a public officer whose function is to investigate the grievances, raised by citizens regarding maladministration of the authority.</a:t>
            </a:r>
          </a:p>
          <a:p>
            <a:r>
              <a:rPr lang="en-US" dirty="0" smtClean="0"/>
              <a:t>Hence ombudsman may be called a guardian of the public </a:t>
            </a:r>
          </a:p>
          <a:p>
            <a:endParaRPr lang="en-US" dirty="0" smtClean="0"/>
          </a:p>
          <a:p>
            <a:r>
              <a:rPr lang="en-US" dirty="0" smtClean="0"/>
              <a:t>Today, corruption in various stages of administration </a:t>
            </a:r>
          </a:p>
          <a:p>
            <a:endParaRPr lang="en-US" dirty="0" smtClean="0"/>
          </a:p>
          <a:p>
            <a:endParaRPr lang="en-US" dirty="0" smtClean="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Naturally people will have grievances against both the government and corruption.</a:t>
            </a:r>
          </a:p>
          <a:p>
            <a:r>
              <a:rPr lang="en-US" dirty="0" smtClean="0"/>
              <a:t>People very often raise their voices against various shortcomings  of public</a:t>
            </a:r>
          </a:p>
          <a:p>
            <a:endParaRPr lang="en-US" dirty="0" smtClean="0"/>
          </a:p>
          <a:p>
            <a:r>
              <a:rPr lang="en-US" dirty="0" smtClean="0"/>
              <a:t> It is the primary duty of the </a:t>
            </a:r>
            <a:r>
              <a:rPr lang="en-US" dirty="0" err="1" smtClean="0"/>
              <a:t>Lokpal</a:t>
            </a:r>
            <a:r>
              <a:rPr lang="en-US" dirty="0" smtClean="0"/>
              <a:t> to free Indian society from corruption</a:t>
            </a:r>
            <a:endParaRPr lang="en-US" b="1" dirty="0" smtClean="0"/>
          </a:p>
          <a:p>
            <a:endParaRPr lang="en-US" dirty="0" smtClean="0"/>
          </a:p>
          <a:p>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base"/>
            <a:r>
              <a:rPr lang="en-US" dirty="0" smtClean="0"/>
              <a:t>Derived from Sanskrit words “</a:t>
            </a:r>
            <a:r>
              <a:rPr lang="en-US" dirty="0" err="1" smtClean="0"/>
              <a:t>loka</a:t>
            </a:r>
            <a:r>
              <a:rPr lang="en-US" dirty="0" smtClean="0"/>
              <a:t>” (people) and </a:t>
            </a:r>
          </a:p>
          <a:p>
            <a:pPr fontAlgn="base"/>
            <a:r>
              <a:rPr lang="en-US" dirty="0" smtClean="0"/>
              <a:t>“</a:t>
            </a:r>
            <a:r>
              <a:rPr lang="en-US" dirty="0" err="1" smtClean="0"/>
              <a:t>pala</a:t>
            </a:r>
            <a:r>
              <a:rPr lang="en-US" dirty="0" smtClean="0"/>
              <a:t>” (protector/caretaker) – ‘Protector of the people”</a:t>
            </a:r>
          </a:p>
          <a:p>
            <a:pPr fontAlgn="base"/>
            <a:r>
              <a:rPr lang="en-US" dirty="0" err="1" smtClean="0"/>
              <a:t>Lokpal</a:t>
            </a:r>
            <a:r>
              <a:rPr lang="en-US" dirty="0" smtClean="0"/>
              <a:t> is the Indian version of Ombudsman. </a:t>
            </a:r>
          </a:p>
          <a:p>
            <a:pPr fontAlgn="base"/>
            <a:r>
              <a:rPr lang="en-US" dirty="0" smtClean="0"/>
              <a:t>Office of Ombudsman originated in Sweden </a:t>
            </a:r>
          </a:p>
          <a:p>
            <a:pPr fontAlgn="base"/>
            <a:r>
              <a:rPr lang="en-US" dirty="0" smtClean="0"/>
              <a:t>Ombudsman is a Swedish Word which stands for “an officer appointed by the legislature to handle complaints from citizens against administrative and judicial action” </a:t>
            </a:r>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 Administrative Reforms Commission recommended 2 tier machinery in 1966 – </a:t>
            </a:r>
            <a:r>
              <a:rPr lang="en-US" dirty="0" err="1" smtClean="0"/>
              <a:t>Lokpal</a:t>
            </a:r>
            <a:r>
              <a:rPr lang="en-US" dirty="0" smtClean="0"/>
              <a:t> at Centre and </a:t>
            </a:r>
            <a:r>
              <a:rPr lang="en-US" dirty="0" err="1" smtClean="0"/>
              <a:t>Lokayukta</a:t>
            </a:r>
            <a:r>
              <a:rPr lang="en-US" dirty="0" smtClean="0"/>
              <a:t> at State level </a:t>
            </a:r>
          </a:p>
          <a:p>
            <a:endParaRPr lang="en-US" dirty="0" smtClean="0"/>
          </a:p>
          <a:p>
            <a:pPr>
              <a:buNone/>
            </a:pPr>
            <a:r>
              <a:rPr lang="en-US" dirty="0" smtClean="0"/>
              <a:t>.</a:t>
            </a:r>
          </a:p>
          <a:p>
            <a:r>
              <a:rPr lang="en-US" dirty="0" smtClean="0"/>
              <a:t>Introduced in Parliament in the wake of massive protests by anti corruption crusader Anna </a:t>
            </a:r>
            <a:r>
              <a:rPr lang="en-US" dirty="0" err="1" smtClean="0"/>
              <a:t>Hazare</a:t>
            </a:r>
            <a:r>
              <a:rPr lang="en-US" dirty="0" smtClean="0"/>
              <a:t> and his associates </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Lokpal</a:t>
            </a:r>
            <a:r>
              <a:rPr lang="en-US" dirty="0" smtClean="0"/>
              <a:t> is a national anti corruption ombudsman to look into complaints against publics servants which are defined under the</a:t>
            </a:r>
            <a:r>
              <a:rPr lang="en-US" b="1" dirty="0" smtClean="0"/>
              <a:t> </a:t>
            </a:r>
            <a:r>
              <a:rPr lang="en-US" b="1" dirty="0" err="1" smtClean="0"/>
              <a:t>Lokpal</a:t>
            </a:r>
            <a:r>
              <a:rPr lang="en-US" b="1" dirty="0" smtClean="0"/>
              <a:t> Act 2013</a:t>
            </a:r>
            <a:r>
              <a:rPr lang="en-US" dirty="0" smtClean="0"/>
              <a:t>. </a:t>
            </a:r>
          </a:p>
          <a:p>
            <a:r>
              <a:rPr lang="en-US" dirty="0" err="1" smtClean="0"/>
              <a:t>Lokayukta</a:t>
            </a:r>
            <a:r>
              <a:rPr lang="en-US" dirty="0" smtClean="0"/>
              <a:t> performs the same functions at state level</a:t>
            </a:r>
          </a:p>
          <a:p>
            <a:endParaRPr 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20" b="1" dirty="0" smtClean="0"/>
              <a:t>Both </a:t>
            </a:r>
            <a:r>
              <a:rPr lang="en-US" sz="3220" b="1" dirty="0" err="1" smtClean="0"/>
              <a:t>Lokpal</a:t>
            </a:r>
            <a:r>
              <a:rPr lang="en-US" sz="3220" b="1" dirty="0" smtClean="0"/>
              <a:t> and </a:t>
            </a:r>
            <a:r>
              <a:rPr lang="en-US" sz="3220" b="1" dirty="0" err="1" smtClean="0"/>
              <a:t>Lokayukta</a:t>
            </a:r>
            <a:r>
              <a:rPr lang="en-US" sz="3220" b="1" dirty="0" smtClean="0"/>
              <a:t> are </a:t>
            </a:r>
            <a:r>
              <a:rPr lang="en-US" sz="3220" b="1" dirty="0" err="1" smtClean="0"/>
              <a:t>characterised</a:t>
            </a:r>
            <a:r>
              <a:rPr lang="en-US" sz="3220" b="1" dirty="0" smtClean="0"/>
              <a:t> by the following features:</a:t>
            </a:r>
            <a:endParaRPr lang="en-US" sz="3220" dirty="0"/>
          </a:p>
        </p:txBody>
      </p:sp>
      <p:sp>
        <p:nvSpPr>
          <p:cNvPr id="3" name="Content Placeholder 2"/>
          <p:cNvSpPr>
            <a:spLocks noGrp="1"/>
          </p:cNvSpPr>
          <p:nvPr>
            <p:ph idx="1"/>
          </p:nvPr>
        </p:nvSpPr>
        <p:spPr/>
        <p:txBody>
          <a:bodyPr>
            <a:normAutofit lnSpcReduction="10000"/>
          </a:bodyPr>
          <a:lstStyle/>
          <a:p>
            <a:r>
              <a:rPr lang="en-US" dirty="0" smtClean="0"/>
              <a:t>They are the institutions of Indian administrative system. </a:t>
            </a:r>
          </a:p>
          <a:p>
            <a:r>
              <a:rPr lang="en-US" dirty="0" smtClean="0"/>
              <a:t>Their fundamental duty is to make the public administration of India free from corruption.</a:t>
            </a:r>
          </a:p>
          <a:p>
            <a:r>
              <a:rPr lang="en-US" dirty="0" smtClean="0"/>
              <a:t>The activities of the </a:t>
            </a:r>
            <a:r>
              <a:rPr lang="en-US" dirty="0" err="1" smtClean="0"/>
              <a:t>Lokpal</a:t>
            </a:r>
            <a:r>
              <a:rPr lang="en-US" dirty="0" smtClean="0"/>
              <a:t> and </a:t>
            </a:r>
            <a:r>
              <a:rPr lang="en-US" dirty="0" err="1" smtClean="0"/>
              <a:t>Lokayukta</a:t>
            </a:r>
            <a:r>
              <a:rPr lang="en-US" dirty="0" smtClean="0"/>
              <a:t> are not under any judicial review. </a:t>
            </a:r>
          </a:p>
          <a:p>
            <a:r>
              <a:rPr lang="en-US" dirty="0" smtClean="0"/>
              <a:t>the decision or judgment of the </a:t>
            </a:r>
            <a:r>
              <a:rPr lang="en-US" dirty="0" err="1" smtClean="0"/>
              <a:t>Lokpal</a:t>
            </a:r>
            <a:r>
              <a:rPr lang="en-US" dirty="0" smtClean="0"/>
              <a:t> and </a:t>
            </a:r>
            <a:r>
              <a:rPr lang="en-US" dirty="0" err="1" smtClean="0"/>
              <a:t>Lokayukta</a:t>
            </a:r>
            <a:r>
              <a:rPr lang="en-US" dirty="0" smtClean="0"/>
              <a:t> cannot be challenged in any court of law.</a:t>
            </a:r>
            <a:endParaRPr lang="en-US"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r>
              <a:rPr lang="en-US" dirty="0" smtClean="0"/>
              <a:t>They should not look forward for any financial or any other benefit.</a:t>
            </a:r>
          </a:p>
          <a:p>
            <a:r>
              <a:rPr lang="en-US" dirty="0" smtClean="0"/>
              <a:t>The </a:t>
            </a:r>
            <a:r>
              <a:rPr lang="en-US" dirty="0" err="1" smtClean="0"/>
              <a:t>Lokpal</a:t>
            </a:r>
            <a:r>
              <a:rPr lang="en-US" dirty="0" smtClean="0"/>
              <a:t> and </a:t>
            </a:r>
            <a:r>
              <a:rPr lang="en-US" dirty="0" err="1" smtClean="0"/>
              <a:t>Lokayuktas</a:t>
            </a:r>
            <a:r>
              <a:rPr lang="en-US" dirty="0" smtClean="0"/>
              <a:t> are non- political persons. In other words, political personalities cannot hold the posts.</a:t>
            </a:r>
          </a:p>
          <a:p>
            <a:r>
              <a:rPr lang="en-US" dirty="0" smtClean="0"/>
              <a:t>They investigate the charges of corruption secretly.</a:t>
            </a:r>
            <a:endParaRPr lang="en-US"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The President will appoint the </a:t>
            </a:r>
            <a:r>
              <a:rPr lang="en-US" dirty="0" err="1" smtClean="0"/>
              <a:t>Lokpal</a:t>
            </a:r>
            <a:endParaRPr lang="en-US" dirty="0" smtClean="0"/>
          </a:p>
          <a:p>
            <a:endParaRPr lang="en-US" dirty="0" smtClean="0"/>
          </a:p>
          <a:p>
            <a:r>
              <a:rPr lang="en-US" dirty="0" err="1" smtClean="0"/>
              <a:t>Lokayukt</a:t>
            </a:r>
            <a:r>
              <a:rPr lang="en-US" dirty="0" smtClean="0"/>
              <a:t> is appointed by the Governor of the state.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Government of India Act, 1935</a:t>
            </a:r>
            <a:endParaRPr lang="en-US" b="1" dirty="0"/>
          </a:p>
        </p:txBody>
      </p:sp>
      <p:sp>
        <p:nvSpPr>
          <p:cNvPr id="3" name="Content Placeholder 2"/>
          <p:cNvSpPr>
            <a:spLocks noGrp="1"/>
          </p:cNvSpPr>
          <p:nvPr>
            <p:ph idx="1"/>
          </p:nvPr>
        </p:nvSpPr>
        <p:spPr/>
        <p:txBody>
          <a:bodyPr/>
          <a:lstStyle/>
          <a:p>
            <a:r>
              <a:rPr lang="en-US" dirty="0" smtClean="0"/>
              <a:t>This was the longest act so far</a:t>
            </a:r>
          </a:p>
          <a:p>
            <a:endParaRPr lang="en-US" dirty="0" smtClean="0"/>
          </a:p>
          <a:p>
            <a:r>
              <a:rPr lang="en-US" dirty="0" smtClean="0"/>
              <a:t>It is the main source for the constitution of India</a:t>
            </a:r>
          </a:p>
          <a:p>
            <a:endParaRPr lang="en-US" dirty="0" smtClean="0"/>
          </a:p>
          <a:p>
            <a:r>
              <a:rPr lang="en-US" dirty="0" smtClean="0"/>
              <a:t>Main sources of this act was Simon Commission and three Round Table Conferences (RTC)</a:t>
            </a:r>
          </a:p>
          <a:p>
            <a:endParaRPr 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buNone/>
            </a:pPr>
            <a:r>
              <a:rPr lang="en-US" b="1" dirty="0" smtClean="0"/>
              <a:t>Composition of the </a:t>
            </a:r>
            <a:r>
              <a:rPr lang="en-US" b="1" dirty="0" err="1" smtClean="0"/>
              <a:t>Lokpal</a:t>
            </a:r>
            <a:endParaRPr lang="en-US" dirty="0" smtClean="0"/>
          </a:p>
          <a:p>
            <a:r>
              <a:rPr lang="en-US" dirty="0" smtClean="0"/>
              <a:t>The office of </a:t>
            </a:r>
            <a:r>
              <a:rPr lang="en-US" dirty="0" err="1" smtClean="0"/>
              <a:t>Lokpal</a:t>
            </a:r>
            <a:r>
              <a:rPr lang="en-US" dirty="0" smtClean="0"/>
              <a:t> Comprises of a Chairman and </a:t>
            </a:r>
            <a:r>
              <a:rPr lang="en-US" dirty="0" err="1" smtClean="0"/>
              <a:t>upto</a:t>
            </a:r>
            <a:r>
              <a:rPr lang="en-US" dirty="0" smtClean="0"/>
              <a:t> 8 members.</a:t>
            </a:r>
          </a:p>
          <a:p>
            <a:r>
              <a:rPr lang="en-US" dirty="0" smtClean="0"/>
              <a:t>eight members (judicial and non judicial and 50% reserved ) + a Chairman </a:t>
            </a:r>
          </a:p>
          <a:p>
            <a:pPr>
              <a:buNone/>
            </a:pPr>
            <a:r>
              <a:rPr lang="en-US" dirty="0" smtClean="0"/>
              <a:t> </a:t>
            </a:r>
          </a:p>
          <a:p>
            <a:r>
              <a:rPr lang="en-US" dirty="0" smtClean="0"/>
              <a:t>The chairman of the </a:t>
            </a:r>
            <a:r>
              <a:rPr lang="en-US" dirty="0" err="1" smtClean="0"/>
              <a:t>Lokpal</a:t>
            </a:r>
            <a:r>
              <a:rPr lang="en-US" dirty="0" smtClean="0"/>
              <a:t> can be current or former judge of the Supreme Court or the chief justice of High Courts.</a:t>
            </a:r>
          </a:p>
          <a:p>
            <a:pPr>
              <a:buNone/>
            </a:pPr>
            <a:r>
              <a:rPr lang="en-US" dirty="0" smtClean="0"/>
              <a:t>      Or</a:t>
            </a:r>
          </a:p>
          <a:p>
            <a:r>
              <a:rPr lang="en-US" dirty="0" smtClean="0"/>
              <a:t>An eminent person i.e. he is a person of neat and clean image and outstanding ability having special knowledge </a:t>
            </a:r>
          </a:p>
          <a:p>
            <a:endParaRPr 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Judicial Members - ex or sitting Judge of SC or CJ of HC. </a:t>
            </a:r>
          </a:p>
          <a:p>
            <a:r>
              <a:rPr lang="en-US" dirty="0" smtClean="0"/>
              <a:t> Non-Judicial Members – Impeccable integrity and outstanding ability with special knowledge and experience of 25rs in specified areas.</a:t>
            </a:r>
          </a:p>
          <a:p>
            <a:r>
              <a:rPr lang="en-US" dirty="0" smtClean="0"/>
              <a:t>Appointment of Chairperson and members appointed by President on recommendations of selection committee</a:t>
            </a:r>
          </a:p>
          <a:p>
            <a:r>
              <a:rPr lang="en-US" dirty="0" smtClean="0"/>
              <a:t>Tenure – 5 yrs or until 70 yrs</a:t>
            </a:r>
          </a:p>
          <a:p>
            <a:endParaRPr lang="en-US"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Selection  Committee</a:t>
            </a:r>
          </a:p>
          <a:p>
            <a:endParaRPr lang="en-US" dirty="0" smtClean="0"/>
          </a:p>
          <a:p>
            <a:pPr>
              <a:buNone/>
            </a:pPr>
            <a:r>
              <a:rPr lang="en-US" b="1" dirty="0" err="1" smtClean="0"/>
              <a:t>i</a:t>
            </a:r>
            <a:r>
              <a:rPr lang="en-US" b="1" dirty="0" smtClean="0"/>
              <a:t>.</a:t>
            </a:r>
            <a:r>
              <a:rPr lang="en-US" dirty="0" smtClean="0"/>
              <a:t> Prime Minister</a:t>
            </a:r>
          </a:p>
          <a:p>
            <a:pPr>
              <a:buNone/>
            </a:pPr>
            <a:r>
              <a:rPr lang="en-US" b="1" dirty="0" smtClean="0"/>
              <a:t>ii.</a:t>
            </a:r>
            <a:r>
              <a:rPr lang="en-US" dirty="0" smtClean="0"/>
              <a:t> Chief justice of India or his nominee</a:t>
            </a:r>
          </a:p>
          <a:p>
            <a:pPr>
              <a:buNone/>
            </a:pPr>
            <a:r>
              <a:rPr lang="en-US" b="1" dirty="0" smtClean="0"/>
              <a:t>iii.</a:t>
            </a:r>
            <a:r>
              <a:rPr lang="en-US" dirty="0" smtClean="0"/>
              <a:t> </a:t>
            </a:r>
            <a:r>
              <a:rPr lang="en-US" dirty="0" err="1" smtClean="0"/>
              <a:t>Lok</a:t>
            </a:r>
            <a:r>
              <a:rPr lang="en-US" dirty="0" smtClean="0"/>
              <a:t> </a:t>
            </a:r>
            <a:r>
              <a:rPr lang="en-US" dirty="0" err="1" smtClean="0"/>
              <a:t>Sabha</a:t>
            </a:r>
            <a:r>
              <a:rPr lang="en-US" dirty="0" smtClean="0"/>
              <a:t> Speaker</a:t>
            </a:r>
          </a:p>
          <a:p>
            <a:pPr>
              <a:buNone/>
            </a:pPr>
            <a:r>
              <a:rPr lang="en-US" b="1" dirty="0" smtClean="0"/>
              <a:t>iv.</a:t>
            </a:r>
            <a:r>
              <a:rPr lang="en-US" dirty="0" smtClean="0"/>
              <a:t> Leader of Opposition</a:t>
            </a:r>
          </a:p>
          <a:p>
            <a:pPr>
              <a:buNone/>
            </a:pPr>
            <a:r>
              <a:rPr lang="en-US" b="1" dirty="0" smtClean="0"/>
              <a:t>v.</a:t>
            </a:r>
            <a:r>
              <a:rPr lang="en-US" dirty="0" smtClean="0"/>
              <a:t> An eminent jurist nominated by the President of India</a:t>
            </a:r>
          </a:p>
          <a:p>
            <a:pPr>
              <a:buNone/>
            </a:pPr>
            <a:r>
              <a:rPr lang="en-US" dirty="0" err="1" smtClean="0"/>
              <a:t>Lokayukt</a:t>
            </a:r>
            <a:r>
              <a:rPr lang="en-US" dirty="0" smtClean="0"/>
              <a:t> comprises of </a:t>
            </a:r>
            <a:r>
              <a:rPr lang="en-US" b="1" dirty="0" smtClean="0"/>
              <a:t>three</a:t>
            </a:r>
            <a:r>
              <a:rPr lang="en-US" dirty="0" smtClean="0"/>
              <a:t> members and </a:t>
            </a:r>
            <a:r>
              <a:rPr lang="en-US" b="1" dirty="0" smtClean="0"/>
              <a:t>one chairperson</a:t>
            </a:r>
          </a:p>
          <a:p>
            <a:endParaRPr lang="en-US" dirty="0" smtClean="0"/>
          </a:p>
          <a:p>
            <a:endParaRPr 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r>
              <a:rPr lang="en-US" b="1" dirty="0" smtClean="0"/>
              <a:t>  STATE EXECUTIVES</a:t>
            </a:r>
            <a:endParaRPr lang="en-US" b="1"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POWERS AND FUNCTIONS OF GOVERNOR</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The Governor is the head of a state. </a:t>
            </a:r>
          </a:p>
          <a:p>
            <a:endParaRPr lang="en-US" dirty="0" smtClean="0"/>
          </a:p>
          <a:p>
            <a:r>
              <a:rPr lang="en-US" dirty="0" smtClean="0"/>
              <a:t>He is the Chief Executive in the state. </a:t>
            </a:r>
          </a:p>
          <a:p>
            <a:endParaRPr lang="en-US" dirty="0" smtClean="0"/>
          </a:p>
          <a:p>
            <a:r>
              <a:rPr lang="en-US" dirty="0" smtClean="0"/>
              <a:t>He enjoys the same position in the state as the President enjoys in the Centre.</a:t>
            </a:r>
          </a:p>
          <a:p>
            <a:endParaRPr lang="en-US" dirty="0" smtClean="0"/>
          </a:p>
          <a:p>
            <a:endParaRPr lang="en-US" dirty="0" smtClean="0"/>
          </a:p>
          <a:p>
            <a:endParaRPr lang="en-US" dirty="0" smtClean="0"/>
          </a:p>
          <a:p>
            <a:pPr fontAlgn="base"/>
            <a:r>
              <a:rPr lang="en-US" dirty="0" smtClean="0"/>
              <a:t>The President of India appoints the Governor of each state and while doing so he acts upon the advice of the Prime Minister.</a:t>
            </a:r>
          </a:p>
          <a:p>
            <a:pPr>
              <a:buNone/>
            </a:pPr>
            <a:r>
              <a:rPr lang="en-US" dirty="0" smtClean="0"/>
              <a:t/>
            </a:r>
            <a:br>
              <a:rPr lang="en-US" dirty="0" smtClean="0"/>
            </a:br>
            <a:endParaRPr 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The Governor is appointed for a period of five years.</a:t>
            </a:r>
          </a:p>
          <a:p>
            <a:r>
              <a:rPr lang="en-US" dirty="0" smtClean="0"/>
              <a:t>He holds office during the pleasure of the President. </a:t>
            </a:r>
          </a:p>
          <a:p>
            <a:r>
              <a:rPr lang="en-US" dirty="0" smtClean="0"/>
              <a:t>The President can remove or transfer him at any time.</a:t>
            </a:r>
            <a:endParaRPr 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fontAlgn="base"/>
            <a:r>
              <a:rPr lang="en-US" b="1" dirty="0" smtClean="0"/>
              <a:t/>
            </a:r>
            <a:br>
              <a:rPr lang="en-US" b="1" dirty="0" smtClean="0"/>
            </a:br>
            <a:r>
              <a:rPr lang="en-US" b="1" dirty="0" smtClean="0"/>
              <a:t/>
            </a:r>
            <a:br>
              <a:rPr lang="en-US" b="1" dirty="0" smtClean="0"/>
            </a:br>
            <a:r>
              <a:rPr lang="en-US" b="1" dirty="0" smtClean="0"/>
              <a:t>Powers and Functions of the Governor:</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1. Executive Powers</a:t>
            </a:r>
          </a:p>
          <a:p>
            <a:r>
              <a:rPr lang="en-US" dirty="0" smtClean="0"/>
              <a:t>Governor is the head of the State. </a:t>
            </a:r>
          </a:p>
          <a:p>
            <a:r>
              <a:rPr lang="en-US" dirty="0" smtClean="0"/>
              <a:t>The Constitution gives executive powers of the state to the Governor. </a:t>
            </a:r>
          </a:p>
          <a:p>
            <a:r>
              <a:rPr lang="en-US" dirty="0" smtClean="0"/>
              <a:t>He appoints the Chief Minister and other min</a:t>
            </a:r>
          </a:p>
          <a:p>
            <a:r>
              <a:rPr lang="en-US" dirty="0" smtClean="0"/>
              <a:t>All major appointments (Advocate General, Chairman and Members of Public Service Commission, Vice-Chancellors) in the state are made by the Governor. </a:t>
            </a:r>
            <a:r>
              <a:rPr lang="en-US" dirty="0" err="1" smtClean="0"/>
              <a:t>isters</a:t>
            </a:r>
            <a:r>
              <a:rPr lang="en-US" dirty="0" smtClean="0"/>
              <a:t> on the advice of the Chief Minister. </a:t>
            </a:r>
            <a:endParaRPr 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But in doing so, the Governor depends upon the advice of the State Chief Minister and the State Council of Ministers.</a:t>
            </a:r>
          </a:p>
          <a:p>
            <a:r>
              <a:rPr lang="en-US" dirty="0" smtClean="0"/>
              <a:t>Governor can seek from the Chief Minister any information about the state administration.</a:t>
            </a:r>
          </a:p>
          <a:p>
            <a:r>
              <a:rPr lang="en-US" dirty="0" smtClean="0"/>
              <a:t>The President consults the Governor while appointing the judges of the State High Court.</a:t>
            </a:r>
          </a:p>
          <a:p>
            <a:r>
              <a:rPr lang="en-US" dirty="0" smtClean="0"/>
              <a:t> The Governor acts as the Chancellor of the state universities.</a:t>
            </a:r>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during a constitutional emergency in the states the Governor becomes a real executive head of the state uses all executive powers with the help of some advisors.</a:t>
            </a:r>
          </a:p>
          <a:p>
            <a:r>
              <a:rPr lang="en-US" b="1" dirty="0" smtClean="0"/>
              <a:t>2. Legislative Powers</a:t>
            </a:r>
          </a:p>
          <a:p>
            <a:r>
              <a:rPr lang="en-US" dirty="0" smtClean="0"/>
              <a:t>All bills passed by the state legislature become laws only after the signatures of the Governor</a:t>
            </a:r>
          </a:p>
          <a:p>
            <a:r>
              <a:rPr lang="en-US" dirty="0" smtClean="0"/>
              <a:t>He can withhold his assent or can return a bill (other than a money bill) to the legislature for reconsideration.</a:t>
            </a:r>
            <a:endParaRPr 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Governor summons and prorogues the sessions of the state legislature.</a:t>
            </a:r>
          </a:p>
          <a:p>
            <a:r>
              <a:rPr lang="en-US" dirty="0" smtClean="0"/>
              <a:t>He can dissolve the state legislative assembly.</a:t>
            </a:r>
          </a:p>
          <a:p>
            <a:r>
              <a:rPr lang="en-US" dirty="0" smtClean="0"/>
              <a:t>He nominates 1/6 members of the Legislative Council under the advice of the State Chief Minister.</a:t>
            </a:r>
          </a:p>
          <a:p>
            <a:r>
              <a:rPr lang="en-US" dirty="0" smtClean="0"/>
              <a:t>When the state legislature is not in session, the Governor can issue ordinances.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THE ACT</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smtClean="0"/>
              <a:t>Formation of All India Federation</a:t>
            </a:r>
          </a:p>
          <a:p>
            <a:r>
              <a:rPr lang="en-US" dirty="0" smtClean="0"/>
              <a:t>Powers will be divided into centre and units</a:t>
            </a:r>
          </a:p>
          <a:p>
            <a:r>
              <a:rPr lang="en-US" dirty="0" smtClean="0"/>
              <a:t>Units will be including Provinces( states) and princely states( ruled by kings)</a:t>
            </a:r>
          </a:p>
          <a:p>
            <a:r>
              <a:rPr lang="en-US" dirty="0" smtClean="0"/>
              <a:t>Princely did not participated</a:t>
            </a:r>
          </a:p>
          <a:p>
            <a:r>
              <a:rPr lang="en-US" dirty="0" smtClean="0"/>
              <a:t>Three list were made and items were divided among them</a:t>
            </a:r>
          </a:p>
          <a:p>
            <a:r>
              <a:rPr lang="en-US" dirty="0" smtClean="0"/>
              <a:t>1. federal list ( for centre with 59 items)</a:t>
            </a:r>
          </a:p>
          <a:p>
            <a:r>
              <a:rPr lang="en-US" dirty="0" smtClean="0"/>
              <a:t>2. provincial ( state with 54 items)</a:t>
            </a:r>
          </a:p>
          <a:p>
            <a:r>
              <a:rPr lang="en-US" dirty="0" smtClean="0"/>
              <a:t>3. concurrent ( for both with 36 items)</a:t>
            </a:r>
            <a:endParaRPr lang="en-US"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fontAlgn="base"/>
            <a:r>
              <a:rPr lang="en-US" b="1" dirty="0" smtClean="0"/>
              <a:t>3. Financial Powers</a:t>
            </a:r>
          </a:p>
          <a:p>
            <a:pPr fontAlgn="base"/>
            <a:r>
              <a:rPr lang="en-US" dirty="0" smtClean="0"/>
              <a:t>A money bill can be introduced in the state legislature only with the prior permission of the Governor. </a:t>
            </a:r>
          </a:p>
          <a:p>
            <a:pPr fontAlgn="base"/>
            <a:r>
              <a:rPr lang="en-US" dirty="0" smtClean="0"/>
              <a:t>He orders that the annual budget be placed before the state legislature. </a:t>
            </a:r>
          </a:p>
          <a:p>
            <a:pPr fontAlgn="base"/>
            <a:r>
              <a:rPr lang="en-US" dirty="0" smtClean="0"/>
              <a:t>The contingency fund of the state is at his disposal </a:t>
            </a:r>
          </a:p>
          <a:p>
            <a:r>
              <a:rPr lang="en-US" dirty="0" smtClean="0"/>
              <a:t>In reality these powers are also exercised by him under the advice of the CM and his State Council of Ministers.</a:t>
            </a:r>
            <a:br>
              <a:rPr lang="en-US" dirty="0" smtClean="0"/>
            </a:br>
            <a:endParaRPr 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b="1" dirty="0" smtClean="0"/>
              <a:t>4. Judicial Powers</a:t>
            </a:r>
          </a:p>
          <a:p>
            <a:r>
              <a:rPr lang="en-US" dirty="0" smtClean="0"/>
              <a:t>He can influence the appointments, postings and promotions of the district judges and other judicial officials.</a:t>
            </a:r>
          </a:p>
          <a:p>
            <a:r>
              <a:rPr lang="en-US" dirty="0" smtClean="0"/>
              <a:t>He has the power to grant pardon, reprieve or remission of punishment or to suspend, remit or commute the sentences of any person, convicted of any offence </a:t>
            </a:r>
          </a:p>
          <a:p>
            <a:r>
              <a:rPr lang="en-US" dirty="0" smtClean="0"/>
              <a:t>While appointing the Chief Justice and other judges of the State High Court, the President of India consults the Governor of the Concerned State.</a:t>
            </a:r>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Powers and Functions of the Chief Minister</a:t>
            </a:r>
            <a:br>
              <a:rPr lang="en-US" b="1" dirty="0" smtClean="0"/>
            </a:br>
            <a:endParaRPr lang="en-US" dirty="0"/>
          </a:p>
        </p:txBody>
      </p:sp>
      <p:sp>
        <p:nvSpPr>
          <p:cNvPr id="3" name="Content Placeholder 2"/>
          <p:cNvSpPr>
            <a:spLocks noGrp="1"/>
          </p:cNvSpPr>
          <p:nvPr>
            <p:ph idx="1"/>
          </p:nvPr>
        </p:nvSpPr>
        <p:spPr/>
        <p:txBody>
          <a:bodyPr/>
          <a:lstStyle/>
          <a:p>
            <a:r>
              <a:rPr lang="en-US" dirty="0" smtClean="0"/>
              <a:t>The Chief Minister is appointed by the governor</a:t>
            </a:r>
          </a:p>
          <a:p>
            <a:r>
              <a:rPr lang="en-US" dirty="0" smtClean="0"/>
              <a:t>The party with the majority in the Legislative Assembly (</a:t>
            </a:r>
            <a:r>
              <a:rPr lang="en-US" dirty="0" err="1" smtClean="0"/>
              <a:t>Vidhan</a:t>
            </a:r>
            <a:r>
              <a:rPr lang="en-US" dirty="0" smtClean="0"/>
              <a:t> </a:t>
            </a:r>
            <a:r>
              <a:rPr lang="en-US" dirty="0" err="1" smtClean="0"/>
              <a:t>Sabha</a:t>
            </a:r>
            <a:r>
              <a:rPr lang="en-US" dirty="0" smtClean="0"/>
              <a:t>) is entitled to form the government.</a:t>
            </a:r>
          </a:p>
          <a:p>
            <a:r>
              <a:rPr lang="en-US" b="1" dirty="0" smtClean="0"/>
              <a:t>Powers and Functions of the Chief Minister</a:t>
            </a:r>
          </a:p>
          <a:p>
            <a:r>
              <a:rPr lang="en-US" b="1" dirty="0" smtClean="0"/>
              <a:t>1. To Aid and Advice the Governor:</a:t>
            </a:r>
          </a:p>
          <a:p>
            <a:endParaRPr 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The Chief Minister is the link between the Cabinet and the Governor.</a:t>
            </a:r>
          </a:p>
          <a:p>
            <a:r>
              <a:rPr lang="en-US" dirty="0" smtClean="0"/>
              <a:t> It is he who communicates to the Governor all decisions of the Council of Ministers.</a:t>
            </a:r>
          </a:p>
          <a:p>
            <a:r>
              <a:rPr lang="en-US" dirty="0" smtClean="0"/>
              <a:t>The Governor appoints a large number of top officials of the State. </a:t>
            </a:r>
          </a:p>
          <a:p>
            <a:r>
              <a:rPr lang="en-US" dirty="0" smtClean="0"/>
              <a:t>He also summons and prorogues the sessions of State Legislature. </a:t>
            </a:r>
          </a:p>
          <a:p>
            <a:r>
              <a:rPr lang="en-US" dirty="0" smtClean="0"/>
              <a:t>All such powers are exercised by the Governor on the advice of the Chief Minister. </a:t>
            </a:r>
            <a:endParaRPr 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fontAlgn="base"/>
            <a:r>
              <a:rPr lang="en-US" b="1" dirty="0" smtClean="0"/>
              <a:t>2. The Chief Minister is at the Head of the Council of Ministers:</a:t>
            </a:r>
          </a:p>
          <a:p>
            <a:pPr fontAlgn="base"/>
            <a:r>
              <a:rPr lang="en-US" dirty="0" smtClean="0"/>
              <a:t>As Head of the State Cabinet, the Chief Minister enjoys the following powers:</a:t>
            </a:r>
          </a:p>
          <a:p>
            <a:pPr fontAlgn="base"/>
            <a:r>
              <a:rPr lang="en-US" b="1" dirty="0" smtClean="0"/>
              <a:t>(</a:t>
            </a:r>
            <a:r>
              <a:rPr lang="en-US" b="1" dirty="0" err="1" smtClean="0"/>
              <a:t>i</a:t>
            </a:r>
            <a:r>
              <a:rPr lang="en-US" b="1" dirty="0" smtClean="0"/>
              <a:t>) Formation of the Ministry</a:t>
            </a:r>
          </a:p>
          <a:p>
            <a:pPr fontAlgn="base"/>
            <a:r>
              <a:rPr lang="en-US" dirty="0" smtClean="0"/>
              <a:t>The other Ministers are appointed by the Governor on the advice of the Chief Minister.</a:t>
            </a:r>
          </a:p>
          <a:p>
            <a:pPr fontAlgn="base"/>
            <a:r>
              <a:rPr lang="en-US" dirty="0" smtClean="0"/>
              <a:t>Assigning departments or portfolios to the Ministers is done by the Governor on the advice of the Chief Minister.</a:t>
            </a:r>
          </a:p>
          <a:p>
            <a:endParaRPr 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b="1" dirty="0" smtClean="0"/>
              <a:t>(ii) Removal of Ministers</a:t>
            </a:r>
          </a:p>
          <a:p>
            <a:r>
              <a:rPr lang="en-US" dirty="0" smtClean="0"/>
              <a:t>He may ask anyone of his colleagues to resign. If he declines, he will be dismissed by the Governor.</a:t>
            </a:r>
          </a:p>
          <a:p>
            <a:r>
              <a:rPr lang="en-US" b="1" dirty="0" smtClean="0"/>
              <a:t>(iii) The Chief Minister Presides over the Meetings</a:t>
            </a:r>
          </a:p>
          <a:p>
            <a:pPr fontAlgn="base"/>
            <a:r>
              <a:rPr lang="en-US" dirty="0" smtClean="0"/>
              <a:t>As Chairman of the Cabinet, the Chief Minister has a position to control the agenda for the Cabinet meetings. </a:t>
            </a:r>
          </a:p>
          <a:p>
            <a:pPr fontAlgn="base"/>
            <a:r>
              <a:rPr lang="en-US" dirty="0" smtClean="0"/>
              <a:t>It is for the Chief Minister to accept or reject proposals for Cabinet discussion.</a:t>
            </a:r>
          </a:p>
          <a:p>
            <a:pPr>
              <a:buNone/>
            </a:pPr>
            <a:r>
              <a:rPr lang="en-US" dirty="0" smtClean="0"/>
              <a:t/>
            </a:r>
            <a:br>
              <a:rPr lang="en-US" dirty="0" smtClean="0"/>
            </a:br>
            <a:endParaRPr 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lnSpcReduction="20000"/>
          </a:bodyPr>
          <a:lstStyle/>
          <a:p>
            <a:pPr fontAlgn="base"/>
            <a:r>
              <a:rPr lang="en-US" b="1" dirty="0" smtClean="0"/>
              <a:t>(iv) Co-ordinates the Working of various Departments:</a:t>
            </a:r>
          </a:p>
          <a:p>
            <a:pPr fontAlgn="base"/>
            <a:r>
              <a:rPr lang="en-US" dirty="0" smtClean="0"/>
              <a:t>The Chief Minister supervises and co­ordinates policies of the several Ministers and Departments. </a:t>
            </a:r>
          </a:p>
          <a:p>
            <a:pPr fontAlgn="base">
              <a:buNone/>
            </a:pPr>
            <a:endParaRPr lang="en-US" dirty="0" smtClean="0"/>
          </a:p>
          <a:p>
            <a:pPr fontAlgn="base"/>
            <a:r>
              <a:rPr lang="en-US" b="1" dirty="0" smtClean="0"/>
              <a:t>3. The Chief Minister is the Leader of the House</a:t>
            </a:r>
          </a:p>
          <a:p>
            <a:pPr fontAlgn="base"/>
            <a:r>
              <a:rPr lang="en-US" dirty="0" smtClean="0"/>
              <a:t>The Chief Minister is the leader of the State Legislative Assembly. All principal announcements of policy are made by him.</a:t>
            </a:r>
          </a:p>
          <a:p>
            <a:pPr>
              <a:buNone/>
            </a:pPr>
            <a:r>
              <a:rPr lang="en-US" dirty="0" smtClean="0"/>
              <a:t/>
            </a:r>
            <a:br>
              <a:rPr lang="en-US" dirty="0" smtClean="0"/>
            </a:br>
            <a:endParaRPr 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OF STATE CABINET</a:t>
            </a:r>
            <a:endParaRPr lang="en-US" b="1"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of state legislature</a:t>
            </a:r>
            <a:endParaRPr lang="en-US" b="1" dirty="0"/>
          </a:p>
        </p:txBody>
      </p:sp>
      <p:sp>
        <p:nvSpPr>
          <p:cNvPr id="3" name="Content Placeholder 2"/>
          <p:cNvSpPr>
            <a:spLocks noGrp="1"/>
          </p:cNvSpPr>
          <p:nvPr>
            <p:ph idx="1"/>
          </p:nvPr>
        </p:nvSpPr>
        <p:spPr/>
        <p:txBody>
          <a:bodyPr>
            <a:normAutofit fontScale="92500"/>
          </a:bodyPr>
          <a:lstStyle/>
          <a:p>
            <a:r>
              <a:rPr lang="en-US" dirty="0" smtClean="0"/>
              <a:t>The Constitution of India provides for a legislature in each State</a:t>
            </a:r>
          </a:p>
          <a:p>
            <a:r>
              <a:rPr lang="en-US" dirty="0" smtClean="0"/>
              <a:t> the composition of a state Legislature can be different in different states.</a:t>
            </a:r>
          </a:p>
          <a:p>
            <a:r>
              <a:rPr lang="en-US" dirty="0" smtClean="0"/>
              <a:t>It can be either bicameral or unicameral</a:t>
            </a:r>
          </a:p>
          <a:p>
            <a:r>
              <a:rPr lang="en-US" dirty="0" smtClean="0"/>
              <a:t>In case of a bicameral state legislature, the upper house is known as State Legislative Council (</a:t>
            </a:r>
            <a:r>
              <a:rPr lang="en-US" dirty="0" err="1" smtClean="0"/>
              <a:t>Vidhan</a:t>
            </a:r>
            <a:r>
              <a:rPr lang="en-US" dirty="0" smtClean="0"/>
              <a:t> </a:t>
            </a:r>
            <a:r>
              <a:rPr lang="en-US" dirty="0" err="1" smtClean="0"/>
              <a:t>Parishad</a:t>
            </a:r>
            <a:r>
              <a:rPr lang="en-US" dirty="0" smtClean="0"/>
              <a:t>) and the lower house as the State Legislative Assembly (</a:t>
            </a:r>
            <a:r>
              <a:rPr lang="en-US" dirty="0" err="1" smtClean="0"/>
              <a:t>Vidhan</a:t>
            </a:r>
            <a:r>
              <a:rPr lang="en-US" dirty="0" smtClean="0"/>
              <a:t> </a:t>
            </a:r>
            <a:r>
              <a:rPr lang="en-US" dirty="0" err="1" smtClean="0"/>
              <a:t>Sabha</a:t>
            </a:r>
            <a:r>
              <a:rPr lang="en-US" dirty="0" smtClean="0"/>
              <a:t>)</a:t>
            </a:r>
            <a:endParaRPr 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Where there is only one House of the State Legislature, it is known as the State Legislative Assembly. Orissa has a unicameral legislature</a:t>
            </a:r>
          </a:p>
          <a:p>
            <a:r>
              <a:rPr lang="en-US" dirty="0" smtClean="0"/>
              <a:t>The power to establish or abolish the Legislative Council in a state belongs to the Union Parliament.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Central Government</a:t>
            </a:r>
            <a:endParaRPr lang="en-US"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fontAlgn="base"/>
            <a:r>
              <a:rPr lang="en-US" b="1" dirty="0" smtClean="0"/>
              <a:t/>
            </a:r>
            <a:br>
              <a:rPr lang="en-US" b="1" dirty="0" smtClean="0"/>
            </a:br>
            <a:r>
              <a:rPr lang="en-US" b="1" dirty="0" err="1" smtClean="0"/>
              <a:t>Organisation</a:t>
            </a:r>
            <a:r>
              <a:rPr lang="en-US" b="1" dirty="0" smtClean="0"/>
              <a:t> of a State Legislature:</a:t>
            </a:r>
            <a:br>
              <a:rPr lang="en-US" b="1" dirty="0" smtClean="0"/>
            </a:br>
            <a:r>
              <a:rPr lang="en-US" dirty="0" smtClean="0"/>
              <a:t/>
            </a:r>
            <a:br>
              <a:rPr lang="en-US" dirty="0" smtClean="0"/>
            </a:br>
            <a:endParaRPr lang="en-US" b="1" dirty="0"/>
          </a:p>
        </p:txBody>
      </p:sp>
      <p:sp>
        <p:nvSpPr>
          <p:cNvPr id="3" name="Content Placeholder 2"/>
          <p:cNvSpPr>
            <a:spLocks noGrp="1"/>
          </p:cNvSpPr>
          <p:nvPr>
            <p:ph idx="1"/>
          </p:nvPr>
        </p:nvSpPr>
        <p:spPr/>
        <p:txBody>
          <a:bodyPr/>
          <a:lstStyle/>
          <a:p>
            <a:endParaRPr lang="en-US" dirty="0" smtClean="0"/>
          </a:p>
          <a:p>
            <a:r>
              <a:rPr lang="en-US" b="1" dirty="0" smtClean="0"/>
              <a:t>A) Composition of the State Legislative Assembly (</a:t>
            </a:r>
            <a:r>
              <a:rPr lang="en-US" b="1" dirty="0" err="1" smtClean="0"/>
              <a:t>Vidhan</a:t>
            </a:r>
            <a:r>
              <a:rPr lang="en-US" b="1" dirty="0" smtClean="0"/>
              <a:t> </a:t>
            </a:r>
            <a:r>
              <a:rPr lang="en-US" b="1" dirty="0" err="1" smtClean="0"/>
              <a:t>Sabha</a:t>
            </a:r>
            <a:r>
              <a:rPr lang="en-US" b="1" dirty="0" smtClean="0"/>
              <a:t>):</a:t>
            </a:r>
            <a:endParaRPr lang="en-US" dirty="0" smtClean="0"/>
          </a:p>
          <a:p>
            <a:r>
              <a:rPr lang="en-US" dirty="0" smtClean="0"/>
              <a:t>The State Legislative Assembly, popularly known as </a:t>
            </a:r>
            <a:r>
              <a:rPr lang="en-US" dirty="0" err="1" smtClean="0"/>
              <a:t>Vidhan</a:t>
            </a:r>
            <a:r>
              <a:rPr lang="en-US" dirty="0" smtClean="0"/>
              <a:t> </a:t>
            </a:r>
            <a:r>
              <a:rPr lang="en-US" dirty="0" err="1" smtClean="0"/>
              <a:t>Sabha</a:t>
            </a:r>
            <a:r>
              <a:rPr lang="en-US" dirty="0" smtClean="0"/>
              <a:t>, is the lower, directly elected, popular and powerful house of the state legislature.</a:t>
            </a:r>
          </a:p>
          <a:p>
            <a:r>
              <a:rPr lang="en-US" b="1" dirty="0" smtClean="0"/>
              <a:t>Composition of State Legislative Council:</a:t>
            </a:r>
            <a:endParaRPr lang="en-US"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popular name of the State Legislative Council is </a:t>
            </a:r>
            <a:r>
              <a:rPr lang="en-US" dirty="0" err="1" smtClean="0"/>
              <a:t>Vidhan</a:t>
            </a:r>
            <a:r>
              <a:rPr lang="en-US" dirty="0" smtClean="0"/>
              <a:t> </a:t>
            </a:r>
            <a:r>
              <a:rPr lang="en-US" dirty="0" err="1" smtClean="0"/>
              <a:t>Parishad</a:t>
            </a:r>
            <a:r>
              <a:rPr lang="en-US" dirty="0" smtClean="0"/>
              <a:t>. The total membership of a Legislative council cannot be normally less than 40 and more than l/3rd of the total membership of the State Legislative Assembly.</a:t>
            </a:r>
            <a:endParaRPr lang="en-US"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smtClean="0"/>
              <a:t/>
            </a:r>
            <a:br>
              <a:rPr lang="en-US" b="1" dirty="0" smtClean="0"/>
            </a:br>
            <a:r>
              <a:rPr lang="en-US" b="1" dirty="0" smtClean="0"/>
              <a:t>Powers and Functions of a State Legislature</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1. Legislative Powers:</a:t>
            </a:r>
          </a:p>
          <a:p>
            <a:r>
              <a:rPr lang="en-US" dirty="0" smtClean="0"/>
              <a:t>The State Legislature can make laws on the subjects of the State List and the Concurrent List.</a:t>
            </a:r>
          </a:p>
          <a:p>
            <a:r>
              <a:rPr lang="en-US" dirty="0" smtClean="0"/>
              <a:t>Legislative Assembly dominates the law-making work. Most of the non-money ordinary bills are introduced in the Legislative Assembly </a:t>
            </a:r>
            <a:endParaRPr lang="en-US"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Financial Powers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State Legislature has the power to levy taxes in respect of all subjects of the State List.</a:t>
            </a:r>
          </a:p>
          <a:p>
            <a:r>
              <a:rPr lang="en-US" dirty="0" smtClean="0"/>
              <a:t>The budget and all other financial policies and </a:t>
            </a:r>
            <a:r>
              <a:rPr lang="en-US" dirty="0" err="1" smtClean="0"/>
              <a:t>programmes</a:t>
            </a:r>
            <a:r>
              <a:rPr lang="en-US" dirty="0" smtClean="0"/>
              <a:t> of the state government become operational only after getting an approval from the State Legislature.</a:t>
            </a:r>
          </a:p>
          <a:p>
            <a:pPr fontAlgn="base"/>
            <a:r>
              <a:rPr lang="en-US" dirty="0" smtClean="0"/>
              <a:t>in respect of financial powers, the real authority is in the hands of the State Legislative Assembly.</a:t>
            </a:r>
          </a:p>
          <a:p>
            <a:r>
              <a:rPr lang="en-US" dirty="0" smtClean="0"/>
              <a:t/>
            </a:r>
            <a:br>
              <a:rPr lang="en-US" dirty="0" smtClean="0"/>
            </a:br>
            <a:endParaRPr lang="en-US"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Power to control the Executive</a:t>
            </a:r>
            <a:endParaRPr lang="en-US" dirty="0"/>
          </a:p>
        </p:txBody>
      </p:sp>
      <p:sp>
        <p:nvSpPr>
          <p:cNvPr id="3" name="Content Placeholder 2"/>
          <p:cNvSpPr>
            <a:spLocks noGrp="1"/>
          </p:cNvSpPr>
          <p:nvPr>
            <p:ph idx="1"/>
          </p:nvPr>
        </p:nvSpPr>
        <p:spPr/>
        <p:txBody>
          <a:bodyPr/>
          <a:lstStyle/>
          <a:p>
            <a:r>
              <a:rPr lang="en-US" dirty="0" smtClean="0"/>
              <a:t>Control over the State Council of Ministers is exercised by the State Legislative Assembly.</a:t>
            </a:r>
          </a:p>
          <a:p>
            <a:r>
              <a:rPr lang="en-US" dirty="0" smtClean="0"/>
              <a:t>Little role has been assigned to the State Legislative Council. </a:t>
            </a:r>
          </a:p>
          <a:p>
            <a:r>
              <a:rPr lang="en-US" dirty="0" smtClean="0"/>
              <a:t>The State Chief Minister is the leader of majority in the State Legislative Assembly.</a:t>
            </a:r>
            <a:endParaRPr lang="en-US"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Other Powers:</a:t>
            </a:r>
            <a:endParaRPr lang="en-US" dirty="0"/>
          </a:p>
        </p:txBody>
      </p:sp>
      <p:sp>
        <p:nvSpPr>
          <p:cNvPr id="3" name="Content Placeholder 2"/>
          <p:cNvSpPr>
            <a:spLocks noGrp="1"/>
          </p:cNvSpPr>
          <p:nvPr>
            <p:ph idx="1"/>
          </p:nvPr>
        </p:nvSpPr>
        <p:spPr/>
        <p:txBody>
          <a:bodyPr>
            <a:normAutofit lnSpcReduction="10000"/>
          </a:bodyPr>
          <a:lstStyle/>
          <a:p>
            <a:r>
              <a:rPr lang="en-US" dirty="0" smtClean="0"/>
              <a:t>The elected members of the Legislative Assembly (MLAs) participate in the election of the President of India.</a:t>
            </a:r>
          </a:p>
          <a:p>
            <a:r>
              <a:rPr lang="en-US" dirty="0" smtClean="0"/>
              <a:t>They also elect representatives of the state in the </a:t>
            </a:r>
            <a:r>
              <a:rPr lang="en-US" dirty="0" err="1" smtClean="0"/>
              <a:t>Rajya</a:t>
            </a:r>
            <a:r>
              <a:rPr lang="en-US" dirty="0" smtClean="0"/>
              <a:t> </a:t>
            </a:r>
            <a:r>
              <a:rPr lang="en-US" dirty="0" err="1" smtClean="0"/>
              <a:t>Sabha</a:t>
            </a:r>
            <a:r>
              <a:rPr lang="en-US" dirty="0" smtClean="0"/>
              <a:t>.</a:t>
            </a:r>
          </a:p>
          <a:p>
            <a:r>
              <a:rPr lang="en-US" dirty="0" smtClean="0"/>
              <a:t>Certain constitutional amendments can be made by the Union Parliament only with the ratification by at least half of the State Legislatures.</a:t>
            </a:r>
            <a:endParaRPr lang="en-US"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High Courts: Functions</a:t>
            </a:r>
            <a:br>
              <a:rPr lang="en-US" b="1" dirty="0" smtClean="0"/>
            </a:br>
            <a:endParaRPr lang="en-US" dirty="0"/>
          </a:p>
        </p:txBody>
      </p:sp>
      <p:sp>
        <p:nvSpPr>
          <p:cNvPr id="3" name="Content Placeholder 2"/>
          <p:cNvSpPr>
            <a:spLocks noGrp="1"/>
          </p:cNvSpPr>
          <p:nvPr>
            <p:ph idx="1"/>
          </p:nvPr>
        </p:nvSpPr>
        <p:spPr/>
        <p:txBody>
          <a:bodyPr/>
          <a:lstStyle/>
          <a:p>
            <a:r>
              <a:rPr lang="en-US" dirty="0" smtClean="0"/>
              <a:t>The Constitution provides for a High Court for each state. </a:t>
            </a:r>
          </a:p>
          <a:p>
            <a:r>
              <a:rPr lang="en-US" dirty="0" smtClean="0"/>
              <a:t>However, the Parliament can by law establish a common High Court for two or more states and a Union Territory.</a:t>
            </a:r>
          </a:p>
          <a:p>
            <a:r>
              <a:rPr lang="en-US" dirty="0" smtClean="0"/>
              <a:t>In all 21 High Courts are working in India. </a:t>
            </a:r>
          </a:p>
          <a:p>
            <a:r>
              <a:rPr lang="en-US" dirty="0" smtClean="0"/>
              <a:t>These are next only to the Supreme Court of India.</a:t>
            </a:r>
            <a:endParaRPr lang="en-US"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fontAlgn="base"/>
            <a:r>
              <a:rPr lang="en-US" b="1" dirty="0" smtClean="0"/>
              <a:t>Functions:</a:t>
            </a:r>
          </a:p>
          <a:p>
            <a:pPr fontAlgn="base"/>
            <a:r>
              <a:rPr lang="en-US" b="1" dirty="0" smtClean="0"/>
              <a:t>1. (a) Original Jurisdiction:</a:t>
            </a:r>
          </a:p>
          <a:p>
            <a:pPr fontAlgn="base"/>
            <a:r>
              <a:rPr lang="en-US" dirty="0" smtClean="0"/>
              <a:t>All High Courts possess original jurisdiction in cases relating to divorce, will, admiralty and contempt of court.</a:t>
            </a:r>
          </a:p>
          <a:p>
            <a:endParaRPr lang="en-US" dirty="0" smtClean="0"/>
          </a:p>
          <a:p>
            <a:r>
              <a:rPr lang="en-US" dirty="0" smtClean="0"/>
              <a:t>The High Courts have been empowered to issue writs in order to enforce fundamental rights.</a:t>
            </a:r>
            <a:br>
              <a:rPr lang="en-US" dirty="0" smtClean="0"/>
            </a:br>
            <a:r>
              <a:rPr lang="en-US" dirty="0" smtClean="0"/>
              <a:t/>
            </a:r>
            <a:br>
              <a:rPr lang="en-US" dirty="0" smtClean="0"/>
            </a:br>
            <a:endParaRPr lang="en-US"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b="1" dirty="0" smtClean="0"/>
              <a:t>2. Appellate Jurisdiction:</a:t>
            </a:r>
          </a:p>
          <a:p>
            <a:r>
              <a:rPr lang="en-US" dirty="0" smtClean="0"/>
              <a:t>In a civil case appeal to the High Court can be made against the decision of a district court.</a:t>
            </a:r>
          </a:p>
          <a:p>
            <a:r>
              <a:rPr lang="en-US" b="1" dirty="0" smtClean="0"/>
              <a:t>3. High Court as the Court of Record:</a:t>
            </a:r>
          </a:p>
          <a:p>
            <a:r>
              <a:rPr lang="en-US" dirty="0" smtClean="0"/>
              <a:t>High Courts, like the Supreme Court of India, are also Courts of Records. The records of all their </a:t>
            </a:r>
            <a:r>
              <a:rPr lang="en-US" dirty="0" err="1" smtClean="0"/>
              <a:t>judgements</a:t>
            </a:r>
            <a:r>
              <a:rPr lang="en-US" dirty="0" smtClean="0"/>
              <a:t> can be the basis for deciding cases by the subordinate courts.</a:t>
            </a:r>
          </a:p>
          <a:p>
            <a:pPr fontAlgn="base"/>
            <a:r>
              <a:rPr lang="en-US" b="1" dirty="0" smtClean="0"/>
              <a:t>4. Power of Judicial Review:</a:t>
            </a:r>
            <a:endParaRPr lang="en-US" dirty="0" smtClean="0"/>
          </a:p>
          <a:p>
            <a:r>
              <a:rPr lang="en-US" dirty="0" smtClean="0"/>
              <a:t>Like the Supreme Court of India, each High Court also enjoys the power of Judicial Review.</a:t>
            </a:r>
            <a:endParaRPr 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25000" lnSpcReduction="20000"/>
          </a:bodyPr>
          <a:lstStyle/>
          <a:p>
            <a:pPr fontAlgn="base"/>
            <a:r>
              <a:rPr lang="en-US" sz="9600" b="1" dirty="0" smtClean="0"/>
              <a:t>6. Administrative Powers of a High Court:</a:t>
            </a:r>
          </a:p>
          <a:p>
            <a:pPr fontAlgn="base"/>
            <a:endParaRPr lang="en-US" sz="9600" b="1" dirty="0" smtClean="0"/>
          </a:p>
          <a:p>
            <a:pPr fontAlgn="base"/>
            <a:endParaRPr lang="en-US" sz="9600" b="1" dirty="0" smtClean="0"/>
          </a:p>
          <a:p>
            <a:pPr fontAlgn="base"/>
            <a:r>
              <a:rPr lang="en-US" sz="9600" dirty="0" smtClean="0"/>
              <a:t>(</a:t>
            </a:r>
            <a:r>
              <a:rPr lang="en-US" sz="9600" dirty="0" err="1" smtClean="0"/>
              <a:t>i</a:t>
            </a:r>
            <a:r>
              <a:rPr lang="en-US" sz="9600" dirty="0" smtClean="0"/>
              <a:t>) It has the power to superintend and control all subordinate courts</a:t>
            </a:r>
          </a:p>
          <a:p>
            <a:pPr fontAlgn="base"/>
            <a:r>
              <a:rPr lang="en-US" sz="9600" dirty="0" smtClean="0"/>
              <a:t>.</a:t>
            </a:r>
          </a:p>
          <a:p>
            <a:pPr fontAlgn="base"/>
            <a:r>
              <a:rPr lang="en-US" sz="9600" dirty="0" smtClean="0"/>
              <a:t>(ii) It can ask for the details of the proceedings from subordinate courts.</a:t>
            </a:r>
          </a:p>
          <a:p>
            <a:pPr fontAlgn="base"/>
            <a:endParaRPr lang="en-US" sz="9600" dirty="0" smtClean="0"/>
          </a:p>
          <a:p>
            <a:pPr fontAlgn="base"/>
            <a:r>
              <a:rPr lang="en-US" sz="9600" dirty="0" smtClean="0"/>
              <a:t>(iii) It can transfer any case from one court to another and can even transfer the case to itself and decide the same.</a:t>
            </a:r>
          </a:p>
          <a:p>
            <a:pPr fontAlgn="base"/>
            <a:endParaRPr lang="en-US" sz="9600" dirty="0" smtClean="0"/>
          </a:p>
          <a:p>
            <a:pPr fontAlgn="base"/>
            <a:r>
              <a:rPr lang="en-US" sz="9600" dirty="0" smtClean="0"/>
              <a:t>(iv) It has the power to investigate or enquire into the record or other connected documents of any court subordinate to it</a:t>
            </a:r>
          </a:p>
          <a:p>
            <a:pPr fontAlgn="base"/>
            <a:endParaRPr lang="en-US" sz="9600" dirty="0" smtClean="0"/>
          </a:p>
          <a:p>
            <a:pPr fontAlgn="base"/>
            <a:r>
              <a:rPr lang="en-US" sz="11200" dirty="0" smtClean="0"/>
              <a:t>(vii) The appointment, promotion and posting of the district judges is made by the Governor in consultation with the High Courts. .</a:t>
            </a:r>
          </a:p>
          <a:p>
            <a:r>
              <a:rPr lang="en-US" dirty="0" smtClean="0"/>
              <a:t/>
            </a:r>
            <a:br>
              <a:rPr lang="en-US" dirty="0" smtClean="0"/>
            </a:br>
            <a:endParaRPr lang="en-US" dirty="0" smtClean="0"/>
          </a:p>
          <a:p>
            <a:pPr fontAlgn="base"/>
            <a:endParaRPr lang="en-US" dirty="0" smtClean="0"/>
          </a:p>
          <a:p>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If the item is not included in any of the list , this will come under Residuary powers.( decided by the Viceroy)</a:t>
            </a:r>
          </a:p>
          <a:p>
            <a:endParaRPr lang="en-US" dirty="0" smtClean="0"/>
          </a:p>
          <a:p>
            <a:r>
              <a:rPr lang="en-US" b="1" u="sng" dirty="0" smtClean="0"/>
              <a:t>Abolition of provincial </a:t>
            </a:r>
            <a:r>
              <a:rPr lang="en-US" b="1" u="sng" dirty="0" err="1" smtClean="0"/>
              <a:t>dyarchy</a:t>
            </a:r>
            <a:r>
              <a:rPr lang="en-US" b="1" u="sng" dirty="0" smtClean="0"/>
              <a:t> and introduction of </a:t>
            </a:r>
            <a:r>
              <a:rPr lang="en-US" b="1" u="sng" dirty="0" err="1" smtClean="0"/>
              <a:t>dyarchy</a:t>
            </a:r>
            <a:r>
              <a:rPr lang="en-US" b="1" u="sng" dirty="0" smtClean="0"/>
              <a:t> in the centre</a:t>
            </a:r>
          </a:p>
          <a:p>
            <a:r>
              <a:rPr lang="en-US" dirty="0" err="1" smtClean="0"/>
              <a:t>Dyarchy</a:t>
            </a:r>
            <a:r>
              <a:rPr lang="en-US" dirty="0" smtClean="0"/>
              <a:t> was introduced at central level</a:t>
            </a:r>
          </a:p>
          <a:p>
            <a:r>
              <a:rPr lang="en-US" dirty="0" smtClean="0"/>
              <a:t>It was divided into two parts</a:t>
            </a:r>
          </a:p>
          <a:p>
            <a:endParaRPr lang="en-US"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Sub Ordinate Court</a:t>
            </a:r>
            <a:endParaRPr lang="en-US" b="1" dirty="0"/>
          </a:p>
        </p:txBody>
      </p:sp>
      <p:sp>
        <p:nvSpPr>
          <p:cNvPr id="3" name="Content Placeholder 2"/>
          <p:cNvSpPr>
            <a:spLocks noGrp="1"/>
          </p:cNvSpPr>
          <p:nvPr>
            <p:ph idx="1"/>
          </p:nvPr>
        </p:nvSpPr>
        <p:spPr/>
        <p:txBody>
          <a:bodyPr>
            <a:normAutofit/>
          </a:bodyPr>
          <a:lstStyle/>
          <a:p>
            <a:r>
              <a:rPr lang="en-US" dirty="0" smtClean="0"/>
              <a:t>The Constitution also provides for appointment of subordinate judiciary.</a:t>
            </a:r>
          </a:p>
          <a:p>
            <a:pPr fontAlgn="base"/>
            <a:r>
              <a:rPr lang="en-US" dirty="0" smtClean="0"/>
              <a:t>These function below the high court’s at district or lower levels.</a:t>
            </a:r>
          </a:p>
          <a:p>
            <a:pPr fontAlgn="base"/>
            <a:r>
              <a:rPr lang="en-US" dirty="0" smtClean="0"/>
              <a:t>In each district of India there are various types of Subordinate or lower Courts.</a:t>
            </a:r>
          </a:p>
          <a:p>
            <a:pPr fontAlgn="base"/>
            <a:r>
              <a:rPr lang="en-US" dirty="0" smtClean="0"/>
              <a:t>  They are civil courts, Criminal Courts and revenue Courts.</a:t>
            </a:r>
          </a:p>
          <a:p>
            <a:pPr fontAlgn="base"/>
            <a:endParaRPr lang="en-US" dirty="0" smtClean="0"/>
          </a:p>
          <a:p>
            <a:endParaRPr lang="en-US" dirty="0" smtClean="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Constitution provides for the appointment of district and subordinate judges</a:t>
            </a:r>
          </a:p>
          <a:p>
            <a:r>
              <a:rPr lang="en-US" dirty="0" smtClean="0"/>
              <a:t>There are two kinds of Subordinate Courts: the District Courts and others.</a:t>
            </a:r>
          </a:p>
          <a:p>
            <a:r>
              <a:rPr lang="en-US" dirty="0" smtClean="0"/>
              <a:t>A judge of the District Court is appointed by the Governor in consultation with the High Court</a:t>
            </a:r>
          </a:p>
          <a:p>
            <a:endParaRPr lang="en-US"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a:buNone/>
            </a:pPr>
            <a:r>
              <a:rPr lang="en-US" dirty="0" smtClean="0"/>
              <a:t>                            </a:t>
            </a:r>
          </a:p>
          <a:p>
            <a:pPr>
              <a:buNone/>
            </a:pPr>
            <a:r>
              <a:rPr lang="en-US" dirty="0" smtClean="0"/>
              <a:t>                                                </a:t>
            </a:r>
            <a:r>
              <a:rPr lang="en-US" sz="4400" b="1" dirty="0" smtClean="0"/>
              <a:t>UNIT -3</a:t>
            </a:r>
            <a:endParaRPr lang="en-US" sz="4400" b="1"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Legal system</a:t>
            </a:r>
            <a:endParaRPr lang="en-US" b="1" dirty="0"/>
          </a:p>
        </p:txBody>
      </p:sp>
      <p:sp>
        <p:nvSpPr>
          <p:cNvPr id="3" name="Content Placeholder 2"/>
          <p:cNvSpPr>
            <a:spLocks noGrp="1"/>
          </p:cNvSpPr>
          <p:nvPr>
            <p:ph idx="1"/>
          </p:nvPr>
        </p:nvSpPr>
        <p:spPr>
          <a:xfrm>
            <a:off x="457200" y="1600200"/>
            <a:ext cx="8229600" cy="4953000"/>
          </a:xfrm>
        </p:spPr>
        <p:txBody>
          <a:bodyPr>
            <a:normAutofit lnSpcReduction="10000"/>
          </a:bodyPr>
          <a:lstStyle/>
          <a:p>
            <a:pPr>
              <a:buNone/>
            </a:pPr>
            <a:r>
              <a:rPr lang="en-US" dirty="0" smtClean="0"/>
              <a:t>   </a:t>
            </a:r>
            <a:r>
              <a:rPr lang="en-US" b="1" u="sng" dirty="0" smtClean="0"/>
              <a:t>Source of Law </a:t>
            </a:r>
          </a:p>
          <a:p>
            <a:r>
              <a:rPr lang="en-US" dirty="0" smtClean="0"/>
              <a:t>The primary source of law is in the enactments passed by the Parliament or the State Legislatures.</a:t>
            </a:r>
          </a:p>
          <a:p>
            <a:r>
              <a:rPr lang="en-US" dirty="0" smtClean="0"/>
              <a:t>Secondary source of law is the judgments of the Supreme Court, High Courts .</a:t>
            </a:r>
          </a:p>
          <a:p>
            <a:r>
              <a:rPr lang="en-US" dirty="0" smtClean="0"/>
              <a:t>The Constitution provides that the law declared by the Supreme Court shall be binding on all courts within India.</a:t>
            </a:r>
          </a:p>
          <a:p>
            <a:r>
              <a:rPr lang="en-US" dirty="0" smtClean="0"/>
              <a:t> Customs</a:t>
            </a:r>
          </a:p>
          <a:p>
            <a:endParaRPr lang="en-US" dirty="0" smtClean="0"/>
          </a:p>
          <a:p>
            <a:endParaRPr lang="en-US" dirty="0" smtClean="0"/>
          </a:p>
          <a:p>
            <a:endParaRPr lang="en-US"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Structure of courts</a:t>
            </a:r>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JUDICIARY OF INDIA</a:t>
            </a:r>
          </a:p>
          <a:p>
            <a:r>
              <a:rPr lang="en-US" dirty="0" smtClean="0"/>
              <a:t>The Judiciary of India is an independent body and is separate from the Executive and Legislative bodies of the Indian Government</a:t>
            </a:r>
          </a:p>
          <a:p>
            <a:r>
              <a:rPr lang="en-US" dirty="0" smtClean="0"/>
              <a:t>. The judicial system of India is stratified into various levels</a:t>
            </a:r>
            <a:endParaRPr lang="en-US"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At the apex is the Supreme Court, which is followed by High Courts at the state level</a:t>
            </a:r>
          </a:p>
          <a:p>
            <a:r>
              <a:rPr lang="en-US" dirty="0" smtClean="0"/>
              <a:t> District Courts at the district level and </a:t>
            </a:r>
            <a:r>
              <a:rPr lang="en-US" dirty="0" err="1" smtClean="0"/>
              <a:t>Lok</a:t>
            </a:r>
            <a:r>
              <a:rPr lang="en-US" dirty="0" smtClean="0"/>
              <a:t> </a:t>
            </a:r>
            <a:r>
              <a:rPr lang="en-US" dirty="0" err="1" smtClean="0"/>
              <a:t>Adalats</a:t>
            </a:r>
            <a:r>
              <a:rPr lang="en-US" dirty="0" smtClean="0"/>
              <a:t> at the Village and Panchayat Level</a:t>
            </a:r>
          </a:p>
          <a:p>
            <a:r>
              <a:rPr lang="en-US" dirty="0" smtClean="0"/>
              <a:t> The judiciary of India takes care of maintenance of law and order in the country along with solving problems related to civil and criminal offences. .</a:t>
            </a:r>
            <a:endParaRPr lang="en-US"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erver56\Desktop\structure-of-courts-in-india-3-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SUPREME COURT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The Indian Judicial System has the Supreme Court of India at its helm, which at present is located only in the capital city of Delhi, without any benches in any part of the nation, </a:t>
            </a:r>
          </a:p>
          <a:p>
            <a:r>
              <a:rPr lang="en-US" dirty="0" smtClean="0"/>
              <a:t>and is presided by the Chief Justice of India</a:t>
            </a:r>
          </a:p>
          <a:p>
            <a:endParaRPr lang="en-US" dirty="0" smtClean="0"/>
          </a:p>
          <a:p>
            <a:endParaRPr lang="en-US" dirty="0" smtClean="0"/>
          </a:p>
          <a:p>
            <a:endParaRPr lang="en-US" dirty="0" smtClean="0"/>
          </a:p>
          <a:p>
            <a:r>
              <a:rPr lang="en-US" dirty="0" smtClean="0"/>
              <a:t>The President of India can always seek consultation and guidance including the opinion of the apex court and its judges.</a:t>
            </a:r>
          </a:p>
          <a:p>
            <a:endParaRPr lang="en-US"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HIGH COURT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High Courts are also termed as the courts of equity.</a:t>
            </a:r>
          </a:p>
          <a:p>
            <a:r>
              <a:rPr lang="en-US" dirty="0" smtClean="0"/>
              <a:t> is the uppermost court in that state,</a:t>
            </a:r>
          </a:p>
          <a:p>
            <a:pPr>
              <a:buNone/>
            </a:pPr>
            <a:r>
              <a:rPr lang="en-US" dirty="0" smtClean="0"/>
              <a:t>    It  can be approached in writs not only for violation of fundamental rights , but also for any other rights of the Constitution</a:t>
            </a:r>
          </a:p>
          <a:p>
            <a:pPr>
              <a:buNone/>
            </a:pPr>
            <a:endParaRPr lang="en-US" dirty="0" smtClean="0"/>
          </a:p>
          <a:p>
            <a:pPr>
              <a:buNone/>
            </a:pPr>
            <a:r>
              <a:rPr lang="en-US" dirty="0" smtClean="0"/>
              <a:t>   its powers to supervise over all its subordinate courts </a:t>
            </a:r>
          </a:p>
          <a:p>
            <a:pPr>
              <a:buNone/>
            </a:pPr>
            <a:r>
              <a:rPr lang="en-US" dirty="0" smtClean="0"/>
              <a:t>Currently total 25 high courts in </a:t>
            </a:r>
            <a:r>
              <a:rPr lang="en-US" dirty="0" err="1" smtClean="0"/>
              <a:t>india</a:t>
            </a:r>
            <a:endParaRPr lang="en-US"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High Courts frame their own rules, and arrange to implement them but under certain provisions of Law</a:t>
            </a:r>
          </a:p>
          <a:p>
            <a:r>
              <a:rPr lang="en-US" dirty="0" smtClean="0"/>
              <a:t>All the High Courts have different division benches in different parts of the respective states for speedier cheaper and effective dispensing of justice. </a:t>
            </a:r>
          </a:p>
          <a:p>
            <a:r>
              <a:rPr lang="en-US" dirty="0" smtClean="0"/>
              <a:t>Every State has a High Court, which works under the direct guidance and supervision of the Supreme Court of India</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RESERVED </a:t>
            </a:r>
          </a:p>
          <a:p>
            <a:r>
              <a:rPr lang="en-US" dirty="0" smtClean="0"/>
              <a:t>TRANSFERRED</a:t>
            </a:r>
          </a:p>
          <a:p>
            <a:r>
              <a:rPr lang="en-US" dirty="0" smtClean="0"/>
              <a:t>Reserved: administrated by the Viceroy and he can take decisions without advising anyone</a:t>
            </a:r>
          </a:p>
          <a:p>
            <a:r>
              <a:rPr lang="en-US" dirty="0" smtClean="0"/>
              <a:t>Transferred: he has to take advice of others before taking any decisions</a:t>
            </a:r>
            <a:endParaRPr 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District Courts </a:t>
            </a:r>
            <a:endParaRPr lang="en-US" dirty="0"/>
          </a:p>
        </p:txBody>
      </p:sp>
      <p:sp>
        <p:nvSpPr>
          <p:cNvPr id="3" name="Content Placeholder 2"/>
          <p:cNvSpPr>
            <a:spLocks noGrp="1"/>
          </p:cNvSpPr>
          <p:nvPr>
            <p:ph idx="1"/>
          </p:nvPr>
        </p:nvSpPr>
        <p:spPr/>
        <p:txBody>
          <a:bodyPr>
            <a:normAutofit lnSpcReduction="10000"/>
          </a:bodyPr>
          <a:lstStyle/>
          <a:p>
            <a:r>
              <a:rPr lang="en-US" dirty="0" smtClean="0"/>
              <a:t>The highest court in each district is that of the District court</a:t>
            </a:r>
          </a:p>
          <a:p>
            <a:r>
              <a:rPr lang="en-US" dirty="0" smtClean="0"/>
              <a:t>The district court is presided over by one District Judge appointed by the state Government.</a:t>
            </a:r>
          </a:p>
          <a:p>
            <a:r>
              <a:rPr lang="en-US" dirty="0" smtClean="0"/>
              <a:t> In addition to the district judge there may be number of Additional District Judges and Assistant District Judges depending on the workload. </a:t>
            </a:r>
            <a:endParaRPr lang="en-US"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All are judicially integrated, appeal system is present. </a:t>
            </a:r>
            <a:endParaRPr 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COMMAN LAW</a:t>
            </a:r>
            <a:endParaRPr lang="en-US" b="1" dirty="0"/>
          </a:p>
        </p:txBody>
      </p:sp>
      <p:sp>
        <p:nvSpPr>
          <p:cNvPr id="3" name="Content Placeholder 2"/>
          <p:cNvSpPr>
            <a:spLocks noGrp="1"/>
          </p:cNvSpPr>
          <p:nvPr>
            <p:ph idx="1"/>
          </p:nvPr>
        </p:nvSpPr>
        <p:spPr/>
        <p:txBody>
          <a:bodyPr/>
          <a:lstStyle/>
          <a:p>
            <a:r>
              <a:rPr lang="en-US" dirty="0" smtClean="0"/>
              <a:t>Common law refers to law developed by judges through decisions of courts, rather than through legislative </a:t>
            </a:r>
          </a:p>
          <a:p>
            <a:r>
              <a:rPr lang="en-US" dirty="0" smtClean="0"/>
              <a:t>The basis for common law is tradition, past practices, and legal precedents set by the courts </a:t>
            </a:r>
          </a:p>
          <a:p>
            <a:r>
              <a:rPr lang="en-US" dirty="0" smtClean="0"/>
              <a:t>Common law seeks “interpretation through the past decisions of higher courts </a:t>
            </a:r>
            <a:endParaRPr 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The body of precedent is called “common law” and it binds future decisions.</a:t>
            </a:r>
          </a:p>
          <a:p>
            <a:r>
              <a:rPr lang="en-US" dirty="0" smtClean="0"/>
              <a:t> In future cases, when parties disagree on what the law is, an idealized common law court looks to past precedential decisions of relevant courts.</a:t>
            </a:r>
          </a:p>
          <a:p>
            <a:r>
              <a:rPr lang="en-US" dirty="0" smtClean="0"/>
              <a:t> If a similar dispute has been resolved in the past, the court is bound to follow the reasoning used in the prior decision </a:t>
            </a:r>
            <a:endParaRPr lang="en-US"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smtClean="0"/>
              <a:t>If however, the court finds that the current dispute is fundamentally distinct from all previous cases, judges have the authority and duty to make law by creating precedent. </a:t>
            </a:r>
          </a:p>
          <a:p>
            <a:pPr fontAlgn="base"/>
            <a:r>
              <a:rPr lang="en-US" dirty="0" smtClean="0"/>
              <a:t>Thereafter, the new decision becomes precedent, and will bind future courts.</a:t>
            </a:r>
          </a:p>
          <a:p>
            <a:pPr>
              <a:buNone/>
            </a:pPr>
            <a:r>
              <a:rPr lang="en-US" dirty="0" smtClean="0"/>
              <a:t/>
            </a:r>
            <a:br>
              <a:rPr lang="en-US" dirty="0" smtClean="0"/>
            </a:br>
            <a:endParaRPr lang="en-US"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Arbitration</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Arbitration is a process in which the conflicting parties agree to refer their dispute to a neutral third party known as ‘Arbitrator’. </a:t>
            </a:r>
          </a:p>
          <a:p>
            <a:r>
              <a:rPr lang="en-US" dirty="0" smtClean="0"/>
              <a:t>The arbitrator listens to the view points of the conflicting parties and then gives his decision which is binding on all the parties.</a:t>
            </a:r>
          </a:p>
          <a:p>
            <a:r>
              <a:rPr lang="en-US" dirty="0" smtClean="0"/>
              <a:t>The judgment on the dispute is sent to the government. The government publishes the judgment within 30 days of its submission </a:t>
            </a:r>
            <a:endParaRPr lang="en-US"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 In India, there are two types of arbitration: Voluntary and Compulsory.</a:t>
            </a:r>
          </a:p>
          <a:p>
            <a:pPr fontAlgn="base"/>
            <a:r>
              <a:rPr lang="en-US" b="1" dirty="0" smtClean="0"/>
              <a:t>Voluntary Arbitration:</a:t>
            </a:r>
          </a:p>
          <a:p>
            <a:pPr fontAlgn="base"/>
            <a:r>
              <a:rPr lang="en-US" dirty="0" smtClean="0"/>
              <a:t>In voluntary arbitration both the conflicting parties appoint a neutral third party as arbitrator. The arbitrator acts only when the dispute is referred to him/her. With a view to promote voluntary arbitration, the Government of India has constituted a tripartite National Arbitration Promotion Board</a:t>
            </a:r>
          </a:p>
          <a:p>
            <a:endParaRPr lang="en-US"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fontAlgn="base"/>
            <a:r>
              <a:rPr lang="en-US" b="1" dirty="0" smtClean="0"/>
              <a:t>Compulsory Arbitration:</a:t>
            </a:r>
          </a:p>
          <a:p>
            <a:pPr fontAlgn="base"/>
            <a:r>
              <a:rPr lang="en-US" dirty="0" smtClean="0"/>
              <a:t>In compulsory arbitration, the government can force the disputing parties to go for compulsory arbitration. </a:t>
            </a:r>
          </a:p>
          <a:p>
            <a:pPr fontAlgn="base"/>
            <a:r>
              <a:rPr lang="en-US" dirty="0" smtClean="0"/>
              <a:t>Both  the disputing parties can request the government to refer their dispute for arbitration. </a:t>
            </a:r>
          </a:p>
          <a:p>
            <a:pPr fontAlgn="base"/>
            <a:r>
              <a:rPr lang="en-US" dirty="0" smtClean="0"/>
              <a:t>The judgment given by the arbitrator is binding on the parties of dispute.</a:t>
            </a:r>
          </a:p>
          <a:p>
            <a:endParaRPr lang="en-US"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Contract Law </a:t>
            </a:r>
            <a:endParaRPr lang="en-US" b="1" dirty="0"/>
          </a:p>
        </p:txBody>
      </p:sp>
      <p:sp>
        <p:nvSpPr>
          <p:cNvPr id="3" name="Content Placeholder 2"/>
          <p:cNvSpPr>
            <a:spLocks noGrp="1"/>
          </p:cNvSpPr>
          <p:nvPr>
            <p:ph idx="1"/>
          </p:nvPr>
        </p:nvSpPr>
        <p:spPr/>
        <p:txBody>
          <a:bodyPr/>
          <a:lstStyle/>
          <a:p>
            <a:pPr>
              <a:buNone/>
            </a:pPr>
            <a:r>
              <a:rPr lang="en-US" dirty="0" smtClean="0"/>
              <a:t>   It came into effect on the 1st of September 1872 </a:t>
            </a:r>
          </a:p>
          <a:p>
            <a:r>
              <a:rPr lang="en-US" dirty="0" smtClean="0"/>
              <a:t>Containing a total of 266 sections it is the principal law regulating contracts in India.</a:t>
            </a:r>
          </a:p>
          <a:p>
            <a:r>
              <a:rPr lang="en-US" dirty="0" smtClean="0"/>
              <a:t>An </a:t>
            </a:r>
            <a:r>
              <a:rPr lang="en-US" dirty="0" smtClean="0">
                <a:hlinkClick r:id="rId2"/>
              </a:rPr>
              <a:t>agreement</a:t>
            </a:r>
            <a:r>
              <a:rPr lang="en-US" dirty="0" smtClean="0"/>
              <a:t> enforceable by law”</a:t>
            </a:r>
            <a:endParaRPr lang="en-US" dirty="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In other </a:t>
            </a:r>
            <a:r>
              <a:rPr lang="en-US" dirty="0" smtClean="0">
                <a:hlinkClick r:id="rId2"/>
              </a:rPr>
              <a:t>words</a:t>
            </a:r>
            <a:r>
              <a:rPr lang="en-US" dirty="0" smtClean="0"/>
              <a:t>, we can say that a contract is anything that is an agreement and enforceable by the law .</a:t>
            </a:r>
          </a:p>
          <a:p>
            <a:r>
              <a:rPr lang="en-US" dirty="0" smtClean="0"/>
              <a:t>Contract = Accepted Proposal (Agreement) + Enforceable by law (defined within the law)</a:t>
            </a:r>
          </a:p>
          <a:p>
            <a:r>
              <a:rPr lang="en-US" dirty="0" smtClean="0"/>
              <a:t>Agreement = </a:t>
            </a:r>
            <a:r>
              <a:rPr lang="en-US" dirty="0" smtClean="0">
                <a:hlinkClick r:id="rId3"/>
              </a:rPr>
              <a:t>Offer</a:t>
            </a:r>
            <a:r>
              <a:rPr lang="en-US" dirty="0" smtClean="0"/>
              <a:t> + </a:t>
            </a:r>
            <a:r>
              <a:rPr lang="en-US" dirty="0" smtClean="0">
                <a:hlinkClick r:id="rId4"/>
              </a:rPr>
              <a:t>Acceptance.</a:t>
            </a: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3200"/>
            <a:ext cx="8229600" cy="990600"/>
          </a:xfrm>
        </p:spPr>
        <p:txBody>
          <a:bodyPr>
            <a:normAutofit fontScale="90000"/>
          </a:bodyPr>
          <a:lstStyle/>
          <a:p>
            <a:r>
              <a:rPr lang="en-US" b="1" dirty="0" smtClean="0"/>
              <a:t>Meaning  of Constitution</a:t>
            </a:r>
            <a:r>
              <a:rPr lang="en-US" dirty="0" smtClean="0"/>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Government</a:t>
            </a:r>
          </a:p>
          <a:p>
            <a:r>
              <a:rPr lang="en-US" dirty="0" smtClean="0"/>
              <a:t>1.Central( center)</a:t>
            </a:r>
          </a:p>
          <a:p>
            <a:r>
              <a:rPr lang="en-US" dirty="0" smtClean="0"/>
              <a:t>2. Provincial (state) </a:t>
            </a:r>
          </a:p>
          <a:p>
            <a:r>
              <a:rPr lang="en-US" dirty="0" smtClean="0"/>
              <a:t>Initially </a:t>
            </a:r>
            <a:r>
              <a:rPr lang="en-US" dirty="0" err="1" smtClean="0"/>
              <a:t>dyarchy</a:t>
            </a:r>
            <a:r>
              <a:rPr lang="en-US" dirty="0" smtClean="0"/>
              <a:t> was in state</a:t>
            </a:r>
          </a:p>
          <a:p>
            <a:r>
              <a:rPr lang="en-US" dirty="0" err="1" smtClean="0"/>
              <a:t>Dyarchy</a:t>
            </a:r>
            <a:r>
              <a:rPr lang="en-US" dirty="0" smtClean="0"/>
              <a:t> ( all subjects will be divided into two)</a:t>
            </a:r>
          </a:p>
          <a:p>
            <a:r>
              <a:rPr lang="en-US" dirty="0" smtClean="0"/>
              <a:t>Reserved ( without consulting)</a:t>
            </a:r>
          </a:p>
          <a:p>
            <a:r>
              <a:rPr lang="en-US" dirty="0" smtClean="0"/>
              <a:t>Transferred (with consultation)</a:t>
            </a:r>
            <a:endParaRPr lang="en-US"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KINDS OF CONTRACT</a:t>
            </a:r>
            <a:endParaRPr lang="en-US" b="1" dirty="0"/>
          </a:p>
        </p:txBody>
      </p:sp>
      <p:sp>
        <p:nvSpPr>
          <p:cNvPr id="3" name="Content Placeholder 2"/>
          <p:cNvSpPr>
            <a:spLocks noGrp="1"/>
          </p:cNvSpPr>
          <p:nvPr>
            <p:ph idx="1"/>
          </p:nvPr>
        </p:nvSpPr>
        <p:spPr/>
        <p:txBody>
          <a:bodyPr>
            <a:normAutofit fontScale="92500" lnSpcReduction="10000"/>
          </a:bodyPr>
          <a:lstStyle/>
          <a:p>
            <a:pPr>
              <a:buNone/>
            </a:pPr>
            <a:endParaRPr lang="en-US" sz="3600" dirty="0" smtClean="0"/>
          </a:p>
          <a:p>
            <a:pPr>
              <a:buNone/>
            </a:pPr>
            <a:endParaRPr lang="en-US" sz="3600" dirty="0" smtClean="0"/>
          </a:p>
          <a:p>
            <a:r>
              <a:rPr lang="en-US" sz="3600" dirty="0" smtClean="0"/>
              <a:t> 1: According to Enforceability. </a:t>
            </a:r>
          </a:p>
          <a:p>
            <a:r>
              <a:rPr lang="en-US" sz="3600" dirty="0" smtClean="0"/>
              <a:t> 2: According to mode of creation. </a:t>
            </a:r>
          </a:p>
          <a:p>
            <a:r>
              <a:rPr lang="en-US" sz="3600" dirty="0" smtClean="0"/>
              <a:t> 3: According to Performance. </a:t>
            </a:r>
          </a:p>
          <a:p>
            <a:endParaRPr lang="en-US" sz="3600" dirty="0" smtClean="0"/>
          </a:p>
          <a:p>
            <a:pPr>
              <a:buNone/>
            </a:pPr>
            <a:r>
              <a:rPr lang="en-US" dirty="0" smtClean="0"/>
              <a:t/>
            </a:r>
            <a:br>
              <a:rPr lang="en-US" dirty="0" smtClean="0"/>
            </a:br>
            <a:endParaRPr lang="en-US"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According to mode of creation</a:t>
            </a:r>
            <a:endParaRPr lang="en-US" dirty="0"/>
          </a:p>
        </p:txBody>
      </p:sp>
      <p:sp>
        <p:nvSpPr>
          <p:cNvPr id="3" name="Content Placeholder 2"/>
          <p:cNvSpPr>
            <a:spLocks noGrp="1"/>
          </p:cNvSpPr>
          <p:nvPr>
            <p:ph idx="1"/>
          </p:nvPr>
        </p:nvSpPr>
        <p:spPr/>
        <p:txBody>
          <a:bodyPr/>
          <a:lstStyle/>
          <a:p>
            <a:r>
              <a:rPr lang="en-US" dirty="0" smtClean="0"/>
              <a:t>According to Formation a contract has the following two kinds.</a:t>
            </a:r>
          </a:p>
          <a:p>
            <a:endParaRPr lang="en-US" dirty="0" smtClean="0"/>
          </a:p>
          <a:p>
            <a:r>
              <a:rPr lang="en-US" dirty="0" smtClean="0"/>
              <a:t> Express Contract.</a:t>
            </a:r>
          </a:p>
          <a:p>
            <a:r>
              <a:rPr lang="en-US" dirty="0" smtClean="0"/>
              <a:t> Implied Contract. </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Express Contract : Express contract is one which is expressed in words spoken or written. When such a contract is formed, there is no difficulty in understanding the rights, terms, obligations and conditions of a contract. </a:t>
            </a:r>
          </a:p>
          <a:p>
            <a:r>
              <a:rPr lang="en-US" dirty="0" smtClean="0"/>
              <a:t>Example: “A” gives his house on rent to “B”, on per month 10000 Rs and for one year of period, “A” mentioned terms and condition on a paper</a:t>
            </a:r>
            <a:endParaRPr 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Implied Contract: An implied contract is made without any words spoken and written, It arise from acts, conduct of parties, course of dealing or circumstances. Example: “A” went into a restaurant and had a cup of tea. It is implied contract that A will pay for the cup of tea</a:t>
            </a:r>
            <a:endParaRPr lang="en-US" dirty="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According to Enforceability/Validity</a:t>
            </a:r>
          </a:p>
          <a:p>
            <a:pPr>
              <a:buNone/>
            </a:pPr>
            <a:r>
              <a:rPr lang="en-US" dirty="0" smtClean="0"/>
              <a:t> 1. </a:t>
            </a:r>
            <a:r>
              <a:rPr lang="en-US" b="1" dirty="0" smtClean="0"/>
              <a:t>VALID </a:t>
            </a:r>
          </a:p>
          <a:p>
            <a:pPr>
              <a:buNone/>
            </a:pPr>
            <a:r>
              <a:rPr lang="en-US" b="1" dirty="0" smtClean="0"/>
              <a:t>2. VOID </a:t>
            </a:r>
          </a:p>
          <a:p>
            <a:pPr>
              <a:buNone/>
            </a:pPr>
            <a:r>
              <a:rPr lang="en-US" b="1" dirty="0" smtClean="0"/>
              <a:t> 3. VOIDABLE</a:t>
            </a:r>
          </a:p>
          <a:p>
            <a:pPr>
              <a:buNone/>
            </a:pPr>
            <a:r>
              <a:rPr lang="en-US" b="1" dirty="0" smtClean="0"/>
              <a:t>4. ILLEGAL </a:t>
            </a:r>
          </a:p>
          <a:p>
            <a:pPr>
              <a:buNone/>
            </a:pPr>
            <a:r>
              <a:rPr lang="en-US" b="1" dirty="0" smtClean="0"/>
              <a:t>5. UNFORCEABLE</a:t>
            </a:r>
            <a:endParaRPr lang="en-US" b="1"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a: Valid Contract: A valid contract is enforceable by law or it is fulfilling all essentials of the law </a:t>
            </a:r>
          </a:p>
          <a:p>
            <a:r>
              <a:rPr lang="en-US" dirty="0" smtClean="0"/>
              <a:t> b: Void Contract: The term void means not binding by the law due to impossibility to performance.</a:t>
            </a:r>
          </a:p>
          <a:p>
            <a:r>
              <a:rPr lang="en-US" dirty="0" smtClean="0"/>
              <a:t>c. Voidable contract: such sort of contract are those which can be broken if one of the party  needs to the end the contract. agreement was entered by misrepresentation or  pressure   </a:t>
            </a:r>
          </a:p>
          <a:p>
            <a:endParaRPr 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illegal Agreement: An agreement is illegal when its performance is forbidden by any law</a:t>
            </a:r>
          </a:p>
          <a:p>
            <a:r>
              <a:rPr lang="en-US" dirty="0" smtClean="0"/>
              <a:t> Unenforceable contract: An unenforceable contract is that contract which cannot be enforced in a court of law because of some technical defects and faults such as absence of writing, registration</a:t>
            </a:r>
            <a:endParaRPr lang="en-US"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According to Performance</a:t>
            </a:r>
            <a:endParaRPr lang="en-US" dirty="0"/>
          </a:p>
        </p:txBody>
      </p:sp>
      <p:sp>
        <p:nvSpPr>
          <p:cNvPr id="3" name="Content Placeholder 2"/>
          <p:cNvSpPr>
            <a:spLocks noGrp="1"/>
          </p:cNvSpPr>
          <p:nvPr>
            <p:ph idx="1"/>
          </p:nvPr>
        </p:nvSpPr>
        <p:spPr/>
        <p:txBody>
          <a:bodyPr/>
          <a:lstStyle/>
          <a:p>
            <a:r>
              <a:rPr lang="en-US" dirty="0" smtClean="0"/>
              <a:t> According to performance a contract is of following two kinds.</a:t>
            </a:r>
          </a:p>
          <a:p>
            <a:pPr>
              <a:buNone/>
            </a:pPr>
            <a:r>
              <a:rPr lang="en-US" dirty="0" smtClean="0"/>
              <a:t> </a:t>
            </a:r>
          </a:p>
          <a:p>
            <a:r>
              <a:rPr lang="en-US" dirty="0" smtClean="0"/>
              <a:t> Executed Contract </a:t>
            </a:r>
          </a:p>
          <a:p>
            <a:endParaRPr lang="en-US" dirty="0" smtClean="0"/>
          </a:p>
          <a:p>
            <a:r>
              <a:rPr lang="en-US" dirty="0" smtClean="0"/>
              <a:t> </a:t>
            </a:r>
            <a:r>
              <a:rPr lang="en-US" dirty="0" err="1" smtClean="0"/>
              <a:t>Executory</a:t>
            </a:r>
            <a:r>
              <a:rPr lang="en-US" dirty="0" smtClean="0"/>
              <a:t> Contract </a:t>
            </a:r>
            <a:endParaRPr lang="en-US"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Executed Contract : A contract is said to be executed when both the parties have completely performed their obligations. It means that nothing remains to be done by either party under the contract.</a:t>
            </a:r>
          </a:p>
          <a:p>
            <a:r>
              <a:rPr lang="en-US" dirty="0" err="1" smtClean="0"/>
              <a:t>Executory</a:t>
            </a:r>
            <a:r>
              <a:rPr lang="en-US" dirty="0" smtClean="0"/>
              <a:t> Contract : In an </a:t>
            </a:r>
            <a:r>
              <a:rPr lang="en-US" dirty="0" err="1" smtClean="0"/>
              <a:t>executory</a:t>
            </a:r>
            <a:r>
              <a:rPr lang="en-US" dirty="0" smtClean="0"/>
              <a:t> contract something remains to be done. In other words, a contract is said to be </a:t>
            </a:r>
            <a:r>
              <a:rPr lang="en-US" dirty="0" err="1" smtClean="0"/>
              <a:t>executory</a:t>
            </a:r>
            <a:r>
              <a:rPr lang="en-US" dirty="0" smtClean="0"/>
              <a:t> when both parties to a contract have yet to perform their obligations.</a:t>
            </a:r>
            <a:endParaRPr lang="en-US"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Unilateral Contract: In a unilateral contract only one party has commitment. In other words</a:t>
            </a:r>
          </a:p>
          <a:p>
            <a:r>
              <a:rPr lang="en-US" dirty="0" smtClean="0"/>
              <a:t>Bilateral Contract: It is a contract where both parties are bounded to perform certain duties, responsibilities and obligations but not doing the same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smtClean="0"/>
              <a:t>Provincial Autonomy:</a:t>
            </a:r>
            <a:endParaRPr lang="en-US" dirty="0" smtClean="0"/>
          </a:p>
          <a:p>
            <a:r>
              <a:rPr lang="en-US" dirty="0" smtClean="0"/>
              <a:t>Most remarkable feature was provincial autonomy</a:t>
            </a:r>
          </a:p>
          <a:p>
            <a:r>
              <a:rPr lang="en-US" dirty="0" smtClean="0"/>
              <a:t>With the abolition of </a:t>
            </a:r>
            <a:r>
              <a:rPr lang="en-US" dirty="0" err="1" smtClean="0"/>
              <a:t>dyarchy</a:t>
            </a:r>
            <a:r>
              <a:rPr lang="en-US" dirty="0" smtClean="0"/>
              <a:t> at </a:t>
            </a:r>
            <a:r>
              <a:rPr lang="en-US" dirty="0" err="1" smtClean="0"/>
              <a:t>provivces,the</a:t>
            </a:r>
            <a:r>
              <a:rPr lang="en-US" dirty="0" smtClean="0"/>
              <a:t> entire provincial administration was instructed to the responsible ministers, who were controlled and removed by the provincial legislatures </a:t>
            </a:r>
            <a:endParaRPr lang="en-US" dirty="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pPr>
              <a:buNone/>
            </a:pPr>
            <a:r>
              <a:rPr lang="en-US" dirty="0" smtClean="0"/>
              <a:t>                               </a:t>
            </a:r>
            <a:r>
              <a:rPr lang="en-US" sz="5400" b="1" dirty="0" smtClean="0"/>
              <a:t> Tort law</a:t>
            </a:r>
            <a:r>
              <a:rPr lang="en-US" dirty="0" smtClean="0"/>
              <a:t> </a:t>
            </a:r>
            <a:endParaRPr lang="en-US" dirty="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TORT LAW</a:t>
            </a:r>
            <a:endParaRPr lang="en-US" b="1" dirty="0"/>
          </a:p>
        </p:txBody>
      </p:sp>
      <p:sp>
        <p:nvSpPr>
          <p:cNvPr id="3" name="Content Placeholder 2"/>
          <p:cNvSpPr>
            <a:spLocks noGrp="1"/>
          </p:cNvSpPr>
          <p:nvPr>
            <p:ph idx="1"/>
          </p:nvPr>
        </p:nvSpPr>
        <p:spPr/>
        <p:txBody>
          <a:bodyPr>
            <a:normAutofit/>
          </a:bodyPr>
          <a:lstStyle/>
          <a:p>
            <a:r>
              <a:rPr lang="en-US" dirty="0" smtClean="0"/>
              <a:t>The word ‘tort’ is derived from the Latin term ‘</a:t>
            </a:r>
            <a:r>
              <a:rPr lang="en-US" dirty="0" err="1" smtClean="0"/>
              <a:t>tortum</a:t>
            </a:r>
            <a:r>
              <a:rPr lang="en-US" dirty="0" smtClean="0"/>
              <a:t>’, twisted, and implies conduct which is twisted</a:t>
            </a:r>
          </a:p>
          <a:p>
            <a:r>
              <a:rPr lang="en-US" dirty="0" smtClean="0"/>
              <a:t>The term ‘tort’ is the French equivalent of the English word ‘wrong’</a:t>
            </a:r>
          </a:p>
          <a:p>
            <a:r>
              <a:rPr lang="en-US" dirty="0" smtClean="0"/>
              <a:t>TORT LAW IS BASED ON THE IDEA THAT EVERYONE IN OUR SOCIETY HAS CERTAIN RIGHTS </a:t>
            </a:r>
            <a:endParaRPr lang="en-US"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Along With Having Certain Rights, Everyone Has The Duty to Respect the Rights of Others. </a:t>
            </a:r>
          </a:p>
          <a:p>
            <a:r>
              <a:rPr lang="en-US" dirty="0" smtClean="0"/>
              <a:t> The Purpose of Tort Law is to Enforce Those Rights and Duties</a:t>
            </a:r>
          </a:p>
          <a:p>
            <a:r>
              <a:rPr lang="en-US" dirty="0" smtClean="0"/>
              <a:t>The person committing a tort or wrong is called a tort-</a:t>
            </a:r>
            <a:r>
              <a:rPr lang="en-US" dirty="0" err="1" smtClean="0"/>
              <a:t>feasor</a:t>
            </a:r>
            <a:r>
              <a:rPr lang="en-US" dirty="0" smtClean="0"/>
              <a:t> or wrong doer, and his misdoing is a </a:t>
            </a:r>
            <a:r>
              <a:rPr lang="en-US" dirty="0" err="1" smtClean="0"/>
              <a:t>tortious</a:t>
            </a:r>
            <a:r>
              <a:rPr lang="en-US" dirty="0" smtClean="0"/>
              <a:t> act </a:t>
            </a:r>
          </a:p>
          <a:p>
            <a:r>
              <a:rPr lang="en-US" dirty="0" smtClean="0"/>
              <a:t>The principal aim of the law of torts is compensation of victims or their dependants. </a:t>
            </a:r>
          </a:p>
          <a:p>
            <a:endParaRPr lang="en-US"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of Law of Torts</a:t>
            </a:r>
            <a:endParaRPr lang="en-US" dirty="0"/>
          </a:p>
        </p:txBody>
      </p:sp>
      <p:sp>
        <p:nvSpPr>
          <p:cNvPr id="3" name="Content Placeholder 2"/>
          <p:cNvSpPr>
            <a:spLocks noGrp="1"/>
          </p:cNvSpPr>
          <p:nvPr>
            <p:ph idx="1"/>
          </p:nvPr>
        </p:nvSpPr>
        <p:spPr/>
        <p:txBody>
          <a:bodyPr/>
          <a:lstStyle/>
          <a:p>
            <a:pPr>
              <a:buNone/>
            </a:pPr>
            <a:r>
              <a:rPr lang="en-US" dirty="0" smtClean="0"/>
              <a:t> 1. Afford compensation. </a:t>
            </a:r>
          </a:p>
          <a:p>
            <a:pPr>
              <a:buNone/>
            </a:pPr>
            <a:r>
              <a:rPr lang="en-US" dirty="0" smtClean="0"/>
              <a:t>2. Shifting of loss to person who caused it or to the beneficiary. </a:t>
            </a:r>
          </a:p>
          <a:p>
            <a:pPr>
              <a:buNone/>
            </a:pPr>
            <a:r>
              <a:rPr lang="en-US" dirty="0" smtClean="0"/>
              <a:t>3. To protect the interests and rights of a person like, property, person and reputation.</a:t>
            </a:r>
          </a:p>
          <a:p>
            <a:pPr>
              <a:buNone/>
            </a:pPr>
            <a:r>
              <a:rPr lang="en-US" dirty="0" smtClean="0"/>
              <a:t> 4. To provide appropriate remedy for violation of rights.</a:t>
            </a:r>
            <a:endParaRPr lang="en-US"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   The law of Torts in India is based on the English Law of Torts.</a:t>
            </a:r>
          </a:p>
          <a:p>
            <a:r>
              <a:rPr lang="en-US" dirty="0" smtClean="0"/>
              <a:t>    It is made applicable in India as per the circumstances.</a:t>
            </a:r>
          </a:p>
          <a:p>
            <a:r>
              <a:rPr lang="en-US" dirty="0" smtClean="0"/>
              <a:t>   Development of Law of Torts in India is very slow because…</a:t>
            </a:r>
          </a:p>
          <a:p>
            <a:pPr>
              <a:buNone/>
            </a:pPr>
            <a:r>
              <a:rPr lang="en-US" dirty="0" smtClean="0"/>
              <a:t>     1.. Lack of right consciousness.</a:t>
            </a:r>
          </a:p>
          <a:p>
            <a:pPr>
              <a:buNone/>
            </a:pPr>
            <a:r>
              <a:rPr lang="en-US" dirty="0" smtClean="0"/>
              <a:t>     2. Habit of tolerance. </a:t>
            </a:r>
          </a:p>
          <a:p>
            <a:pPr>
              <a:buNone/>
            </a:pPr>
            <a:r>
              <a:rPr lang="en-US" dirty="0" smtClean="0"/>
              <a:t>     3. Delayed judicial proceeding.  </a:t>
            </a:r>
          </a:p>
          <a:p>
            <a:pPr>
              <a:buNone/>
            </a:pPr>
            <a:r>
              <a:rPr lang="en-US" dirty="0" smtClean="0"/>
              <a:t>     4. Inability of the wrongdoer to pay damages </a:t>
            </a:r>
            <a:endParaRPr lang="en-US" dirty="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Essentials/elements of Torts</a:t>
            </a:r>
            <a:endParaRPr lang="en-US" dirty="0"/>
          </a:p>
        </p:txBody>
      </p:sp>
      <p:sp>
        <p:nvSpPr>
          <p:cNvPr id="3" name="Content Placeholder 2"/>
          <p:cNvSpPr>
            <a:spLocks noGrp="1"/>
          </p:cNvSpPr>
          <p:nvPr>
            <p:ph idx="1"/>
          </p:nvPr>
        </p:nvSpPr>
        <p:spPr/>
        <p:txBody>
          <a:bodyPr/>
          <a:lstStyle/>
          <a:p>
            <a:r>
              <a:rPr lang="en-US" dirty="0" smtClean="0"/>
              <a:t>  1. Wrongful act </a:t>
            </a:r>
          </a:p>
          <a:p>
            <a:endParaRPr lang="en-US" dirty="0" smtClean="0"/>
          </a:p>
          <a:p>
            <a:r>
              <a:rPr lang="en-US" dirty="0" smtClean="0"/>
              <a:t>2. Legal damage </a:t>
            </a:r>
          </a:p>
          <a:p>
            <a:endParaRPr lang="en-US" dirty="0" smtClean="0"/>
          </a:p>
          <a:p>
            <a:r>
              <a:rPr lang="en-US" dirty="0" smtClean="0"/>
              <a:t>3. Legal remedy</a:t>
            </a:r>
            <a:endParaRPr lang="en-US"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1. Wrongful act </a:t>
            </a:r>
          </a:p>
          <a:p>
            <a:r>
              <a:rPr lang="en-US" dirty="0" smtClean="0"/>
              <a:t>The act complained must be legally wrongful act. </a:t>
            </a:r>
          </a:p>
          <a:p>
            <a:r>
              <a:rPr lang="en-US" dirty="0" smtClean="0"/>
              <a:t>An act will be ‘wrongful’ when it affect someone’s legal right</a:t>
            </a:r>
          </a:p>
          <a:p>
            <a:r>
              <a:rPr lang="en-US" dirty="0" smtClean="0"/>
              <a:t>This is ‘wrongful’ because, there must have been a breach of duty which has been fixed by law itself.</a:t>
            </a:r>
            <a:endParaRPr lang="en-US"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153400" cy="5287963"/>
          </a:xfrm>
        </p:spPr>
        <p:txBody>
          <a:bodyPr>
            <a:normAutofit/>
          </a:bodyPr>
          <a:lstStyle/>
          <a:p>
            <a:r>
              <a:rPr lang="en-US" dirty="0" smtClean="0"/>
              <a:t>LEGAL DAMAGE </a:t>
            </a:r>
          </a:p>
          <a:p>
            <a:r>
              <a:rPr lang="en-US" dirty="0" smtClean="0"/>
              <a:t>There must be violation of a legal right of a person and, if it is not, there can be no action under law of torts. </a:t>
            </a:r>
          </a:p>
          <a:p>
            <a:r>
              <a:rPr lang="en-US" dirty="0" smtClean="0"/>
              <a:t> There  must be a damage by the wrongful act</a:t>
            </a:r>
          </a:p>
          <a:p>
            <a:r>
              <a:rPr lang="en-US" dirty="0" smtClean="0"/>
              <a:t>LEGAL Remedy</a:t>
            </a:r>
          </a:p>
          <a:p>
            <a:r>
              <a:rPr lang="en-US" dirty="0" smtClean="0"/>
              <a:t>There should be a remedy present for a particular case</a:t>
            </a:r>
            <a:endParaRPr lang="en-US"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It has two principles</a:t>
            </a:r>
          </a:p>
          <a:p>
            <a:r>
              <a:rPr lang="en-US" dirty="0" smtClean="0"/>
              <a:t>1.</a:t>
            </a:r>
            <a:r>
              <a:rPr lang="en-US" b="1" dirty="0" smtClean="0"/>
              <a:t>DamnumSine </a:t>
            </a:r>
            <a:r>
              <a:rPr lang="en-US" b="1" dirty="0" err="1" smtClean="0"/>
              <a:t>Injuria</a:t>
            </a:r>
            <a:r>
              <a:rPr lang="en-US" dirty="0" smtClean="0"/>
              <a:t> i.e. damage without injury, but legal right is also not  damage</a:t>
            </a:r>
          </a:p>
          <a:p>
            <a:endParaRPr lang="en-US" dirty="0" smtClean="0"/>
          </a:p>
          <a:p>
            <a:r>
              <a:rPr lang="en-US" dirty="0" smtClean="0"/>
              <a:t>2.</a:t>
            </a:r>
            <a:r>
              <a:rPr lang="en-US" b="1" dirty="0" smtClean="0"/>
              <a:t> </a:t>
            </a:r>
            <a:r>
              <a:rPr lang="en-US" b="1" dirty="0" err="1" smtClean="0"/>
              <a:t>Injuria</a:t>
            </a:r>
            <a:r>
              <a:rPr lang="en-US" b="1" dirty="0" smtClean="0"/>
              <a:t> Sine </a:t>
            </a:r>
            <a:r>
              <a:rPr lang="en-US" b="1" dirty="0" err="1" smtClean="0"/>
              <a:t>Dumnum</a:t>
            </a:r>
            <a:r>
              <a:rPr lang="en-US" b="1" dirty="0" smtClean="0"/>
              <a:t>:</a:t>
            </a:r>
            <a:r>
              <a:rPr lang="en-US" dirty="0" smtClean="0"/>
              <a:t> i.e. damage without injury, but legal right is also  damage</a:t>
            </a:r>
            <a:endParaRPr lang="en-US"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torts</a:t>
            </a:r>
            <a:endParaRPr lang="en-US" b="1" dirty="0"/>
          </a:p>
        </p:txBody>
      </p:sp>
      <p:sp>
        <p:nvSpPr>
          <p:cNvPr id="3" name="Content Placeholder 2"/>
          <p:cNvSpPr>
            <a:spLocks noGrp="1"/>
          </p:cNvSpPr>
          <p:nvPr>
            <p:ph idx="1"/>
          </p:nvPr>
        </p:nvSpPr>
        <p:spPr/>
        <p:txBody>
          <a:bodyPr/>
          <a:lstStyle/>
          <a:p>
            <a:r>
              <a:rPr lang="en-US" dirty="0" smtClean="0"/>
              <a:t>There are three types of torts</a:t>
            </a:r>
          </a:p>
          <a:p>
            <a:r>
              <a:rPr lang="en-US" dirty="0" smtClean="0"/>
              <a:t>1. Intentional: Assault, mental stress etc</a:t>
            </a:r>
          </a:p>
          <a:p>
            <a:r>
              <a:rPr lang="en-US" dirty="0" smtClean="0"/>
              <a:t> 2. Negligence:  Due to careless. </a:t>
            </a:r>
            <a:r>
              <a:rPr lang="en-US" dirty="0" err="1" smtClean="0"/>
              <a:t>Eg</a:t>
            </a:r>
            <a:r>
              <a:rPr lang="en-US" dirty="0" smtClean="0"/>
              <a:t>. accidents etc</a:t>
            </a:r>
          </a:p>
          <a:p>
            <a:r>
              <a:rPr lang="en-US" dirty="0" smtClean="0"/>
              <a:t>3. Strict liabilities: Duty without fault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u="sng" dirty="0" smtClean="0"/>
              <a:t>Establishment of Federal Court</a:t>
            </a:r>
            <a:r>
              <a:rPr lang="en-US" dirty="0" smtClean="0"/>
              <a:t> </a:t>
            </a:r>
          </a:p>
          <a:p>
            <a:r>
              <a:rPr lang="en-US" dirty="0" smtClean="0"/>
              <a:t>This act provided the Federal Court to resolve the disputes related to Federal matters( matters between centre and state as well as among states)</a:t>
            </a:r>
          </a:p>
          <a:p>
            <a:r>
              <a:rPr lang="en-US" dirty="0" smtClean="0"/>
              <a:t>The provisions were made for filling the appeal from High Court to Federal Court and from Federal to Privy council( in England)</a:t>
            </a:r>
          </a:p>
          <a:p>
            <a:r>
              <a:rPr lang="en-US" dirty="0" smtClean="0"/>
              <a:t> Today , Federal Court is known as Supreme Court of India</a:t>
            </a:r>
            <a:endParaRPr lang="en-US" dirty="0"/>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Intellectual Property Laws</a:t>
            </a:r>
            <a:endParaRPr lang="en-US" b="1" dirty="0"/>
          </a:p>
        </p:txBody>
      </p:sp>
      <p:sp>
        <p:nvSpPr>
          <p:cNvPr id="3" name="Content Placeholder 2"/>
          <p:cNvSpPr>
            <a:spLocks noGrp="1"/>
          </p:cNvSpPr>
          <p:nvPr>
            <p:ph idx="1"/>
          </p:nvPr>
        </p:nvSpPr>
        <p:spPr/>
        <p:txBody>
          <a:bodyPr/>
          <a:lstStyle/>
          <a:p>
            <a:r>
              <a:rPr lang="en-US" dirty="0" smtClean="0"/>
              <a:t>Intellectual property (IP) refers to creations of the mind, such as inventions; literary and artistic works; designs; and symbols, etc</a:t>
            </a:r>
          </a:p>
          <a:p>
            <a:r>
              <a:rPr lang="en-US" dirty="0" smtClean="0"/>
              <a:t>Intellectual Property Rights = the holder of one of these abstract properties has certain exclusive rights to the creative work, commercial symbol, invention etc</a:t>
            </a:r>
            <a:endParaRPr lang="en-US" dirty="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Intellectual property rights allow the originator of certain ideas, inventions, and expressions to exclude others from using those ideas, inventions, and expressions without permission. </a:t>
            </a:r>
          </a:p>
          <a:p>
            <a:r>
              <a:rPr lang="en-US" dirty="0" smtClean="0"/>
              <a:t>Laws that protects the Intellectual property Right is known as Intellectual Property Right</a:t>
            </a:r>
            <a:endParaRPr lang="en-US" dirty="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Types of intellectual Property</a:t>
            </a:r>
            <a:endParaRPr lang="en-US" b="1" dirty="0"/>
          </a:p>
        </p:txBody>
      </p:sp>
      <p:sp>
        <p:nvSpPr>
          <p:cNvPr id="3" name="Content Placeholder 2"/>
          <p:cNvSpPr>
            <a:spLocks noGrp="1"/>
          </p:cNvSpPr>
          <p:nvPr>
            <p:ph idx="1"/>
          </p:nvPr>
        </p:nvSpPr>
        <p:spPr/>
        <p:txBody>
          <a:bodyPr>
            <a:normAutofit lnSpcReduction="10000"/>
          </a:bodyPr>
          <a:lstStyle/>
          <a:p>
            <a:r>
              <a:rPr lang="en-US" dirty="0" smtClean="0"/>
              <a:t>Copyrights </a:t>
            </a:r>
          </a:p>
          <a:p>
            <a:endParaRPr lang="en-US" dirty="0" smtClean="0"/>
          </a:p>
          <a:p>
            <a:r>
              <a:rPr lang="en-US" dirty="0" smtClean="0"/>
              <a:t>Trade Marks </a:t>
            </a:r>
          </a:p>
          <a:p>
            <a:endParaRPr lang="en-US" dirty="0" smtClean="0"/>
          </a:p>
          <a:p>
            <a:pPr>
              <a:buNone/>
            </a:pPr>
            <a:r>
              <a:rPr lang="en-US" dirty="0" smtClean="0"/>
              <a:t> •Patents </a:t>
            </a:r>
          </a:p>
          <a:p>
            <a:pPr>
              <a:buNone/>
            </a:pPr>
            <a:endParaRPr lang="en-US" dirty="0" smtClean="0"/>
          </a:p>
          <a:p>
            <a:pPr>
              <a:buNone/>
            </a:pPr>
            <a:r>
              <a:rPr lang="en-US" dirty="0" smtClean="0"/>
              <a:t/>
            </a:r>
            <a:br>
              <a:rPr lang="en-US" dirty="0" smtClean="0"/>
            </a:br>
            <a:endParaRPr lang="en-US"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Copyright protects “Expressive work”. </a:t>
            </a:r>
          </a:p>
          <a:p>
            <a:endParaRPr lang="en-US" dirty="0" smtClean="0"/>
          </a:p>
          <a:p>
            <a:pPr>
              <a:buNone/>
            </a:pPr>
            <a:r>
              <a:rPr lang="en-US" dirty="0" smtClean="0"/>
              <a:t>•Trademark protects marks that are placed on goods to distinguish them from other work.</a:t>
            </a:r>
          </a:p>
          <a:p>
            <a:endParaRPr lang="en-US" dirty="0" smtClean="0"/>
          </a:p>
          <a:p>
            <a:endParaRPr lang="en-US" dirty="0" smtClean="0"/>
          </a:p>
          <a:p>
            <a:pPr>
              <a:buNone/>
            </a:pPr>
            <a:r>
              <a:rPr lang="en-US" dirty="0" smtClean="0"/>
              <a:t> •Patent protects “Inventions”.</a:t>
            </a:r>
            <a:endParaRPr lang="en-US"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Patent</a:t>
            </a:r>
            <a:endParaRPr lang="en-US" b="1"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When inventor creates anything new by applying his intellect, </a:t>
            </a:r>
            <a:r>
              <a:rPr lang="en-US" dirty="0" err="1" smtClean="0"/>
              <a:t>labour</a:t>
            </a:r>
            <a:r>
              <a:rPr lang="en-US" dirty="0" smtClean="0"/>
              <a:t> and skill, the product so obtained  becomes his Patent</a:t>
            </a:r>
          </a:p>
          <a:p>
            <a:r>
              <a:rPr lang="en-US" dirty="0" smtClean="0"/>
              <a:t>It is a form of Intellectual property</a:t>
            </a:r>
            <a:endParaRPr lang="en-US" dirty="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To encourage inventions</a:t>
            </a:r>
          </a:p>
          <a:p>
            <a:r>
              <a:rPr lang="en-US" dirty="0" smtClean="0"/>
              <a:t>To develop scientific thinking</a:t>
            </a:r>
          </a:p>
          <a:p>
            <a:r>
              <a:rPr lang="en-US" dirty="0" smtClean="0"/>
              <a:t>To introduce new techniques and methods</a:t>
            </a:r>
          </a:p>
          <a:p>
            <a:r>
              <a:rPr lang="en-US" dirty="0" smtClean="0"/>
              <a:t>To promote rapid development</a:t>
            </a:r>
          </a:p>
          <a:p>
            <a:endParaRPr lang="en-US" dirty="0"/>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 the patents</a:t>
            </a:r>
            <a:endParaRPr lang="en-US" b="1" dirty="0"/>
          </a:p>
        </p:txBody>
      </p:sp>
      <p:sp>
        <p:nvSpPr>
          <p:cNvPr id="3" name="Content Placeholder 2"/>
          <p:cNvSpPr>
            <a:spLocks noGrp="1"/>
          </p:cNvSpPr>
          <p:nvPr>
            <p:ph idx="1"/>
          </p:nvPr>
        </p:nvSpPr>
        <p:spPr/>
        <p:txBody>
          <a:bodyPr/>
          <a:lstStyle/>
          <a:p>
            <a:r>
              <a:rPr lang="en-US" dirty="0" smtClean="0"/>
              <a:t>Projects without novelty</a:t>
            </a:r>
          </a:p>
          <a:p>
            <a:r>
              <a:rPr lang="en-US" dirty="0" smtClean="0"/>
              <a:t>Which is against human health</a:t>
            </a:r>
          </a:p>
          <a:p>
            <a:r>
              <a:rPr lang="en-US" dirty="0" smtClean="0"/>
              <a:t>Those are baseless</a:t>
            </a:r>
          </a:p>
          <a:p>
            <a:r>
              <a:rPr lang="en-US" dirty="0" smtClean="0"/>
              <a:t>Plants ,animals and their parts</a:t>
            </a:r>
            <a:endParaRPr lang="en-US"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patentable</a:t>
            </a:r>
            <a:endParaRPr lang="en-US" b="1"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It must be </a:t>
            </a:r>
            <a:r>
              <a:rPr lang="en-US" u="sng" dirty="0" smtClean="0"/>
              <a:t>novel</a:t>
            </a:r>
          </a:p>
          <a:p>
            <a:r>
              <a:rPr lang="en-US" dirty="0" smtClean="0"/>
              <a:t>It must be </a:t>
            </a:r>
            <a:r>
              <a:rPr lang="en-US" u="sng" dirty="0" smtClean="0"/>
              <a:t>useful</a:t>
            </a:r>
          </a:p>
          <a:p>
            <a:r>
              <a:rPr lang="en-US" dirty="0" smtClean="0"/>
              <a:t>It must be </a:t>
            </a:r>
            <a:r>
              <a:rPr lang="en-US" u="sng" dirty="0" smtClean="0"/>
              <a:t>non obvious</a:t>
            </a:r>
            <a:endParaRPr lang="en-US" u="sng" dirty="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Procedure</a:t>
            </a:r>
            <a:endParaRPr lang="en-US" b="1" dirty="0"/>
          </a:p>
        </p:txBody>
      </p:sp>
      <p:sp>
        <p:nvSpPr>
          <p:cNvPr id="3" name="Content Placeholder 2"/>
          <p:cNvSpPr>
            <a:spLocks noGrp="1"/>
          </p:cNvSpPr>
          <p:nvPr>
            <p:ph idx="1"/>
          </p:nvPr>
        </p:nvSpPr>
        <p:spPr/>
        <p:txBody>
          <a:bodyPr/>
          <a:lstStyle/>
          <a:p>
            <a:r>
              <a:rPr lang="en-US" b="1" dirty="0" smtClean="0"/>
              <a:t>1. Presentation of Application</a:t>
            </a:r>
          </a:p>
          <a:p>
            <a:r>
              <a:rPr lang="en-US" dirty="0" smtClean="0"/>
              <a:t>It can be filed by real inventor, assignee of the inventor and any legal representative</a:t>
            </a:r>
          </a:p>
          <a:p>
            <a:r>
              <a:rPr lang="en-US" dirty="0" smtClean="0"/>
              <a:t>Application shall be filed in a prescribed form in the patent office</a:t>
            </a:r>
          </a:p>
          <a:p>
            <a:r>
              <a:rPr lang="en-US" dirty="0" smtClean="0"/>
              <a:t>Following things will be mentioned like </a:t>
            </a:r>
          </a:p>
          <a:p>
            <a:r>
              <a:rPr lang="en-US" dirty="0" smtClean="0"/>
              <a:t>Date of application</a:t>
            </a:r>
          </a:p>
          <a:p>
            <a:r>
              <a:rPr lang="en-US" dirty="0" smtClean="0"/>
              <a:t>Name of the office</a:t>
            </a:r>
          </a:p>
          <a:p>
            <a:endParaRPr lang="en-US" dirty="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Details of the product</a:t>
            </a:r>
          </a:p>
          <a:p>
            <a:r>
              <a:rPr lang="en-US" dirty="0" smtClean="0"/>
              <a:t>Diagrams etc</a:t>
            </a:r>
          </a:p>
          <a:p>
            <a:r>
              <a:rPr lang="en-US" b="1" dirty="0" smtClean="0"/>
              <a:t>2. publication of the application</a:t>
            </a:r>
          </a:p>
          <a:p>
            <a:r>
              <a:rPr lang="en-US" dirty="0" smtClean="0"/>
              <a:t>Invention will not open for public before 18  months after date of filing the application</a:t>
            </a:r>
          </a:p>
          <a:p>
            <a:r>
              <a:rPr lang="en-US" dirty="0" smtClean="0"/>
              <a:t>But applicant can request the registrar for its publication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smtClean="0"/>
              <a:t>Abolition of  Indian Council</a:t>
            </a:r>
          </a:p>
          <a:p>
            <a:r>
              <a:rPr lang="en-US" dirty="0" smtClean="0"/>
              <a:t>Under this act the Indian Council was replaced which was according to 1858 act by the Advisory Council</a:t>
            </a:r>
          </a:p>
          <a:p>
            <a:r>
              <a:rPr lang="en-US" dirty="0" smtClean="0"/>
              <a:t>Secretary of state was provided with a team of Advisors.</a:t>
            </a:r>
            <a:endParaRPr lang="en-US" dirty="0"/>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3. examination of  application</a:t>
            </a:r>
          </a:p>
          <a:p>
            <a:r>
              <a:rPr lang="en-US" dirty="0" smtClean="0"/>
              <a:t>Controller will send the application form to the examiner</a:t>
            </a:r>
          </a:p>
          <a:p>
            <a:r>
              <a:rPr lang="en-US" dirty="0" smtClean="0"/>
              <a:t>Examiner will examine the form and submit his report within the prescribed time</a:t>
            </a:r>
          </a:p>
          <a:p>
            <a:r>
              <a:rPr lang="en-US" dirty="0" smtClean="0"/>
              <a:t>He will consider mainly two points</a:t>
            </a:r>
          </a:p>
          <a:p>
            <a:r>
              <a:rPr lang="en-US" dirty="0" smtClean="0"/>
              <a:t>Whether invention has been published before</a:t>
            </a:r>
          </a:p>
          <a:p>
            <a:r>
              <a:rPr lang="en-US" dirty="0" smtClean="0"/>
              <a:t>Whether any person has claimed the same</a:t>
            </a:r>
            <a:endParaRPr lang="en-US" dirty="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4.Objections to the patent</a:t>
            </a:r>
          </a:p>
          <a:p>
            <a:r>
              <a:rPr lang="en-US" dirty="0" smtClean="0"/>
              <a:t>After taking the report from the examiner the controller or any person can raise any objections before granting</a:t>
            </a:r>
          </a:p>
          <a:p>
            <a:r>
              <a:rPr lang="en-US" dirty="0" smtClean="0"/>
              <a:t>Similarly after granting the patent within one year objections can be raised</a:t>
            </a:r>
          </a:p>
          <a:p>
            <a:r>
              <a:rPr lang="en-US" dirty="0" smtClean="0"/>
              <a:t>Objection board will be constituted for it</a:t>
            </a:r>
          </a:p>
          <a:p>
            <a:r>
              <a:rPr lang="en-US" dirty="0" smtClean="0"/>
              <a:t>Process  will be done</a:t>
            </a:r>
            <a:endParaRPr lang="en-US" dirty="0"/>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5. Granting of the patent</a:t>
            </a:r>
          </a:p>
          <a:p>
            <a:r>
              <a:rPr lang="en-US" dirty="0" smtClean="0"/>
              <a:t>Granting will be done on the basis of following points</a:t>
            </a:r>
          </a:p>
          <a:p>
            <a:r>
              <a:rPr lang="en-US" dirty="0" smtClean="0"/>
              <a:t>1.application made by patentee is correct</a:t>
            </a:r>
          </a:p>
          <a:p>
            <a:r>
              <a:rPr lang="en-US" dirty="0" smtClean="0"/>
              <a:t>2.application has been accepted by the controller</a:t>
            </a:r>
          </a:p>
          <a:p>
            <a:r>
              <a:rPr lang="en-US" dirty="0" smtClean="0"/>
              <a:t>3. if does not violet Patent Act</a:t>
            </a:r>
          </a:p>
          <a:p>
            <a:r>
              <a:rPr lang="en-US" dirty="0" smtClean="0"/>
              <a:t>Entry will be made in the register</a:t>
            </a:r>
          </a:p>
          <a:p>
            <a:endParaRPr lang="en-US" dirty="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Rights </a:t>
            </a:r>
            <a:endParaRPr lang="en-US" b="1" dirty="0"/>
          </a:p>
        </p:txBody>
      </p:sp>
      <p:sp>
        <p:nvSpPr>
          <p:cNvPr id="3" name="Content Placeholder 2"/>
          <p:cNvSpPr>
            <a:spLocks noGrp="1"/>
          </p:cNvSpPr>
          <p:nvPr>
            <p:ph idx="1"/>
          </p:nvPr>
        </p:nvSpPr>
        <p:spPr/>
        <p:txBody>
          <a:bodyPr/>
          <a:lstStyle/>
          <a:p>
            <a:r>
              <a:rPr lang="en-US" b="1" dirty="0" smtClean="0"/>
              <a:t>RIGHT TO USE PATENT</a:t>
            </a:r>
          </a:p>
          <a:p>
            <a:r>
              <a:rPr lang="en-US" dirty="0" smtClean="0"/>
              <a:t>He acquires Monopoly. He enjoys exclusive right on it</a:t>
            </a:r>
          </a:p>
          <a:p>
            <a:r>
              <a:rPr lang="en-US" dirty="0" smtClean="0"/>
              <a:t>He check nobody should use his patent and sell it</a:t>
            </a:r>
          </a:p>
          <a:p>
            <a:endParaRPr lang="en-US" dirty="0"/>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Right to surrender the patent</a:t>
            </a:r>
          </a:p>
          <a:p>
            <a:r>
              <a:rPr lang="en-US" dirty="0" smtClean="0"/>
              <a:t>He can surrender the patent to the controller anytime</a:t>
            </a:r>
          </a:p>
          <a:p>
            <a:r>
              <a:rPr lang="en-US" dirty="0" smtClean="0"/>
              <a:t>Controller will publish it and inform the interested person</a:t>
            </a:r>
            <a:endParaRPr lang="en-US" dirty="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Right of Assignment</a:t>
            </a:r>
          </a:p>
          <a:p>
            <a:r>
              <a:rPr lang="en-US" dirty="0" smtClean="0"/>
              <a:t>He has right to assign his patent fully or partially</a:t>
            </a:r>
          </a:p>
          <a:p>
            <a:r>
              <a:rPr lang="en-US" dirty="0" smtClean="0"/>
              <a:t>It is made by written agreement</a:t>
            </a:r>
          </a:p>
          <a:p>
            <a:endParaRPr lang="en-US" dirty="0" smtClean="0"/>
          </a:p>
          <a:p>
            <a:endParaRPr lang="en-US" dirty="0"/>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Right to grant License </a:t>
            </a:r>
          </a:p>
          <a:p>
            <a:r>
              <a:rPr lang="en-US" dirty="0" smtClean="0"/>
              <a:t>He can issue the license to any person to use his patent</a:t>
            </a:r>
          </a:p>
          <a:p>
            <a:endParaRPr lang="en-US" dirty="0" smtClean="0"/>
          </a:p>
          <a:p>
            <a:r>
              <a:rPr lang="en-US" b="1" dirty="0" smtClean="0"/>
              <a:t>Right to bring Suit</a:t>
            </a:r>
          </a:p>
          <a:p>
            <a:r>
              <a:rPr lang="en-US" dirty="0" smtClean="0"/>
              <a:t>He has right to bring suit against the violator</a:t>
            </a:r>
            <a:endParaRPr lang="en-US" dirty="0"/>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Infringement of the Patent</a:t>
            </a:r>
            <a:endParaRPr lang="en-US" b="1" dirty="0"/>
          </a:p>
        </p:txBody>
      </p:sp>
      <p:sp>
        <p:nvSpPr>
          <p:cNvPr id="3" name="Content Placeholder 2"/>
          <p:cNvSpPr>
            <a:spLocks noGrp="1"/>
          </p:cNvSpPr>
          <p:nvPr>
            <p:ph idx="1"/>
          </p:nvPr>
        </p:nvSpPr>
        <p:spPr/>
        <p:txBody>
          <a:bodyPr>
            <a:normAutofit lnSpcReduction="10000"/>
          </a:bodyPr>
          <a:lstStyle/>
          <a:p>
            <a:r>
              <a:rPr lang="en-US" dirty="0" smtClean="0"/>
              <a:t>When anybody violates the right of the Patentee, it is known as infringement</a:t>
            </a:r>
          </a:p>
          <a:p>
            <a:r>
              <a:rPr lang="en-US" dirty="0" smtClean="0"/>
              <a:t>Following acts are considered as an infringement</a:t>
            </a:r>
          </a:p>
          <a:p>
            <a:r>
              <a:rPr lang="en-US" dirty="0" smtClean="0"/>
              <a:t>To copy the invention and prepare similar device</a:t>
            </a:r>
          </a:p>
          <a:p>
            <a:r>
              <a:rPr lang="en-US" dirty="0" smtClean="0"/>
              <a:t>To develop mini form of invention</a:t>
            </a:r>
          </a:p>
          <a:p>
            <a:r>
              <a:rPr lang="en-US" dirty="0" smtClean="0"/>
              <a:t>To grasp the fundamental features of the invention</a:t>
            </a:r>
          </a:p>
          <a:p>
            <a:endParaRPr lang="en-US" dirty="0"/>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right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Rights  given to the creator for his/her creativity.</a:t>
            </a:r>
          </a:p>
          <a:p>
            <a:pPr>
              <a:buNone/>
            </a:pPr>
            <a:r>
              <a:rPr lang="en-US" dirty="0" smtClean="0"/>
              <a:t>     to print , publish and sell</a:t>
            </a:r>
          </a:p>
          <a:p>
            <a:pPr>
              <a:buNone/>
            </a:pPr>
            <a:r>
              <a:rPr lang="en-US" dirty="0" smtClean="0"/>
              <a:t>     To prevent unauthorized work</a:t>
            </a:r>
          </a:p>
          <a:p>
            <a:pPr>
              <a:buNone/>
            </a:pPr>
            <a:endParaRPr lang="en-US" dirty="0" smtClean="0"/>
          </a:p>
          <a:p>
            <a:r>
              <a:rPr lang="en-US" dirty="0" smtClean="0"/>
              <a:t>Cinematography</a:t>
            </a:r>
          </a:p>
          <a:p>
            <a:r>
              <a:rPr lang="en-US" dirty="0" smtClean="0"/>
              <a:t>Musical works</a:t>
            </a:r>
          </a:p>
          <a:p>
            <a:r>
              <a:rPr lang="en-US" dirty="0" smtClean="0"/>
              <a:t>Literary work</a:t>
            </a:r>
          </a:p>
          <a:p>
            <a:r>
              <a:rPr lang="en-US" dirty="0" smtClean="0"/>
              <a:t>Dramatic </a:t>
            </a:r>
          </a:p>
          <a:p>
            <a:r>
              <a:rPr lang="en-US" dirty="0" smtClean="0"/>
              <a:t>Artistic </a:t>
            </a:r>
            <a:endParaRPr lang="en-US" dirty="0"/>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Literary : books etc</a:t>
            </a:r>
          </a:p>
          <a:p>
            <a:r>
              <a:rPr lang="en-US" dirty="0" smtClean="0"/>
              <a:t>Artistic; painter, photographer</a:t>
            </a:r>
          </a:p>
          <a:p>
            <a:r>
              <a:rPr lang="en-US" dirty="0" smtClean="0"/>
              <a:t>Musical; all are included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smtClean="0"/>
              <a:t>Reorganizes the Provinces</a:t>
            </a:r>
          </a:p>
          <a:p>
            <a:endParaRPr lang="en-US" b="1" u="sng" dirty="0" smtClean="0"/>
          </a:p>
          <a:p>
            <a:r>
              <a:rPr lang="en-US" dirty="0" smtClean="0"/>
              <a:t>Separation of Sind from Bombay</a:t>
            </a:r>
          </a:p>
          <a:p>
            <a:r>
              <a:rPr lang="en-US" dirty="0" smtClean="0"/>
              <a:t>Splitting Bihar and Orissa into separate provinces</a:t>
            </a:r>
          </a:p>
          <a:p>
            <a:r>
              <a:rPr lang="en-US" dirty="0" smtClean="0"/>
              <a:t>Complete separation of Burma from India</a:t>
            </a:r>
          </a:p>
          <a:p>
            <a:endParaRPr lang="en-US" dirty="0"/>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Registration</a:t>
            </a:r>
            <a:endParaRPr lang="en-US" b="1" dirty="0"/>
          </a:p>
        </p:txBody>
      </p:sp>
      <p:sp>
        <p:nvSpPr>
          <p:cNvPr id="3" name="Content Placeholder 2"/>
          <p:cNvSpPr>
            <a:spLocks noGrp="1"/>
          </p:cNvSpPr>
          <p:nvPr>
            <p:ph idx="1"/>
          </p:nvPr>
        </p:nvSpPr>
        <p:spPr/>
        <p:txBody>
          <a:bodyPr/>
          <a:lstStyle/>
          <a:p>
            <a:pPr>
              <a:buNone/>
            </a:pPr>
            <a:endParaRPr lang="en-US" dirty="0" smtClean="0"/>
          </a:p>
          <a:p>
            <a:pPr marL="514350" indent="-514350">
              <a:buAutoNum type="arabicPeriod"/>
            </a:pPr>
            <a:r>
              <a:rPr lang="en-US" b="1" dirty="0" smtClean="0"/>
              <a:t>file </a:t>
            </a:r>
            <a:r>
              <a:rPr lang="en-US" b="1" dirty="0" smtClean="0"/>
              <a:t>an </a:t>
            </a:r>
            <a:r>
              <a:rPr lang="en-US" b="1" dirty="0" smtClean="0"/>
              <a:t>application</a:t>
            </a:r>
          </a:p>
          <a:p>
            <a:pPr marL="514350" indent="-514350">
              <a:buAutoNum type="arabicPeriod"/>
            </a:pPr>
            <a:endParaRPr lang="en-US" b="1" dirty="0" smtClean="0"/>
          </a:p>
          <a:p>
            <a:pPr>
              <a:buNone/>
            </a:pPr>
            <a:r>
              <a:rPr lang="en-US" b="1" dirty="0" smtClean="0"/>
              <a:t>2. Examination </a:t>
            </a:r>
            <a:endParaRPr lang="en-US" b="1" dirty="0" smtClean="0"/>
          </a:p>
          <a:p>
            <a:pPr>
              <a:buNone/>
            </a:pPr>
            <a:endParaRPr lang="en-US" b="1" dirty="0" smtClean="0"/>
          </a:p>
          <a:p>
            <a:pPr>
              <a:buNone/>
            </a:pPr>
            <a:r>
              <a:rPr lang="en-US" b="1" dirty="0" smtClean="0"/>
              <a:t>3. Registration </a:t>
            </a:r>
            <a:endParaRPr lang="en-US" b="1" dirty="0"/>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RTI, ACT, 2005</a:t>
            </a:r>
            <a:endParaRPr lang="en-US" b="1" dirty="0"/>
          </a:p>
        </p:txBody>
      </p:sp>
      <p:sp>
        <p:nvSpPr>
          <p:cNvPr id="3" name="Content Placeholder 2"/>
          <p:cNvSpPr>
            <a:spLocks noGrp="1"/>
          </p:cNvSpPr>
          <p:nvPr>
            <p:ph idx="1"/>
          </p:nvPr>
        </p:nvSpPr>
        <p:spPr/>
        <p:txBody>
          <a:bodyPr/>
          <a:lstStyle/>
          <a:p>
            <a:r>
              <a:rPr lang="en-US" dirty="0" smtClean="0"/>
              <a:t>RIGHT TO INFORMATION ACT</a:t>
            </a:r>
          </a:p>
          <a:p>
            <a:r>
              <a:rPr lang="en-US" dirty="0" smtClean="0"/>
              <a:t>This Act allows the public to seek information from any governmental department. </a:t>
            </a:r>
          </a:p>
          <a:p>
            <a:r>
              <a:rPr lang="en-US" dirty="0" smtClean="0"/>
              <a:t>It increases accountability and transparency of the establishment. </a:t>
            </a:r>
          </a:p>
          <a:p>
            <a:r>
              <a:rPr lang="en-US" dirty="0" smtClean="0"/>
              <a:t>Transparency is an important feature of good governance. The Right to information is the back­bone of a democracy</a:t>
            </a:r>
            <a:endParaRPr lang="en-US" dirty="0"/>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620000" cy="960438"/>
          </a:xfrm>
        </p:spPr>
        <p:txBody>
          <a:bodyPr/>
          <a:lstStyle/>
          <a:p>
            <a:r>
              <a:rPr lang="en-US" dirty="0" smtClean="0"/>
              <a:t>Sections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1.Right to whom</a:t>
            </a:r>
          </a:p>
          <a:p>
            <a:r>
              <a:rPr lang="en-US" dirty="0" smtClean="0"/>
              <a:t>2.About Officers</a:t>
            </a:r>
          </a:p>
          <a:p>
            <a:r>
              <a:rPr lang="en-US" dirty="0" smtClean="0"/>
              <a:t>3.manner of filing</a:t>
            </a:r>
          </a:p>
          <a:p>
            <a:r>
              <a:rPr lang="en-US" dirty="0" smtClean="0"/>
              <a:t>4.dispoal of request</a:t>
            </a:r>
          </a:p>
          <a:p>
            <a:r>
              <a:rPr lang="en-US" dirty="0" smtClean="0"/>
              <a:t>5.exempted cases</a:t>
            </a:r>
          </a:p>
          <a:p>
            <a:r>
              <a:rPr lang="en-US" dirty="0" smtClean="0"/>
              <a:t>6.Appeal</a:t>
            </a:r>
          </a:p>
          <a:p>
            <a:r>
              <a:rPr lang="en-US" dirty="0" smtClean="0"/>
              <a:t>7.Penalty</a:t>
            </a:r>
          </a:p>
          <a:p>
            <a:r>
              <a:rPr lang="en-US" dirty="0" smtClean="0"/>
              <a:t>8.Jurisdiction</a:t>
            </a:r>
          </a:p>
          <a:p>
            <a:r>
              <a:rPr lang="en-US" dirty="0" smtClean="0"/>
              <a:t>9.Role of Government</a:t>
            </a:r>
          </a:p>
          <a:p>
            <a:endParaRPr lang="en-US" dirty="0"/>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There are various sections to explain it</a:t>
            </a:r>
          </a:p>
          <a:p>
            <a:pPr>
              <a:buNone/>
            </a:pPr>
            <a:r>
              <a:rPr lang="en-US" dirty="0" smtClean="0"/>
              <a:t>1.Right to whom ..citizen </a:t>
            </a:r>
          </a:p>
          <a:p>
            <a:pPr>
              <a:buNone/>
            </a:pPr>
            <a:r>
              <a:rPr lang="en-US" dirty="0" smtClean="0"/>
              <a:t> 2. about officers : </a:t>
            </a:r>
          </a:p>
          <a:p>
            <a:pPr>
              <a:buNone/>
            </a:pPr>
            <a:r>
              <a:rPr lang="en-US" dirty="0" smtClean="0"/>
              <a:t>        PIO</a:t>
            </a:r>
          </a:p>
          <a:p>
            <a:pPr>
              <a:buNone/>
            </a:pPr>
            <a:r>
              <a:rPr lang="en-US" dirty="0" smtClean="0"/>
              <a:t>       APIO</a:t>
            </a:r>
          </a:p>
          <a:p>
            <a:pPr>
              <a:buNone/>
            </a:pPr>
            <a:r>
              <a:rPr lang="en-US" dirty="0" smtClean="0"/>
              <a:t>3. Manner of the filing </a:t>
            </a:r>
          </a:p>
          <a:p>
            <a:pPr>
              <a:buNone/>
            </a:pPr>
            <a:r>
              <a:rPr lang="en-US" dirty="0" smtClean="0"/>
              <a:t>  submission of the application with fee (10 </a:t>
            </a:r>
            <a:r>
              <a:rPr lang="en-US" dirty="0" err="1" smtClean="0"/>
              <a:t>rs</a:t>
            </a:r>
            <a:r>
              <a:rPr lang="en-US" dirty="0" smtClean="0"/>
              <a:t>) and particulars. It may be in Hindi , English or local . </a:t>
            </a:r>
            <a:endParaRPr lang="en-US" dirty="0"/>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4. disposal of the request</a:t>
            </a:r>
          </a:p>
          <a:p>
            <a:endParaRPr lang="en-US" dirty="0" smtClean="0"/>
          </a:p>
          <a:p>
            <a:r>
              <a:rPr lang="en-US" dirty="0" smtClean="0"/>
              <a:t>Time  limits to get the information</a:t>
            </a:r>
          </a:p>
          <a:p>
            <a:r>
              <a:rPr lang="en-US" dirty="0" smtClean="0"/>
              <a:t>30 days if application is filed with the PIO.</a:t>
            </a:r>
          </a:p>
          <a:p>
            <a:r>
              <a:rPr lang="en-US" dirty="0" smtClean="0"/>
              <a:t> 35 days in case it is filed with the Assistant PIO.</a:t>
            </a:r>
          </a:p>
          <a:p>
            <a:endParaRPr lang="en-US" dirty="0" smtClean="0"/>
          </a:p>
          <a:p>
            <a:r>
              <a:rPr lang="en-US" dirty="0" smtClean="0"/>
              <a:t> 48 hours in case the matter to which the information pertains affects the life and liberty of an individual. </a:t>
            </a:r>
          </a:p>
          <a:p>
            <a:pPr>
              <a:buNone/>
            </a:pPr>
            <a:r>
              <a:rPr lang="en-US" dirty="0" smtClean="0"/>
              <a:t/>
            </a:r>
            <a:br>
              <a:rPr lang="en-US" dirty="0" smtClean="0"/>
            </a:br>
            <a:endParaRPr lang="en-US" dirty="0" smtClean="0"/>
          </a:p>
          <a:p>
            <a:endParaRPr lang="en-US" dirty="0"/>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5. Exempted case</a:t>
            </a:r>
          </a:p>
          <a:p>
            <a:r>
              <a:rPr lang="en-US" dirty="0" smtClean="0"/>
              <a:t>a) National security </a:t>
            </a:r>
          </a:p>
          <a:p>
            <a:r>
              <a:rPr lang="en-US" dirty="0" smtClean="0"/>
              <a:t>(b) Contempt of court </a:t>
            </a:r>
          </a:p>
          <a:p>
            <a:r>
              <a:rPr lang="en-US" dirty="0" smtClean="0"/>
              <a:t>c) Parliamentary privilege</a:t>
            </a:r>
          </a:p>
          <a:p>
            <a:r>
              <a:rPr lang="en-US" dirty="0" smtClean="0"/>
              <a:t>(d) Trade secrecy (g) Safety of informer in law enforcement (h) Investigation (</a:t>
            </a:r>
            <a:r>
              <a:rPr lang="en-US" dirty="0" err="1" smtClean="0"/>
              <a:t>i</a:t>
            </a:r>
            <a:r>
              <a:rPr lang="en-US" dirty="0" smtClean="0"/>
              <a:t>) Cabinet papers (j) Privacy K) Copyright - disclosure which would involve an infringement of copyright subsisting in a person other than the State may be rejected. </a:t>
            </a:r>
          </a:p>
          <a:p>
            <a:pPr>
              <a:buNone/>
            </a:pPr>
            <a:endParaRPr lang="en-US" dirty="0" smtClean="0"/>
          </a:p>
          <a:p>
            <a:endParaRPr lang="en-US" dirty="0"/>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6. Appeal:</a:t>
            </a:r>
          </a:p>
          <a:p>
            <a:r>
              <a:rPr lang="en-US" dirty="0" smtClean="0"/>
              <a:t>First appeal to the senior in the department</a:t>
            </a:r>
          </a:p>
          <a:p>
            <a:r>
              <a:rPr lang="en-US" dirty="0" smtClean="0"/>
              <a:t>Second appeal to the information commissioner</a:t>
            </a:r>
          </a:p>
          <a:p>
            <a:r>
              <a:rPr lang="en-US" dirty="0" smtClean="0"/>
              <a:t>30 +15 days  to PIO</a:t>
            </a:r>
          </a:p>
          <a:p>
            <a:r>
              <a:rPr lang="en-US" dirty="0" smtClean="0"/>
              <a:t>90 days to IC  </a:t>
            </a:r>
            <a:endParaRPr lang="en-US" dirty="0"/>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PENALTY </a:t>
            </a:r>
            <a:endParaRPr lang="en-US" dirty="0"/>
          </a:p>
        </p:txBody>
      </p:sp>
      <p:sp>
        <p:nvSpPr>
          <p:cNvPr id="3" name="Content Placeholder 2"/>
          <p:cNvSpPr>
            <a:spLocks noGrp="1"/>
          </p:cNvSpPr>
          <p:nvPr>
            <p:ph idx="1"/>
          </p:nvPr>
        </p:nvSpPr>
        <p:spPr/>
        <p:txBody>
          <a:bodyPr>
            <a:normAutofit lnSpcReduction="10000"/>
          </a:bodyPr>
          <a:lstStyle/>
          <a:p>
            <a:r>
              <a:rPr lang="en-US" dirty="0" smtClean="0"/>
              <a:t>CASES may be </a:t>
            </a:r>
          </a:p>
          <a:p>
            <a:r>
              <a:rPr lang="en-US" dirty="0" smtClean="0"/>
              <a:t>Application not accepted without any reason</a:t>
            </a:r>
          </a:p>
          <a:p>
            <a:r>
              <a:rPr lang="en-US" dirty="0" smtClean="0"/>
              <a:t>Rejected without reason</a:t>
            </a:r>
          </a:p>
          <a:p>
            <a:r>
              <a:rPr lang="en-US" dirty="0" smtClean="0"/>
              <a:t>Providing wrong and incomplete </a:t>
            </a:r>
          </a:p>
          <a:p>
            <a:r>
              <a:rPr lang="en-US" dirty="0" smtClean="0"/>
              <a:t>Obstruct flow of the information</a:t>
            </a:r>
          </a:p>
          <a:p>
            <a:r>
              <a:rPr lang="en-US" dirty="0" smtClean="0"/>
              <a:t>Destroyed </a:t>
            </a:r>
          </a:p>
          <a:p>
            <a:r>
              <a:rPr lang="en-US" dirty="0" smtClean="0"/>
              <a:t>250 per day </a:t>
            </a:r>
          </a:p>
          <a:p>
            <a:r>
              <a:rPr lang="en-US" dirty="0" smtClean="0"/>
              <a:t>Maximum up to 25000/</a:t>
            </a:r>
            <a:endParaRPr lang="en-US" dirty="0"/>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8. Role of local courts</a:t>
            </a:r>
            <a:endParaRPr lang="en-US" dirty="0"/>
          </a:p>
        </p:txBody>
      </p:sp>
      <p:sp>
        <p:nvSpPr>
          <p:cNvPr id="3" name="Content Placeholder 2"/>
          <p:cNvSpPr>
            <a:spLocks noGrp="1"/>
          </p:cNvSpPr>
          <p:nvPr>
            <p:ph idx="1"/>
          </p:nvPr>
        </p:nvSpPr>
        <p:spPr/>
        <p:txBody>
          <a:bodyPr/>
          <a:lstStyle/>
          <a:p>
            <a:r>
              <a:rPr lang="en-US" dirty="0" smtClean="0"/>
              <a:t>No jurisdiction to lower courts </a:t>
            </a:r>
          </a:p>
          <a:p>
            <a:r>
              <a:rPr lang="en-US" dirty="0" smtClean="0"/>
              <a:t>Only High court and Supreme court has power</a:t>
            </a:r>
          </a:p>
          <a:p>
            <a:r>
              <a:rPr lang="en-US" dirty="0" smtClean="0"/>
              <a:t>9. role of Government</a:t>
            </a:r>
          </a:p>
          <a:p>
            <a:r>
              <a:rPr lang="en-US" dirty="0" smtClean="0"/>
              <a:t>Awareness programs</a:t>
            </a:r>
          </a:p>
          <a:p>
            <a:r>
              <a:rPr lang="en-US" dirty="0" smtClean="0"/>
              <a:t>User Guide on Google</a:t>
            </a:r>
          </a:p>
          <a:p>
            <a:r>
              <a:rPr lang="en-US" dirty="0" smtClean="0"/>
              <a:t>Details of PIO AND APIO</a:t>
            </a:r>
          </a:p>
          <a:p>
            <a:r>
              <a:rPr lang="en-US" dirty="0" smtClean="0"/>
              <a:t>Training of public officers</a:t>
            </a:r>
          </a:p>
          <a:p>
            <a:endParaRPr lang="en-US" dirty="0"/>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Technology Act,2000</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r>
              <a:rPr lang="en-US" b="1" u="sng" dirty="0" err="1" smtClean="0"/>
              <a:t>Estalishment</a:t>
            </a:r>
            <a:r>
              <a:rPr lang="en-US" b="1" u="sng" dirty="0" smtClean="0"/>
              <a:t> of RBI</a:t>
            </a:r>
          </a:p>
          <a:p>
            <a:endParaRPr lang="en-US" dirty="0" smtClean="0"/>
          </a:p>
          <a:p>
            <a:r>
              <a:rPr lang="en-US" dirty="0" smtClean="0"/>
              <a:t>Under this act RBI ( Reserve Bank Of India) was established to control the currency of the country</a:t>
            </a:r>
          </a:p>
          <a:p>
            <a:r>
              <a:rPr lang="en-US" b="1" dirty="0" smtClean="0"/>
              <a:t>Other features</a:t>
            </a:r>
          </a:p>
          <a:p>
            <a:r>
              <a:rPr lang="en-US" dirty="0" smtClean="0"/>
              <a:t>Extended franchise </a:t>
            </a:r>
          </a:p>
          <a:p>
            <a:r>
              <a:rPr lang="en-US" dirty="0" smtClean="0"/>
              <a:t>Under this act first time direct elections were done and about 10% of the population got the voting right</a:t>
            </a:r>
          </a:p>
          <a:p>
            <a:r>
              <a:rPr lang="en-US" dirty="0" smtClean="0"/>
              <a:t>This act provided separate electorate for depressed classes e.g. SC , LABOURS ETC</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INDIAN INDEPENDENCE ACT, 1947</a:t>
            </a:r>
            <a:endParaRPr lang="en-US" b="1" u="sng" dirty="0"/>
          </a:p>
        </p:txBody>
      </p:sp>
      <p:sp>
        <p:nvSpPr>
          <p:cNvPr id="3" name="Content Placeholder 2"/>
          <p:cNvSpPr>
            <a:spLocks noGrp="1"/>
          </p:cNvSpPr>
          <p:nvPr>
            <p:ph idx="1"/>
          </p:nvPr>
        </p:nvSpPr>
        <p:spPr/>
        <p:txBody>
          <a:bodyPr>
            <a:normAutofit fontScale="85000" lnSpcReduction="10000"/>
          </a:bodyPr>
          <a:lstStyle/>
          <a:p>
            <a:r>
              <a:rPr lang="en-US" b="1" dirty="0" smtClean="0"/>
              <a:t>BACKGROUND</a:t>
            </a:r>
          </a:p>
          <a:p>
            <a:r>
              <a:rPr lang="en-US" dirty="0" smtClean="0"/>
              <a:t>IN  1946,Cabinet Mission came to form constitution of India</a:t>
            </a:r>
          </a:p>
          <a:p>
            <a:r>
              <a:rPr lang="en-US" dirty="0" smtClean="0"/>
              <a:t>On 20</a:t>
            </a:r>
            <a:r>
              <a:rPr lang="en-US" baseline="30000" dirty="0" smtClean="0"/>
              <a:t>th</a:t>
            </a:r>
            <a:r>
              <a:rPr lang="en-US" dirty="0" smtClean="0"/>
              <a:t> </a:t>
            </a:r>
            <a:r>
              <a:rPr lang="en-US" dirty="0" err="1" smtClean="0"/>
              <a:t>feb</a:t>
            </a:r>
            <a:r>
              <a:rPr lang="en-US" dirty="0" smtClean="0"/>
              <a:t>, 1947,  British Prime Minister Clement Atlee </a:t>
            </a:r>
            <a:r>
              <a:rPr lang="en-US" dirty="0" err="1" smtClean="0"/>
              <a:t>annonuced</a:t>
            </a:r>
            <a:r>
              <a:rPr lang="en-US" dirty="0" smtClean="0"/>
              <a:t> that They will rule max till 30 June,1948 </a:t>
            </a:r>
          </a:p>
          <a:p>
            <a:r>
              <a:rPr lang="en-US" dirty="0" smtClean="0"/>
              <a:t>On 3</a:t>
            </a:r>
            <a:r>
              <a:rPr lang="en-US" baseline="30000" dirty="0" smtClean="0"/>
              <a:t>rd</a:t>
            </a:r>
            <a:r>
              <a:rPr lang="en-US" dirty="0" smtClean="0"/>
              <a:t> June ,1947, Lord Mountbatten brought Partition plan , which was accepted by both Congress and Muslim League</a:t>
            </a:r>
          </a:p>
          <a:p>
            <a:r>
              <a:rPr lang="en-US" dirty="0" smtClean="0"/>
              <a:t>To implement this plan in action an  Act was passed , this is known as Indian Independence Act,1947</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smtClean="0"/>
              <a:t>Features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The date for transfer of powers  was decided on 15</a:t>
            </a:r>
            <a:r>
              <a:rPr lang="en-US" baseline="30000" dirty="0" smtClean="0"/>
              <a:t>th</a:t>
            </a:r>
            <a:r>
              <a:rPr lang="en-US" dirty="0" smtClean="0"/>
              <a:t> August, 1947</a:t>
            </a:r>
          </a:p>
          <a:p>
            <a:r>
              <a:rPr lang="en-US" dirty="0" smtClean="0"/>
              <a:t>Now  India was  a  </a:t>
            </a:r>
            <a:r>
              <a:rPr lang="en-US" dirty="0" err="1" smtClean="0"/>
              <a:t>Soverign</a:t>
            </a:r>
            <a:r>
              <a:rPr lang="en-US" dirty="0" smtClean="0"/>
              <a:t> state</a:t>
            </a:r>
          </a:p>
          <a:p>
            <a:r>
              <a:rPr lang="en-US" dirty="0" smtClean="0"/>
              <a:t>Creation of two independent states India and Pakistan was done</a:t>
            </a:r>
          </a:p>
          <a:p>
            <a:r>
              <a:rPr lang="en-US" dirty="0" smtClean="0"/>
              <a:t>Sind decided to join the Pakistan state</a:t>
            </a:r>
          </a:p>
          <a:p>
            <a:r>
              <a:rPr lang="en-US" dirty="0" smtClean="0"/>
              <a:t>Princely states were also free to join any state or remain independent, they choose independent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The authority of British crown over the princely states ( British </a:t>
            </a:r>
            <a:r>
              <a:rPr lang="en-US" dirty="0" err="1" smtClean="0"/>
              <a:t>Paramounty</a:t>
            </a:r>
            <a:r>
              <a:rPr lang="en-US" dirty="0" smtClean="0"/>
              <a:t>) was removed.</a:t>
            </a:r>
          </a:p>
          <a:p>
            <a:r>
              <a:rPr lang="en-US" dirty="0" smtClean="0"/>
              <a:t>Abolished Viceroy , each state has Governor General post, which is appointed by  British crown</a:t>
            </a:r>
          </a:p>
          <a:p>
            <a:r>
              <a:rPr lang="en-US" dirty="0" smtClean="0"/>
              <a:t>British Monarch would no longer use the title “ Emperor of India”</a:t>
            </a:r>
          </a:p>
          <a:p>
            <a:r>
              <a:rPr lang="en-US" dirty="0" smtClean="0"/>
              <a:t>After the states were created, all acts of the British Parliament were removed</a:t>
            </a:r>
          </a:p>
          <a:p>
            <a:r>
              <a:rPr lang="en-US" dirty="0" smtClean="0"/>
              <a:t>Secretary of state( SOS) was abolished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ENFORCEMENT OF THE CONSTITUTION</a:t>
            </a:r>
            <a:endParaRPr lang="en-US" sz="3600" b="1" dirty="0"/>
          </a:p>
        </p:txBody>
      </p:sp>
      <p:sp>
        <p:nvSpPr>
          <p:cNvPr id="3" name="Content Placeholder 2"/>
          <p:cNvSpPr>
            <a:spLocks noGrp="1"/>
          </p:cNvSpPr>
          <p:nvPr>
            <p:ph idx="1"/>
          </p:nvPr>
        </p:nvSpPr>
        <p:spPr/>
        <p:txBody>
          <a:bodyPr>
            <a:normAutofit fontScale="92500"/>
          </a:bodyPr>
          <a:lstStyle/>
          <a:p>
            <a:r>
              <a:rPr lang="en-US" dirty="0" smtClean="0"/>
              <a:t>After three drafts the constitution was adopted on 26</a:t>
            </a:r>
            <a:r>
              <a:rPr lang="en-US" baseline="30000" dirty="0" smtClean="0"/>
              <a:t>th</a:t>
            </a:r>
            <a:r>
              <a:rPr lang="en-US" dirty="0" smtClean="0"/>
              <a:t> November, 1949</a:t>
            </a:r>
          </a:p>
          <a:p>
            <a:r>
              <a:rPr lang="en-US" dirty="0" smtClean="0"/>
              <a:t>Major part of the constitution was enforced on 26</a:t>
            </a:r>
            <a:r>
              <a:rPr lang="en-US" baseline="30000" dirty="0" smtClean="0"/>
              <a:t>th</a:t>
            </a:r>
            <a:r>
              <a:rPr lang="en-US" dirty="0" smtClean="0"/>
              <a:t> Jan,1950</a:t>
            </a:r>
          </a:p>
          <a:p>
            <a:r>
              <a:rPr lang="en-US" dirty="0" smtClean="0"/>
              <a:t>Some articles related to elections, citizens, parliament like 5,6,7,8,9,60,364,366,367,380,388,391,392 and 393 were came into force only on 26</a:t>
            </a:r>
            <a:r>
              <a:rPr lang="en-US" baseline="30000" dirty="0" smtClean="0"/>
              <a:t>th</a:t>
            </a:r>
            <a:r>
              <a:rPr lang="en-US" dirty="0" smtClean="0"/>
              <a:t> Nov, 1949 </a:t>
            </a:r>
          </a:p>
          <a:p>
            <a:r>
              <a:rPr lang="en-US" dirty="0" smtClean="0"/>
              <a:t>Total Articles were 395 and 8 Schedules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Almost everything we do is governed  by some sets of rules</a:t>
            </a:r>
          </a:p>
          <a:p>
            <a:r>
              <a:rPr lang="en-US" dirty="0" smtClean="0"/>
              <a:t>We need laws in society so our society can regulate and work properly</a:t>
            </a:r>
          </a:p>
          <a:p>
            <a:r>
              <a:rPr lang="en-US" dirty="0" smtClean="0"/>
              <a:t>They are designed to protect us and our property and to ensure that everyone in society behaves the way that the community aspects them too</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Salient features of the Constitution</a:t>
            </a:r>
            <a:endParaRPr lang="en-US" b="1" dirty="0"/>
          </a:p>
        </p:txBody>
      </p:sp>
      <p:sp>
        <p:nvSpPr>
          <p:cNvPr id="3" name="Content Placeholder 2"/>
          <p:cNvSpPr>
            <a:spLocks noGrp="1"/>
          </p:cNvSpPr>
          <p:nvPr>
            <p:ph idx="1"/>
          </p:nvPr>
        </p:nvSpPr>
        <p:spPr/>
        <p:txBody>
          <a:bodyPr/>
          <a:lstStyle/>
          <a:p>
            <a:pPr>
              <a:buNone/>
            </a:pPr>
            <a:r>
              <a:rPr lang="en-US" dirty="0" smtClean="0"/>
              <a:t>1.</a:t>
            </a:r>
            <a:r>
              <a:rPr lang="en-US" b="1" u="sng" dirty="0" smtClean="0"/>
              <a:t>Lengthiest and Written Constitution:</a:t>
            </a:r>
            <a:r>
              <a:rPr lang="en-US" dirty="0" smtClean="0"/>
              <a:t> </a:t>
            </a:r>
          </a:p>
          <a:p>
            <a:r>
              <a:rPr lang="en-US" dirty="0" smtClean="0"/>
              <a:t>  Constitution of India is the lengthiest in the world as it has many articles</a:t>
            </a:r>
          </a:p>
          <a:p>
            <a:r>
              <a:rPr lang="en-US" dirty="0" smtClean="0"/>
              <a:t>   Originally it had 22 parts, 395 Articles and 8 Schedules. Now it has 25 parts,</a:t>
            </a:r>
            <a:r>
              <a:rPr lang="en-US" dirty="0" smtClean="0">
                <a:solidFill>
                  <a:srgbClr val="FF0000"/>
                </a:solidFill>
              </a:rPr>
              <a:t>448</a:t>
            </a:r>
            <a:r>
              <a:rPr lang="en-US" dirty="0" smtClean="0"/>
              <a:t> Articles and 12 Schedules</a:t>
            </a:r>
          </a:p>
          <a:p>
            <a:r>
              <a:rPr lang="en-US" dirty="0" smtClean="0"/>
              <a:t>   It is a single constitution for both center and state</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dirty="0" smtClean="0"/>
              <a:t>2. </a:t>
            </a:r>
            <a:r>
              <a:rPr lang="en-US" b="1" u="sng" dirty="0" smtClean="0"/>
              <a:t>Unique blend of rigidity and flexibility</a:t>
            </a:r>
          </a:p>
          <a:p>
            <a:r>
              <a:rPr lang="en-US" dirty="0" smtClean="0"/>
              <a:t>In terms of flexibility </a:t>
            </a:r>
            <a:r>
              <a:rPr lang="en-US" b="1" u="sng" dirty="0" smtClean="0"/>
              <a:t> </a:t>
            </a:r>
            <a:r>
              <a:rPr lang="en-US" dirty="0" smtClean="0"/>
              <a:t>, we can make changes but it needs strong majority in terms of rigidity</a:t>
            </a:r>
          </a:p>
          <a:p>
            <a:pPr>
              <a:buNone/>
            </a:pPr>
            <a:r>
              <a:rPr lang="en-US" dirty="0" smtClean="0"/>
              <a:t>3 .</a:t>
            </a:r>
            <a:r>
              <a:rPr lang="en-US" b="1" u="sng" dirty="0" smtClean="0"/>
              <a:t>Beautiful Patchwork</a:t>
            </a:r>
          </a:p>
          <a:p>
            <a:pPr>
              <a:buNone/>
            </a:pPr>
            <a:r>
              <a:rPr lang="en-US" dirty="0" smtClean="0"/>
              <a:t>   It has been inspire and derived from various sources. Best features of different constitutions have been incorporated in our constitution . e.g. fundamental rights from US , few words like  Republic, Equality, etc from France, Procedures for Amendments from South Africa, Fundamental duties from Russia   </a:t>
            </a:r>
          </a:p>
          <a:p>
            <a:pPr>
              <a:buNone/>
            </a:pPr>
            <a:endParaRPr lang="en-US" dirty="0" smtClean="0"/>
          </a:p>
          <a:p>
            <a:pPr>
              <a:buNone/>
            </a:pPr>
            <a:endParaRPr lang="en-US" dirty="0" smtClean="0"/>
          </a:p>
          <a:p>
            <a:endParaRPr lang="en-US" b="1" u="sng"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r>
              <a:rPr lang="en-US" dirty="0" smtClean="0"/>
              <a:t>4. </a:t>
            </a:r>
            <a:r>
              <a:rPr lang="en-US" b="1" u="sng" dirty="0" smtClean="0"/>
              <a:t>Parliamentary form of Government</a:t>
            </a:r>
            <a:endParaRPr lang="en-US" dirty="0" smtClean="0"/>
          </a:p>
          <a:p>
            <a:r>
              <a:rPr lang="en-US" dirty="0" smtClean="0"/>
              <a:t>Indian constitution provides parliamentary form of Government . </a:t>
            </a:r>
          </a:p>
          <a:p>
            <a:r>
              <a:rPr lang="en-US" dirty="0" smtClean="0"/>
              <a:t>President is the nominal head of the state. </a:t>
            </a:r>
          </a:p>
          <a:p>
            <a:r>
              <a:rPr lang="en-US" dirty="0" smtClean="0"/>
              <a:t>In actual practice, the Prime Minister and Members of council ministers run the government</a:t>
            </a:r>
          </a:p>
          <a:p>
            <a:pPr>
              <a:buNone/>
            </a:pPr>
            <a:r>
              <a:rPr lang="en-US" dirty="0" smtClean="0"/>
              <a:t>5</a:t>
            </a:r>
            <a:r>
              <a:rPr lang="en-US" b="1" u="sng" dirty="0" smtClean="0"/>
              <a:t>. Fundamental Rights</a:t>
            </a:r>
          </a:p>
          <a:p>
            <a:r>
              <a:rPr lang="en-US" b="1" u="sng" dirty="0" smtClean="0"/>
              <a:t> </a:t>
            </a:r>
            <a:r>
              <a:rPr lang="en-US" dirty="0" smtClean="0"/>
              <a:t>These are mentioned in Part III ( From A 12 to 35)</a:t>
            </a:r>
          </a:p>
          <a:p>
            <a:r>
              <a:rPr lang="en-US" dirty="0" smtClean="0"/>
              <a:t> Source is USA , </a:t>
            </a:r>
          </a:p>
          <a:p>
            <a:endParaRPr lang="en-US" dirty="0" smtClean="0"/>
          </a:p>
          <a:p>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smtClean="0"/>
              <a:t>Initially there were total 7 Fundamental Rights</a:t>
            </a:r>
          </a:p>
          <a:p>
            <a:r>
              <a:rPr lang="en-US" dirty="0" smtClean="0"/>
              <a:t>Now, one is shifted to normal rights so total 6 is remained</a:t>
            </a:r>
          </a:p>
          <a:p>
            <a:r>
              <a:rPr lang="en-US" dirty="0" smtClean="0"/>
              <a:t>Right of equality</a:t>
            </a:r>
          </a:p>
          <a:p>
            <a:r>
              <a:rPr lang="en-US" dirty="0" smtClean="0"/>
              <a:t>Right of Freedom</a:t>
            </a:r>
          </a:p>
          <a:p>
            <a:r>
              <a:rPr lang="en-US" dirty="0" smtClean="0"/>
              <a:t>Right against Exploitation</a:t>
            </a:r>
          </a:p>
          <a:p>
            <a:r>
              <a:rPr lang="en-US" dirty="0" smtClean="0"/>
              <a:t>Right of Freedom of Religion</a:t>
            </a:r>
          </a:p>
          <a:p>
            <a:r>
              <a:rPr lang="en-US" dirty="0" smtClean="0"/>
              <a:t>Right of Culture and education</a:t>
            </a:r>
          </a:p>
          <a:p>
            <a:r>
              <a:rPr lang="en-US" dirty="0" smtClean="0"/>
              <a:t>Right of Constitutional remedies</a:t>
            </a:r>
          </a:p>
          <a:p>
            <a:r>
              <a:rPr lang="en-US" dirty="0" smtClean="0"/>
              <a:t>These are </a:t>
            </a:r>
            <a:r>
              <a:rPr lang="en-US" b="1" dirty="0" err="1" smtClean="0"/>
              <a:t>Justiciable</a:t>
            </a:r>
            <a:endParaRPr lang="en-US" b="1"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6.</a:t>
            </a:r>
            <a:r>
              <a:rPr lang="en-US" b="1" u="sng" dirty="0" smtClean="0"/>
              <a:t>Fundamental Duties</a:t>
            </a:r>
          </a:p>
          <a:p>
            <a:r>
              <a:rPr lang="en-US" dirty="0" smtClean="0"/>
              <a:t>These are mentioned in Part IV A</a:t>
            </a:r>
          </a:p>
          <a:p>
            <a:r>
              <a:rPr lang="en-US" dirty="0" smtClean="0"/>
              <a:t> It is derived from Russia</a:t>
            </a:r>
          </a:p>
          <a:p>
            <a:r>
              <a:rPr lang="en-US" dirty="0" smtClean="0"/>
              <a:t> Initially there were 10 fundamental duties and one is added new</a:t>
            </a:r>
          </a:p>
          <a:p>
            <a:r>
              <a:rPr lang="en-US" dirty="0" smtClean="0"/>
              <a:t>Now total 11 fundamental duties in our constitution</a:t>
            </a:r>
          </a:p>
          <a:p>
            <a:r>
              <a:rPr lang="en-US" dirty="0" smtClean="0"/>
              <a:t>These are </a:t>
            </a:r>
            <a:r>
              <a:rPr lang="en-US" b="1" dirty="0" smtClean="0"/>
              <a:t>non </a:t>
            </a:r>
            <a:r>
              <a:rPr lang="en-US" b="1" dirty="0" err="1" smtClean="0"/>
              <a:t>Justiciable</a:t>
            </a:r>
            <a:endParaRPr lang="en-US" b="1" dirty="0" smtClean="0"/>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dirty="0" smtClean="0"/>
              <a:t>7. </a:t>
            </a:r>
            <a:r>
              <a:rPr lang="en-US" b="1" u="sng" dirty="0" smtClean="0"/>
              <a:t>Directive Principle of State Policy(DPSP)</a:t>
            </a:r>
          </a:p>
          <a:p>
            <a:r>
              <a:rPr lang="en-US" dirty="0" smtClean="0"/>
              <a:t>It is taken from Ireland</a:t>
            </a:r>
          </a:p>
          <a:p>
            <a:r>
              <a:rPr lang="en-US" dirty="0" smtClean="0"/>
              <a:t>It explains the welfare ( social and economic) of the state</a:t>
            </a:r>
          </a:p>
          <a:p>
            <a:r>
              <a:rPr lang="en-US" dirty="0" smtClean="0"/>
              <a:t>Any state and center can make laws on the basis of DPSP</a:t>
            </a:r>
          </a:p>
          <a:p>
            <a:pPr>
              <a:buNone/>
            </a:pPr>
            <a:r>
              <a:rPr lang="en-US" dirty="0" smtClean="0"/>
              <a:t>8.</a:t>
            </a:r>
            <a:r>
              <a:rPr lang="en-US" b="1" u="sng" dirty="0" smtClean="0"/>
              <a:t>Single Citizenship</a:t>
            </a:r>
            <a:r>
              <a:rPr lang="en-US" dirty="0" smtClean="0"/>
              <a:t> </a:t>
            </a:r>
          </a:p>
          <a:p>
            <a:r>
              <a:rPr lang="en-US" dirty="0" smtClean="0"/>
              <a:t>It provides single citizenship in all states of the country</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9.</a:t>
            </a:r>
            <a:r>
              <a:rPr lang="en-US" b="1" u="sng" dirty="0" smtClean="0"/>
              <a:t> Universal Adult Franchise</a:t>
            </a:r>
          </a:p>
          <a:p>
            <a:r>
              <a:rPr lang="en-US" dirty="0" smtClean="0"/>
              <a:t>Under the constitution each of 18 years or above has right to vote</a:t>
            </a:r>
          </a:p>
          <a:p>
            <a:r>
              <a:rPr lang="en-US" dirty="0" smtClean="0"/>
              <a:t>Initially the age limit was 21 years</a:t>
            </a:r>
          </a:p>
          <a:p>
            <a:endParaRPr lang="en-US" dirty="0" smtClean="0"/>
          </a:p>
          <a:p>
            <a:pPr>
              <a:buNone/>
            </a:pPr>
            <a:r>
              <a:rPr lang="en-US" dirty="0" smtClean="0"/>
              <a:t>10.</a:t>
            </a:r>
            <a:r>
              <a:rPr lang="en-US" b="1" u="sng" dirty="0" smtClean="0"/>
              <a:t>Integrated and Independent Judiciary</a:t>
            </a:r>
          </a:p>
          <a:p>
            <a:r>
              <a:rPr lang="en-US" dirty="0" smtClean="0"/>
              <a:t>Our judiciary does not work under any group</a:t>
            </a:r>
          </a:p>
          <a:p>
            <a:r>
              <a:rPr lang="en-US" dirty="0" smtClean="0"/>
              <a:t>Integrated means all subordinate court , High Court and Supreme Court are inter connected</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11</a:t>
            </a:r>
            <a:r>
              <a:rPr lang="en-US" b="1" u="sng" dirty="0" smtClean="0"/>
              <a:t>. Emergency Provisions</a:t>
            </a:r>
          </a:p>
          <a:p>
            <a:r>
              <a:rPr lang="en-US" dirty="0" smtClean="0"/>
              <a:t>It was taken from GOI,1935</a:t>
            </a:r>
          </a:p>
          <a:p>
            <a:r>
              <a:rPr lang="en-US" dirty="0" smtClean="0"/>
              <a:t>There are three types of Emergencies</a:t>
            </a:r>
          </a:p>
          <a:p>
            <a:r>
              <a:rPr lang="en-US" b="1" dirty="0" smtClean="0"/>
              <a:t>National (A 352)</a:t>
            </a:r>
          </a:p>
          <a:p>
            <a:r>
              <a:rPr lang="en-US" b="1" dirty="0" smtClean="0"/>
              <a:t>State(President Rule)(A 356)</a:t>
            </a:r>
          </a:p>
          <a:p>
            <a:r>
              <a:rPr lang="en-US" b="1" dirty="0" smtClean="0"/>
              <a:t>Financial(A360)</a:t>
            </a:r>
          </a:p>
          <a:p>
            <a:pPr>
              <a:buNone/>
            </a:pPr>
            <a:r>
              <a:rPr lang="en-US" b="1" dirty="0" smtClean="0"/>
              <a:t>12.</a:t>
            </a:r>
            <a:r>
              <a:rPr lang="en-US" b="1" u="sng" dirty="0" smtClean="0"/>
              <a:t>Independent bodies</a:t>
            </a:r>
          </a:p>
          <a:p>
            <a:r>
              <a:rPr lang="en-US" dirty="0" smtClean="0"/>
              <a:t>The constitution provides some independent to perform some specific functions </a:t>
            </a:r>
            <a:r>
              <a:rPr lang="en-US" dirty="0" err="1" smtClean="0"/>
              <a:t>alloted</a:t>
            </a:r>
            <a:r>
              <a:rPr lang="en-US" dirty="0" smtClean="0"/>
              <a:t> to them</a:t>
            </a:r>
          </a:p>
          <a:p>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important bodies are</a:t>
            </a:r>
          </a:p>
          <a:p>
            <a:r>
              <a:rPr lang="en-US" b="1" dirty="0" smtClean="0"/>
              <a:t>Election Commission of India (A 324)</a:t>
            </a:r>
          </a:p>
          <a:p>
            <a:r>
              <a:rPr lang="en-US" b="1" dirty="0" smtClean="0"/>
              <a:t>CAG( Controller , Auditor General)(A 148)</a:t>
            </a:r>
          </a:p>
          <a:p>
            <a:r>
              <a:rPr lang="en-US" b="1" dirty="0" smtClean="0"/>
              <a:t>Union and State Public Service  Commissions(UPSC &amp; SPSC) (A315)</a:t>
            </a:r>
          </a:p>
          <a:p>
            <a:r>
              <a:rPr lang="en-US" b="1" dirty="0" smtClean="0"/>
              <a:t>13. Federal system but unitary Bias( Quasi federal)</a:t>
            </a:r>
            <a:endParaRPr lang="en-US" dirty="0" smtClean="0"/>
          </a:p>
          <a:p>
            <a:r>
              <a:rPr lang="en-US" dirty="0" smtClean="0"/>
              <a:t>Our constitution is mixture of federal and unitary system</a:t>
            </a:r>
          </a:p>
          <a:p>
            <a:r>
              <a:rPr lang="en-US" dirty="0" smtClean="0"/>
              <a:t>In our nation center is very strong</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r>
              <a:rPr lang="en-US" dirty="0" smtClean="0"/>
              <a:t>Some features of unitary system e.g. Single citizenship, appointment of Governors etc</a:t>
            </a:r>
          </a:p>
          <a:p>
            <a:r>
              <a:rPr lang="en-US" dirty="0" smtClean="0"/>
              <a:t>Some federal features in our constitution e.g. written  single constitution  </a:t>
            </a:r>
          </a:p>
          <a:p>
            <a:r>
              <a:rPr lang="en-US" dirty="0" smtClean="0"/>
              <a:t>14. </a:t>
            </a:r>
            <a:r>
              <a:rPr lang="en-US" b="1" u="sng" dirty="0" smtClean="0"/>
              <a:t>Three tier Government</a:t>
            </a:r>
          </a:p>
          <a:p>
            <a:r>
              <a:rPr lang="en-US" dirty="0" smtClean="0"/>
              <a:t>In our constitution , initially there were two Governments e.g. Central and State Government</a:t>
            </a:r>
          </a:p>
          <a:p>
            <a:r>
              <a:rPr lang="en-US" dirty="0" smtClean="0"/>
              <a:t>After Amendment, three levels were introduced e.g. Central , State and Local ( Panchayat or Municipality)</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Laws tell us what to expect as a consequence of our actions and to keep the society together.</a:t>
            </a:r>
          </a:p>
          <a:p>
            <a:r>
              <a:rPr lang="en-US" dirty="0" smtClean="0"/>
              <a:t>Without law there will be complete anarchy</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PREAMBLE</a:t>
            </a:r>
            <a:endParaRPr lang="en-US" b="1" dirty="0"/>
          </a:p>
        </p:txBody>
      </p:sp>
      <p:sp>
        <p:nvSpPr>
          <p:cNvPr id="3" name="Content Placeholder 2"/>
          <p:cNvSpPr>
            <a:spLocks noGrp="1"/>
          </p:cNvSpPr>
          <p:nvPr>
            <p:ph idx="1"/>
          </p:nvPr>
        </p:nvSpPr>
        <p:spPr/>
        <p:txBody>
          <a:bodyPr/>
          <a:lstStyle/>
          <a:p>
            <a:r>
              <a:rPr lang="en-US" dirty="0" smtClean="0"/>
              <a:t>The term Preamble refers to the Introduction or Preface to the Constitution</a:t>
            </a:r>
          </a:p>
          <a:p>
            <a:endParaRPr lang="en-US" dirty="0" smtClean="0"/>
          </a:p>
          <a:p>
            <a:r>
              <a:rPr lang="en-US" dirty="0" smtClean="0"/>
              <a:t>It is a kind of </a:t>
            </a:r>
            <a:r>
              <a:rPr lang="en-US" b="1" dirty="0" smtClean="0"/>
              <a:t>Summary or Essence</a:t>
            </a:r>
            <a:r>
              <a:rPr lang="en-US" dirty="0" smtClean="0"/>
              <a:t> of the constitution</a:t>
            </a:r>
          </a:p>
          <a:p>
            <a:endParaRPr lang="en-US" dirty="0" smtClean="0"/>
          </a:p>
          <a:p>
            <a:r>
              <a:rPr lang="en-US" dirty="0" smtClean="0"/>
              <a:t>The American constitution was the first to begin the Preamble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The Preamble gives an idea about the following</a:t>
            </a:r>
          </a:p>
          <a:p>
            <a:endParaRPr lang="en-US" b="1" dirty="0" smtClean="0"/>
          </a:p>
          <a:p>
            <a:pPr>
              <a:buNone/>
            </a:pPr>
            <a:r>
              <a:rPr lang="en-US" b="1" dirty="0" smtClean="0"/>
              <a:t>1. Source of the Constitution</a:t>
            </a:r>
          </a:p>
          <a:p>
            <a:pPr>
              <a:buNone/>
            </a:pPr>
            <a:r>
              <a:rPr lang="en-US" b="1" dirty="0" smtClean="0"/>
              <a:t>2. Nature of Indian state</a:t>
            </a:r>
          </a:p>
          <a:p>
            <a:pPr>
              <a:buNone/>
            </a:pPr>
            <a:r>
              <a:rPr lang="en-US" b="1" dirty="0" smtClean="0"/>
              <a:t>3. Objectives of the Constitution </a:t>
            </a:r>
          </a:p>
          <a:p>
            <a:pPr>
              <a:buNone/>
            </a:pPr>
            <a:r>
              <a:rPr lang="en-US" b="1" dirty="0" smtClean="0"/>
              <a:t>4.Date of Adoption</a:t>
            </a:r>
          </a:p>
          <a:p>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Source of the Constitution</a:t>
            </a:r>
            <a:br>
              <a:rPr lang="en-US" b="1" dirty="0" smtClean="0"/>
            </a:br>
            <a:endParaRPr lang="en-US" b="1" dirty="0"/>
          </a:p>
        </p:txBody>
      </p:sp>
      <p:sp>
        <p:nvSpPr>
          <p:cNvPr id="3" name="Content Placeholder 2"/>
          <p:cNvSpPr>
            <a:spLocks noGrp="1"/>
          </p:cNvSpPr>
          <p:nvPr>
            <p:ph idx="1"/>
          </p:nvPr>
        </p:nvSpPr>
        <p:spPr/>
        <p:txBody>
          <a:bodyPr/>
          <a:lstStyle/>
          <a:p>
            <a:r>
              <a:rPr lang="en-US" dirty="0" smtClean="0"/>
              <a:t>“</a:t>
            </a:r>
            <a:r>
              <a:rPr lang="en-US" b="1" dirty="0" smtClean="0"/>
              <a:t>We the People of India”</a:t>
            </a:r>
            <a:r>
              <a:rPr lang="en-US" dirty="0" smtClean="0"/>
              <a:t>  line is mentioned in our Preamble</a:t>
            </a:r>
          </a:p>
          <a:p>
            <a:endParaRPr lang="en-US" dirty="0" smtClean="0"/>
          </a:p>
          <a:p>
            <a:r>
              <a:rPr lang="en-US" dirty="0" smtClean="0"/>
              <a:t>It means that People are the main supreme Power ( Source)</a:t>
            </a:r>
          </a:p>
          <a:p>
            <a:endParaRPr lang="en-US" dirty="0" smtClean="0"/>
          </a:p>
          <a:p>
            <a:r>
              <a:rPr lang="en-US" dirty="0" smtClean="0"/>
              <a:t>Our constitution is by the people and for people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                        2.  </a:t>
            </a:r>
            <a:r>
              <a:rPr lang="en-US" b="1" dirty="0" smtClean="0"/>
              <a:t>Nature of Indian state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Sovereign</a:t>
            </a:r>
          </a:p>
          <a:p>
            <a:endParaRPr lang="en-US" b="1" dirty="0" smtClean="0"/>
          </a:p>
          <a:p>
            <a:r>
              <a:rPr lang="en-US" b="1" dirty="0" smtClean="0"/>
              <a:t>Socialist</a:t>
            </a:r>
          </a:p>
          <a:p>
            <a:endParaRPr lang="en-US" b="1" dirty="0" smtClean="0"/>
          </a:p>
          <a:p>
            <a:r>
              <a:rPr lang="en-US" b="1" dirty="0" smtClean="0"/>
              <a:t>Secular</a:t>
            </a:r>
          </a:p>
          <a:p>
            <a:endParaRPr lang="en-US" b="1" dirty="0" smtClean="0"/>
          </a:p>
          <a:p>
            <a:r>
              <a:rPr lang="en-US" b="1" dirty="0" smtClean="0"/>
              <a:t>Democratic</a:t>
            </a:r>
          </a:p>
          <a:p>
            <a:endParaRPr lang="en-US" b="1" dirty="0" smtClean="0"/>
          </a:p>
          <a:p>
            <a:r>
              <a:rPr lang="en-US" b="1" dirty="0" smtClean="0"/>
              <a:t>Republic</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smtClean="0"/>
              <a:t>Sovereign</a:t>
            </a:r>
          </a:p>
          <a:p>
            <a:r>
              <a:rPr lang="en-US" dirty="0" smtClean="0"/>
              <a:t>India is a sovereign country ( complete independent )</a:t>
            </a:r>
          </a:p>
          <a:p>
            <a:r>
              <a:rPr lang="en-US" dirty="0" smtClean="0"/>
              <a:t>It is free from any other outside power</a:t>
            </a:r>
          </a:p>
          <a:p>
            <a:r>
              <a:rPr lang="en-US" dirty="0" smtClean="0"/>
              <a:t>It has a free Government which is elected by its own people</a:t>
            </a:r>
          </a:p>
          <a:p>
            <a:r>
              <a:rPr lang="en-US" dirty="0" smtClean="0"/>
              <a:t>No outside power can dictate  the government</a:t>
            </a:r>
            <a:endParaRPr lang="en-US" b="1" dirty="0" smtClean="0"/>
          </a:p>
          <a:p>
            <a:r>
              <a:rPr lang="en-US" b="1" dirty="0" smtClean="0"/>
              <a:t>Socialist </a:t>
            </a:r>
          </a:p>
          <a:p>
            <a:r>
              <a:rPr lang="en-US" dirty="0" smtClean="0"/>
              <a:t>It means economic philosophy</a:t>
            </a:r>
          </a:p>
          <a:p>
            <a:r>
              <a:rPr lang="en-US" dirty="0" smtClean="0"/>
              <a:t>In  India Mixed Economy is present ( both private and public sector can work together)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b="1" dirty="0" smtClean="0"/>
              <a:t>Secular</a:t>
            </a:r>
          </a:p>
          <a:p>
            <a:r>
              <a:rPr lang="en-US" dirty="0" smtClean="0"/>
              <a:t>It means all Religions have same status and support from the Government</a:t>
            </a:r>
          </a:p>
          <a:p>
            <a:pPr>
              <a:buNone/>
            </a:pPr>
            <a:r>
              <a:rPr lang="en-US" b="1" dirty="0" smtClean="0"/>
              <a:t> </a:t>
            </a:r>
          </a:p>
          <a:p>
            <a:pPr>
              <a:buNone/>
            </a:pPr>
            <a:r>
              <a:rPr lang="en-US" b="1" dirty="0" smtClean="0"/>
              <a:t>Democratic</a:t>
            </a:r>
          </a:p>
          <a:p>
            <a:r>
              <a:rPr lang="en-US" dirty="0" smtClean="0"/>
              <a:t>It means supreme power is in the hands of people</a:t>
            </a:r>
          </a:p>
          <a:p>
            <a:r>
              <a:rPr lang="en-US" dirty="0" smtClean="0"/>
              <a:t>A Government is formed by the will of the people</a:t>
            </a:r>
          </a:p>
          <a:p>
            <a:r>
              <a:rPr lang="en-US" dirty="0" smtClean="0"/>
              <a:t>The ruler is elected by the people and are responsible to them</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t>Republic</a:t>
            </a:r>
          </a:p>
          <a:p>
            <a:r>
              <a:rPr lang="en-US" dirty="0" smtClean="0"/>
              <a:t>As opposed to the Monarchy( based on heredity), in India Head of the State is elected member.</a:t>
            </a:r>
          </a:p>
          <a:p>
            <a:r>
              <a:rPr lang="en-US" dirty="0" smtClean="0"/>
              <a:t>In India </a:t>
            </a:r>
            <a:r>
              <a:rPr lang="en-US" b="1" dirty="0" smtClean="0"/>
              <a:t>President Head of the state</a:t>
            </a:r>
            <a:r>
              <a:rPr lang="en-US" dirty="0" smtClean="0"/>
              <a:t>.</a:t>
            </a:r>
          </a:p>
          <a:p>
            <a:r>
              <a:rPr lang="en-US" dirty="0" smtClean="0"/>
              <a:t>It is not hereditary post, every citizen of India is eligible for the post.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3. Objectives of the Constitution</a:t>
            </a:r>
            <a:endParaRPr lang="en-US" b="1"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sz="4600" dirty="0" smtClean="0"/>
              <a:t>Justice</a:t>
            </a:r>
          </a:p>
          <a:p>
            <a:pPr marL="514350" indent="-514350">
              <a:buFont typeface="+mj-lt"/>
              <a:buAutoNum type="arabicPeriod"/>
            </a:pPr>
            <a:endParaRPr lang="en-US" sz="4100" dirty="0" smtClean="0"/>
          </a:p>
          <a:p>
            <a:pPr marL="514350" indent="-514350">
              <a:buFont typeface="+mj-lt"/>
              <a:buAutoNum type="arabicPeriod"/>
            </a:pPr>
            <a:endParaRPr lang="en-US" sz="4100" dirty="0" smtClean="0"/>
          </a:p>
          <a:p>
            <a:pPr marL="514350" indent="-514350">
              <a:buFont typeface="+mj-lt"/>
              <a:buAutoNum type="arabicPeriod"/>
            </a:pPr>
            <a:r>
              <a:rPr lang="en-US" sz="4600" dirty="0" smtClean="0"/>
              <a:t>Liberty</a:t>
            </a:r>
          </a:p>
          <a:p>
            <a:pPr marL="514350" indent="-514350">
              <a:buFont typeface="+mj-lt"/>
              <a:buAutoNum type="arabicPeriod"/>
            </a:pPr>
            <a:endParaRPr lang="en-US" sz="4600" dirty="0" smtClean="0"/>
          </a:p>
          <a:p>
            <a:pPr marL="514350" indent="-514350">
              <a:buFont typeface="+mj-lt"/>
              <a:buAutoNum type="arabicPeriod"/>
            </a:pPr>
            <a:r>
              <a:rPr lang="en-US" sz="4600" dirty="0" smtClean="0"/>
              <a:t>Equality</a:t>
            </a:r>
          </a:p>
          <a:p>
            <a:pPr marL="514350" indent="-514350">
              <a:buFont typeface="+mj-lt"/>
              <a:buAutoNum type="arabicPeriod"/>
            </a:pPr>
            <a:endParaRPr lang="en-US" sz="4100" dirty="0" smtClean="0"/>
          </a:p>
          <a:p>
            <a:pPr marL="514350" indent="-514350">
              <a:buFont typeface="+mj-lt"/>
              <a:buAutoNum type="arabicPeriod"/>
            </a:pPr>
            <a:r>
              <a:rPr lang="en-US" sz="4600" dirty="0" smtClean="0"/>
              <a:t>Fraternity</a:t>
            </a:r>
          </a:p>
          <a:p>
            <a:pPr marL="514350" indent="-514350">
              <a:buFont typeface="+mj-lt"/>
              <a:buAutoNum type="arabicPeriod"/>
            </a:pPr>
            <a:endParaRPr lang="en-US" b="1" dirty="0" smtClean="0"/>
          </a:p>
          <a:p>
            <a:pPr marL="514350" indent="-514350">
              <a:buNone/>
            </a:pPr>
            <a:r>
              <a:rPr lang="en-US" b="1" dirty="0" smtClean="0"/>
              <a:t>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Justice </a:t>
            </a:r>
            <a:endParaRPr lang="en-US" b="1" dirty="0"/>
          </a:p>
        </p:txBody>
      </p:sp>
      <p:sp>
        <p:nvSpPr>
          <p:cNvPr id="3" name="Content Placeholder 2"/>
          <p:cNvSpPr>
            <a:spLocks noGrp="1"/>
          </p:cNvSpPr>
          <p:nvPr>
            <p:ph idx="1"/>
          </p:nvPr>
        </p:nvSpPr>
        <p:spPr/>
        <p:txBody>
          <a:bodyPr>
            <a:normAutofit lnSpcReduction="10000"/>
          </a:bodyPr>
          <a:lstStyle/>
          <a:p>
            <a:r>
              <a:rPr lang="en-US" dirty="0" smtClean="0"/>
              <a:t>It means fairness in the treatment of people</a:t>
            </a:r>
          </a:p>
          <a:p>
            <a:r>
              <a:rPr lang="en-US" dirty="0" smtClean="0"/>
              <a:t>It may be of </a:t>
            </a:r>
            <a:r>
              <a:rPr lang="en-US" b="1" dirty="0" smtClean="0"/>
              <a:t>three</a:t>
            </a:r>
            <a:r>
              <a:rPr lang="en-US" dirty="0" smtClean="0"/>
              <a:t> types</a:t>
            </a:r>
          </a:p>
          <a:p>
            <a:r>
              <a:rPr lang="en-US" dirty="0" smtClean="0"/>
              <a:t>SOCIAL</a:t>
            </a:r>
          </a:p>
          <a:p>
            <a:r>
              <a:rPr lang="en-US" dirty="0" smtClean="0"/>
              <a:t>ECONOMIC</a:t>
            </a:r>
          </a:p>
          <a:p>
            <a:r>
              <a:rPr lang="en-US" dirty="0" smtClean="0"/>
              <a:t>POLITICAL</a:t>
            </a:r>
          </a:p>
          <a:p>
            <a:pPr>
              <a:buNone/>
            </a:pPr>
            <a:r>
              <a:rPr lang="en-US" b="1" dirty="0" smtClean="0"/>
              <a:t>Social</a:t>
            </a:r>
            <a:r>
              <a:rPr lang="en-US" dirty="0" smtClean="0"/>
              <a:t> :  color, caste ,religion ,sex et</a:t>
            </a:r>
            <a:r>
              <a:rPr lang="en-US" b="1" dirty="0" smtClean="0"/>
              <a:t>c</a:t>
            </a:r>
          </a:p>
          <a:p>
            <a:pPr>
              <a:buNone/>
            </a:pPr>
            <a:r>
              <a:rPr lang="en-US" b="1" dirty="0" smtClean="0"/>
              <a:t>Economic: </a:t>
            </a:r>
            <a:r>
              <a:rPr lang="en-US" dirty="0" smtClean="0"/>
              <a:t> money ( Rich and Poor)</a:t>
            </a:r>
          </a:p>
          <a:p>
            <a:pPr>
              <a:buNone/>
            </a:pPr>
            <a:r>
              <a:rPr lang="en-US" b="1" dirty="0" smtClean="0"/>
              <a:t>Political: </a:t>
            </a:r>
            <a:r>
              <a:rPr lang="en-US" dirty="0" smtClean="0"/>
              <a:t>equal right of voting</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Liberty</a:t>
            </a:r>
            <a:endParaRPr lang="en-US" b="1" dirty="0"/>
          </a:p>
        </p:txBody>
      </p:sp>
      <p:sp>
        <p:nvSpPr>
          <p:cNvPr id="3" name="Content Placeholder 2"/>
          <p:cNvSpPr>
            <a:spLocks noGrp="1"/>
          </p:cNvSpPr>
          <p:nvPr>
            <p:ph idx="1"/>
          </p:nvPr>
        </p:nvSpPr>
        <p:spPr/>
        <p:txBody>
          <a:bodyPr>
            <a:normAutofit lnSpcReduction="10000"/>
          </a:bodyPr>
          <a:lstStyle/>
          <a:p>
            <a:r>
              <a:rPr lang="en-US" dirty="0" smtClean="0"/>
              <a:t>It means absence of restraint on the activity of individual</a:t>
            </a:r>
          </a:p>
          <a:p>
            <a:r>
              <a:rPr lang="en-US" dirty="0" smtClean="0"/>
              <a:t>It is of </a:t>
            </a:r>
            <a:r>
              <a:rPr lang="en-US" b="1" dirty="0" smtClean="0"/>
              <a:t>five </a:t>
            </a:r>
            <a:r>
              <a:rPr lang="en-US" dirty="0" smtClean="0"/>
              <a:t>types</a:t>
            </a:r>
          </a:p>
          <a:p>
            <a:r>
              <a:rPr lang="en-US" dirty="0" smtClean="0"/>
              <a:t>Thought</a:t>
            </a:r>
          </a:p>
          <a:p>
            <a:r>
              <a:rPr lang="en-US" dirty="0" smtClean="0"/>
              <a:t>Expression</a:t>
            </a:r>
          </a:p>
          <a:p>
            <a:r>
              <a:rPr lang="en-US" dirty="0" smtClean="0"/>
              <a:t>Belief</a:t>
            </a:r>
          </a:p>
          <a:p>
            <a:r>
              <a:rPr lang="en-US" dirty="0" smtClean="0"/>
              <a:t>Faith</a:t>
            </a:r>
          </a:p>
          <a:p>
            <a:r>
              <a:rPr lang="en-US" dirty="0" smtClean="0"/>
              <a:t>Worship</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erver56\Desktop\indian-constitution-3-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Equality</a:t>
            </a:r>
            <a:endParaRPr lang="en-US" b="1" dirty="0"/>
          </a:p>
        </p:txBody>
      </p:sp>
      <p:sp>
        <p:nvSpPr>
          <p:cNvPr id="3" name="Content Placeholder 2"/>
          <p:cNvSpPr>
            <a:spLocks noGrp="1"/>
          </p:cNvSpPr>
          <p:nvPr>
            <p:ph idx="1"/>
          </p:nvPr>
        </p:nvSpPr>
        <p:spPr/>
        <p:txBody>
          <a:bodyPr/>
          <a:lstStyle/>
          <a:p>
            <a:r>
              <a:rPr lang="en-US" dirty="0" smtClean="0"/>
              <a:t>It means absence of special privilege</a:t>
            </a:r>
          </a:p>
          <a:p>
            <a:r>
              <a:rPr lang="en-US" dirty="0" smtClean="0"/>
              <a:t>It is of </a:t>
            </a:r>
            <a:r>
              <a:rPr lang="en-US" b="1" dirty="0" smtClean="0"/>
              <a:t>two</a:t>
            </a:r>
            <a:r>
              <a:rPr lang="en-US" dirty="0" smtClean="0"/>
              <a:t> types</a:t>
            </a:r>
          </a:p>
          <a:p>
            <a:endParaRPr lang="en-US" dirty="0" smtClean="0"/>
          </a:p>
          <a:p>
            <a:r>
              <a:rPr lang="en-US" dirty="0" smtClean="0"/>
              <a:t>Status</a:t>
            </a:r>
          </a:p>
          <a:p>
            <a:endParaRPr lang="en-US" dirty="0" smtClean="0"/>
          </a:p>
          <a:p>
            <a:r>
              <a:rPr lang="en-US" dirty="0" smtClean="0"/>
              <a:t>Opportunity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Fraternity</a:t>
            </a:r>
            <a:endParaRPr lang="en-US" b="1" dirty="0"/>
          </a:p>
        </p:txBody>
      </p:sp>
      <p:sp>
        <p:nvSpPr>
          <p:cNvPr id="3" name="Content Placeholder 2"/>
          <p:cNvSpPr>
            <a:spLocks noGrp="1"/>
          </p:cNvSpPr>
          <p:nvPr>
            <p:ph idx="1"/>
          </p:nvPr>
        </p:nvSpPr>
        <p:spPr/>
        <p:txBody>
          <a:bodyPr/>
          <a:lstStyle/>
          <a:p>
            <a:r>
              <a:rPr lang="en-US" dirty="0" smtClean="0"/>
              <a:t>It means feeling of brotherhood</a:t>
            </a:r>
          </a:p>
          <a:p>
            <a:endParaRPr lang="en-US" dirty="0" smtClean="0"/>
          </a:p>
          <a:p>
            <a:r>
              <a:rPr lang="en-US" dirty="0" smtClean="0"/>
              <a:t>It insures </a:t>
            </a:r>
            <a:r>
              <a:rPr lang="en-US" b="1" dirty="0" smtClean="0"/>
              <a:t>two</a:t>
            </a:r>
            <a:r>
              <a:rPr lang="en-US" dirty="0" smtClean="0"/>
              <a:t> basic things </a:t>
            </a:r>
          </a:p>
          <a:p>
            <a:endParaRPr lang="en-US" dirty="0" smtClean="0"/>
          </a:p>
          <a:p>
            <a:r>
              <a:rPr lang="en-US" b="1" dirty="0" smtClean="0"/>
              <a:t>Dignity of Individual</a:t>
            </a:r>
          </a:p>
          <a:p>
            <a:r>
              <a:rPr lang="en-US" b="1" dirty="0" smtClean="0"/>
              <a:t>Unity and Integrity of the Nation </a:t>
            </a:r>
            <a:endParaRPr lang="en-US"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4.  Date of Adoption </a:t>
            </a:r>
            <a:r>
              <a:rPr lang="en-US" dirty="0" smtClean="0"/>
              <a:t> </a:t>
            </a:r>
            <a:endParaRPr lang="en-US" dirty="0"/>
          </a:p>
        </p:txBody>
      </p:sp>
      <p:sp>
        <p:nvSpPr>
          <p:cNvPr id="3" name="Content Placeholder 2"/>
          <p:cNvSpPr>
            <a:spLocks noGrp="1"/>
          </p:cNvSpPr>
          <p:nvPr>
            <p:ph idx="1"/>
          </p:nvPr>
        </p:nvSpPr>
        <p:spPr/>
        <p:txBody>
          <a:bodyPr/>
          <a:lstStyle/>
          <a:p>
            <a:r>
              <a:rPr lang="en-US" dirty="0" smtClean="0"/>
              <a:t>Date of adoption of Constitution is 26</a:t>
            </a:r>
            <a:r>
              <a:rPr lang="en-US" baseline="30000" dirty="0" smtClean="0"/>
              <a:t>th</a:t>
            </a:r>
            <a:r>
              <a:rPr lang="en-US" dirty="0" smtClean="0"/>
              <a:t> November, 1949</a:t>
            </a:r>
          </a:p>
          <a:p>
            <a:endParaRPr lang="en-US" dirty="0" smtClean="0"/>
          </a:p>
          <a:p>
            <a:r>
              <a:rPr lang="en-US" dirty="0" smtClean="0"/>
              <a:t>But most of the Articles came into force on 26</a:t>
            </a:r>
            <a:r>
              <a:rPr lang="en-US" baseline="30000" dirty="0" smtClean="0"/>
              <a:t>th</a:t>
            </a:r>
            <a:r>
              <a:rPr lang="en-US" dirty="0" smtClean="0"/>
              <a:t> Jan, 1950</a:t>
            </a:r>
          </a:p>
          <a:p>
            <a:endParaRPr lang="en-US" dirty="0" smtClean="0"/>
          </a:p>
          <a:p>
            <a:r>
              <a:rPr lang="en-US" dirty="0" smtClean="0"/>
              <a:t>Preamble is adopted on  26</a:t>
            </a:r>
            <a:r>
              <a:rPr lang="en-US" baseline="30000" dirty="0" smtClean="0"/>
              <a:t>th</a:t>
            </a:r>
            <a:r>
              <a:rPr lang="en-US" dirty="0" smtClean="0"/>
              <a:t> November, 1949</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FUNDAMENTAL RIGHTS</a:t>
            </a:r>
            <a:endParaRPr lang="en-US" b="1" dirty="0"/>
          </a:p>
        </p:txBody>
      </p:sp>
      <p:sp>
        <p:nvSpPr>
          <p:cNvPr id="3" name="Content Placeholder 2"/>
          <p:cNvSpPr>
            <a:spLocks noGrp="1"/>
          </p:cNvSpPr>
          <p:nvPr>
            <p:ph idx="1"/>
          </p:nvPr>
        </p:nvSpPr>
        <p:spPr/>
        <p:txBody>
          <a:bodyPr>
            <a:normAutofit lnSpcReduction="10000"/>
          </a:bodyPr>
          <a:lstStyle/>
          <a:p>
            <a:r>
              <a:rPr lang="en-US" dirty="0" smtClean="0"/>
              <a:t>These are mentioned in Part III ( A 12 TO A35)</a:t>
            </a:r>
          </a:p>
          <a:p>
            <a:r>
              <a:rPr lang="en-US" dirty="0" smtClean="0"/>
              <a:t>Source is USA ( Bills of Rights) </a:t>
            </a:r>
          </a:p>
          <a:p>
            <a:r>
              <a:rPr lang="en-US" dirty="0" smtClean="0"/>
              <a:t>These are </a:t>
            </a:r>
            <a:r>
              <a:rPr lang="en-US" dirty="0" err="1" smtClean="0"/>
              <a:t>Justiciable</a:t>
            </a:r>
            <a:endParaRPr lang="en-US" dirty="0" smtClean="0"/>
          </a:p>
          <a:p>
            <a:r>
              <a:rPr lang="en-US" dirty="0" smtClean="0"/>
              <a:t>These are provided to secure our Democracy</a:t>
            </a:r>
          </a:p>
          <a:p>
            <a:r>
              <a:rPr lang="en-US" dirty="0" smtClean="0"/>
              <a:t>It is helpful to remove dictatorship </a:t>
            </a:r>
          </a:p>
          <a:p>
            <a:r>
              <a:rPr lang="en-US" dirty="0" smtClean="0"/>
              <a:t>Initially there were total 7 Fundamental Rights</a:t>
            </a:r>
          </a:p>
          <a:p>
            <a:r>
              <a:rPr lang="en-US" dirty="0" smtClean="0"/>
              <a:t>Now , total six fundamental rights are present. Right of Property was removed from the list.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server56\Desktop\fundamental-rights-of-indian-constitution-3-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smtClean="0"/>
              <a:t>They are not absolute ( have some restrictions)</a:t>
            </a:r>
          </a:p>
          <a:p>
            <a:endParaRPr lang="en-US" dirty="0" smtClean="0"/>
          </a:p>
          <a:p>
            <a:r>
              <a:rPr lang="en-US" dirty="0" smtClean="0"/>
              <a:t>Governed by Supreme Court</a:t>
            </a:r>
          </a:p>
          <a:p>
            <a:endParaRPr lang="en-US" dirty="0" smtClean="0"/>
          </a:p>
          <a:p>
            <a:pPr>
              <a:buNone/>
            </a:pPr>
            <a:endParaRPr lang="en-US" dirty="0" smtClean="0"/>
          </a:p>
          <a:p>
            <a:r>
              <a:rPr lang="en-US" dirty="0" smtClean="0"/>
              <a:t>Most of the rights gets suspended during National Emergency</a:t>
            </a:r>
          </a:p>
          <a:p>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smtClean="0"/>
              <a:t>There are total </a:t>
            </a:r>
            <a:r>
              <a:rPr lang="en-US" b="1" dirty="0" smtClean="0"/>
              <a:t>6</a:t>
            </a:r>
            <a:r>
              <a:rPr lang="en-US" dirty="0" smtClean="0"/>
              <a:t> fundamental Rights</a:t>
            </a:r>
          </a:p>
          <a:p>
            <a:pPr>
              <a:buNone/>
            </a:pPr>
            <a:endParaRPr lang="en-US" dirty="0" smtClean="0"/>
          </a:p>
          <a:p>
            <a:pPr marL="514350" indent="-514350">
              <a:buFont typeface="+mj-lt"/>
              <a:buAutoNum type="arabicPeriod"/>
            </a:pPr>
            <a:r>
              <a:rPr lang="en-US" b="1" dirty="0" smtClean="0"/>
              <a:t>Right to Equality( A 14-18)</a:t>
            </a:r>
          </a:p>
          <a:p>
            <a:pPr marL="514350" indent="-514350">
              <a:buFont typeface="+mj-lt"/>
              <a:buAutoNum type="arabicPeriod"/>
            </a:pPr>
            <a:r>
              <a:rPr lang="en-US" b="1" dirty="0" smtClean="0"/>
              <a:t>Right to Freedom ( A 19-22)</a:t>
            </a:r>
          </a:p>
          <a:p>
            <a:pPr marL="514350" indent="-514350">
              <a:buFont typeface="+mj-lt"/>
              <a:buAutoNum type="arabicPeriod"/>
            </a:pPr>
            <a:r>
              <a:rPr lang="en-US" b="1" dirty="0" smtClean="0"/>
              <a:t>Right Against Exploitation ( A 23-24)</a:t>
            </a:r>
          </a:p>
          <a:p>
            <a:pPr marL="514350" indent="-514350">
              <a:buFont typeface="+mj-lt"/>
              <a:buAutoNum type="arabicPeriod"/>
            </a:pPr>
            <a:r>
              <a:rPr lang="en-US" b="1" dirty="0" smtClean="0"/>
              <a:t>Right to freedom of Religion ( A 25-28)</a:t>
            </a:r>
          </a:p>
          <a:p>
            <a:pPr marL="514350" indent="-514350">
              <a:buFont typeface="+mj-lt"/>
              <a:buAutoNum type="arabicPeriod"/>
            </a:pPr>
            <a:r>
              <a:rPr lang="en-US" b="1" dirty="0" smtClean="0"/>
              <a:t>Cultural and Educational Right ( A 29-30)</a:t>
            </a:r>
          </a:p>
          <a:p>
            <a:pPr marL="514350" indent="-514350">
              <a:buFont typeface="+mj-lt"/>
              <a:buAutoNum type="arabicPeriod"/>
            </a:pPr>
            <a:r>
              <a:rPr lang="en-US" b="1" dirty="0" smtClean="0"/>
              <a:t>Right to Constitutional Remedies ( A 32)</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1. </a:t>
            </a:r>
            <a:r>
              <a:rPr lang="en-US" b="1" dirty="0" smtClean="0"/>
              <a:t>Right of Equality</a:t>
            </a:r>
            <a:endParaRPr lang="en-US" b="1" dirty="0"/>
          </a:p>
        </p:txBody>
      </p:sp>
      <p:sp>
        <p:nvSpPr>
          <p:cNvPr id="3" name="Content Placeholder 2"/>
          <p:cNvSpPr>
            <a:spLocks noGrp="1"/>
          </p:cNvSpPr>
          <p:nvPr>
            <p:ph idx="1"/>
          </p:nvPr>
        </p:nvSpPr>
        <p:spPr>
          <a:xfrm>
            <a:off x="457200" y="1066800"/>
            <a:ext cx="8229600" cy="5791200"/>
          </a:xfrm>
        </p:spPr>
        <p:txBody>
          <a:bodyPr>
            <a:noAutofit/>
          </a:bodyPr>
          <a:lstStyle/>
          <a:p>
            <a:r>
              <a:rPr lang="en-US" dirty="0" smtClean="0"/>
              <a:t>It is mentioned from A (14 -18)Some important points mentioned are as follows</a:t>
            </a:r>
          </a:p>
          <a:p>
            <a:endParaRPr lang="en-US" dirty="0" smtClean="0"/>
          </a:p>
          <a:p>
            <a:pPr>
              <a:buNone/>
            </a:pPr>
            <a:r>
              <a:rPr lang="en-US" dirty="0" smtClean="0"/>
              <a:t> 1. </a:t>
            </a:r>
            <a:r>
              <a:rPr lang="en-US" b="1" dirty="0" smtClean="0"/>
              <a:t>Equality before law and equal protection of law </a:t>
            </a:r>
          </a:p>
          <a:p>
            <a:r>
              <a:rPr lang="en-US" dirty="0" smtClean="0"/>
              <a:t>     It means all citizens are equal, no person is above the law</a:t>
            </a:r>
          </a:p>
          <a:p>
            <a:r>
              <a:rPr lang="en-US" dirty="0" smtClean="0"/>
              <a:t>     There will be equal treatment under equal circumstances( Presidents and Governors are excepted)</a:t>
            </a:r>
          </a:p>
          <a:p>
            <a:pPr>
              <a:buNone/>
            </a:pPr>
            <a:r>
              <a:rPr lang="en-US" dirty="0" smtClean="0"/>
              <a:t> </a:t>
            </a:r>
          </a:p>
          <a:p>
            <a:pPr>
              <a:buNone/>
            </a:pPr>
            <a:r>
              <a:rPr lang="en-US" dirty="0" smtClean="0"/>
              <a:t>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dirty="0" smtClean="0"/>
              <a:t>2.</a:t>
            </a:r>
            <a:r>
              <a:rPr lang="en-US" b="1" dirty="0" smtClean="0"/>
              <a:t>Prohibition of Discrimination</a:t>
            </a:r>
          </a:p>
          <a:p>
            <a:pPr>
              <a:buNone/>
            </a:pPr>
            <a:r>
              <a:rPr lang="en-US" dirty="0" smtClean="0"/>
              <a:t>    State can not discriminate anyone on the basis of caste, Race, Religion, Gender, place of birth</a:t>
            </a:r>
          </a:p>
          <a:p>
            <a:pPr>
              <a:buNone/>
            </a:pPr>
            <a:r>
              <a:rPr lang="en-US" dirty="0" smtClean="0"/>
              <a:t>3. </a:t>
            </a:r>
            <a:r>
              <a:rPr lang="en-US" b="1" dirty="0" smtClean="0"/>
              <a:t>Equality of opportunity  in Public employment to all citizens</a:t>
            </a:r>
          </a:p>
          <a:p>
            <a:pPr>
              <a:buNone/>
            </a:pPr>
            <a:r>
              <a:rPr lang="en-US" b="1" dirty="0" smtClean="0"/>
              <a:t> </a:t>
            </a:r>
            <a:r>
              <a:rPr lang="en-US" dirty="0" smtClean="0"/>
              <a:t>All citizens are eligible for the public employments. Exceptions ( Backward classes)</a:t>
            </a:r>
          </a:p>
          <a:p>
            <a:pPr>
              <a:buNone/>
            </a:pPr>
            <a:r>
              <a:rPr lang="en-US" dirty="0" smtClean="0"/>
              <a:t>4.</a:t>
            </a:r>
            <a:r>
              <a:rPr lang="en-US" b="1" dirty="0" smtClean="0"/>
              <a:t> Abolition of Untouchibility</a:t>
            </a:r>
          </a:p>
          <a:p>
            <a:pPr>
              <a:buNone/>
            </a:pPr>
            <a:r>
              <a:rPr lang="en-US" dirty="0" smtClean="0"/>
              <a:t>    It prohibits the practice of untouchibility in any form e.g. refusing to enter in any worship area to a person</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5. Abolition of Titles: </a:t>
            </a:r>
          </a:p>
          <a:p>
            <a:pPr>
              <a:buNone/>
            </a:pPr>
            <a:r>
              <a:rPr lang="en-US" dirty="0" smtClean="0"/>
              <a:t>    Prohibits to use any title like Maharaja, Bharat  Ratna prefix or suffix</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smtClean="0"/>
              <a:t>Constitution of a country lays down the basic structure  of the political system under which its people are to be governed.</a:t>
            </a:r>
          </a:p>
          <a:p>
            <a:endParaRPr lang="en-US" dirty="0"/>
          </a:p>
          <a:p>
            <a:r>
              <a:rPr lang="en-US" dirty="0" smtClean="0"/>
              <a:t>The supreme law of the land</a:t>
            </a:r>
          </a:p>
          <a:p>
            <a:r>
              <a:rPr lang="en-US" dirty="0" smtClean="0"/>
              <a:t>It is the foundation and source of the legal authority underlying the existence of the state</a:t>
            </a:r>
          </a:p>
          <a:p>
            <a:r>
              <a:rPr lang="en-US" dirty="0" smtClean="0"/>
              <a:t>It provides the framework for the organization of the government</a:t>
            </a:r>
          </a:p>
          <a:p>
            <a:r>
              <a:rPr lang="en-US" dirty="0" smtClean="0"/>
              <a:t>It is a basic design, which deals with the structure and powers of the government. It also includes rights and duties of the citizens.</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2. RIGHT TO FREEDOM</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It is mentioned in the  </a:t>
            </a:r>
            <a:r>
              <a:rPr lang="en-US" b="1" dirty="0" smtClean="0"/>
              <a:t>A 19 TO22</a:t>
            </a:r>
          </a:p>
          <a:p>
            <a:r>
              <a:rPr lang="en-US" dirty="0" smtClean="0"/>
              <a:t>It explains the </a:t>
            </a:r>
            <a:r>
              <a:rPr lang="en-US" b="1" dirty="0" smtClean="0"/>
              <a:t>freedom </a:t>
            </a:r>
            <a:r>
              <a:rPr lang="en-US" dirty="0" smtClean="0"/>
              <a:t>related to  the following points</a:t>
            </a:r>
          </a:p>
          <a:p>
            <a:r>
              <a:rPr lang="en-US" dirty="0" smtClean="0"/>
              <a:t>1. freedom of speech and Expression</a:t>
            </a:r>
          </a:p>
          <a:p>
            <a:r>
              <a:rPr lang="en-US" dirty="0" smtClean="0"/>
              <a:t>2. Assemble peacefully without arms</a:t>
            </a:r>
          </a:p>
          <a:p>
            <a:r>
              <a:rPr lang="en-US" dirty="0" smtClean="0"/>
              <a:t>3. To form any Association</a:t>
            </a:r>
          </a:p>
          <a:p>
            <a:r>
              <a:rPr lang="en-US" dirty="0" smtClean="0"/>
              <a:t>4. to move freely throughout the country</a:t>
            </a:r>
          </a:p>
          <a:p>
            <a:r>
              <a:rPr lang="en-US" dirty="0" smtClean="0"/>
              <a:t>5.to settle in any part of the country</a:t>
            </a:r>
          </a:p>
          <a:p>
            <a:r>
              <a:rPr lang="en-US" dirty="0" smtClean="0"/>
              <a:t>6. Practice any profession</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Protection in respect of conviction of offence</a:t>
            </a:r>
            <a:endParaRPr lang="en-US" dirty="0" smtClean="0"/>
          </a:p>
          <a:p>
            <a:pPr>
              <a:buNone/>
            </a:pPr>
            <a:r>
              <a:rPr lang="en-US" dirty="0" smtClean="0"/>
              <a:t>     It tells the protection to the accused person in some circumstances</a:t>
            </a:r>
          </a:p>
          <a:p>
            <a:r>
              <a:rPr lang="en-US" b="1" dirty="0" smtClean="0"/>
              <a:t>Protection of life and personal liberty</a:t>
            </a:r>
          </a:p>
          <a:p>
            <a:pPr>
              <a:buNone/>
            </a:pPr>
            <a:r>
              <a:rPr lang="en-US" dirty="0" smtClean="0"/>
              <a:t>     No person shall be deprived of his life or personal liberty except by the law</a:t>
            </a:r>
          </a:p>
          <a:p>
            <a:r>
              <a:rPr lang="en-US" b="1" dirty="0" smtClean="0"/>
              <a:t>Right to education</a:t>
            </a:r>
            <a:r>
              <a:rPr lang="en-US" dirty="0" smtClean="0"/>
              <a:t> </a:t>
            </a:r>
          </a:p>
          <a:p>
            <a:pPr>
              <a:buNone/>
            </a:pPr>
            <a:r>
              <a:rPr lang="en-US" dirty="0" smtClean="0"/>
              <a:t>     State shall provide free and compulsory education to all children between age of 6- 14 years</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Protection against Arrest and detention</a:t>
            </a:r>
          </a:p>
          <a:p>
            <a:pPr>
              <a:buNone/>
            </a:pPr>
            <a:r>
              <a:rPr lang="en-US" dirty="0" smtClean="0"/>
              <a:t>    It tells about the conditions to arrest and detention</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3. RIGHT AGAINST EXPLOITATION</a:t>
            </a:r>
            <a:endParaRPr lang="en-US" b="1" dirty="0"/>
          </a:p>
        </p:txBody>
      </p:sp>
      <p:sp>
        <p:nvSpPr>
          <p:cNvPr id="3" name="Content Placeholder 2"/>
          <p:cNvSpPr>
            <a:spLocks noGrp="1"/>
          </p:cNvSpPr>
          <p:nvPr>
            <p:ph idx="1"/>
          </p:nvPr>
        </p:nvSpPr>
        <p:spPr/>
        <p:txBody>
          <a:bodyPr/>
          <a:lstStyle/>
          <a:p>
            <a:pPr>
              <a:buNone/>
            </a:pPr>
            <a:r>
              <a:rPr lang="en-US" dirty="0" smtClean="0"/>
              <a:t>   It is  mentioned in A23 and 24</a:t>
            </a:r>
          </a:p>
          <a:p>
            <a:pPr>
              <a:buNone/>
            </a:pPr>
            <a:r>
              <a:rPr lang="en-US" dirty="0" smtClean="0"/>
              <a:t>   it covers following points</a:t>
            </a:r>
          </a:p>
          <a:p>
            <a:pPr>
              <a:buNone/>
            </a:pPr>
            <a:r>
              <a:rPr lang="en-US" dirty="0" smtClean="0"/>
              <a:t> 1.</a:t>
            </a:r>
            <a:r>
              <a:rPr lang="en-US" b="1" dirty="0" smtClean="0"/>
              <a:t> Prohibition of Traffic in Human beings &amp; forced labor</a:t>
            </a:r>
          </a:p>
          <a:p>
            <a:pPr>
              <a:buNone/>
            </a:pPr>
            <a:r>
              <a:rPr lang="en-US" b="1" dirty="0" smtClean="0"/>
              <a:t>  </a:t>
            </a:r>
            <a:r>
              <a:rPr lang="en-US" dirty="0" smtClean="0"/>
              <a:t>If it happens it is punishable</a:t>
            </a:r>
          </a:p>
          <a:p>
            <a:pPr>
              <a:buNone/>
            </a:pPr>
            <a:r>
              <a:rPr lang="en-US" dirty="0" smtClean="0"/>
              <a:t>  Traffic in human means selling of human beings</a:t>
            </a:r>
          </a:p>
          <a:p>
            <a:pPr>
              <a:buNone/>
            </a:pPr>
            <a:r>
              <a:rPr lang="en-US" dirty="0" smtClean="0"/>
              <a:t>2.</a:t>
            </a:r>
            <a:r>
              <a:rPr lang="en-US" b="1" dirty="0" smtClean="0"/>
              <a:t> Prohibition of Employment  of children in factories</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endParaRPr lang="en-US" dirty="0" smtClean="0"/>
          </a:p>
          <a:p>
            <a:r>
              <a:rPr lang="en-US" dirty="0" smtClean="0"/>
              <a:t>It explains that children below age of 14 years can cot work in any industry ( mainly Hazardous)</a:t>
            </a:r>
          </a:p>
          <a:p>
            <a:r>
              <a:rPr lang="en-US" dirty="0" smtClean="0"/>
              <a:t>There is also an Act related to it i.e. Child </a:t>
            </a:r>
            <a:r>
              <a:rPr lang="en-US" dirty="0" err="1" smtClean="0"/>
              <a:t>Labour</a:t>
            </a:r>
            <a:r>
              <a:rPr lang="en-US" dirty="0" smtClean="0"/>
              <a:t> Act,1986)</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4. FREEDOM OF RELIGION </a:t>
            </a:r>
            <a:endParaRPr lang="en-US" b="1"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According to the constitution all religions are equal before the state. No preference will be given to a particular religion.</a:t>
            </a:r>
          </a:p>
          <a:p>
            <a:r>
              <a:rPr lang="en-US" dirty="0" smtClean="0"/>
              <a:t>Following points are covered</a:t>
            </a:r>
          </a:p>
          <a:p>
            <a:r>
              <a:rPr lang="en-US" b="1" dirty="0" smtClean="0"/>
              <a:t>Freedom of conscience &amp; free profession, practice&amp; propagation of religion</a:t>
            </a:r>
          </a:p>
          <a:p>
            <a:r>
              <a:rPr lang="en-US" dirty="0" smtClean="0"/>
              <a:t> Freedom to profess any religion</a:t>
            </a:r>
          </a:p>
          <a:p>
            <a:r>
              <a:rPr lang="en-US" dirty="0" smtClean="0"/>
              <a:t>Freedom to practice any religion</a:t>
            </a:r>
          </a:p>
          <a:p>
            <a:r>
              <a:rPr lang="en-US" dirty="0" smtClean="0"/>
              <a:t>Free to tell others about the religion</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b="1" dirty="0" smtClean="0"/>
              <a:t>Freedom to Manage religion affairs</a:t>
            </a:r>
          </a:p>
          <a:p>
            <a:r>
              <a:rPr lang="en-US" dirty="0" smtClean="0"/>
              <a:t>It explains right to establish&amp; maintain religious and charitable institutes</a:t>
            </a:r>
          </a:p>
          <a:p>
            <a:r>
              <a:rPr lang="en-US" dirty="0" smtClean="0"/>
              <a:t>Right to manage its own affairs in matter of religion( no interference of the state)</a:t>
            </a:r>
          </a:p>
          <a:p>
            <a:r>
              <a:rPr lang="en-US" dirty="0" smtClean="0"/>
              <a:t>Freedom from Taxation for promotion of religion </a:t>
            </a:r>
          </a:p>
          <a:p>
            <a:r>
              <a:rPr lang="en-US" dirty="0" smtClean="0"/>
              <a:t>Freedom to attend religious institutions</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5.CULTURAL AND EDUCATIONAL RIGHT</a:t>
            </a:r>
            <a:endParaRPr lang="en-US" b="1" dirty="0"/>
          </a:p>
        </p:txBody>
      </p:sp>
      <p:sp>
        <p:nvSpPr>
          <p:cNvPr id="3" name="Content Placeholder 2"/>
          <p:cNvSpPr>
            <a:spLocks noGrp="1"/>
          </p:cNvSpPr>
          <p:nvPr>
            <p:ph idx="1"/>
          </p:nvPr>
        </p:nvSpPr>
        <p:spPr/>
        <p:txBody>
          <a:bodyPr/>
          <a:lstStyle/>
          <a:p>
            <a:r>
              <a:rPr lang="en-US" dirty="0" smtClean="0"/>
              <a:t>It is under A 29 &amp; 30</a:t>
            </a:r>
            <a:endParaRPr lang="en-US" b="1" dirty="0" smtClean="0"/>
          </a:p>
          <a:p>
            <a:r>
              <a:rPr lang="en-US" b="1" dirty="0" smtClean="0"/>
              <a:t>Protection of interest of Minorities</a:t>
            </a:r>
          </a:p>
          <a:p>
            <a:r>
              <a:rPr lang="en-US" dirty="0" smtClean="0"/>
              <a:t>Any citizen residing in any part of the country can conserve their language, script and culture</a:t>
            </a:r>
          </a:p>
          <a:p>
            <a:r>
              <a:rPr lang="en-US" dirty="0" smtClean="0"/>
              <a:t>No citizen deny admission in any educational institute , maintained by state government on the basis of religion, caste, race and language </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All minorities ( Religious and Linguistic) can setup their own educational institutes to preserve and develop their own culture.</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6.Right to Constitutional Remedies</a:t>
            </a:r>
            <a:endParaRPr lang="en-US" b="1"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smtClean="0"/>
              <a:t>It empowers the citizens to move a court of law in case of any violation of the fundamental right</a:t>
            </a:r>
          </a:p>
          <a:p>
            <a:r>
              <a:rPr lang="en-US" dirty="0" smtClean="0"/>
              <a:t>This can be done by several methods, court can issue various kinds of writs. These are </a:t>
            </a:r>
          </a:p>
          <a:p>
            <a:r>
              <a:rPr lang="en-US" dirty="0" smtClean="0"/>
              <a:t>Habeas Corpus</a:t>
            </a:r>
          </a:p>
          <a:p>
            <a:r>
              <a:rPr lang="en-US" dirty="0" smtClean="0"/>
              <a:t>Mandamus</a:t>
            </a:r>
          </a:p>
          <a:p>
            <a:r>
              <a:rPr lang="en-US" dirty="0" smtClean="0"/>
              <a:t>Prohibition</a:t>
            </a:r>
          </a:p>
          <a:p>
            <a:r>
              <a:rPr lang="en-US" dirty="0" smtClean="0"/>
              <a:t>Certiorari</a:t>
            </a:r>
          </a:p>
          <a:p>
            <a:r>
              <a:rPr lang="en-US" dirty="0" smtClean="0"/>
              <a:t>Quo- </a:t>
            </a:r>
            <a:r>
              <a:rPr lang="en-US" dirty="0" err="1" smtClean="0"/>
              <a:t>Warranto</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erver56\Desktop\constitution-5-638.jpg"/>
          <p:cNvPicPr>
            <a:picLocks noGrp="1" noChangeAspect="1" noChangeArrowheads="1"/>
          </p:cNvPicPr>
          <p:nvPr>
            <p:ph idx="1"/>
          </p:nvPr>
        </p:nvPicPr>
        <p:blipFill>
          <a:blip r:embed="rId2" cstate="print"/>
          <a:srcRect/>
          <a:stretch>
            <a:fillRect/>
          </a:stretch>
        </p:blipFill>
        <p:spPr bwMode="auto">
          <a:xfrm>
            <a:off x="35432" y="0"/>
            <a:ext cx="9108568" cy="685800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06762"/>
          </a:xfrm>
        </p:spPr>
        <p:txBody>
          <a:bodyPr>
            <a:normAutofit/>
          </a:bodyPr>
          <a:lstStyle/>
          <a:p>
            <a:r>
              <a:rPr lang="en-US" b="1" dirty="0" smtClean="0"/>
              <a:t/>
            </a:r>
            <a:br>
              <a:rPr lang="en-US" b="1" dirty="0" smtClean="0"/>
            </a:br>
            <a:r>
              <a:rPr lang="en-US" sz="4900" b="1" dirty="0" smtClean="0"/>
              <a:t>Fundamental duties</a:t>
            </a:r>
            <a:endParaRPr lang="en-US" sz="49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erver56\Desktop\fundamental-duties-of-indian-citizen-2-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erver56\Desktop\fundamental-duties-of-indian-citizen-4-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erver56\Desktop\fundamental-duties-of-indian-citizen-5-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rver56\Desktop\fundamental-duties-of-indian-citizen-6-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erver56\Desktop\fundamental-duties-of-indian-citizen-7-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erver56\Desktop\fundamental-duties-of-indian-citizen-8-638.jpg"/>
          <p:cNvPicPr>
            <a:picLocks noGrp="1" noChangeAspect="1" noChangeArrowheads="1"/>
          </p:cNvPicPr>
          <p:nvPr>
            <p:ph idx="1"/>
          </p:nvPr>
        </p:nvPicPr>
        <p:blipFill>
          <a:blip r:embed="rId2" cstate="print"/>
          <a:srcRect/>
          <a:stretch>
            <a:fillRect/>
          </a:stretch>
        </p:blipFill>
        <p:spPr bwMode="auto">
          <a:xfrm>
            <a:off x="0" y="0"/>
            <a:ext cx="9144000" cy="693420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server56\Desktop\dpsp-2-728.jpg"/>
          <p:cNvPicPr>
            <a:picLocks noGrp="1" noChangeAspect="1" noChangeArrowheads="1"/>
          </p:cNvPicPr>
          <p:nvPr>
            <p:ph idx="1"/>
          </p:nvPr>
        </p:nvPicPr>
        <p:blipFill>
          <a:blip r:embed="rId2" cstate="print"/>
          <a:srcRect/>
          <a:stretch>
            <a:fillRect/>
          </a:stretch>
        </p:blipFill>
        <p:spPr bwMode="auto">
          <a:xfrm>
            <a:off x="0" y="0"/>
            <a:ext cx="9143999" cy="6858000"/>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erver56\Desktop\dpsp-4-728.jpg"/>
          <p:cNvPicPr>
            <a:picLocks noGrp="1" noChangeAspect="1" noChangeArrowheads="1"/>
          </p:cNvPicPr>
          <p:nvPr>
            <p:ph idx="1"/>
          </p:nvPr>
        </p:nvPicPr>
        <p:blipFill>
          <a:blip r:embed="rId2" cstate="print"/>
          <a:srcRect/>
          <a:stretch>
            <a:fillRect/>
          </a:stretch>
        </p:blipFill>
        <p:spPr bwMode="auto">
          <a:xfrm>
            <a:off x="0" y="0"/>
            <a:ext cx="9143999" cy="6858000"/>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erver56\Desktop\directive-principles-of-state-policy-4-638.jpg"/>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erver56\Desktop\introduction-to-constitutional-law-and-its-salient-features-5-638.jpg"/>
          <p:cNvPicPr>
            <a:picLocks noGrp="1" noChangeAspect="1" noChangeArrowheads="1"/>
          </p:cNvPicPr>
          <p:nvPr>
            <p:ph idx="1"/>
          </p:nvPr>
        </p:nvPicPr>
        <p:blipFill>
          <a:blip r:embed="rId2" cstate="print"/>
          <a:srcRect/>
          <a:stretch>
            <a:fillRect/>
          </a:stretch>
        </p:blipFill>
        <p:spPr bwMode="auto">
          <a:xfrm>
            <a:off x="0" y="0"/>
            <a:ext cx="9143999" cy="6858000"/>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Parts</a:t>
            </a:r>
            <a:r>
              <a:rPr lang="en-US" dirty="0" smtClean="0"/>
              <a:t> </a:t>
            </a:r>
            <a:endParaRPr lang="en-US" dirty="0"/>
          </a:p>
        </p:txBody>
      </p:sp>
      <p:sp>
        <p:nvSpPr>
          <p:cNvPr id="3" name="Content Placeholder 2"/>
          <p:cNvSpPr>
            <a:spLocks noGrp="1"/>
          </p:cNvSpPr>
          <p:nvPr>
            <p:ph idx="1"/>
          </p:nvPr>
        </p:nvSpPr>
        <p:spPr/>
        <p:txBody>
          <a:bodyPr/>
          <a:lstStyle/>
          <a:p>
            <a:pPr>
              <a:buNone/>
            </a:pPr>
            <a:r>
              <a:rPr lang="en-US" b="1" dirty="0" smtClean="0"/>
              <a:t>  </a:t>
            </a:r>
            <a:r>
              <a:rPr lang="en-US" dirty="0" smtClean="0"/>
              <a:t>All principles are divided into three parts</a:t>
            </a:r>
          </a:p>
          <a:p>
            <a:endParaRPr lang="en-US" b="1" dirty="0" smtClean="0"/>
          </a:p>
          <a:p>
            <a:r>
              <a:rPr lang="en-US" b="1" dirty="0" smtClean="0"/>
              <a:t>Socialistic Principle</a:t>
            </a:r>
          </a:p>
          <a:p>
            <a:endParaRPr lang="en-US" b="1" dirty="0" smtClean="0"/>
          </a:p>
          <a:p>
            <a:r>
              <a:rPr lang="en-US" b="1" dirty="0" err="1" smtClean="0"/>
              <a:t>Gandhian</a:t>
            </a:r>
            <a:r>
              <a:rPr lang="en-US" b="1" dirty="0" smtClean="0"/>
              <a:t> Principle</a:t>
            </a:r>
          </a:p>
          <a:p>
            <a:endParaRPr lang="en-US" b="1" dirty="0" smtClean="0"/>
          </a:p>
          <a:p>
            <a:r>
              <a:rPr lang="en-US" b="1" dirty="0" smtClean="0"/>
              <a:t> Liberal and intellectual Principles</a:t>
            </a:r>
            <a:endParaRPr lang="en-US"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Socialistic Principles</a:t>
            </a:r>
            <a:endParaRPr lang="en-US" b="1" dirty="0"/>
          </a:p>
        </p:txBody>
      </p:sp>
      <p:sp>
        <p:nvSpPr>
          <p:cNvPr id="3" name="Content Placeholder 2"/>
          <p:cNvSpPr>
            <a:spLocks noGrp="1"/>
          </p:cNvSpPr>
          <p:nvPr>
            <p:ph idx="1"/>
          </p:nvPr>
        </p:nvSpPr>
        <p:spPr/>
        <p:txBody>
          <a:bodyPr/>
          <a:lstStyle/>
          <a:p>
            <a:r>
              <a:rPr lang="en-US" dirty="0" smtClean="0"/>
              <a:t>To promote welfare of people and minimize inequality</a:t>
            </a:r>
          </a:p>
          <a:p>
            <a:r>
              <a:rPr lang="en-US" dirty="0" smtClean="0"/>
              <a:t>Adequate means of livelihood for all citizens</a:t>
            </a:r>
          </a:p>
          <a:p>
            <a:r>
              <a:rPr lang="en-US" dirty="0" smtClean="0"/>
              <a:t>Equal distribution of resources</a:t>
            </a:r>
          </a:p>
          <a:p>
            <a:r>
              <a:rPr lang="en-US" dirty="0" smtClean="0"/>
              <a:t>Prevention of concentration of wealth</a:t>
            </a:r>
          </a:p>
          <a:p>
            <a:r>
              <a:rPr lang="en-US" dirty="0" smtClean="0"/>
              <a:t>Equal pay for equal work for men and women</a:t>
            </a:r>
          </a:p>
          <a:p>
            <a:r>
              <a:rPr lang="en-US" dirty="0" smtClean="0"/>
              <a:t>Prevention of health and strength  of the worker and children against abuse </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lnSpcReduction="10000"/>
          </a:bodyPr>
          <a:lstStyle/>
          <a:p>
            <a:r>
              <a:rPr lang="en-US" dirty="0" smtClean="0"/>
              <a:t>Opportunity for health development of children</a:t>
            </a:r>
          </a:p>
          <a:p>
            <a:r>
              <a:rPr lang="en-US" dirty="0" smtClean="0"/>
              <a:t>To promote equal Justice and provide free legal Aid to the poor</a:t>
            </a:r>
          </a:p>
          <a:p>
            <a:r>
              <a:rPr lang="en-US" dirty="0" smtClean="0"/>
              <a:t>To secure right to work, to educate , public assistance in case of old age and sickness</a:t>
            </a:r>
          </a:p>
          <a:p>
            <a:r>
              <a:rPr lang="en-US" dirty="0" smtClean="0"/>
              <a:t>To make provisions for better working conditions and Maternity Relief</a:t>
            </a:r>
          </a:p>
          <a:p>
            <a:r>
              <a:rPr lang="en-US" dirty="0" smtClean="0"/>
              <a:t>To secure living wages, decent standard of life equal opportunity for workers</a:t>
            </a:r>
          </a:p>
          <a:p>
            <a:r>
              <a:rPr lang="en-US" dirty="0" smtClean="0"/>
              <a:t>To secure participation of workers in Management of industries</a:t>
            </a:r>
          </a:p>
          <a:p>
            <a:endParaRPr lang="en-US" dirty="0" smtClean="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lnSpcReduction="10000"/>
          </a:bodyPr>
          <a:lstStyle/>
          <a:p>
            <a:r>
              <a:rPr lang="en-US" dirty="0" smtClean="0"/>
              <a:t>To raise the level of Nutrition and standard of living for better public health</a:t>
            </a:r>
            <a:endParaRPr lang="en-US" b="1" dirty="0" smtClean="0"/>
          </a:p>
          <a:p>
            <a:r>
              <a:rPr lang="en-US" b="1" dirty="0" err="1" smtClean="0"/>
              <a:t>Gandhian</a:t>
            </a:r>
            <a:r>
              <a:rPr lang="en-US" b="1" dirty="0" smtClean="0"/>
              <a:t> policies:</a:t>
            </a:r>
          </a:p>
          <a:p>
            <a:r>
              <a:rPr lang="en-US" dirty="0" smtClean="0"/>
              <a:t>To organize village Panchayat and give necessary powers</a:t>
            </a:r>
          </a:p>
          <a:p>
            <a:r>
              <a:rPr lang="en-US" dirty="0" smtClean="0"/>
              <a:t>To promote Cottage industry in Rural areas</a:t>
            </a:r>
          </a:p>
          <a:p>
            <a:r>
              <a:rPr lang="en-US" dirty="0" smtClean="0"/>
              <a:t>To promote Cooperative Societies</a:t>
            </a:r>
          </a:p>
          <a:p>
            <a:r>
              <a:rPr lang="en-US" dirty="0" smtClean="0"/>
              <a:t>To promote education and economic interest of Sc/ST/ weak sections</a:t>
            </a:r>
          </a:p>
          <a:p>
            <a:r>
              <a:rPr lang="en-US" dirty="0" smtClean="0"/>
              <a:t>Prohibition of intoxicating drinks and drugs</a:t>
            </a:r>
          </a:p>
          <a:p>
            <a:r>
              <a:rPr lang="en-US" dirty="0" smtClean="0"/>
              <a:t>To prohibit slaughtering of cows and calves</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t>Liberal and Intellectual Principles</a:t>
            </a:r>
          </a:p>
          <a:p>
            <a:r>
              <a:rPr lang="en-US" dirty="0" smtClean="0"/>
              <a:t>Uniform civil court through out the country</a:t>
            </a:r>
          </a:p>
          <a:p>
            <a:r>
              <a:rPr lang="en-US" dirty="0" smtClean="0"/>
              <a:t>Provide childhood education till the age of 6 years</a:t>
            </a:r>
          </a:p>
          <a:p>
            <a:r>
              <a:rPr lang="en-US" dirty="0" smtClean="0"/>
              <a:t>Organize agriculture into Modern and scientific line</a:t>
            </a:r>
          </a:p>
          <a:p>
            <a:r>
              <a:rPr lang="en-US" dirty="0" smtClean="0"/>
              <a:t>To protect and improve wildlife and forest</a:t>
            </a:r>
          </a:p>
          <a:p>
            <a:r>
              <a:rPr lang="en-US" dirty="0" smtClean="0"/>
              <a:t>To protect Monuments and places of National importance</a:t>
            </a:r>
          </a:p>
          <a:p>
            <a:r>
              <a:rPr lang="en-US" dirty="0" smtClean="0"/>
              <a:t>To promote International Peace</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PARLIAMENTARY SYSTEM</a:t>
            </a:r>
            <a:endParaRPr lang="en-US" b="1" dirty="0"/>
          </a:p>
        </p:txBody>
      </p:sp>
      <p:sp>
        <p:nvSpPr>
          <p:cNvPr id="3" name="Content Placeholder 2"/>
          <p:cNvSpPr>
            <a:spLocks noGrp="1"/>
          </p:cNvSpPr>
          <p:nvPr>
            <p:ph idx="1"/>
          </p:nvPr>
        </p:nvSpPr>
        <p:spPr/>
        <p:txBody>
          <a:bodyPr/>
          <a:lstStyle/>
          <a:p>
            <a:endParaRPr lang="en-US" dirty="0" smtClean="0"/>
          </a:p>
          <a:p>
            <a:r>
              <a:rPr lang="en-US" dirty="0" smtClean="0"/>
              <a:t>It is also known as Cabinet Government</a:t>
            </a:r>
          </a:p>
          <a:p>
            <a:r>
              <a:rPr lang="en-US" dirty="0" smtClean="0"/>
              <a:t>It is in which Executive is responsible to the Legislature</a:t>
            </a:r>
          </a:p>
          <a:p>
            <a:r>
              <a:rPr lang="en-US" dirty="0" smtClean="0"/>
              <a:t>It was originated in Britain</a:t>
            </a:r>
          </a:p>
          <a:p>
            <a:endParaRPr lang="en-US" dirty="0" smtClean="0"/>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a:t>
            </a:r>
            <a:endParaRPr lang="en-US" b="1" dirty="0"/>
          </a:p>
        </p:txBody>
      </p:sp>
      <p:sp>
        <p:nvSpPr>
          <p:cNvPr id="3" name="Content Placeholder 2"/>
          <p:cNvSpPr>
            <a:spLocks noGrp="1"/>
          </p:cNvSpPr>
          <p:nvPr>
            <p:ph idx="1"/>
          </p:nvPr>
        </p:nvSpPr>
        <p:spPr/>
        <p:txBody>
          <a:bodyPr/>
          <a:lstStyle/>
          <a:p>
            <a:pPr>
              <a:buNone/>
            </a:pPr>
            <a:r>
              <a:rPr lang="en-US" dirty="0" smtClean="0"/>
              <a:t>1. </a:t>
            </a:r>
            <a:r>
              <a:rPr lang="en-US" b="1" dirty="0" smtClean="0"/>
              <a:t>Dual Executive</a:t>
            </a:r>
          </a:p>
          <a:p>
            <a:r>
              <a:rPr lang="en-US" dirty="0" smtClean="0"/>
              <a:t>There are two Executives</a:t>
            </a:r>
          </a:p>
          <a:p>
            <a:r>
              <a:rPr lang="en-US" dirty="0" smtClean="0"/>
              <a:t>Real </a:t>
            </a:r>
          </a:p>
          <a:p>
            <a:r>
              <a:rPr lang="en-US" dirty="0" smtClean="0"/>
              <a:t>Nominal</a:t>
            </a:r>
          </a:p>
          <a:p>
            <a:r>
              <a:rPr lang="en-US" dirty="0" smtClean="0"/>
              <a:t>The President is the Nominal Executive and PM is the Real Executive</a:t>
            </a:r>
          </a:p>
          <a:p>
            <a:r>
              <a:rPr lang="en-US" dirty="0" smtClean="0"/>
              <a:t>The  President is the Head of the State and PM is the Head of the Government</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a:bodyPr>
          <a:lstStyle/>
          <a:p>
            <a:pPr>
              <a:buNone/>
            </a:pPr>
            <a:r>
              <a:rPr lang="en-US" dirty="0" smtClean="0"/>
              <a:t>2</a:t>
            </a:r>
            <a:r>
              <a:rPr lang="en-US" b="1" dirty="0" smtClean="0"/>
              <a:t>. Majority Party Rule</a:t>
            </a:r>
            <a:r>
              <a:rPr lang="en-US" dirty="0" smtClean="0"/>
              <a:t> </a:t>
            </a:r>
          </a:p>
          <a:p>
            <a:r>
              <a:rPr lang="en-US" dirty="0" smtClean="0"/>
              <a:t>The party or a group of parties secure a majority in the </a:t>
            </a:r>
            <a:r>
              <a:rPr lang="en-US" dirty="0" err="1" smtClean="0"/>
              <a:t>Lok</a:t>
            </a:r>
            <a:r>
              <a:rPr lang="en-US" dirty="0" smtClean="0"/>
              <a:t> </a:t>
            </a:r>
            <a:r>
              <a:rPr lang="en-US" dirty="0" err="1" smtClean="0"/>
              <a:t>Sabha</a:t>
            </a:r>
            <a:r>
              <a:rPr lang="en-US" dirty="0" smtClean="0"/>
              <a:t> form the Government</a:t>
            </a:r>
          </a:p>
          <a:p>
            <a:r>
              <a:rPr lang="en-US" dirty="0" smtClean="0"/>
              <a:t>The leader of the party is appointed as PM by the President</a:t>
            </a:r>
          </a:p>
          <a:p>
            <a:r>
              <a:rPr lang="en-US" dirty="0" smtClean="0"/>
              <a:t>Other Ministers are appointed by the President on the advice of PM</a:t>
            </a:r>
          </a:p>
          <a:p>
            <a:endParaRPr lang="en-US" dirty="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3.</a:t>
            </a:r>
            <a:r>
              <a:rPr lang="en-US" b="1" dirty="0" smtClean="0"/>
              <a:t> Collective Responsibility</a:t>
            </a:r>
          </a:p>
          <a:p>
            <a:r>
              <a:rPr lang="en-US" dirty="0" smtClean="0"/>
              <a:t>It is a very important principle</a:t>
            </a:r>
          </a:p>
          <a:p>
            <a:r>
              <a:rPr lang="en-US" dirty="0" smtClean="0"/>
              <a:t>It is a BEDROCK principle of the parliamentary system</a:t>
            </a:r>
          </a:p>
          <a:p>
            <a:r>
              <a:rPr lang="en-US" dirty="0" smtClean="0"/>
              <a:t>The Ministers are collectively responsible to the Parliament  </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 4.</a:t>
            </a:r>
            <a:r>
              <a:rPr lang="en-US" b="1" dirty="0" smtClean="0"/>
              <a:t> Political Homogeneity</a:t>
            </a:r>
          </a:p>
          <a:p>
            <a:r>
              <a:rPr lang="en-US" dirty="0" smtClean="0"/>
              <a:t>Usually the members of council of ministers belong to the same party, hence share the same political ideology</a:t>
            </a:r>
          </a:p>
          <a:p>
            <a:r>
              <a:rPr lang="en-US" dirty="0" smtClean="0"/>
              <a:t>If coalition , members are bound to the consensus.  </a:t>
            </a:r>
          </a:p>
          <a:p>
            <a:pPr>
              <a:buNone/>
            </a:pPr>
            <a:r>
              <a:rPr lang="en-US" dirty="0" smtClean="0"/>
              <a:t> 5. </a:t>
            </a:r>
            <a:r>
              <a:rPr lang="en-US" b="1" dirty="0" smtClean="0"/>
              <a:t>Double Membership</a:t>
            </a:r>
          </a:p>
          <a:p>
            <a:r>
              <a:rPr lang="en-US" dirty="0" smtClean="0"/>
              <a:t>Ministers are the member of both the Legislature and executive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12215</TotalTime>
  <Words>12182</Words>
  <Application>Microsoft Office PowerPoint</Application>
  <PresentationFormat>On-screen Show (4:3)</PresentationFormat>
  <Paragraphs>1577</Paragraphs>
  <Slides>349</Slides>
  <Notes>0</Notes>
  <HiddenSlides>0</HiddenSlides>
  <MMClips>0</MMClips>
  <ScaleCrop>false</ScaleCrop>
  <HeadingPairs>
    <vt:vector size="4" baseType="variant">
      <vt:variant>
        <vt:lpstr>Theme</vt:lpstr>
      </vt:variant>
      <vt:variant>
        <vt:i4>1</vt:i4>
      </vt:variant>
      <vt:variant>
        <vt:lpstr>Slide Titles</vt:lpstr>
      </vt:variant>
      <vt:variant>
        <vt:i4>349</vt:i4>
      </vt:variant>
    </vt:vector>
  </HeadingPairs>
  <TitlesOfParts>
    <vt:vector size="350" baseType="lpstr">
      <vt:lpstr>Office Theme</vt:lpstr>
      <vt:lpstr>Slide 1</vt:lpstr>
      <vt:lpstr>Constitution of  India</vt:lpstr>
      <vt:lpstr>Meaning  of Constitution </vt:lpstr>
      <vt:lpstr>Slide 4</vt:lpstr>
      <vt:lpstr>Slide 5</vt:lpstr>
      <vt:lpstr>Slide 6</vt:lpstr>
      <vt:lpstr>Slide 7</vt:lpstr>
      <vt:lpstr>Slide 8</vt:lpstr>
      <vt:lpstr>Slide 9</vt:lpstr>
      <vt:lpstr>                   CONSTITUTIONAL LAW</vt:lpstr>
      <vt:lpstr>CONSTITUTIONALISM</vt:lpstr>
      <vt:lpstr>Slide 12</vt:lpstr>
      <vt:lpstr>Slide 13</vt:lpstr>
      <vt:lpstr>Slide 14</vt:lpstr>
      <vt:lpstr>Slide 15</vt:lpstr>
      <vt:lpstr>Slide 16</vt:lpstr>
      <vt:lpstr>                           </vt:lpstr>
      <vt:lpstr>Historical Background of the Constituent Assembly</vt:lpstr>
      <vt:lpstr>Slide 19</vt:lpstr>
      <vt:lpstr>Slide 20</vt:lpstr>
      <vt:lpstr>Slide 21</vt:lpstr>
      <vt:lpstr>Slide 22</vt:lpstr>
      <vt:lpstr>Slide 23</vt:lpstr>
      <vt:lpstr>Slide 24</vt:lpstr>
      <vt:lpstr>Government of India Act, 1935</vt:lpstr>
      <vt:lpstr>FEATURES OF THE ACT</vt:lpstr>
      <vt:lpstr>Slide 27</vt:lpstr>
      <vt:lpstr>Slide 28</vt:lpstr>
      <vt:lpstr>Slide 29</vt:lpstr>
      <vt:lpstr>Slide 30</vt:lpstr>
      <vt:lpstr>Slide 31</vt:lpstr>
      <vt:lpstr>Slide 32</vt:lpstr>
      <vt:lpstr>Slide 33</vt:lpstr>
      <vt:lpstr>Slide 34</vt:lpstr>
      <vt:lpstr>Slide 35</vt:lpstr>
      <vt:lpstr>INDIAN INDEPENDENCE ACT, 1947</vt:lpstr>
      <vt:lpstr>                                       Features </vt:lpstr>
      <vt:lpstr>Slide 38</vt:lpstr>
      <vt:lpstr>ENFORCEMENT OF THE CONSTITUTION</vt:lpstr>
      <vt:lpstr>Salient features of the Constitution</vt:lpstr>
      <vt:lpstr>Slide 41</vt:lpstr>
      <vt:lpstr>Slide 42</vt:lpstr>
      <vt:lpstr>Slide 43</vt:lpstr>
      <vt:lpstr>Slide 44</vt:lpstr>
      <vt:lpstr>Slide 45</vt:lpstr>
      <vt:lpstr>Slide 46</vt:lpstr>
      <vt:lpstr>Slide 47</vt:lpstr>
      <vt:lpstr>Slide 48</vt:lpstr>
      <vt:lpstr>Slide 49</vt:lpstr>
      <vt:lpstr>                                     PREAMBLE</vt:lpstr>
      <vt:lpstr>Slide 51</vt:lpstr>
      <vt:lpstr>1. Source of the Constitution </vt:lpstr>
      <vt:lpstr>                          2.  Nature of Indian state </vt:lpstr>
      <vt:lpstr>Slide 54</vt:lpstr>
      <vt:lpstr>Slide 55</vt:lpstr>
      <vt:lpstr>Slide 56</vt:lpstr>
      <vt:lpstr>         3. Objectives of the Constitution</vt:lpstr>
      <vt:lpstr>                                          Justice </vt:lpstr>
      <vt:lpstr>                                             Liberty</vt:lpstr>
      <vt:lpstr>                                         Equality</vt:lpstr>
      <vt:lpstr>                                     Fraternity</vt:lpstr>
      <vt:lpstr>                      4.  Date of Adoption  </vt:lpstr>
      <vt:lpstr>            FUNDAMENTAL RIGHTS</vt:lpstr>
      <vt:lpstr>Slide 64</vt:lpstr>
      <vt:lpstr>Slide 65</vt:lpstr>
      <vt:lpstr>Slide 66</vt:lpstr>
      <vt:lpstr>                       1. Right of Equality</vt:lpstr>
      <vt:lpstr>Slide 68</vt:lpstr>
      <vt:lpstr>Slide 69</vt:lpstr>
      <vt:lpstr>                     2. RIGHT TO FREEDOM</vt:lpstr>
      <vt:lpstr>Slide 71</vt:lpstr>
      <vt:lpstr>Slide 72</vt:lpstr>
      <vt:lpstr>     3. RIGHT AGAINST EXPLOITATION</vt:lpstr>
      <vt:lpstr>Slide 74</vt:lpstr>
      <vt:lpstr>           4. FREEDOM OF RELIGION </vt:lpstr>
      <vt:lpstr>Slide 76</vt:lpstr>
      <vt:lpstr>5.CULTURAL AND EDUCATIONAL RIGHT</vt:lpstr>
      <vt:lpstr>Slide 78</vt:lpstr>
      <vt:lpstr>6.Right to Constitutional Remedies</vt:lpstr>
      <vt:lpstr> Fundamental duties</vt:lpstr>
      <vt:lpstr>Slide 81</vt:lpstr>
      <vt:lpstr>Slide 82</vt:lpstr>
      <vt:lpstr>Slide 83</vt:lpstr>
      <vt:lpstr>Slide 84</vt:lpstr>
      <vt:lpstr>Slide 85</vt:lpstr>
      <vt:lpstr>Slide 86</vt:lpstr>
      <vt:lpstr>Slide 87</vt:lpstr>
      <vt:lpstr>Slide 88</vt:lpstr>
      <vt:lpstr>Slide 89</vt:lpstr>
      <vt:lpstr>                                            Parts </vt:lpstr>
      <vt:lpstr>                       Socialistic Principles</vt:lpstr>
      <vt:lpstr>Slide 92</vt:lpstr>
      <vt:lpstr>Slide 93</vt:lpstr>
      <vt:lpstr>Slide 94</vt:lpstr>
      <vt:lpstr>PARLIAMENTARY SYSTEM</vt:lpstr>
      <vt:lpstr>Features </vt:lpstr>
      <vt:lpstr>Slide 97</vt:lpstr>
      <vt:lpstr>Slide 98</vt:lpstr>
      <vt:lpstr>Slide 99</vt:lpstr>
      <vt:lpstr>Slide 100</vt:lpstr>
      <vt:lpstr>                            FEDERAL SYSTEM</vt:lpstr>
      <vt:lpstr>Slide 102</vt:lpstr>
      <vt:lpstr>Slide 103</vt:lpstr>
      <vt:lpstr>          CENTRE – STATE RELATIONS</vt:lpstr>
      <vt:lpstr>                      Legislative Powers</vt:lpstr>
      <vt:lpstr>                       1. Territorial Extent </vt:lpstr>
      <vt:lpstr>2. Distribution of Legislative subjects</vt:lpstr>
      <vt:lpstr>Slide 108</vt:lpstr>
      <vt:lpstr>3. Parliamentary legislation in the state field</vt:lpstr>
      <vt:lpstr>4. Central control over state  legislation</vt:lpstr>
      <vt:lpstr>             Administrative Powers</vt:lpstr>
      <vt:lpstr>Slide 112</vt:lpstr>
      <vt:lpstr>Slide 113</vt:lpstr>
      <vt:lpstr>                             3. Financial Powers</vt:lpstr>
      <vt:lpstr>Slide 115</vt:lpstr>
      <vt:lpstr>Slide 116</vt:lpstr>
      <vt:lpstr>Slide 117</vt:lpstr>
      <vt:lpstr>Amendments of Constitutional Powers and Procedures</vt:lpstr>
      <vt:lpstr>Slide 119</vt:lpstr>
      <vt:lpstr>Slide 120</vt:lpstr>
      <vt:lpstr>Slide 121</vt:lpstr>
      <vt:lpstr>                   Emergency Provisions </vt:lpstr>
      <vt:lpstr>                                                 Types </vt:lpstr>
      <vt:lpstr>Slide 124</vt:lpstr>
      <vt:lpstr>                NATIONAL EMERGENCY</vt:lpstr>
      <vt:lpstr>Slide 126</vt:lpstr>
      <vt:lpstr>Revocation </vt:lpstr>
      <vt:lpstr>EFFECTS </vt:lpstr>
      <vt:lpstr>1.Effects on Centre –State Relations</vt:lpstr>
      <vt:lpstr> Effects on Life of the Loksabha </vt:lpstr>
      <vt:lpstr>Presidential Rule </vt:lpstr>
      <vt:lpstr>Slide 132</vt:lpstr>
      <vt:lpstr>Financial emergency</vt:lpstr>
      <vt:lpstr>Effects </vt:lpstr>
      <vt:lpstr>                   Local Self Government</vt:lpstr>
      <vt:lpstr>Slide 136</vt:lpstr>
      <vt:lpstr>Importance of Local Self Government</vt:lpstr>
      <vt:lpstr>Slide 138</vt:lpstr>
      <vt:lpstr>                             Panchayati Raj (Rural )</vt:lpstr>
      <vt:lpstr>Slide 140</vt:lpstr>
      <vt:lpstr>                            Gram Panchayat</vt:lpstr>
      <vt:lpstr>Slide 142</vt:lpstr>
      <vt:lpstr>Slide 143</vt:lpstr>
      <vt:lpstr>Slide 144</vt:lpstr>
      <vt:lpstr>Slide 145</vt:lpstr>
      <vt:lpstr>Slide 146</vt:lpstr>
      <vt:lpstr>Slide 147</vt:lpstr>
      <vt:lpstr>Slide 148</vt:lpstr>
      <vt:lpstr>                              Panchayat Samiti</vt:lpstr>
      <vt:lpstr>Slide 150</vt:lpstr>
      <vt:lpstr>Slide 151</vt:lpstr>
      <vt:lpstr>Slide 152</vt:lpstr>
      <vt:lpstr>Slide 153</vt:lpstr>
      <vt:lpstr>Slide 154</vt:lpstr>
      <vt:lpstr> Zila Parishad (At the District Level) </vt:lpstr>
      <vt:lpstr>Slide 156</vt:lpstr>
      <vt:lpstr>Slide 157</vt:lpstr>
      <vt:lpstr>Slide 158</vt:lpstr>
      <vt:lpstr>Slide 159</vt:lpstr>
      <vt:lpstr>Slide 160</vt:lpstr>
      <vt:lpstr>      Urban Local Government</vt:lpstr>
      <vt:lpstr>Slide 162</vt:lpstr>
      <vt:lpstr>Slide 163</vt:lpstr>
      <vt:lpstr>Slide 164</vt:lpstr>
      <vt:lpstr>Slide 165</vt:lpstr>
      <vt:lpstr>Slide 166</vt:lpstr>
      <vt:lpstr>POWERS OF THE PARLIAMENT</vt:lpstr>
      <vt:lpstr>                     Functions of Rajya Sabha</vt:lpstr>
      <vt:lpstr>Functions </vt:lpstr>
      <vt:lpstr>Slide 170</vt:lpstr>
      <vt:lpstr>Slide 171</vt:lpstr>
      <vt:lpstr>Slide 172</vt:lpstr>
      <vt:lpstr>Slide 173</vt:lpstr>
      <vt:lpstr>Slide 174</vt:lpstr>
      <vt:lpstr>Slide 175</vt:lpstr>
      <vt:lpstr>Slide 176</vt:lpstr>
      <vt:lpstr>Slide 177</vt:lpstr>
      <vt:lpstr>                    Functions of Lok Sabha</vt:lpstr>
      <vt:lpstr>Slide 179</vt:lpstr>
      <vt:lpstr>                                    Functions </vt:lpstr>
      <vt:lpstr>Slide 181</vt:lpstr>
      <vt:lpstr>Slide 182</vt:lpstr>
      <vt:lpstr>Slide 183</vt:lpstr>
      <vt:lpstr>Slide 184</vt:lpstr>
      <vt:lpstr>Slide 185</vt:lpstr>
      <vt:lpstr>Slide 186</vt:lpstr>
      <vt:lpstr>Powers and functions of the President</vt:lpstr>
      <vt:lpstr>Slide 188</vt:lpstr>
      <vt:lpstr>Slide 189</vt:lpstr>
      <vt:lpstr>                              2.Legislative Powers </vt:lpstr>
      <vt:lpstr>Slide 191</vt:lpstr>
      <vt:lpstr>Slide 192</vt:lpstr>
      <vt:lpstr>Slide 193</vt:lpstr>
      <vt:lpstr>                       3. Financial Powers  </vt:lpstr>
      <vt:lpstr>                               4. Judicial Powers </vt:lpstr>
      <vt:lpstr>                        5. Military Power</vt:lpstr>
      <vt:lpstr>                    6.Diplomatic Powers</vt:lpstr>
      <vt:lpstr>       COMPARISON OF POWERS </vt:lpstr>
      <vt:lpstr>Slide 199</vt:lpstr>
      <vt:lpstr>Slide 200</vt:lpstr>
      <vt:lpstr>Slide 201</vt:lpstr>
      <vt:lpstr>Slide 202</vt:lpstr>
      <vt:lpstr>Powers and functions of Prime Minister</vt:lpstr>
      <vt:lpstr>Slide 204</vt:lpstr>
      <vt:lpstr>Slide 205</vt:lpstr>
      <vt:lpstr>Slide 206</vt:lpstr>
      <vt:lpstr>Slide 207</vt:lpstr>
      <vt:lpstr>Slide 208</vt:lpstr>
      <vt:lpstr>Slide 209</vt:lpstr>
      <vt:lpstr>Slide 210</vt:lpstr>
      <vt:lpstr>       Independence of Judiciary in India  </vt:lpstr>
      <vt:lpstr>Slide 212</vt:lpstr>
      <vt:lpstr>  Methods to Secure Independence of Judiciary </vt:lpstr>
      <vt:lpstr>Slide 214</vt:lpstr>
      <vt:lpstr>Slide 215</vt:lpstr>
      <vt:lpstr>Slide 216</vt:lpstr>
      <vt:lpstr>Slide 217</vt:lpstr>
      <vt:lpstr>Slide 218</vt:lpstr>
      <vt:lpstr>                         SUPREME COURT  </vt:lpstr>
      <vt:lpstr>                    Appointment of Judges </vt:lpstr>
      <vt:lpstr>                        Appointment of Judges </vt:lpstr>
      <vt:lpstr>Slide 222</vt:lpstr>
      <vt:lpstr>                               Judicial Review</vt:lpstr>
      <vt:lpstr>Slide 224</vt:lpstr>
      <vt:lpstr>Slide 225</vt:lpstr>
      <vt:lpstr>Slide 226</vt:lpstr>
      <vt:lpstr>Slide 227</vt:lpstr>
      <vt:lpstr>                                  Judicial Activism  </vt:lpstr>
      <vt:lpstr>Slide 229</vt:lpstr>
      <vt:lpstr>Slide 230</vt:lpstr>
      <vt:lpstr>Public Interest Litigation (PIL)</vt:lpstr>
      <vt:lpstr>Public Interest Litigation (PIL)</vt:lpstr>
      <vt:lpstr>Slide 233</vt:lpstr>
      <vt:lpstr>Slide 234</vt:lpstr>
      <vt:lpstr>Slide 235</vt:lpstr>
      <vt:lpstr>Slide 236</vt:lpstr>
      <vt:lpstr>Slide 237</vt:lpstr>
      <vt:lpstr>Slide 238</vt:lpstr>
      <vt:lpstr>  Importance of the Public Interest Litigation  </vt:lpstr>
      <vt:lpstr>Slide 240</vt:lpstr>
      <vt:lpstr>Slide 241</vt:lpstr>
      <vt:lpstr>              LOK PAL AND LOK AYUKT</vt:lpstr>
      <vt:lpstr>Slide 243</vt:lpstr>
      <vt:lpstr>Slide 244</vt:lpstr>
      <vt:lpstr>Slide 245</vt:lpstr>
      <vt:lpstr>Slide 246</vt:lpstr>
      <vt:lpstr>Both Lokpal and Lokayukta are characterised by the following features:</vt:lpstr>
      <vt:lpstr>Slide 248</vt:lpstr>
      <vt:lpstr>Slide 249</vt:lpstr>
      <vt:lpstr>Slide 250</vt:lpstr>
      <vt:lpstr>Slide 251</vt:lpstr>
      <vt:lpstr>Slide 252</vt:lpstr>
      <vt:lpstr>Slide 253</vt:lpstr>
      <vt:lpstr>POWERS AND FUNCTIONS OF GOVERNOR</vt:lpstr>
      <vt:lpstr>Slide 255</vt:lpstr>
      <vt:lpstr>  Powers and Functions of the Governor:  </vt:lpstr>
      <vt:lpstr>Slide 257</vt:lpstr>
      <vt:lpstr>Slide 258</vt:lpstr>
      <vt:lpstr>Slide 259</vt:lpstr>
      <vt:lpstr>Slide 260</vt:lpstr>
      <vt:lpstr>Slide 261</vt:lpstr>
      <vt:lpstr> Powers and Functions of the Chief Minister </vt:lpstr>
      <vt:lpstr>Slide 263</vt:lpstr>
      <vt:lpstr>Slide 264</vt:lpstr>
      <vt:lpstr>Slide 265</vt:lpstr>
      <vt:lpstr>Slide 266</vt:lpstr>
      <vt:lpstr>FUNCTIONS OF STATE CABINET</vt:lpstr>
      <vt:lpstr>Functions of state legislature</vt:lpstr>
      <vt:lpstr>Slide 269</vt:lpstr>
      <vt:lpstr> Organisation of a State Legislature:  </vt:lpstr>
      <vt:lpstr>Slide 271</vt:lpstr>
      <vt:lpstr>  Powers and Functions of a State Legislature  </vt:lpstr>
      <vt:lpstr>2. Financial Powers</vt:lpstr>
      <vt:lpstr>3. Power to control the Executive</vt:lpstr>
      <vt:lpstr>. Other Powers:</vt:lpstr>
      <vt:lpstr>High Courts: Functions </vt:lpstr>
      <vt:lpstr>Slide 277</vt:lpstr>
      <vt:lpstr>Slide 278</vt:lpstr>
      <vt:lpstr>Slide 279</vt:lpstr>
      <vt:lpstr>                            Sub Ordinate Court</vt:lpstr>
      <vt:lpstr>Slide 281</vt:lpstr>
      <vt:lpstr>Slide 282</vt:lpstr>
      <vt:lpstr>                                  Legal system</vt:lpstr>
      <vt:lpstr>                       Structure of courts </vt:lpstr>
      <vt:lpstr>Slide 285</vt:lpstr>
      <vt:lpstr>Slide 286</vt:lpstr>
      <vt:lpstr>THE SUPREME COURT </vt:lpstr>
      <vt:lpstr>THE HIGH COURT</vt:lpstr>
      <vt:lpstr>Slide 289</vt:lpstr>
      <vt:lpstr>The District Courts </vt:lpstr>
      <vt:lpstr>Slide 291</vt:lpstr>
      <vt:lpstr>                              COMMAN LAW</vt:lpstr>
      <vt:lpstr>Slide 293</vt:lpstr>
      <vt:lpstr>Slide 294</vt:lpstr>
      <vt:lpstr>                                                Arbitration </vt:lpstr>
      <vt:lpstr>Slide 296</vt:lpstr>
      <vt:lpstr>Slide 297</vt:lpstr>
      <vt:lpstr>                                      Contract Law </vt:lpstr>
      <vt:lpstr>Slide 299</vt:lpstr>
      <vt:lpstr>KINDS OF CONTRACT</vt:lpstr>
      <vt:lpstr> According to mode of creation</vt:lpstr>
      <vt:lpstr>Slide 302</vt:lpstr>
      <vt:lpstr>Slide 303</vt:lpstr>
      <vt:lpstr>Slide 304</vt:lpstr>
      <vt:lpstr>Slide 305</vt:lpstr>
      <vt:lpstr>Slide 306</vt:lpstr>
      <vt:lpstr>According to Performance</vt:lpstr>
      <vt:lpstr>Slide 308</vt:lpstr>
      <vt:lpstr>Slide 309</vt:lpstr>
      <vt:lpstr>Slide 310</vt:lpstr>
      <vt:lpstr>                                        TORT LAW</vt:lpstr>
      <vt:lpstr>Slide 312</vt:lpstr>
      <vt:lpstr>Objects of Law of Torts</vt:lpstr>
      <vt:lpstr>Slide 314</vt:lpstr>
      <vt:lpstr>Essentials/elements of Torts</vt:lpstr>
      <vt:lpstr>Slide 316</vt:lpstr>
      <vt:lpstr>Slide 317</vt:lpstr>
      <vt:lpstr>Slide 318</vt:lpstr>
      <vt:lpstr>Types of torts</vt:lpstr>
      <vt:lpstr>               Intellectual Property Laws</vt:lpstr>
      <vt:lpstr>Slide 321</vt:lpstr>
      <vt:lpstr> Types of intellectual Property</vt:lpstr>
      <vt:lpstr>Slide 323</vt:lpstr>
      <vt:lpstr>                                               Patent</vt:lpstr>
      <vt:lpstr>objectives</vt:lpstr>
      <vt:lpstr>Not the patents</vt:lpstr>
      <vt:lpstr>What is patentable</vt:lpstr>
      <vt:lpstr>                                        Procedure</vt:lpstr>
      <vt:lpstr>Slide 329</vt:lpstr>
      <vt:lpstr>Slide 330</vt:lpstr>
      <vt:lpstr>Slide 331</vt:lpstr>
      <vt:lpstr>Slide 332</vt:lpstr>
      <vt:lpstr>                                       Rights </vt:lpstr>
      <vt:lpstr>Slide 334</vt:lpstr>
      <vt:lpstr>Slide 335</vt:lpstr>
      <vt:lpstr>Slide 336</vt:lpstr>
      <vt:lpstr>Infringement of the Patent</vt:lpstr>
      <vt:lpstr>Copy right </vt:lpstr>
      <vt:lpstr>Slide 339</vt:lpstr>
      <vt:lpstr>Registration</vt:lpstr>
      <vt:lpstr>                              RTI, ACT, 2005</vt:lpstr>
      <vt:lpstr>Sections</vt:lpstr>
      <vt:lpstr>Slide 343</vt:lpstr>
      <vt:lpstr>Slide 344</vt:lpstr>
      <vt:lpstr>Slide 345</vt:lpstr>
      <vt:lpstr>Slide 346</vt:lpstr>
      <vt:lpstr>7. PENALTY </vt:lpstr>
      <vt:lpstr> 8. Role of local courts</vt:lpstr>
      <vt:lpstr>Information Technology Act,2000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 of constitution , constitutional law and constitutionalism</dc:title>
  <dc:creator>server56</dc:creator>
  <cp:lastModifiedBy>server56</cp:lastModifiedBy>
  <cp:revision>656</cp:revision>
  <dcterms:created xsi:type="dcterms:W3CDTF">2020-08-24T07:26:06Z</dcterms:created>
  <dcterms:modified xsi:type="dcterms:W3CDTF">2021-01-11T04:44:00Z</dcterms:modified>
</cp:coreProperties>
</file>