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4" r:id="rId1"/>
  </p:sldMasterIdLst>
  <p:notesMasterIdLst>
    <p:notesMasterId r:id="rId70"/>
  </p:notesMasterIdLst>
  <p:sldIdLst>
    <p:sldId id="334" r:id="rId2"/>
    <p:sldId id="257" r:id="rId3"/>
    <p:sldId id="258" r:id="rId4"/>
    <p:sldId id="260" r:id="rId5"/>
    <p:sldId id="259" r:id="rId6"/>
    <p:sldId id="261" r:id="rId7"/>
    <p:sldId id="262" r:id="rId8"/>
    <p:sldId id="263" r:id="rId9"/>
    <p:sldId id="264" r:id="rId10"/>
    <p:sldId id="265" r:id="rId11"/>
    <p:sldId id="266" r:id="rId12"/>
    <p:sldId id="268" r:id="rId13"/>
    <p:sldId id="313" r:id="rId14"/>
    <p:sldId id="314" r:id="rId15"/>
    <p:sldId id="315" r:id="rId16"/>
    <p:sldId id="316" r:id="rId17"/>
    <p:sldId id="317" r:id="rId18"/>
    <p:sldId id="267" r:id="rId19"/>
    <p:sldId id="269" r:id="rId20"/>
    <p:sldId id="275" r:id="rId21"/>
    <p:sldId id="276" r:id="rId22"/>
    <p:sldId id="270" r:id="rId23"/>
    <p:sldId id="271" r:id="rId24"/>
    <p:sldId id="272" r:id="rId25"/>
    <p:sldId id="274" r:id="rId26"/>
    <p:sldId id="277" r:id="rId27"/>
    <p:sldId id="284" r:id="rId28"/>
    <p:sldId id="306" r:id="rId29"/>
    <p:sldId id="307" r:id="rId30"/>
    <p:sldId id="308" r:id="rId31"/>
    <p:sldId id="309" r:id="rId32"/>
    <p:sldId id="310" r:id="rId33"/>
    <p:sldId id="311" r:id="rId34"/>
    <p:sldId id="312" r:id="rId35"/>
    <p:sldId id="318" r:id="rId36"/>
    <p:sldId id="320" r:id="rId37"/>
    <p:sldId id="319" r:id="rId38"/>
    <p:sldId id="321" r:id="rId39"/>
    <p:sldId id="322" r:id="rId40"/>
    <p:sldId id="323" r:id="rId41"/>
    <p:sldId id="324" r:id="rId42"/>
    <p:sldId id="325" r:id="rId43"/>
    <p:sldId id="326" r:id="rId44"/>
    <p:sldId id="327" r:id="rId45"/>
    <p:sldId id="328" r:id="rId46"/>
    <p:sldId id="285" r:id="rId47"/>
    <p:sldId id="286" r:id="rId48"/>
    <p:sldId id="287" r:id="rId49"/>
    <p:sldId id="288" r:id="rId50"/>
    <p:sldId id="289" r:id="rId51"/>
    <p:sldId id="290" r:id="rId52"/>
    <p:sldId id="291" r:id="rId53"/>
    <p:sldId id="292" r:id="rId54"/>
    <p:sldId id="293" r:id="rId55"/>
    <p:sldId id="298" r:id="rId56"/>
    <p:sldId id="294" r:id="rId57"/>
    <p:sldId id="299" r:id="rId58"/>
    <p:sldId id="300" r:id="rId59"/>
    <p:sldId id="301" r:id="rId60"/>
    <p:sldId id="302" r:id="rId61"/>
    <p:sldId id="305" r:id="rId62"/>
    <p:sldId id="303" r:id="rId63"/>
    <p:sldId id="304" r:id="rId64"/>
    <p:sldId id="329" r:id="rId65"/>
    <p:sldId id="330" r:id="rId66"/>
    <p:sldId id="331" r:id="rId67"/>
    <p:sldId id="332" r:id="rId68"/>
    <p:sldId id="333" r:id="rId6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728" autoAdjust="0"/>
  </p:normalViewPr>
  <p:slideViewPr>
    <p:cSldViewPr>
      <p:cViewPr varScale="1">
        <p:scale>
          <a:sx n="67" d="100"/>
          <a:sy n="67" d="100"/>
        </p:scale>
        <p:origin x="744"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85F5C73-D7F4-4CC0-9544-49E465612860}" type="datetimeFigureOut">
              <a:rPr lang="en-US" smtClean="0"/>
              <a:pPr/>
              <a:t>9/21/2020</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1315ABC-548F-40B9-99A8-7B90A7EF8059}"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a:t>Without</a:t>
            </a:r>
            <a:r>
              <a:rPr lang="en-IN" baseline="0" dirty="0"/>
              <a:t> neural network, when m/c will be given a set of data other than its training i.e. here m/c is trained with 4 types of dogs only, and let say you have provided a different </a:t>
            </a:r>
            <a:r>
              <a:rPr lang="en-IN" baseline="0" dirty="0" err="1"/>
              <a:t>dog.In</a:t>
            </a:r>
            <a:r>
              <a:rPr lang="en-IN" baseline="0" dirty="0"/>
              <a:t> this case m/c will be confused…</a:t>
            </a:r>
            <a:endParaRPr lang="en-IN" dirty="0"/>
          </a:p>
        </p:txBody>
      </p:sp>
      <p:sp>
        <p:nvSpPr>
          <p:cNvPr id="4" name="Slide Number Placeholder 3"/>
          <p:cNvSpPr>
            <a:spLocks noGrp="1"/>
          </p:cNvSpPr>
          <p:nvPr>
            <p:ph type="sldNum" sz="quarter" idx="10"/>
          </p:nvPr>
        </p:nvSpPr>
        <p:spPr/>
        <p:txBody>
          <a:bodyPr/>
          <a:lstStyle/>
          <a:p>
            <a:fld id="{61315ABC-548F-40B9-99A8-7B90A7EF8059}" type="slidenum">
              <a:rPr lang="en-IN" smtClean="0"/>
              <a:pPr/>
              <a:t>6</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a:t>But using neural n/w, m/c will be able to classify this</a:t>
            </a:r>
            <a:r>
              <a:rPr lang="en-IN" baseline="0" dirty="0"/>
              <a:t> dog.</a:t>
            </a:r>
            <a:endParaRPr lang="en-IN" dirty="0"/>
          </a:p>
        </p:txBody>
      </p:sp>
      <p:sp>
        <p:nvSpPr>
          <p:cNvPr id="4" name="Slide Number Placeholder 3"/>
          <p:cNvSpPr>
            <a:spLocks noGrp="1"/>
          </p:cNvSpPr>
          <p:nvPr>
            <p:ph type="sldNum" sz="quarter" idx="10"/>
          </p:nvPr>
        </p:nvSpPr>
        <p:spPr/>
        <p:txBody>
          <a:bodyPr/>
          <a:lstStyle/>
          <a:p>
            <a:fld id="{61315ABC-548F-40B9-99A8-7B90A7EF8059}" type="slidenum">
              <a:rPr lang="en-IN" smtClean="0"/>
              <a:pPr/>
              <a:t>7</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61315ABC-548F-40B9-99A8-7B90A7EF8059}" type="slidenum">
              <a:rPr lang="en-IN" smtClean="0"/>
              <a:pPr/>
              <a:t>9</a:t>
            </a:fld>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B4AF8A-F616-4FE8-8BEB-CAA1FF6861AC}" type="slidenum">
              <a:rPr lang="en-US" smtClean="0"/>
              <a:pPr/>
              <a:t>48</a:t>
            </a:fld>
            <a:endParaRPr lang="en-US"/>
          </a:p>
        </p:txBody>
      </p:sp>
    </p:spTree>
    <p:extLst>
      <p:ext uri="{BB962C8B-B14F-4D97-AF65-F5344CB8AC3E}">
        <p14:creationId xmlns:p14="http://schemas.microsoft.com/office/powerpoint/2010/main" val="36878260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a:t>Click to edit Master title style</a:t>
            </a:r>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a:t>Click to edit Master subtitle style</a:t>
            </a:r>
          </a:p>
        </p:txBody>
      </p:sp>
      <p:sp>
        <p:nvSpPr>
          <p:cNvPr id="4" name="Date Placeholder 3"/>
          <p:cNvSpPr>
            <a:spLocks noGrp="1"/>
          </p:cNvSpPr>
          <p:nvPr>
            <p:ph type="dt" sz="half" idx="10"/>
          </p:nvPr>
        </p:nvSpPr>
        <p:spPr/>
        <p:txBody>
          <a:bodyPr/>
          <a:lstStyle/>
          <a:p>
            <a:fld id="{DDF90088-2553-4716-8D24-2CEC18F08522}" type="datetimeFigureOut">
              <a:rPr lang="en-US" smtClean="0"/>
              <a:pPr/>
              <a:t>9/21/2020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A8617A-C2F8-47AB-9201-0655F17809D0}" type="slidenum">
              <a:rPr lang="en-IN" smtClean="0"/>
              <a:pPr/>
              <a:t>‹#›</a:t>
            </a:fld>
            <a:endParaRPr lang="en-IN"/>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DF90088-2553-4716-8D24-2CEC18F08522}" type="datetimeFigureOut">
              <a:rPr lang="en-US" smtClean="0"/>
              <a:pPr/>
              <a:t>9/21/2020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A8617A-C2F8-47AB-9201-0655F17809D0}"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304800"/>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DF90088-2553-4716-8D24-2CEC18F08522}" type="datetimeFigureOut">
              <a:rPr lang="en-US" smtClean="0"/>
              <a:pPr/>
              <a:t>9/21/2020</a:t>
            </a:fld>
            <a:endParaRPr lang="en-IN"/>
          </a:p>
        </p:txBody>
      </p:sp>
      <p:sp>
        <p:nvSpPr>
          <p:cNvPr id="5" name="Footer Placeholder 4"/>
          <p:cNvSpPr>
            <a:spLocks noGrp="1"/>
          </p:cNvSpPr>
          <p:nvPr>
            <p:ph type="ftr" sz="quarter" idx="11"/>
          </p:nvPr>
        </p:nvSpPr>
        <p:spPr>
          <a:xfrm>
            <a:off x="2640597" y="6377459"/>
            <a:ext cx="3836404" cy="365125"/>
          </a:xfrm>
        </p:spPr>
        <p:txBody>
          <a:bodyPr/>
          <a:lstStyle/>
          <a:p>
            <a:endParaRPr lang="en-IN"/>
          </a:p>
        </p:txBody>
      </p:sp>
      <p:sp>
        <p:nvSpPr>
          <p:cNvPr id="6" name="Slide Number Placeholder 5"/>
          <p:cNvSpPr>
            <a:spLocks noGrp="1"/>
          </p:cNvSpPr>
          <p:nvPr>
            <p:ph type="sldNum" sz="quarter" idx="12"/>
          </p:nvPr>
        </p:nvSpPr>
        <p:spPr/>
        <p:txBody>
          <a:bodyPr/>
          <a:lstStyle/>
          <a:p>
            <a:fld id="{71A8617A-C2F8-47AB-9201-0655F17809D0}"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DF90088-2553-4716-8D24-2CEC18F08522}" type="datetimeFigureOut">
              <a:rPr lang="en-US" smtClean="0"/>
              <a:pPr/>
              <a:t>9/21/2020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A8617A-C2F8-47AB-9201-0655F17809D0}"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a:t>Click to edit Master title style</a:t>
            </a:r>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DDF90088-2553-4716-8D24-2CEC18F08522}" type="datetimeFigureOut">
              <a:rPr lang="en-US" smtClean="0"/>
              <a:pPr/>
              <a:t>9/21/2020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A8617A-C2F8-47AB-9201-0655F17809D0}"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DDF90088-2553-4716-8D24-2CEC18F08522}" type="datetimeFigureOut">
              <a:rPr lang="en-US" smtClean="0"/>
              <a:pPr/>
              <a:t>9/21/2020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1A8617A-C2F8-47AB-9201-0655F17809D0}"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DDF90088-2553-4716-8D24-2CEC18F08522}" type="datetimeFigureOut">
              <a:rPr lang="en-US" smtClean="0"/>
              <a:pPr/>
              <a:t>9/21/2020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1A8617A-C2F8-47AB-9201-0655F17809D0}"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DDF90088-2553-4716-8D24-2CEC18F08522}" type="datetimeFigureOut">
              <a:rPr lang="en-US" smtClean="0"/>
              <a:pPr/>
              <a:t>9/21/2020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1A8617A-C2F8-47AB-9201-0655F17809D0}"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F90088-2553-4716-8D24-2CEC18F08522}" type="datetimeFigureOut">
              <a:rPr lang="en-US" smtClean="0"/>
              <a:pPr/>
              <a:t>9/21/2020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1A8617A-C2F8-47AB-9201-0655F17809D0}"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a:t>Click to edit Master title style</a:t>
            </a:r>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DDF90088-2553-4716-8D24-2CEC18F08522}" type="datetimeFigureOut">
              <a:rPr lang="en-US" smtClean="0"/>
              <a:pPr/>
              <a:t>9/21/2020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1A8617A-C2F8-47AB-9201-0655F17809D0}" type="slidenum">
              <a:rPr lang="en-IN" smtClean="0"/>
              <a:pPr/>
              <a:t>‹#›</a:t>
            </a:fld>
            <a:endParaRPr lang="en-IN"/>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a:t>Click to edit Master title style</a:t>
            </a:r>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DDF90088-2553-4716-8D24-2CEC18F08522}" type="datetimeFigureOut">
              <a:rPr lang="en-US" smtClean="0"/>
              <a:pPr/>
              <a:t>9/21/2020</a:t>
            </a:fld>
            <a:endParaRPr lang="en-IN"/>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IN"/>
          </a:p>
        </p:txBody>
      </p:sp>
      <p:sp>
        <p:nvSpPr>
          <p:cNvPr id="7" name="Slide Number Placeholder 6"/>
          <p:cNvSpPr>
            <a:spLocks noGrp="1"/>
          </p:cNvSpPr>
          <p:nvPr>
            <p:ph type="sldNum" sz="quarter" idx="12"/>
          </p:nvPr>
        </p:nvSpPr>
        <p:spPr>
          <a:xfrm>
            <a:off x="8339328" y="1170432"/>
            <a:ext cx="733864" cy="201168"/>
          </a:xfrm>
        </p:spPr>
        <p:txBody>
          <a:bodyPr/>
          <a:lstStyle/>
          <a:p>
            <a:fld id="{71A8617A-C2F8-47AB-9201-0655F17809D0}"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r>
              <a:rPr kumimoji="0" lang="en-US"/>
              <a:t>Click to edit Master title style</a:t>
            </a:r>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DDF90088-2553-4716-8D24-2CEC18F08522}" type="datetimeFigureOut">
              <a:rPr lang="en-US" smtClean="0"/>
              <a:pPr/>
              <a:t>9/21/2020</a:t>
            </a:fld>
            <a:endParaRPr lang="en-IN"/>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IN"/>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71A8617A-C2F8-47AB-9201-0655F17809D0}"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missinglink.ai/guides/neural-network-concepts/backpropagation-neural-networks-process-examples-code-minus-math/"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missinglink.ai/guides/neural-network-concepts/neural-network-bias-bias-neuron-overfitting-underfitting/"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missinglink.ai/guides/neural-network-concepts/7-types-neural-network-activation-functions-right/"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hyperlink" Target="https://mc.ai/introduction-to-neural-networks%E2%80%8A-%E2%80%8Apart-2/" TargetMode="External"/><Relationship Id="rId2" Type="http://schemas.openxmlformats.org/officeDocument/2006/relationships/image" Target="../media/image24.gif"/><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hyperlink" Target="https://slideplayer.com/slide/9512468/" TargetMode="External"/><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hyperlink" Target="https://en.wikipedia.org/wiki/Gradient_descent" TargetMode="External"/><Relationship Id="rId2" Type="http://schemas.openxmlformats.org/officeDocument/2006/relationships/hyperlink" Target="https://en.wikipedia.org/wiki/Machine_learning" TargetMode="External"/><Relationship Id="rId1" Type="http://schemas.openxmlformats.org/officeDocument/2006/relationships/slideLayout" Target="../slideLayouts/slideLayout2.xml"/><Relationship Id="rId6" Type="http://schemas.openxmlformats.org/officeDocument/2006/relationships/hyperlink" Target="https://en.wikipedia.org/wiki/Backpropagation" TargetMode="External"/><Relationship Id="rId5" Type="http://schemas.openxmlformats.org/officeDocument/2006/relationships/hyperlink" Target="https://en.wikipedia.org/wiki/Feedforward_neural_network" TargetMode="External"/><Relationship Id="rId4" Type="http://schemas.openxmlformats.org/officeDocument/2006/relationships/hyperlink" Target="https://en.wikipedia.org/wiki/Artificial_neurons" TargetMode="Externa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79912" y="1853929"/>
            <a:ext cx="2454424" cy="646331"/>
          </a:xfrm>
        </p:spPr>
        <p:txBody>
          <a:bodyPr>
            <a:normAutofit fontScale="90000"/>
          </a:bodyPr>
          <a:lstStyle/>
          <a:p>
            <a:r>
              <a:rPr lang="en-US" dirty="0"/>
              <a:t>Unit-4</a:t>
            </a:r>
          </a:p>
        </p:txBody>
      </p:sp>
      <p:sp>
        <p:nvSpPr>
          <p:cNvPr id="3" name="Subtitle 2"/>
          <p:cNvSpPr>
            <a:spLocks noGrp="1"/>
          </p:cNvSpPr>
          <p:nvPr>
            <p:ph type="subTitle" idx="1"/>
          </p:nvPr>
        </p:nvSpPr>
        <p:spPr/>
        <p:txBody>
          <a:bodyPr>
            <a:normAutofit/>
          </a:bodyPr>
          <a:lstStyle/>
          <a:p>
            <a:pPr algn="r"/>
            <a:r>
              <a:rPr lang="en-US" sz="2400" dirty="0"/>
              <a:t>Machine Learning Techniques [KCS-055]</a:t>
            </a:r>
          </a:p>
          <a:p>
            <a:pPr algn="r"/>
            <a:r>
              <a:rPr lang="en-US" sz="2400" dirty="0"/>
              <a:t>            Module-4</a:t>
            </a:r>
          </a:p>
        </p:txBody>
      </p:sp>
      <p:pic>
        <p:nvPicPr>
          <p:cNvPr id="5" name="Picture 4">
            <a:extLst>
              <a:ext uri="{FF2B5EF4-FFF2-40B4-BE49-F238E27FC236}">
                <a16:creationId xmlns:a16="http://schemas.microsoft.com/office/drawing/2014/main" id="{CA9CEB65-E567-4B87-9624-16B499510AB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9700" y="163520"/>
            <a:ext cx="1255440" cy="1359077"/>
          </a:xfrm>
          <a:prstGeom prst="rect">
            <a:avLst/>
          </a:prstGeom>
        </p:spPr>
      </p:pic>
      <p:pic>
        <p:nvPicPr>
          <p:cNvPr id="7" name="Picture 6">
            <a:extLst>
              <a:ext uri="{FF2B5EF4-FFF2-40B4-BE49-F238E27FC236}">
                <a16:creationId xmlns:a16="http://schemas.microsoft.com/office/drawing/2014/main" id="{14580CD8-BA00-474A-9221-6779C603080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15224" y="163520"/>
            <a:ext cx="1295400" cy="1359078"/>
          </a:xfrm>
          <a:prstGeom prst="rect">
            <a:avLst/>
          </a:prstGeom>
        </p:spPr>
      </p:pic>
      <p:sp>
        <p:nvSpPr>
          <p:cNvPr id="8" name="TextBox 7">
            <a:extLst>
              <a:ext uri="{FF2B5EF4-FFF2-40B4-BE49-F238E27FC236}">
                <a16:creationId xmlns:a16="http://schemas.microsoft.com/office/drawing/2014/main" id="{A4D1203C-9886-40E5-A052-25880E221E35}"/>
              </a:ext>
            </a:extLst>
          </p:cNvPr>
          <p:cNvSpPr txBox="1"/>
          <p:nvPr/>
        </p:nvSpPr>
        <p:spPr>
          <a:xfrm>
            <a:off x="323528" y="5445224"/>
            <a:ext cx="8280920" cy="646331"/>
          </a:xfrm>
          <a:prstGeom prst="rect">
            <a:avLst/>
          </a:prstGeom>
          <a:noFill/>
        </p:spPr>
        <p:txBody>
          <a:bodyPr wrap="square">
            <a:spAutoFit/>
          </a:bodyPr>
          <a:lstStyle/>
          <a:p>
            <a:pPr algn="ctr"/>
            <a:r>
              <a:rPr lang="en-IN" sz="3600" b="1" u="sng" dirty="0">
                <a:solidFill>
                  <a:schemeClr val="accent1"/>
                </a:solidFill>
              </a:rPr>
              <a:t>ARTIFICIAL NEURAL NETWORKS </a:t>
            </a:r>
            <a:endParaRPr lang="en-IN" sz="3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57364"/>
            <a:ext cx="8229600" cy="4268799"/>
          </a:xfrm>
        </p:spPr>
        <p:txBody>
          <a:bodyPr>
            <a:normAutofit/>
          </a:bodyPr>
          <a:lstStyle/>
          <a:p>
            <a:pPr marL="457200" indent="-457200">
              <a:buFont typeface="+mj-lt"/>
              <a:buAutoNum type="arabicPeriod"/>
            </a:pPr>
            <a:r>
              <a:rPr lang="en-IN" sz="2400" dirty="0">
                <a:solidFill>
                  <a:srgbClr val="0070C0"/>
                </a:solidFill>
              </a:rPr>
              <a:t>The</a:t>
            </a:r>
            <a:r>
              <a:rPr lang="en-IN" sz="2400" i="1" dirty="0">
                <a:solidFill>
                  <a:srgbClr val="0070C0"/>
                </a:solidFill>
              </a:rPr>
              <a:t> input layer</a:t>
            </a:r>
            <a:r>
              <a:rPr lang="en-IN" sz="2400" dirty="0"/>
              <a:t> is the first layer of an ANN that receives the input information in the form of various texts, numbers, audio files, image pixels, etc.</a:t>
            </a:r>
          </a:p>
          <a:p>
            <a:pPr marL="457200" indent="-457200">
              <a:buFont typeface="+mj-lt"/>
              <a:buAutoNum type="arabicPeriod"/>
            </a:pPr>
            <a:r>
              <a:rPr lang="en-IN" sz="2400" dirty="0"/>
              <a:t>In the middle of the ANN model are </a:t>
            </a:r>
            <a:r>
              <a:rPr lang="en-IN" sz="2400" dirty="0">
                <a:solidFill>
                  <a:srgbClr val="0070C0"/>
                </a:solidFill>
              </a:rPr>
              <a:t>the</a:t>
            </a:r>
            <a:r>
              <a:rPr lang="en-IN" sz="2400" i="1" dirty="0">
                <a:solidFill>
                  <a:srgbClr val="0070C0"/>
                </a:solidFill>
              </a:rPr>
              <a:t> hidden layers</a:t>
            </a:r>
            <a:r>
              <a:rPr lang="en-IN" sz="2400" dirty="0"/>
              <a:t>. There can be a single hidden layer, as in the case of a perceptron or multiple hidden layers. These hidden layers perform various types of mathematical computation on the input data and recognize the patterns that are part of.</a:t>
            </a:r>
          </a:p>
          <a:p>
            <a:pPr marL="457200" indent="-457200">
              <a:buFont typeface="+mj-lt"/>
              <a:buAutoNum type="arabicPeriod"/>
            </a:pPr>
            <a:r>
              <a:rPr lang="en-IN" sz="2400" dirty="0"/>
              <a:t>In </a:t>
            </a:r>
            <a:r>
              <a:rPr lang="en-IN" sz="2400" dirty="0">
                <a:solidFill>
                  <a:srgbClr val="0070C0"/>
                </a:solidFill>
              </a:rPr>
              <a:t>the </a:t>
            </a:r>
            <a:r>
              <a:rPr lang="en-IN" sz="2400" i="1" dirty="0">
                <a:solidFill>
                  <a:srgbClr val="0070C0"/>
                </a:solidFill>
              </a:rPr>
              <a:t>output layer</a:t>
            </a:r>
            <a:r>
              <a:rPr lang="en-IN" sz="2400" dirty="0"/>
              <a:t>, we obtain the result that we obtain through rigorous computations performed by the middle layer.</a:t>
            </a:r>
          </a:p>
          <a:p>
            <a:pPr>
              <a:buNone/>
            </a:pPr>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Perceptron:</a:t>
            </a:r>
            <a:endParaRPr lang="en-IN" dirty="0"/>
          </a:p>
        </p:txBody>
      </p:sp>
      <p:pic>
        <p:nvPicPr>
          <p:cNvPr id="4" name="Picture 2" descr="Image for post"/>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85720" y="3071810"/>
            <a:ext cx="8096250" cy="337185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428596" y="1500174"/>
            <a:ext cx="8441694" cy="1631216"/>
          </a:xfrm>
          <a:prstGeom prst="rect">
            <a:avLst/>
          </a:prstGeom>
          <a:noFill/>
        </p:spPr>
        <p:txBody>
          <a:bodyPr wrap="square" rtlCol="0">
            <a:spAutoFit/>
          </a:bodyPr>
          <a:lstStyle/>
          <a:p>
            <a:pPr>
              <a:buFont typeface="Arial" pitchFamily="34" charset="0"/>
              <a:buChar char="•"/>
            </a:pPr>
            <a:r>
              <a:rPr lang="en-US" sz="2000" dirty="0"/>
              <a:t>The following diagram represents the general model of ANN which is inspired</a:t>
            </a:r>
          </a:p>
          <a:p>
            <a:r>
              <a:rPr lang="en-US" sz="2000" dirty="0"/>
              <a:t>  by a biological neuron.</a:t>
            </a:r>
          </a:p>
          <a:p>
            <a:pPr>
              <a:buFont typeface="Arial" pitchFamily="34" charset="0"/>
              <a:buChar char="•"/>
            </a:pPr>
            <a:r>
              <a:rPr lang="en-US" sz="2000" dirty="0"/>
              <a:t> It is also called </a:t>
            </a:r>
            <a:r>
              <a:rPr lang="en-US" sz="2000" dirty="0">
                <a:solidFill>
                  <a:schemeClr val="accent6"/>
                </a:solidFill>
              </a:rPr>
              <a:t>Perceptron.</a:t>
            </a:r>
          </a:p>
          <a:p>
            <a:pPr>
              <a:buFont typeface="Arial" pitchFamily="34" charset="0"/>
              <a:buChar char="•"/>
            </a:pPr>
            <a:r>
              <a:rPr lang="en-US" sz="2000" dirty="0"/>
              <a:t>A single layer neural network is called a Perceptron. </a:t>
            </a:r>
          </a:p>
          <a:p>
            <a:pPr>
              <a:buFont typeface="Arial" pitchFamily="34" charset="0"/>
              <a:buChar char="•"/>
            </a:pPr>
            <a:r>
              <a:rPr lang="en-US" sz="2000" dirty="0"/>
              <a:t>It gives a single output.</a:t>
            </a:r>
            <a:endParaRPr lang="en-IN"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998" y="375345"/>
            <a:ext cx="8704107" cy="493357"/>
          </a:xfrm>
        </p:spPr>
        <p:txBody>
          <a:bodyPr>
            <a:normAutofit fontScale="90000"/>
          </a:bodyPr>
          <a:lstStyle/>
          <a:p>
            <a:r>
              <a:rPr lang="en-US" dirty="0"/>
              <a:t>Explanation of Perceptron</a:t>
            </a:r>
          </a:p>
        </p:txBody>
      </p:sp>
      <p:sp>
        <p:nvSpPr>
          <p:cNvPr id="4" name="Rectangle 1"/>
          <p:cNvSpPr>
            <a:spLocks noGrp="1" noChangeArrowheads="1"/>
          </p:cNvSpPr>
          <p:nvPr>
            <p:ph idx="1"/>
          </p:nvPr>
        </p:nvSpPr>
        <p:spPr bwMode="auto">
          <a:xfrm>
            <a:off x="214282" y="2214554"/>
            <a:ext cx="8679159" cy="3170311"/>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650" tIns="45825" rIns="91650" bIns="4582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indent="0" defTabSz="916503">
              <a:buNone/>
            </a:pPr>
            <a:r>
              <a:rPr kumimoji="0" lang="en-US" altLang="en-US" sz="2000" b="0" i="0" u="none" strike="noStrike" cap="none" normalizeH="0" baseline="0" dirty="0">
                <a:ln>
                  <a:noFill/>
                </a:ln>
                <a:solidFill>
                  <a:srgbClr val="292929"/>
                </a:solidFill>
                <a:effectLst/>
                <a:latin typeface="+mj-lt"/>
              </a:rPr>
              <a:t>In the above figure, for one single observation, x0, x1, x2, x3...x(n) represents various inputs(independent variables) to the network. Each of these inputs is multiplied by a connection weight or synapse. The weights are represented as w0, w1, w2, w3….w(n) . </a:t>
            </a:r>
            <a:r>
              <a:rPr kumimoji="0" lang="en-US" altLang="en-US" sz="2000" b="1" i="0" u="none" strike="noStrike" cap="none" normalizeH="0" baseline="0" dirty="0">
                <a:ln>
                  <a:noFill/>
                </a:ln>
                <a:solidFill>
                  <a:srgbClr val="292929"/>
                </a:solidFill>
                <a:effectLst/>
                <a:latin typeface="+mj-lt"/>
              </a:rPr>
              <a:t>Weight shows the strength of a particular node.</a:t>
            </a:r>
            <a:endParaRPr kumimoji="0" lang="en-US" altLang="en-US" sz="2000" b="0" i="0" u="none" strike="noStrike" cap="none" normalizeH="0" baseline="0" dirty="0">
              <a:ln>
                <a:noFill/>
              </a:ln>
              <a:solidFill>
                <a:schemeClr val="tx1"/>
              </a:solidFill>
              <a:effectLst/>
              <a:latin typeface="+mj-lt"/>
            </a:endParaRPr>
          </a:p>
          <a:p>
            <a:pPr marL="0" indent="0" defTabSz="916503">
              <a:buNone/>
            </a:pPr>
            <a:r>
              <a:rPr kumimoji="0" lang="en-US" altLang="en-US" sz="2000" b="0" i="0" u="none" strike="noStrike" cap="none" normalizeH="0" baseline="0" dirty="0">
                <a:ln>
                  <a:noFill/>
                </a:ln>
                <a:solidFill>
                  <a:srgbClr val="292929"/>
                </a:solidFill>
                <a:effectLst/>
                <a:latin typeface="+mj-lt"/>
              </a:rPr>
              <a:t>b is a bias value. A bias value allows you to shift the activation function up or down.</a:t>
            </a:r>
            <a:endParaRPr kumimoji="0" lang="en-US" altLang="en-US" sz="2000" b="0" i="0" u="none" strike="noStrike" cap="none" normalizeH="0" baseline="0" dirty="0">
              <a:ln>
                <a:noFill/>
              </a:ln>
              <a:solidFill>
                <a:schemeClr val="tx1"/>
              </a:solidFill>
              <a:effectLst/>
              <a:latin typeface="+mj-lt"/>
            </a:endParaRPr>
          </a:p>
          <a:p>
            <a:pPr marL="0" indent="0" defTabSz="916503">
              <a:buNone/>
            </a:pPr>
            <a:r>
              <a:rPr kumimoji="0" lang="en-US" altLang="en-US" sz="2000" b="0" i="0" u="none" strike="noStrike" cap="none" normalizeH="0" baseline="0" dirty="0">
                <a:ln>
                  <a:noFill/>
                </a:ln>
                <a:solidFill>
                  <a:srgbClr val="292929"/>
                </a:solidFill>
                <a:effectLst/>
                <a:latin typeface="+mj-lt"/>
              </a:rPr>
              <a:t>In the simplest case, these products are summed, fed to a transfer function (activation function) to generate a result, and this result is sent as output.</a:t>
            </a:r>
            <a:endParaRPr kumimoji="0" lang="en-US" altLang="en-US" sz="2000" b="0" i="0" u="none" strike="noStrike" cap="none" normalizeH="0" baseline="0" dirty="0">
              <a:ln>
                <a:noFill/>
              </a:ln>
              <a:solidFill>
                <a:schemeClr val="tx1"/>
              </a:solidFill>
              <a:effectLst/>
              <a:latin typeface="+mj-lt"/>
            </a:endParaRPr>
          </a:p>
          <a:p>
            <a:pPr marL="0" indent="0" defTabSz="916503">
              <a:buNone/>
            </a:pPr>
            <a:r>
              <a:rPr kumimoji="0" lang="en-US" altLang="en-US" sz="2000" b="0" i="0" u="none" strike="noStrike" cap="none" normalizeH="0" baseline="0" dirty="0">
                <a:ln>
                  <a:noFill/>
                </a:ln>
                <a:solidFill>
                  <a:srgbClr val="292929"/>
                </a:solidFill>
                <a:effectLst/>
                <a:latin typeface="+mj-lt"/>
              </a:rPr>
              <a:t>Mathematically, x1.w1 + x2.w2 + x3.w3 ...... </a:t>
            </a:r>
            <a:r>
              <a:rPr kumimoji="0" lang="en-US" altLang="en-US" sz="2000" b="0" i="0" u="none" strike="noStrike" cap="none" normalizeH="0" baseline="0" dirty="0" err="1">
                <a:ln>
                  <a:noFill/>
                </a:ln>
                <a:solidFill>
                  <a:srgbClr val="292929"/>
                </a:solidFill>
                <a:effectLst/>
                <a:latin typeface="+mj-lt"/>
              </a:rPr>
              <a:t>xn.wn</a:t>
            </a:r>
            <a:r>
              <a:rPr kumimoji="0" lang="en-US" altLang="en-US" sz="2000" b="0" i="0" u="none" strike="noStrike" cap="none" normalizeH="0" baseline="0" dirty="0">
                <a:ln>
                  <a:noFill/>
                </a:ln>
                <a:solidFill>
                  <a:srgbClr val="292929"/>
                </a:solidFill>
                <a:effectLst/>
                <a:latin typeface="+mj-lt"/>
              </a:rPr>
              <a:t> = ∑ </a:t>
            </a:r>
            <a:r>
              <a:rPr kumimoji="0" lang="en-US" altLang="en-US" sz="2000" b="0" i="0" u="none" strike="noStrike" cap="none" normalizeH="0" baseline="0" dirty="0" err="1">
                <a:ln>
                  <a:noFill/>
                </a:ln>
                <a:solidFill>
                  <a:srgbClr val="292929"/>
                </a:solidFill>
                <a:effectLst/>
                <a:latin typeface="+mj-lt"/>
              </a:rPr>
              <a:t>xi.wi</a:t>
            </a:r>
            <a:endParaRPr kumimoji="0" lang="en-US" altLang="en-US" sz="2000" b="0" i="0" u="none" strike="noStrike" cap="none" normalizeH="0" baseline="0" dirty="0">
              <a:ln>
                <a:noFill/>
              </a:ln>
              <a:solidFill>
                <a:schemeClr val="tx1"/>
              </a:solidFill>
              <a:effectLst/>
              <a:latin typeface="+mj-lt"/>
            </a:endParaRPr>
          </a:p>
          <a:p>
            <a:pPr marL="0" indent="0" defTabSz="916503">
              <a:buNone/>
            </a:pPr>
            <a:r>
              <a:rPr kumimoji="0" lang="en-US" altLang="en-US" sz="2000" b="0" i="0" u="none" strike="noStrike" cap="none" normalizeH="0" baseline="0" dirty="0">
                <a:ln>
                  <a:noFill/>
                </a:ln>
                <a:solidFill>
                  <a:srgbClr val="292929"/>
                </a:solidFill>
                <a:effectLst/>
                <a:latin typeface="+mj-lt"/>
              </a:rPr>
              <a:t>Now activation function is applied 𝜙(∑ </a:t>
            </a:r>
            <a:r>
              <a:rPr kumimoji="0" lang="en-US" altLang="en-US" sz="2000" b="0" i="0" u="none" strike="noStrike" cap="none" normalizeH="0" baseline="0" dirty="0" err="1">
                <a:ln>
                  <a:noFill/>
                </a:ln>
                <a:solidFill>
                  <a:srgbClr val="292929"/>
                </a:solidFill>
                <a:effectLst/>
                <a:latin typeface="+mj-lt"/>
              </a:rPr>
              <a:t>xi.wi</a:t>
            </a:r>
            <a:r>
              <a:rPr kumimoji="0" lang="en-US" altLang="en-US" sz="2000" b="0" i="0" u="none" strike="noStrike" cap="none" normalizeH="0" baseline="0" dirty="0">
                <a:ln>
                  <a:noFill/>
                </a:ln>
                <a:solidFill>
                  <a:srgbClr val="292929"/>
                </a:solidFill>
                <a:effectLst/>
                <a:latin typeface="+mj-lt"/>
              </a:rPr>
              <a:t>)</a:t>
            </a:r>
            <a:endParaRPr kumimoji="0" lang="en-US" altLang="en-US" sz="2000" b="0" i="0" u="none" strike="noStrike" cap="none" normalizeH="0" baseline="0" dirty="0">
              <a:ln>
                <a:noFill/>
              </a:ln>
              <a:solidFill>
                <a:schemeClr val="tx1"/>
              </a:solidFill>
              <a:effectLst/>
              <a:latin typeface="+mj-lt"/>
            </a:endParaRPr>
          </a:p>
        </p:txBody>
      </p:sp>
    </p:spTree>
    <p:extLst>
      <p:ext uri="{BB962C8B-B14F-4D97-AF65-F5344CB8AC3E}">
        <p14:creationId xmlns:p14="http://schemas.microsoft.com/office/powerpoint/2010/main" val="31077297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0" dirty="0"/>
              <a:t>Structure of a Perceptron</a:t>
            </a:r>
            <a:br>
              <a:rPr lang="en-IN" b="0" dirty="0"/>
            </a:br>
            <a:endParaRPr lang="en-IN" dirty="0"/>
          </a:p>
        </p:txBody>
      </p:sp>
      <p:pic>
        <p:nvPicPr>
          <p:cNvPr id="4" name="Content Placeholder 3" descr="Frame-5.png"/>
          <p:cNvPicPr>
            <a:picLocks noGrp="1" noChangeAspect="1"/>
          </p:cNvPicPr>
          <p:nvPr>
            <p:ph idx="1"/>
          </p:nvPr>
        </p:nvPicPr>
        <p:blipFill>
          <a:blip r:embed="rId2"/>
          <a:stretch>
            <a:fillRect/>
          </a:stretch>
        </p:blipFill>
        <p:spPr>
          <a:xfrm>
            <a:off x="0" y="1142984"/>
            <a:ext cx="8929718" cy="5715015"/>
          </a:xfr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IN" b="0" dirty="0"/>
              <a:t>The Perceptron Learning Process</a:t>
            </a:r>
            <a:br>
              <a:rPr lang="en-IN" b="0" dirty="0"/>
            </a:br>
            <a:endParaRPr lang="en-IN" dirty="0"/>
          </a:p>
        </p:txBody>
      </p:sp>
      <p:sp>
        <p:nvSpPr>
          <p:cNvPr id="3" name="Content Placeholder 2"/>
          <p:cNvSpPr>
            <a:spLocks noGrp="1"/>
          </p:cNvSpPr>
          <p:nvPr>
            <p:ph idx="1"/>
          </p:nvPr>
        </p:nvSpPr>
        <p:spPr>
          <a:xfrm>
            <a:off x="457200" y="1500175"/>
            <a:ext cx="8229600" cy="4900626"/>
          </a:xfrm>
        </p:spPr>
        <p:txBody>
          <a:bodyPr>
            <a:normAutofit/>
          </a:bodyPr>
          <a:lstStyle/>
          <a:p>
            <a:r>
              <a:rPr lang="en-IN" sz="2400" dirty="0"/>
              <a:t>A perceptron follows these steps:-</a:t>
            </a:r>
          </a:p>
          <a:p>
            <a:pPr>
              <a:buNone/>
            </a:pPr>
            <a:endParaRPr lang="en-IN" sz="2400" dirty="0"/>
          </a:p>
          <a:p>
            <a:r>
              <a:rPr lang="en-IN" sz="2400" b="1" dirty="0"/>
              <a:t>1. Takes the inputs, multiplies them by their weights, and computes their sum</a:t>
            </a:r>
            <a:r>
              <a:rPr lang="en-IN" sz="2400" dirty="0"/>
              <a:t> </a:t>
            </a:r>
          </a:p>
          <a:p>
            <a:pPr>
              <a:buNone/>
            </a:pPr>
            <a:r>
              <a:rPr lang="en-IN" sz="2400" dirty="0"/>
              <a:t>     The weights allow the perceptron to evaluate the relative importance of each of the outputs. Neural network algorithms learn by discovering better and better weights that result in a more accurate prediction. There are several algorithms used to fine tune the weights, the most common is called </a:t>
            </a:r>
            <a:r>
              <a:rPr lang="en-IN" sz="2400" i="1" dirty="0">
                <a:hlinkClick r:id="rId2"/>
              </a:rPr>
              <a:t>backpropagation</a:t>
            </a:r>
            <a:r>
              <a:rPr lang="en-IN" sz="2400" i="1" dirty="0"/>
              <a:t>.</a:t>
            </a:r>
            <a:endParaRPr lang="en-IN" sz="2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a:buNone/>
            </a:pPr>
            <a:r>
              <a:rPr lang="en-IN" sz="2400" b="1" dirty="0"/>
              <a:t>2. Adds a bias factor, the number 1 multiplied by a weight</a:t>
            </a:r>
            <a:r>
              <a:rPr lang="en-IN" sz="2400" dirty="0"/>
              <a:t> Why It’s Important This is a technical step that makes it possible to move the activation function curve up and down, or left and right on the number graph. It makes it possible to fine-tune the numeric output of the perceptron. For more details see our guide on </a:t>
            </a:r>
            <a:r>
              <a:rPr lang="en-IN" sz="2400" dirty="0">
                <a:hlinkClick r:id="rId2"/>
              </a:rPr>
              <a:t>neural network bias</a:t>
            </a:r>
            <a:r>
              <a:rPr lang="en-IN" sz="2400" dirty="0"/>
              <a:t>.</a:t>
            </a:r>
          </a:p>
          <a:p>
            <a:pPr>
              <a:buNone/>
            </a:pPr>
            <a:endParaRPr lang="en-IN" sz="24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a:buNone/>
            </a:pPr>
            <a:r>
              <a:rPr lang="en-IN" sz="2400" b="1" dirty="0"/>
              <a:t>3. Feeds the sum through the activation function</a:t>
            </a:r>
            <a:r>
              <a:rPr lang="en-IN" sz="2400" dirty="0"/>
              <a:t> Why It’s Important The activation function maps the input values to the required output values. For example, input values could be between 1 and 100, and outputs can be 0 or 1. The activation function also helps the perceptron to learn, when it is part of a multilayer perceptron (MLP). Certain properties of the activation function, especially its non-linear nature, make it possible to train complex neural networks. For more details see our guide on </a:t>
            </a:r>
            <a:r>
              <a:rPr lang="en-IN" sz="2400" dirty="0">
                <a:hlinkClick r:id="rId2"/>
              </a:rPr>
              <a:t>activation functions</a:t>
            </a:r>
            <a:r>
              <a:rPr lang="en-IN" sz="2400" dirty="0"/>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a:buNone/>
            </a:pPr>
            <a:r>
              <a:rPr lang="en-IN" sz="2400" b="1" dirty="0"/>
              <a:t>4. The result is the perceptron output</a:t>
            </a:r>
            <a:r>
              <a:rPr lang="en-IN" sz="2400" dirty="0"/>
              <a:t> The perceptron output is a classification decision. In a multilayer perceptron, the output of one layer’s </a:t>
            </a:r>
            <a:r>
              <a:rPr lang="en-IN" sz="2400" dirty="0" err="1"/>
              <a:t>perceptrons</a:t>
            </a:r>
            <a:r>
              <a:rPr lang="en-IN" sz="2400" dirty="0"/>
              <a:t> is the input of the next layer. The output of the final </a:t>
            </a:r>
            <a:r>
              <a:rPr lang="en-IN" sz="2400" dirty="0" err="1"/>
              <a:t>perceptrons</a:t>
            </a:r>
            <a:r>
              <a:rPr lang="en-IN" sz="2400" dirty="0"/>
              <a:t>, in the “output layer”, is the final prediction of the perceptron learning model.</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5448"/>
            <a:ext cx="8686800" cy="1252728"/>
          </a:xfrm>
        </p:spPr>
        <p:txBody>
          <a:bodyPr>
            <a:normAutofit fontScale="90000"/>
          </a:bodyPr>
          <a:lstStyle/>
          <a:p>
            <a:pPr algn="ctr"/>
            <a:r>
              <a:rPr lang="en-IN" dirty="0"/>
              <a:t>Activation Function:</a:t>
            </a:r>
            <a:br>
              <a:rPr lang="en-IN" dirty="0"/>
            </a:br>
            <a:endParaRPr lang="en-IN" dirty="0"/>
          </a:p>
        </p:txBody>
      </p:sp>
      <p:sp>
        <p:nvSpPr>
          <p:cNvPr id="3" name="Content Placeholder 2"/>
          <p:cNvSpPr>
            <a:spLocks noGrp="1"/>
          </p:cNvSpPr>
          <p:nvPr>
            <p:ph idx="1"/>
          </p:nvPr>
        </p:nvSpPr>
        <p:spPr>
          <a:xfrm>
            <a:off x="457200" y="1500175"/>
            <a:ext cx="8229600" cy="4900626"/>
          </a:xfrm>
        </p:spPr>
        <p:txBody>
          <a:bodyPr/>
          <a:lstStyle/>
          <a:p>
            <a:r>
              <a:rPr lang="en-US" sz="2000" dirty="0"/>
              <a:t>The Activation function is important for an ANN to learn and make sense of something really complicated. </a:t>
            </a:r>
          </a:p>
          <a:p>
            <a:r>
              <a:rPr lang="en-US" sz="2000" dirty="0"/>
              <a:t>Their main purpose is to convert an input signal of a node in an ANN to an output signal. This output signal is used as input to the next layer in the stack.</a:t>
            </a:r>
          </a:p>
          <a:p>
            <a:endParaRPr lang="en-IN" dirty="0"/>
          </a:p>
        </p:txBody>
      </p:sp>
      <p:pic>
        <p:nvPicPr>
          <p:cNvPr id="4" name="Picture 3" descr="Activation-Function.jpg"/>
          <p:cNvPicPr>
            <a:picLocks noChangeAspect="1"/>
          </p:cNvPicPr>
          <p:nvPr/>
        </p:nvPicPr>
        <p:blipFill>
          <a:blip r:embed="rId2"/>
          <a:stretch>
            <a:fillRect/>
          </a:stretch>
        </p:blipFill>
        <p:spPr>
          <a:xfrm>
            <a:off x="1928794" y="3571876"/>
            <a:ext cx="5657850" cy="249555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Why Activation Function?</a:t>
            </a:r>
          </a:p>
        </p:txBody>
      </p:sp>
      <p:sp>
        <p:nvSpPr>
          <p:cNvPr id="3" name="Content Placeholder 2"/>
          <p:cNvSpPr>
            <a:spLocks noGrp="1"/>
          </p:cNvSpPr>
          <p:nvPr>
            <p:ph idx="1"/>
          </p:nvPr>
        </p:nvSpPr>
        <p:spPr>
          <a:xfrm>
            <a:off x="457200" y="1500175"/>
            <a:ext cx="8229600" cy="4900626"/>
          </a:xfrm>
        </p:spPr>
        <p:txBody>
          <a:bodyPr/>
          <a:lstStyle/>
          <a:p>
            <a:r>
              <a:rPr lang="en-US" sz="2400" b="1" i="1" dirty="0">
                <a:solidFill>
                  <a:srgbClr val="FFC000"/>
                </a:solidFill>
                <a:latin typeface="Calibri" pitchFamily="34" charset="0"/>
                <a:cs typeface="Calibri" pitchFamily="34" charset="0"/>
              </a:rPr>
              <a:t>Activation function decides whether a neuron should be activated or not by calculating the weighted sum and further adding bias to it. The motive is to introduce non-linearity into the output of a neuron.</a:t>
            </a:r>
          </a:p>
          <a:p>
            <a:r>
              <a:rPr lang="en-IN" sz="2000" dirty="0"/>
              <a:t>Activation Function helps to solve the complex non-linear model. Without activation function, output signal will just be a linear function and your neural network will not be able to learn complex data such as audio, image, speech, etc.</a:t>
            </a:r>
          </a:p>
          <a:p>
            <a:r>
              <a:rPr lang="en-IN" sz="2000" dirty="0">
                <a:solidFill>
                  <a:srgbClr val="FF0000"/>
                </a:solidFill>
              </a:rPr>
              <a:t>Some commonly used activation functions are</a:t>
            </a:r>
            <a:r>
              <a:rPr lang="en-IN" sz="2000" dirty="0"/>
              <a:t>:</a:t>
            </a:r>
          </a:p>
          <a:p>
            <a:pPr lvl="1"/>
            <a:r>
              <a:rPr lang="en-IN" sz="2000" dirty="0"/>
              <a:t>Sigmoid or Logistic</a:t>
            </a:r>
          </a:p>
          <a:p>
            <a:pPr lvl="1"/>
            <a:r>
              <a:rPr lang="en-IN" sz="2000" dirty="0" err="1"/>
              <a:t>Tanh</a:t>
            </a:r>
            <a:r>
              <a:rPr lang="en-IN" sz="2000" dirty="0"/>
              <a:t> — Hyperbolic tangent</a:t>
            </a:r>
          </a:p>
          <a:p>
            <a:pPr lvl="1"/>
            <a:r>
              <a:rPr lang="en-IN" sz="2000" dirty="0" err="1"/>
              <a:t>ReLu</a:t>
            </a:r>
            <a:r>
              <a:rPr lang="en-IN" sz="2000" dirty="0"/>
              <a:t> -Rectified linear units</a:t>
            </a:r>
          </a:p>
          <a:p>
            <a:pPr>
              <a:buNone/>
            </a:pPr>
            <a:endParaRPr lang="en-IN"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Syllabus</a:t>
            </a:r>
          </a:p>
        </p:txBody>
      </p:sp>
      <p:sp>
        <p:nvSpPr>
          <p:cNvPr id="3" name="Content Placeholder 2"/>
          <p:cNvSpPr>
            <a:spLocks noGrp="1"/>
          </p:cNvSpPr>
          <p:nvPr>
            <p:ph idx="1"/>
          </p:nvPr>
        </p:nvSpPr>
        <p:spPr/>
        <p:txBody>
          <a:bodyPr>
            <a:normAutofit/>
          </a:bodyPr>
          <a:lstStyle/>
          <a:p>
            <a:r>
              <a:rPr lang="en-IN" sz="2400" dirty="0"/>
              <a:t>– Perceptron’s, Multilayer perceptron, Gradient descent and the Delta rule, Multilayer networks, Derivation of Back propagation Algorithm, Generalization, Unsupervised Learning – SOM Algorithm and its variant;  DEEP LEARNING - Introduction, concept of convolutional neural network , Types of layers – (Convolutional Layers , Activation function , pooling , fully connected) , Concept of Convolution (1D and 2D) layers, Training of network, Case study of CNN for </a:t>
            </a:r>
            <a:r>
              <a:rPr lang="en-IN" sz="2400" dirty="0" err="1"/>
              <a:t>eg</a:t>
            </a:r>
            <a:r>
              <a:rPr lang="en-IN" sz="2400" dirty="0"/>
              <a:t> on Diabetic Retinopathy,  Building a smart speaker, Self-deriving car etc.</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9893" y="428604"/>
            <a:ext cx="8704107" cy="493357"/>
          </a:xfrm>
        </p:spPr>
        <p:txBody>
          <a:bodyPr tIns="45825" bIns="45825">
            <a:normAutofit fontScale="90000"/>
          </a:bodyPr>
          <a:lstStyle/>
          <a:p>
            <a:pPr algn="ctr"/>
            <a:r>
              <a:rPr lang="en-US" dirty="0"/>
              <a:t>Types of Activation Functions:</a:t>
            </a:r>
          </a:p>
        </p:txBody>
      </p:sp>
      <p:sp>
        <p:nvSpPr>
          <p:cNvPr id="3" name="Text Placeholder 2"/>
          <p:cNvSpPr>
            <a:spLocks noGrp="1"/>
          </p:cNvSpPr>
          <p:nvPr>
            <p:ph type="body" idx="1"/>
          </p:nvPr>
        </p:nvSpPr>
        <p:spPr>
          <a:xfrm>
            <a:off x="244894" y="1431146"/>
            <a:ext cx="8654209" cy="4517119"/>
          </a:xfrm>
        </p:spPr>
        <p:txBody>
          <a:bodyPr rIns="91650" bIns="45825"/>
          <a:lstStyle/>
          <a:p>
            <a:pPr marL="458252" indent="-458252"/>
            <a:r>
              <a:rPr lang="en-US" sz="2400" b="1" dirty="0">
                <a:solidFill>
                  <a:srgbClr val="FF0000"/>
                </a:solidFill>
              </a:rPr>
              <a:t>Threshold Activation Function </a:t>
            </a:r>
            <a:r>
              <a:rPr lang="en-US" sz="2400" b="1" dirty="0"/>
              <a:t>— (Binary step function)</a:t>
            </a:r>
            <a:br>
              <a:rPr lang="en-US" sz="2400" dirty="0"/>
            </a:br>
            <a:r>
              <a:rPr lang="en-US" sz="2400" dirty="0"/>
              <a:t>A Binary step function is a threshold-based activation function. If the input value is above or below a certain threshold, the neuron is activated and sends exactly the same signal to the next layer.</a:t>
            </a:r>
          </a:p>
          <a:p>
            <a:endParaRPr lang="en-US" dirty="0"/>
          </a:p>
        </p:txBody>
      </p:sp>
      <p:pic>
        <p:nvPicPr>
          <p:cNvPr id="7173" name="Picture 5" descr="Image for po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0232" y="3821192"/>
            <a:ext cx="4384153" cy="167951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3214678" y="5500702"/>
            <a:ext cx="2422841" cy="370017"/>
          </a:xfrm>
          <a:prstGeom prst="rect">
            <a:avLst/>
          </a:prstGeom>
        </p:spPr>
        <p:txBody>
          <a:bodyPr wrap="none" lIns="91650" tIns="45825" rIns="91650" bIns="45825">
            <a:spAutoFit/>
          </a:bodyPr>
          <a:lstStyle/>
          <a:p>
            <a:r>
              <a:rPr lang="en-US" dirty="0">
                <a:solidFill>
                  <a:srgbClr val="757575"/>
                </a:solidFill>
                <a:latin typeface="medium-content-sans-serif-font"/>
              </a:rPr>
              <a:t>A Binary step function</a:t>
            </a:r>
            <a:endParaRPr lang="en-US" dirty="0"/>
          </a:p>
        </p:txBody>
      </p:sp>
    </p:spTree>
    <p:extLst>
      <p:ext uri="{BB962C8B-B14F-4D97-AF65-F5344CB8AC3E}">
        <p14:creationId xmlns:p14="http://schemas.microsoft.com/office/powerpoint/2010/main" val="22885327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44894" y="1431146"/>
            <a:ext cx="8654209" cy="2783671"/>
          </a:xfrm>
        </p:spPr>
        <p:txBody>
          <a:bodyPr rIns="91650" bIns="45825"/>
          <a:lstStyle/>
          <a:p>
            <a:r>
              <a:rPr lang="en-US" sz="2400" dirty="0"/>
              <a:t>Activation function A = “activated” if Y &gt; threshold else not or A=1 if y&gt;threshold 0 otherwise.</a:t>
            </a:r>
          </a:p>
          <a:p>
            <a:r>
              <a:rPr lang="en-US" sz="2400" dirty="0"/>
              <a:t>The problem with this function is for creating a binary classifier ( 1 or 0), but if you want multiple such neurons to be connected to bring in more classes, Class1, Class2, Class3, etc. In this case, all neurons will give 1, so we cannot decide.</a:t>
            </a:r>
          </a:p>
          <a:p>
            <a:endParaRPr lang="en-US" dirty="0"/>
          </a:p>
        </p:txBody>
      </p:sp>
    </p:spTree>
    <p:extLst>
      <p:ext uri="{BB962C8B-B14F-4D97-AF65-F5344CB8AC3E}">
        <p14:creationId xmlns:p14="http://schemas.microsoft.com/office/powerpoint/2010/main" val="24854698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571480"/>
            <a:ext cx="8704107" cy="493357"/>
          </a:xfrm>
        </p:spPr>
        <p:txBody>
          <a:bodyPr tIns="45825" bIns="45825">
            <a:normAutofit fontScale="90000"/>
          </a:bodyPr>
          <a:lstStyle/>
          <a:p>
            <a:pPr algn="ctr"/>
            <a:r>
              <a:rPr lang="en-US" dirty="0"/>
              <a:t>Types of Activation Functions:</a:t>
            </a:r>
          </a:p>
        </p:txBody>
      </p:sp>
      <p:sp>
        <p:nvSpPr>
          <p:cNvPr id="3" name="Text Placeholder 2"/>
          <p:cNvSpPr>
            <a:spLocks noGrp="1"/>
          </p:cNvSpPr>
          <p:nvPr>
            <p:ph type="body" idx="1"/>
          </p:nvPr>
        </p:nvSpPr>
        <p:spPr>
          <a:xfrm>
            <a:off x="214282" y="1571612"/>
            <a:ext cx="8654209" cy="1850085"/>
          </a:xfrm>
        </p:spPr>
        <p:txBody>
          <a:bodyPr rIns="91650" bIns="45825">
            <a:noAutofit/>
          </a:bodyPr>
          <a:lstStyle/>
          <a:p>
            <a:pPr marL="576072" indent="-457200"/>
            <a:r>
              <a:rPr lang="en-US" sz="2400" b="1" dirty="0">
                <a:solidFill>
                  <a:srgbClr val="FF0000"/>
                </a:solidFill>
                <a:latin typeface="Calibri" pitchFamily="34" charset="0"/>
                <a:cs typeface="Calibri" pitchFamily="34" charset="0"/>
              </a:rPr>
              <a:t>Sigmoid Activation Function </a:t>
            </a:r>
            <a:r>
              <a:rPr lang="en-US" sz="2400" b="1" dirty="0">
                <a:latin typeface="Calibri" pitchFamily="34" charset="0"/>
                <a:cs typeface="Calibri" pitchFamily="34" charset="0"/>
              </a:rPr>
              <a:t>— (Logistic function)</a:t>
            </a:r>
            <a:br>
              <a:rPr lang="en-US" sz="2400" dirty="0">
                <a:latin typeface="Calibri" pitchFamily="34" charset="0"/>
                <a:cs typeface="Calibri" pitchFamily="34" charset="0"/>
              </a:rPr>
            </a:br>
            <a:r>
              <a:rPr lang="en-US" sz="2400" dirty="0">
                <a:latin typeface="Calibri" pitchFamily="34" charset="0"/>
                <a:cs typeface="Calibri" pitchFamily="34" charset="0"/>
              </a:rPr>
              <a:t>A Sigmoid function is a mathematical function having a characteristic “S”-shaped curve or sigmoid curve which ranges between 0 and 1, therefore it is used for models where we need to predict the probability as an output.</a:t>
            </a:r>
          </a:p>
        </p:txBody>
      </p:sp>
      <p:pic>
        <p:nvPicPr>
          <p:cNvPr id="8194" name="Picture 2" descr="Image for po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7422" y="3714752"/>
            <a:ext cx="4021195" cy="267554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714744" y="6286520"/>
            <a:ext cx="1651192" cy="370017"/>
          </a:xfrm>
          <a:prstGeom prst="rect">
            <a:avLst/>
          </a:prstGeom>
        </p:spPr>
        <p:txBody>
          <a:bodyPr wrap="none" lIns="91650" tIns="45825" rIns="91650" bIns="45825">
            <a:spAutoFit/>
          </a:bodyPr>
          <a:lstStyle/>
          <a:p>
            <a:r>
              <a:rPr lang="en-US" dirty="0">
                <a:solidFill>
                  <a:srgbClr val="757575"/>
                </a:solidFill>
                <a:latin typeface="medium-content-sans-serif-font"/>
              </a:rPr>
              <a:t>Sigmoid curve</a:t>
            </a:r>
            <a:endParaRPr lang="en-US" dirty="0"/>
          </a:p>
        </p:txBody>
      </p:sp>
    </p:spTree>
    <p:extLst>
      <p:ext uri="{BB962C8B-B14F-4D97-AF65-F5344CB8AC3E}">
        <p14:creationId xmlns:p14="http://schemas.microsoft.com/office/powerpoint/2010/main" val="29966728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9893" y="500042"/>
            <a:ext cx="8704107" cy="493357"/>
          </a:xfrm>
        </p:spPr>
        <p:txBody>
          <a:bodyPr tIns="45825" bIns="45825">
            <a:normAutofit fontScale="90000"/>
          </a:bodyPr>
          <a:lstStyle/>
          <a:p>
            <a:pPr algn="ctr"/>
            <a:r>
              <a:rPr lang="en-US" dirty="0"/>
              <a:t>Types of Activation Functions:</a:t>
            </a:r>
          </a:p>
        </p:txBody>
      </p:sp>
      <p:sp>
        <p:nvSpPr>
          <p:cNvPr id="3" name="Text Placeholder 2"/>
          <p:cNvSpPr>
            <a:spLocks noGrp="1"/>
          </p:cNvSpPr>
          <p:nvPr>
            <p:ph type="body" idx="1"/>
          </p:nvPr>
        </p:nvSpPr>
        <p:spPr>
          <a:xfrm>
            <a:off x="214282" y="1571612"/>
            <a:ext cx="8654209" cy="3071834"/>
          </a:xfrm>
        </p:spPr>
        <p:txBody>
          <a:bodyPr rIns="91650" bIns="45825">
            <a:normAutofit/>
          </a:bodyPr>
          <a:lstStyle/>
          <a:p>
            <a:r>
              <a:rPr lang="en-IN" sz="2600" dirty="0"/>
              <a:t>Sigmoid Activation Function can be represented as:</a:t>
            </a:r>
            <a:br>
              <a:rPr lang="en-IN" sz="2600" dirty="0"/>
            </a:br>
            <a:r>
              <a:rPr lang="en-IN" sz="2600" b="1" dirty="0"/>
              <a:t>f(x) = 1 / 1 + exp(-x)</a:t>
            </a:r>
            <a:endParaRPr lang="en-US" sz="2600" dirty="0"/>
          </a:p>
          <a:p>
            <a:r>
              <a:rPr lang="en-US" sz="2600" dirty="0"/>
              <a:t>The Sigmoid function is differentiable, means we can find the slope of the curve at any 2 points.</a:t>
            </a:r>
          </a:p>
          <a:p>
            <a:r>
              <a:rPr lang="en-US" sz="2600" dirty="0"/>
              <a:t>The drawback of the Sigmoid activation function is that it can cause the neural network to get stuck at training time if strong negative input is provided.</a:t>
            </a:r>
          </a:p>
          <a:p>
            <a:endParaRPr lang="en-US" dirty="0"/>
          </a:p>
        </p:txBody>
      </p:sp>
    </p:spTree>
    <p:extLst>
      <p:ext uri="{BB962C8B-B14F-4D97-AF65-F5344CB8AC3E}">
        <p14:creationId xmlns:p14="http://schemas.microsoft.com/office/powerpoint/2010/main" val="23297236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9893" y="500042"/>
            <a:ext cx="8704107" cy="493357"/>
          </a:xfrm>
        </p:spPr>
        <p:txBody>
          <a:bodyPr tIns="45825" bIns="45825">
            <a:normAutofit fontScale="90000"/>
          </a:bodyPr>
          <a:lstStyle/>
          <a:p>
            <a:pPr algn="ctr"/>
            <a:r>
              <a:rPr lang="en-US" dirty="0"/>
              <a:t>Types of Activation Functions:</a:t>
            </a:r>
          </a:p>
        </p:txBody>
      </p:sp>
      <p:sp>
        <p:nvSpPr>
          <p:cNvPr id="3" name="Text Placeholder 2"/>
          <p:cNvSpPr>
            <a:spLocks noGrp="1"/>
          </p:cNvSpPr>
          <p:nvPr>
            <p:ph type="body" idx="1"/>
          </p:nvPr>
        </p:nvSpPr>
        <p:spPr>
          <a:xfrm>
            <a:off x="0" y="1428736"/>
            <a:ext cx="8654209" cy="2220102"/>
          </a:xfrm>
        </p:spPr>
        <p:txBody>
          <a:bodyPr rIns="91650" bIns="45825">
            <a:normAutofit/>
          </a:bodyPr>
          <a:lstStyle/>
          <a:p>
            <a:r>
              <a:rPr lang="en-US" sz="2600" b="1" dirty="0">
                <a:solidFill>
                  <a:srgbClr val="FF0000"/>
                </a:solidFill>
              </a:rPr>
              <a:t>Hyperbolic Tangent Function </a:t>
            </a:r>
            <a:r>
              <a:rPr lang="en-US" sz="2600" b="1" dirty="0"/>
              <a:t>— (</a:t>
            </a:r>
            <a:r>
              <a:rPr lang="en-US" sz="2600" b="1" dirty="0" err="1"/>
              <a:t>tanh</a:t>
            </a:r>
            <a:r>
              <a:rPr lang="en-US" sz="2600" b="1" dirty="0"/>
              <a:t>)</a:t>
            </a:r>
            <a:br>
              <a:rPr lang="en-US" sz="2600" dirty="0"/>
            </a:br>
            <a:r>
              <a:rPr lang="en-US" sz="2600" dirty="0"/>
              <a:t>It is similar to Sigmoid but better in performance. It is nonlinear in nature, so great we can stack layers. The function ranges between (-1,1).</a:t>
            </a:r>
          </a:p>
          <a:p>
            <a:endParaRPr lang="en-US" dirty="0"/>
          </a:p>
          <a:p>
            <a:endParaRPr lang="en-US" dirty="0"/>
          </a:p>
        </p:txBody>
      </p:sp>
      <p:pic>
        <p:nvPicPr>
          <p:cNvPr id="9218" name="Picture 2" descr="Image for po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6050" y="3429000"/>
            <a:ext cx="2803373" cy="232660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000364" y="5786454"/>
            <a:ext cx="2988605" cy="370017"/>
          </a:xfrm>
          <a:prstGeom prst="rect">
            <a:avLst/>
          </a:prstGeom>
        </p:spPr>
        <p:txBody>
          <a:bodyPr wrap="none" lIns="91650" tIns="45825" rIns="91650" bIns="45825">
            <a:spAutoFit/>
          </a:bodyPr>
          <a:lstStyle/>
          <a:p>
            <a:r>
              <a:rPr lang="en-US" dirty="0">
                <a:solidFill>
                  <a:srgbClr val="757575"/>
                </a:solidFill>
                <a:latin typeface="medium-content-sans-serif-font"/>
              </a:rPr>
              <a:t>Hyperbolic tangent function</a:t>
            </a:r>
            <a:endParaRPr lang="en-US" dirty="0"/>
          </a:p>
        </p:txBody>
      </p:sp>
    </p:spTree>
    <p:extLst>
      <p:ext uri="{BB962C8B-B14F-4D97-AF65-F5344CB8AC3E}">
        <p14:creationId xmlns:p14="http://schemas.microsoft.com/office/powerpoint/2010/main" val="40774814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9893" y="500042"/>
            <a:ext cx="8704107" cy="493357"/>
          </a:xfrm>
        </p:spPr>
        <p:txBody>
          <a:bodyPr tIns="45825" bIns="45825">
            <a:normAutofit fontScale="90000"/>
          </a:bodyPr>
          <a:lstStyle/>
          <a:p>
            <a:pPr algn="ctr"/>
            <a:r>
              <a:rPr lang="en-US" dirty="0"/>
              <a:t>Types of Activation Functions:</a:t>
            </a:r>
          </a:p>
        </p:txBody>
      </p:sp>
      <p:sp>
        <p:nvSpPr>
          <p:cNvPr id="3" name="Text Placeholder 2"/>
          <p:cNvSpPr>
            <a:spLocks noGrp="1"/>
          </p:cNvSpPr>
          <p:nvPr>
            <p:ph type="body" idx="1"/>
          </p:nvPr>
        </p:nvSpPr>
        <p:spPr>
          <a:xfrm>
            <a:off x="244894" y="1431146"/>
            <a:ext cx="8654209" cy="1110052"/>
          </a:xfrm>
        </p:spPr>
        <p:txBody>
          <a:bodyPr rIns="91650" bIns="45825">
            <a:noAutofit/>
          </a:bodyPr>
          <a:lstStyle/>
          <a:p>
            <a:r>
              <a:rPr lang="en-US" sz="2400" b="1" dirty="0">
                <a:solidFill>
                  <a:srgbClr val="FF0000"/>
                </a:solidFill>
              </a:rPr>
              <a:t>Rectified Linear Units </a:t>
            </a:r>
            <a:r>
              <a:rPr lang="en-US" sz="2400" b="1" dirty="0"/>
              <a:t>— (</a:t>
            </a:r>
            <a:r>
              <a:rPr lang="en-US" sz="2400" b="1" dirty="0" err="1"/>
              <a:t>ReLu</a:t>
            </a:r>
            <a:r>
              <a:rPr lang="en-US" sz="2400" b="1" dirty="0"/>
              <a:t>)</a:t>
            </a:r>
            <a:br>
              <a:rPr lang="en-US" sz="2400" dirty="0"/>
            </a:br>
            <a:r>
              <a:rPr lang="en-US" sz="2400" dirty="0" err="1"/>
              <a:t>ReLu</a:t>
            </a:r>
            <a:r>
              <a:rPr lang="en-US" sz="2400" dirty="0"/>
              <a:t> is the most used activation function in CNN and ANN which ranges from zero to infinity.[0,∞)</a:t>
            </a:r>
          </a:p>
        </p:txBody>
      </p:sp>
      <p:pic>
        <p:nvPicPr>
          <p:cNvPr id="10242" name="Picture 2" descr="Image for po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3042" y="3143248"/>
            <a:ext cx="5750022" cy="245246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4214810" y="5786454"/>
            <a:ext cx="738149" cy="370017"/>
          </a:xfrm>
          <a:prstGeom prst="rect">
            <a:avLst/>
          </a:prstGeom>
        </p:spPr>
        <p:txBody>
          <a:bodyPr wrap="none" lIns="91650" tIns="45825" rIns="91650" bIns="45825">
            <a:spAutoFit/>
          </a:bodyPr>
          <a:lstStyle/>
          <a:p>
            <a:r>
              <a:rPr lang="en-US" dirty="0" err="1">
                <a:solidFill>
                  <a:srgbClr val="757575"/>
                </a:solidFill>
                <a:latin typeface="medium-content-sans-serif-font"/>
              </a:rPr>
              <a:t>ReLu</a:t>
            </a:r>
            <a:endParaRPr lang="en-US" dirty="0"/>
          </a:p>
        </p:txBody>
      </p:sp>
    </p:spTree>
    <p:extLst>
      <p:ext uri="{BB962C8B-B14F-4D97-AF65-F5344CB8AC3E}">
        <p14:creationId xmlns:p14="http://schemas.microsoft.com/office/powerpoint/2010/main" val="23298111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9893" y="500042"/>
            <a:ext cx="8704107" cy="493357"/>
          </a:xfrm>
        </p:spPr>
        <p:txBody>
          <a:bodyPr tIns="45825" bIns="45825">
            <a:normAutofit fontScale="90000"/>
          </a:bodyPr>
          <a:lstStyle/>
          <a:p>
            <a:pPr algn="ctr"/>
            <a:r>
              <a:rPr lang="en-US" dirty="0"/>
              <a:t>Types of Activation Functions:</a:t>
            </a:r>
          </a:p>
        </p:txBody>
      </p:sp>
      <p:sp>
        <p:nvSpPr>
          <p:cNvPr id="3" name="Text Placeholder 2"/>
          <p:cNvSpPr>
            <a:spLocks noGrp="1"/>
          </p:cNvSpPr>
          <p:nvPr>
            <p:ph type="body" idx="1"/>
          </p:nvPr>
        </p:nvSpPr>
        <p:spPr>
          <a:xfrm>
            <a:off x="244894" y="1431146"/>
            <a:ext cx="8654209" cy="4998249"/>
          </a:xfrm>
        </p:spPr>
        <p:txBody>
          <a:bodyPr rIns="91650" bIns="45825">
            <a:normAutofit fontScale="92500" lnSpcReduction="10000"/>
          </a:bodyPr>
          <a:lstStyle/>
          <a:p>
            <a:r>
              <a:rPr lang="en-US" sz="2800" dirty="0"/>
              <a:t>It gives an output ‘x’ if x is positive and 0 otherwise. It looks like having the same problem of linear function as it is linear in the positive axis. </a:t>
            </a:r>
            <a:r>
              <a:rPr lang="en-US" sz="2800" dirty="0" err="1"/>
              <a:t>Relu</a:t>
            </a:r>
            <a:r>
              <a:rPr lang="en-US" sz="2800" dirty="0"/>
              <a:t> is non-linear in nature and a combination of </a:t>
            </a:r>
            <a:r>
              <a:rPr lang="en-US" sz="2800" dirty="0" err="1"/>
              <a:t>ReLu</a:t>
            </a:r>
            <a:r>
              <a:rPr lang="en-US" sz="2800" dirty="0"/>
              <a:t> is also non-linear. In fact, it is a good </a:t>
            </a:r>
            <a:r>
              <a:rPr lang="en-US" sz="2800" dirty="0" err="1"/>
              <a:t>approximator</a:t>
            </a:r>
            <a:r>
              <a:rPr lang="en-US" sz="2800" dirty="0"/>
              <a:t> and any function can be approximated with a combination of </a:t>
            </a:r>
            <a:r>
              <a:rPr lang="en-US" sz="2800" dirty="0" err="1"/>
              <a:t>Relu</a:t>
            </a:r>
            <a:r>
              <a:rPr lang="en-US" sz="2800" dirty="0"/>
              <a:t>.</a:t>
            </a:r>
          </a:p>
          <a:p>
            <a:endParaRPr lang="en-US" sz="2800" dirty="0"/>
          </a:p>
          <a:p>
            <a:r>
              <a:rPr lang="en-US" sz="2800" dirty="0" err="1"/>
              <a:t>ReLu</a:t>
            </a:r>
            <a:r>
              <a:rPr lang="en-US" sz="2800" dirty="0"/>
              <a:t> is 6 times improved over hyperbolic tangent function.</a:t>
            </a:r>
          </a:p>
          <a:p>
            <a:endParaRPr lang="en-US" sz="2800" dirty="0"/>
          </a:p>
          <a:p>
            <a:r>
              <a:rPr lang="en-US" sz="2800" dirty="0"/>
              <a:t>It should only be applied to hidden layers of a neural network. So, for the output layer use </a:t>
            </a:r>
            <a:r>
              <a:rPr lang="en-US" sz="2800" dirty="0" err="1"/>
              <a:t>softmax</a:t>
            </a:r>
            <a:r>
              <a:rPr lang="en-US" sz="2800" dirty="0"/>
              <a:t> function for classification problem and for regression problem use a Linear function.</a:t>
            </a:r>
          </a:p>
          <a:p>
            <a:endParaRPr lang="en-US" dirty="0"/>
          </a:p>
        </p:txBody>
      </p:sp>
    </p:spTree>
    <p:extLst>
      <p:ext uri="{BB962C8B-B14F-4D97-AF65-F5344CB8AC3E}">
        <p14:creationId xmlns:p14="http://schemas.microsoft.com/office/powerpoint/2010/main" val="23285182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1_22g-mJEUfAWBT7lzgiyIiw.png"/>
          <p:cNvPicPr>
            <a:picLocks noGrp="1" noChangeAspect="1"/>
          </p:cNvPicPr>
          <p:nvPr>
            <p:ph idx="1"/>
          </p:nvPr>
        </p:nvPicPr>
        <p:blipFill>
          <a:blip r:embed="rId2"/>
          <a:stretch>
            <a:fillRect/>
          </a:stretch>
        </p:blipFill>
        <p:spPr>
          <a:xfrm>
            <a:off x="642910" y="1428737"/>
            <a:ext cx="8001056" cy="4972064"/>
          </a:xfr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IN" b="0" dirty="0"/>
              <a:t>Types of Artificial Neural Networks</a:t>
            </a:r>
          </a:p>
        </p:txBody>
      </p:sp>
      <p:sp>
        <p:nvSpPr>
          <p:cNvPr id="3" name="Content Placeholder 2"/>
          <p:cNvSpPr>
            <a:spLocks noGrp="1"/>
          </p:cNvSpPr>
          <p:nvPr>
            <p:ph idx="1"/>
          </p:nvPr>
        </p:nvSpPr>
        <p:spPr>
          <a:xfrm>
            <a:off x="457200" y="1428737"/>
            <a:ext cx="8229600" cy="4972064"/>
          </a:xfrm>
        </p:spPr>
        <p:txBody>
          <a:bodyPr/>
          <a:lstStyle/>
          <a:p>
            <a:r>
              <a:rPr lang="en-IN" sz="2400" dirty="0"/>
              <a:t>Neural networks consist of input, output layers hidden layers.  Information flows in neural network happens in two ways-</a:t>
            </a:r>
          </a:p>
          <a:p>
            <a:r>
              <a:rPr lang="en-IN" b="1" dirty="0"/>
              <a:t>Feedforward Networks</a:t>
            </a:r>
            <a:r>
              <a:rPr lang="en-IN" dirty="0"/>
              <a:t> </a:t>
            </a:r>
          </a:p>
          <a:p>
            <a:r>
              <a:rPr lang="en-IN" b="1" dirty="0"/>
              <a:t>Feedback Networks</a:t>
            </a:r>
            <a:r>
              <a:rPr lang="en-IN" dirty="0"/>
              <a:t> </a:t>
            </a:r>
            <a:br>
              <a:rPr lang="en-IN" dirty="0"/>
            </a:br>
            <a:endParaRPr lang="en-IN"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IN" b="0" dirty="0" err="1"/>
              <a:t>FeedForward</a:t>
            </a:r>
            <a:r>
              <a:rPr lang="en-IN" b="0" dirty="0"/>
              <a:t> ANN</a:t>
            </a:r>
            <a:br>
              <a:rPr lang="en-IN" b="0" dirty="0"/>
            </a:br>
            <a:endParaRPr lang="en-IN" dirty="0"/>
          </a:p>
        </p:txBody>
      </p:sp>
      <p:sp>
        <p:nvSpPr>
          <p:cNvPr id="3" name="Content Placeholder 2"/>
          <p:cNvSpPr>
            <a:spLocks noGrp="1"/>
          </p:cNvSpPr>
          <p:nvPr>
            <p:ph idx="1"/>
          </p:nvPr>
        </p:nvSpPr>
        <p:spPr>
          <a:xfrm>
            <a:off x="457200" y="1571613"/>
            <a:ext cx="8229600" cy="4829188"/>
          </a:xfrm>
        </p:spPr>
        <p:txBody>
          <a:bodyPr>
            <a:normAutofit/>
          </a:bodyPr>
          <a:lstStyle/>
          <a:p>
            <a:r>
              <a:rPr lang="en-IN" sz="2400" dirty="0"/>
              <a:t>In this ANN, the information flow is unidirectional. </a:t>
            </a:r>
          </a:p>
          <a:p>
            <a:r>
              <a:rPr lang="en-IN" sz="2400" dirty="0"/>
              <a:t>A unit sends information to other unit from which it does not receive any information.</a:t>
            </a:r>
          </a:p>
          <a:p>
            <a:r>
              <a:rPr lang="en-IN" sz="2400" dirty="0"/>
              <a:t> There are no feedback loops. They are used in pattern generation/recognition/classification. </a:t>
            </a:r>
          </a:p>
          <a:p>
            <a:r>
              <a:rPr lang="en-IN" sz="2400" dirty="0"/>
              <a:t>They have fixed inputs and outputs.</a:t>
            </a:r>
          </a:p>
        </p:txBody>
      </p:sp>
      <p:pic>
        <p:nvPicPr>
          <p:cNvPr id="4" name="Picture 3" descr="feed_forward_ann.jpg"/>
          <p:cNvPicPr>
            <a:picLocks noChangeAspect="1"/>
          </p:cNvPicPr>
          <p:nvPr/>
        </p:nvPicPr>
        <p:blipFill>
          <a:blip r:embed="rId2"/>
          <a:stretch>
            <a:fillRect/>
          </a:stretch>
        </p:blipFill>
        <p:spPr>
          <a:xfrm>
            <a:off x="1714480" y="3929066"/>
            <a:ext cx="5715000" cy="277656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Motivation Behind ANN:</a:t>
            </a:r>
          </a:p>
        </p:txBody>
      </p:sp>
      <p:pic>
        <p:nvPicPr>
          <p:cNvPr id="6" name="Content Placeholder 5" descr="Biological-Motivation.png"/>
          <p:cNvPicPr>
            <a:picLocks noGrp="1" noChangeAspect="1"/>
          </p:cNvPicPr>
          <p:nvPr>
            <p:ph idx="1"/>
          </p:nvPr>
        </p:nvPicPr>
        <p:blipFill>
          <a:blip r:embed="rId2"/>
          <a:stretch>
            <a:fillRect/>
          </a:stretch>
        </p:blipFill>
        <p:spPr>
          <a:xfrm>
            <a:off x="2214546" y="3571876"/>
            <a:ext cx="4610100" cy="2609850"/>
          </a:xfrm>
        </p:spPr>
      </p:pic>
      <p:sp>
        <p:nvSpPr>
          <p:cNvPr id="7" name="TextBox 6"/>
          <p:cNvSpPr txBox="1"/>
          <p:nvPr/>
        </p:nvSpPr>
        <p:spPr>
          <a:xfrm>
            <a:off x="571472" y="1785926"/>
            <a:ext cx="8572528" cy="1723549"/>
          </a:xfrm>
          <a:prstGeom prst="rect">
            <a:avLst/>
          </a:prstGeom>
          <a:noFill/>
        </p:spPr>
        <p:txBody>
          <a:bodyPr wrap="square" rtlCol="0">
            <a:spAutoFit/>
          </a:bodyPr>
          <a:lstStyle/>
          <a:p>
            <a:pPr>
              <a:buFont typeface="Arial" pitchFamily="34" charset="0"/>
              <a:buChar char="•"/>
            </a:pPr>
            <a:r>
              <a:rPr lang="en-IN" sz="2200" dirty="0">
                <a:latin typeface="Times New Roman" pitchFamily="18" charset="0"/>
                <a:cs typeface="Times New Roman" pitchFamily="18" charset="0"/>
              </a:rPr>
              <a:t>Dendrite receives signals from other neurons.</a:t>
            </a:r>
          </a:p>
          <a:p>
            <a:pPr>
              <a:buFont typeface="Arial" pitchFamily="34" charset="0"/>
              <a:buChar char="•"/>
            </a:pPr>
            <a:r>
              <a:rPr lang="en-IN" sz="2200" dirty="0">
                <a:latin typeface="Times New Roman" pitchFamily="18" charset="0"/>
                <a:cs typeface="Times New Roman" pitchFamily="18" charset="0"/>
              </a:rPr>
              <a:t>Cell body sums the incoming signals to generate input.</a:t>
            </a:r>
          </a:p>
          <a:p>
            <a:pPr>
              <a:buFont typeface="Arial" pitchFamily="34" charset="0"/>
              <a:buChar char="•"/>
            </a:pPr>
            <a:r>
              <a:rPr lang="en-IN" sz="2200" dirty="0">
                <a:latin typeface="Times New Roman" pitchFamily="18" charset="0"/>
                <a:cs typeface="Times New Roman" pitchFamily="18" charset="0"/>
              </a:rPr>
              <a:t>When the sum reaches a threshold value, neuron fires and the signal   travels down the axon to the other neurons.</a:t>
            </a:r>
          </a:p>
          <a:p>
            <a:endParaRPr lang="en-IN"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IN" b="0" dirty="0" err="1"/>
              <a:t>FeedBack</a:t>
            </a:r>
            <a:r>
              <a:rPr lang="en-IN" b="0" dirty="0"/>
              <a:t> ANN</a:t>
            </a:r>
            <a:br>
              <a:rPr lang="en-IN" b="0" dirty="0"/>
            </a:br>
            <a:endParaRPr lang="en-IN" dirty="0"/>
          </a:p>
        </p:txBody>
      </p:sp>
      <p:sp>
        <p:nvSpPr>
          <p:cNvPr id="3" name="Content Placeholder 2"/>
          <p:cNvSpPr>
            <a:spLocks noGrp="1"/>
          </p:cNvSpPr>
          <p:nvPr>
            <p:ph idx="1"/>
          </p:nvPr>
        </p:nvSpPr>
        <p:spPr>
          <a:xfrm>
            <a:off x="457200" y="1500175"/>
            <a:ext cx="8229600" cy="4900626"/>
          </a:xfrm>
        </p:spPr>
        <p:txBody>
          <a:bodyPr>
            <a:normAutofit/>
          </a:bodyPr>
          <a:lstStyle/>
          <a:p>
            <a:r>
              <a:rPr lang="en-IN" sz="2400" dirty="0"/>
              <a:t>Here, feedback loops are allowed. They are used in content addressable memories.</a:t>
            </a:r>
          </a:p>
        </p:txBody>
      </p:sp>
      <p:pic>
        <p:nvPicPr>
          <p:cNvPr id="4" name="Picture 3" descr="feedback_ann.jpg"/>
          <p:cNvPicPr>
            <a:picLocks noChangeAspect="1"/>
          </p:cNvPicPr>
          <p:nvPr/>
        </p:nvPicPr>
        <p:blipFill>
          <a:blip r:embed="rId2"/>
          <a:stretch>
            <a:fillRect/>
          </a:stretch>
        </p:blipFill>
        <p:spPr>
          <a:xfrm>
            <a:off x="1000100" y="3071810"/>
            <a:ext cx="6072230" cy="3233744"/>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IN" dirty="0"/>
              <a:t>Multi-Layer Perceptron:</a:t>
            </a:r>
            <a:br>
              <a:rPr lang="en-IN" dirty="0"/>
            </a:br>
            <a:endParaRPr lang="en-IN" dirty="0"/>
          </a:p>
        </p:txBody>
      </p:sp>
      <p:sp>
        <p:nvSpPr>
          <p:cNvPr id="3" name="Content Placeholder 2"/>
          <p:cNvSpPr>
            <a:spLocks noGrp="1"/>
          </p:cNvSpPr>
          <p:nvPr>
            <p:ph idx="1"/>
          </p:nvPr>
        </p:nvSpPr>
        <p:spPr>
          <a:xfrm>
            <a:off x="457200" y="1500175"/>
            <a:ext cx="8229600" cy="4900626"/>
          </a:xfrm>
        </p:spPr>
        <p:txBody>
          <a:bodyPr>
            <a:normAutofit/>
          </a:bodyPr>
          <a:lstStyle/>
          <a:p>
            <a:r>
              <a:rPr lang="en-IN" sz="2400" dirty="0"/>
              <a:t>It is a type of feed-forward network.</a:t>
            </a:r>
          </a:p>
          <a:p>
            <a:r>
              <a:rPr lang="en-IN" sz="2400" dirty="0"/>
              <a:t>This propagation uses backpropagation.</a:t>
            </a:r>
          </a:p>
          <a:p>
            <a:r>
              <a:rPr lang="en-IN" sz="2400" dirty="0"/>
              <a:t>However, multilayer perceptron uses the backpropagation algorithm that can successfully classify the XOR data.</a:t>
            </a:r>
          </a:p>
          <a:p>
            <a:r>
              <a:rPr lang="en-IN" sz="2400" dirty="0"/>
              <a:t>A multilayer perceptron (MLP) has the same structure as that of the single layer perceptron with one or more hidden layers.</a:t>
            </a:r>
          </a:p>
          <a:p>
            <a:r>
              <a:rPr lang="en-IN" sz="2400" dirty="0"/>
              <a:t>It uses a non-linear activation function and utilizes backpropagation for training. For example, speech recognition and machine translation.</a:t>
            </a:r>
          </a:p>
          <a:p>
            <a:endParaRPr lang="en-IN" sz="24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457200" y="1428737"/>
            <a:ext cx="8229600" cy="4972064"/>
          </a:xfrm>
        </p:spPr>
        <p:txBody>
          <a:bodyPr>
            <a:normAutofit/>
          </a:bodyPr>
          <a:lstStyle/>
          <a:p>
            <a:r>
              <a:rPr lang="en-IN" sz="2400" dirty="0"/>
              <a:t>A multilayer perceptron (MLP) is a perceptron that teams up with additional </a:t>
            </a:r>
            <a:r>
              <a:rPr lang="en-IN" sz="2400" dirty="0" err="1"/>
              <a:t>perceptrons</a:t>
            </a:r>
            <a:r>
              <a:rPr lang="en-IN" sz="2400" dirty="0"/>
              <a:t>, stacked in several layers, to solve complex problems. </a:t>
            </a:r>
          </a:p>
          <a:p>
            <a:r>
              <a:rPr lang="en-IN" sz="2400" dirty="0"/>
              <a:t>The diagram below shows an MLP with three layers. Each perceptron in the first layer on the left (the input layer), sends outputs to all the </a:t>
            </a:r>
            <a:r>
              <a:rPr lang="en-IN" sz="2400" dirty="0" err="1"/>
              <a:t>perceptrons</a:t>
            </a:r>
            <a:r>
              <a:rPr lang="en-IN" sz="2400" dirty="0"/>
              <a:t> in the second layer (the hidden layer), and all </a:t>
            </a:r>
            <a:r>
              <a:rPr lang="en-IN" sz="2400" dirty="0" err="1"/>
              <a:t>perceptrons</a:t>
            </a:r>
            <a:r>
              <a:rPr lang="en-IN" sz="2400" dirty="0"/>
              <a:t> in the second layer send outputs to the final layer on the right (the output layer).</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descr="multilayer-perceptron.png"/>
          <p:cNvPicPr>
            <a:picLocks noGrp="1" noChangeAspect="1"/>
          </p:cNvPicPr>
          <p:nvPr>
            <p:ph idx="1"/>
          </p:nvPr>
        </p:nvPicPr>
        <p:blipFill>
          <a:blip r:embed="rId2"/>
          <a:stretch>
            <a:fillRect/>
          </a:stretch>
        </p:blipFill>
        <p:spPr>
          <a:xfrm>
            <a:off x="1537079" y="2024320"/>
            <a:ext cx="6069842" cy="4126984"/>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IN" sz="2400" dirty="0"/>
              <a:t> For each signal, the perceptron uses </a:t>
            </a:r>
            <a:r>
              <a:rPr lang="en-IN" sz="2400" b="1" dirty="0"/>
              <a:t>different weights</a:t>
            </a:r>
            <a:r>
              <a:rPr lang="en-IN" sz="2400" dirty="0"/>
              <a:t>. In the diagram above, every line going from a perceptron in one layer to the next layer represents a </a:t>
            </a:r>
            <a:r>
              <a:rPr lang="en-IN" sz="2400" b="1" dirty="0"/>
              <a:t>different output</a:t>
            </a:r>
            <a:r>
              <a:rPr lang="en-IN" sz="2400" dirty="0"/>
              <a:t>. </a:t>
            </a:r>
          </a:p>
          <a:p>
            <a:r>
              <a:rPr lang="en-IN" sz="2400" dirty="0"/>
              <a:t>Each layer can have a large number of </a:t>
            </a:r>
            <a:r>
              <a:rPr lang="en-IN" sz="2400" dirty="0" err="1"/>
              <a:t>perceptrons</a:t>
            </a:r>
            <a:r>
              <a:rPr lang="en-IN" sz="2400" dirty="0"/>
              <a:t>, and there can be multiple layers, so the multilayer perceptron can quickly become a very complex system.</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IN" b="0" dirty="0"/>
              <a:t>Back Propagation Algorithm</a:t>
            </a:r>
            <a:br>
              <a:rPr lang="en-IN" b="0" dirty="0"/>
            </a:br>
            <a:endParaRPr lang="en-IN" dirty="0"/>
          </a:p>
        </p:txBody>
      </p:sp>
      <p:sp>
        <p:nvSpPr>
          <p:cNvPr id="3" name="Content Placeholder 2"/>
          <p:cNvSpPr>
            <a:spLocks noGrp="1"/>
          </p:cNvSpPr>
          <p:nvPr>
            <p:ph idx="1"/>
          </p:nvPr>
        </p:nvSpPr>
        <p:spPr>
          <a:xfrm>
            <a:off x="457200" y="1428737"/>
            <a:ext cx="8686800" cy="4972064"/>
          </a:xfrm>
        </p:spPr>
        <p:txBody>
          <a:bodyPr>
            <a:normAutofit/>
          </a:bodyPr>
          <a:lstStyle/>
          <a:p>
            <a:r>
              <a:rPr lang="en-IN" sz="2400" dirty="0"/>
              <a:t>Backpropagation is a supervised learning algorithm, for training Multi-layer </a:t>
            </a:r>
            <a:r>
              <a:rPr lang="en-IN" sz="2400" dirty="0" err="1"/>
              <a:t>Perceptrons</a:t>
            </a:r>
            <a:r>
              <a:rPr lang="en-IN" sz="2400" dirty="0"/>
              <a:t> (Artificial Neural Networks).</a:t>
            </a:r>
          </a:p>
          <a:p>
            <a:pPr>
              <a:buNone/>
            </a:pPr>
            <a:endParaRPr lang="en-IN" sz="2400" dirty="0"/>
          </a:p>
          <a:p>
            <a:r>
              <a:rPr lang="en-IN" sz="2400" dirty="0"/>
              <a:t>It is the training or learning algorithm. It learns by example. If you submit to the algorithm the example of what you want the network to do, it changes the network’s weights so that it can produce desired output for a particular input on finishing the training.</a:t>
            </a:r>
          </a:p>
          <a:p>
            <a:r>
              <a:rPr lang="en-IN" sz="2400" dirty="0"/>
              <a:t>Back Propagation networks are ideal for simple Pattern Recognition and Mapping Tasks.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IN" dirty="0"/>
              <a:t>What is Backpropagation?</a:t>
            </a:r>
            <a:br>
              <a:rPr lang="en-IN" dirty="0"/>
            </a:br>
            <a:endParaRPr lang="en-IN" dirty="0"/>
          </a:p>
        </p:txBody>
      </p:sp>
      <p:sp>
        <p:nvSpPr>
          <p:cNvPr id="3" name="Content Placeholder 2"/>
          <p:cNvSpPr>
            <a:spLocks noGrp="1"/>
          </p:cNvSpPr>
          <p:nvPr>
            <p:ph idx="1"/>
          </p:nvPr>
        </p:nvSpPr>
        <p:spPr/>
        <p:txBody>
          <a:bodyPr/>
          <a:lstStyle/>
          <a:p>
            <a:r>
              <a:rPr lang="en-IN" sz="2400" dirty="0"/>
              <a:t>The Backpropagation algorithm looks for the minimum value of the error function in weight space using a technique called the delta rule or gradient descent. </a:t>
            </a:r>
          </a:p>
          <a:p>
            <a:r>
              <a:rPr lang="en-IN" sz="2400" dirty="0"/>
              <a:t>The weights that minimize the error function is then considered to be a solution to the learning problem. </a:t>
            </a:r>
          </a:p>
          <a:p>
            <a:endParaRPr lang="en-IN"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000" dirty="0"/>
              <a:t>Why We Need Backpropagation?</a:t>
            </a:r>
            <a:br>
              <a:rPr lang="en-IN" sz="2400" b="0" dirty="0"/>
            </a:br>
            <a:endParaRPr lang="en-IN" sz="2400" dirty="0"/>
          </a:p>
        </p:txBody>
      </p:sp>
      <p:sp>
        <p:nvSpPr>
          <p:cNvPr id="3" name="Content Placeholder 2"/>
          <p:cNvSpPr>
            <a:spLocks noGrp="1"/>
          </p:cNvSpPr>
          <p:nvPr>
            <p:ph idx="1"/>
          </p:nvPr>
        </p:nvSpPr>
        <p:spPr>
          <a:xfrm>
            <a:off x="457200" y="1500175"/>
            <a:ext cx="8229600" cy="4900626"/>
          </a:xfrm>
        </p:spPr>
        <p:txBody>
          <a:bodyPr>
            <a:normAutofit/>
          </a:bodyPr>
          <a:lstStyle/>
          <a:p>
            <a:r>
              <a:rPr lang="en-IN" sz="2400" dirty="0"/>
              <a:t>While designing a Neural Network, in the beginning, we initialize weights with some random values or any variable for that fact.</a:t>
            </a:r>
          </a:p>
          <a:p>
            <a:r>
              <a:rPr lang="en-IN" sz="2400" dirty="0"/>
              <a:t>Now obviously, we are not </a:t>
            </a:r>
            <a:r>
              <a:rPr lang="en-IN" sz="2400" i="1" dirty="0"/>
              <a:t>superhuman. </a:t>
            </a:r>
            <a:r>
              <a:rPr lang="en-IN" sz="2400" dirty="0"/>
              <a:t>So, it’s not necessary that whatever weight values we have selected will be correct, or it fits our model the best.</a:t>
            </a:r>
          </a:p>
          <a:p>
            <a:r>
              <a:rPr lang="en-IN" sz="2400" dirty="0"/>
              <a:t>Okay, fine, we have selected some weight values in the beginning, but our model output is way different than our actual output i.e. the error value is huge.</a:t>
            </a:r>
          </a:p>
          <a:p>
            <a:r>
              <a:rPr lang="en-IN" sz="2400" dirty="0"/>
              <a:t>Now, how will you reduce the error?</a:t>
            </a:r>
          </a:p>
          <a:p>
            <a:r>
              <a:rPr lang="en-IN" sz="2400" dirty="0"/>
              <a:t>Basically, what we need to do, we need to somehow explain the model to change the parameters (weights), such that error becomes minimum.</a:t>
            </a:r>
          </a:p>
          <a:p>
            <a:endParaRPr lang="en-IN" sz="24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4800" dirty="0"/>
              <a:t>Why We Need Backpropagation?</a:t>
            </a:r>
            <a:br>
              <a:rPr lang="en-IN" sz="3200" b="0" dirty="0"/>
            </a:br>
            <a:endParaRPr lang="en-IN" dirty="0"/>
          </a:p>
        </p:txBody>
      </p:sp>
      <p:sp>
        <p:nvSpPr>
          <p:cNvPr id="3" name="Content Placeholder 2"/>
          <p:cNvSpPr>
            <a:spLocks noGrp="1"/>
          </p:cNvSpPr>
          <p:nvPr>
            <p:ph idx="1"/>
          </p:nvPr>
        </p:nvSpPr>
        <p:spPr>
          <a:xfrm>
            <a:off x="457200" y="1571613"/>
            <a:ext cx="8229600" cy="4829188"/>
          </a:xfrm>
        </p:spPr>
        <p:txBody>
          <a:bodyPr>
            <a:normAutofit/>
          </a:bodyPr>
          <a:lstStyle/>
          <a:p>
            <a:r>
              <a:rPr lang="en-IN" sz="2400" dirty="0"/>
              <a:t>One way to train our model is called as Backpropagation. Consider the diagram below:</a:t>
            </a:r>
          </a:p>
        </p:txBody>
      </p:sp>
      <p:pic>
        <p:nvPicPr>
          <p:cNvPr id="4" name="Picture 3" descr="Training-A-Neural-Network-Backpropagation-Edureka-528x216.png"/>
          <p:cNvPicPr>
            <a:picLocks noChangeAspect="1"/>
          </p:cNvPicPr>
          <p:nvPr/>
        </p:nvPicPr>
        <p:blipFill>
          <a:blip r:embed="rId2"/>
          <a:stretch>
            <a:fillRect/>
          </a:stretch>
        </p:blipFill>
        <p:spPr>
          <a:xfrm>
            <a:off x="1357290" y="2643182"/>
            <a:ext cx="6286544" cy="3143272"/>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4800" dirty="0"/>
              <a:t>Why We Need Backpropagation?</a:t>
            </a:r>
            <a:br>
              <a:rPr lang="en-IN" sz="3200" b="0" dirty="0"/>
            </a:br>
            <a:endParaRPr lang="en-IN" dirty="0"/>
          </a:p>
        </p:txBody>
      </p:sp>
      <p:sp>
        <p:nvSpPr>
          <p:cNvPr id="3" name="Content Placeholder 2"/>
          <p:cNvSpPr>
            <a:spLocks noGrp="1"/>
          </p:cNvSpPr>
          <p:nvPr>
            <p:ph idx="1"/>
          </p:nvPr>
        </p:nvSpPr>
        <p:spPr/>
        <p:txBody>
          <a:bodyPr>
            <a:normAutofit/>
          </a:bodyPr>
          <a:lstStyle/>
          <a:p>
            <a:r>
              <a:rPr lang="en-IN" sz="2600" b="1" dirty="0"/>
              <a:t>Calculate the error</a:t>
            </a:r>
            <a:r>
              <a:rPr lang="en-IN" sz="2600" dirty="0"/>
              <a:t> – How far is your model output from the actual output.</a:t>
            </a:r>
          </a:p>
          <a:p>
            <a:r>
              <a:rPr lang="en-IN" sz="2600" b="1" dirty="0"/>
              <a:t>Minimum Error</a:t>
            </a:r>
            <a:r>
              <a:rPr lang="en-IN" sz="2600" dirty="0"/>
              <a:t> – Check whether the error is minimized or not.</a:t>
            </a:r>
          </a:p>
          <a:p>
            <a:r>
              <a:rPr lang="en-IN" sz="2600" b="1" dirty="0"/>
              <a:t>Update the parameters</a:t>
            </a:r>
            <a:r>
              <a:rPr lang="en-IN" sz="2600" dirty="0"/>
              <a:t> – If the error is huge then, update the parameters (weights and biases). After that again check the error. Repeat the process until the error becomes minimum.</a:t>
            </a:r>
          </a:p>
          <a:p>
            <a:r>
              <a:rPr lang="en-IN" sz="2600" b="1" dirty="0"/>
              <a:t>Model is ready to make a prediction</a:t>
            </a:r>
            <a:r>
              <a:rPr lang="en-IN" sz="2600" dirty="0"/>
              <a:t> – Once the error becomes minimum, you can feed some inputs to your model and it will produce the output.</a:t>
            </a:r>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571612"/>
          </a:xfrm>
        </p:spPr>
        <p:txBody>
          <a:bodyPr>
            <a:normAutofit/>
          </a:bodyPr>
          <a:lstStyle/>
          <a:p>
            <a:pPr algn="ctr"/>
            <a:r>
              <a:rPr lang="en-IN" b="1" dirty="0"/>
              <a:t>What is Artificial Neural Network?</a:t>
            </a:r>
            <a:br>
              <a:rPr lang="en-IN" b="1" dirty="0"/>
            </a:br>
            <a:endParaRPr lang="en-IN" dirty="0"/>
          </a:p>
        </p:txBody>
      </p:sp>
      <p:sp>
        <p:nvSpPr>
          <p:cNvPr id="5" name="Content Placeholder 4"/>
          <p:cNvSpPr>
            <a:spLocks noGrp="1"/>
          </p:cNvSpPr>
          <p:nvPr>
            <p:ph idx="1"/>
          </p:nvPr>
        </p:nvSpPr>
        <p:spPr>
          <a:xfrm>
            <a:off x="428596" y="1857364"/>
            <a:ext cx="8715404" cy="4543436"/>
          </a:xfrm>
        </p:spPr>
        <p:txBody>
          <a:bodyPr>
            <a:normAutofit fontScale="77500" lnSpcReduction="20000"/>
          </a:bodyPr>
          <a:lstStyle/>
          <a:p>
            <a:r>
              <a:rPr lang="en-IN" dirty="0"/>
              <a:t>A Neural Network is a system designed to operate like a human brain. Human information processing takes place through the interaction of many billions of neurons connected to each other sending signals to other neurons.</a:t>
            </a:r>
          </a:p>
          <a:p>
            <a:endParaRPr lang="en-IN" dirty="0"/>
          </a:p>
          <a:p>
            <a:r>
              <a:rPr lang="en-IN" dirty="0"/>
              <a:t>Similarly, a Neural Network is a network of artificial neurons, as found in human brains, for solving artificial intelligence problems such as image identification. They may be a physical device or mathematical constructs.</a:t>
            </a:r>
          </a:p>
          <a:p>
            <a:pPr>
              <a:buNone/>
            </a:pPr>
            <a:endParaRPr lang="en-IN" dirty="0"/>
          </a:p>
          <a:p>
            <a:r>
              <a:rPr lang="en-IN" dirty="0"/>
              <a:t>In other words, Artificial Neural Network is a parallel computational system consisting of many simple processing elements connected to perform a particular task.</a:t>
            </a:r>
          </a:p>
          <a:p>
            <a:endParaRPr lang="en-IN"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IN" dirty="0"/>
              <a:t>How Backpropagation Works: Simple Algorithm</a:t>
            </a:r>
          </a:p>
        </p:txBody>
      </p:sp>
      <p:sp>
        <p:nvSpPr>
          <p:cNvPr id="5" name="TextBox 4"/>
          <p:cNvSpPr txBox="1"/>
          <p:nvPr/>
        </p:nvSpPr>
        <p:spPr>
          <a:xfrm>
            <a:off x="785786" y="1643050"/>
            <a:ext cx="4572032" cy="369332"/>
          </a:xfrm>
          <a:prstGeom prst="rect">
            <a:avLst/>
          </a:prstGeom>
          <a:noFill/>
        </p:spPr>
        <p:txBody>
          <a:bodyPr wrap="square" rtlCol="0">
            <a:spAutoFit/>
          </a:bodyPr>
          <a:lstStyle/>
          <a:p>
            <a:r>
              <a:rPr lang="en-IN" dirty="0"/>
              <a:t>Consider the below Neural Network:</a:t>
            </a:r>
          </a:p>
        </p:txBody>
      </p:sp>
      <p:pic>
        <p:nvPicPr>
          <p:cNvPr id="7" name="Content Placeholder 6" descr="030819_0937_BackPropaga1.png"/>
          <p:cNvPicPr>
            <a:picLocks noGrp="1" noChangeAspect="1"/>
          </p:cNvPicPr>
          <p:nvPr>
            <p:ph idx="1"/>
          </p:nvPr>
        </p:nvPicPr>
        <p:blipFill>
          <a:blip r:embed="rId2"/>
          <a:stretch>
            <a:fillRect/>
          </a:stretch>
        </p:blipFill>
        <p:spPr>
          <a:xfrm>
            <a:off x="500034" y="2214554"/>
            <a:ext cx="8229600" cy="4287221"/>
          </a:xfr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How Backpropagation Works?</a:t>
            </a:r>
            <a:br>
              <a:rPr lang="en-IN" b="0" dirty="0"/>
            </a:br>
            <a:endParaRPr lang="en-IN" dirty="0"/>
          </a:p>
        </p:txBody>
      </p:sp>
      <p:sp>
        <p:nvSpPr>
          <p:cNvPr id="3" name="Content Placeholder 2"/>
          <p:cNvSpPr>
            <a:spLocks noGrp="1"/>
          </p:cNvSpPr>
          <p:nvPr>
            <p:ph idx="1"/>
          </p:nvPr>
        </p:nvSpPr>
        <p:spPr>
          <a:xfrm>
            <a:off x="457200" y="1500175"/>
            <a:ext cx="8686800" cy="4900626"/>
          </a:xfrm>
        </p:spPr>
        <p:txBody>
          <a:bodyPr>
            <a:normAutofit/>
          </a:bodyPr>
          <a:lstStyle/>
          <a:p>
            <a:pPr marL="576072" indent="-457200">
              <a:buFont typeface="+mj-lt"/>
              <a:buAutoNum type="arabicPeriod"/>
            </a:pPr>
            <a:r>
              <a:rPr lang="en-IN" sz="2400" dirty="0"/>
              <a:t>Inputs X, arrive through the </a:t>
            </a:r>
            <a:r>
              <a:rPr lang="en-IN" sz="2400" dirty="0" err="1"/>
              <a:t>preconnected</a:t>
            </a:r>
            <a:r>
              <a:rPr lang="en-IN" sz="2400" dirty="0"/>
              <a:t> path</a:t>
            </a:r>
          </a:p>
          <a:p>
            <a:pPr marL="576072" indent="-457200">
              <a:buFont typeface="+mj-lt"/>
              <a:buAutoNum type="arabicPeriod"/>
            </a:pPr>
            <a:r>
              <a:rPr lang="en-IN" sz="2400" dirty="0"/>
              <a:t>Input is </a:t>
            </a:r>
            <a:r>
              <a:rPr lang="en-IN" sz="2400" dirty="0" err="1"/>
              <a:t>modeled</a:t>
            </a:r>
            <a:r>
              <a:rPr lang="en-IN" sz="2400" dirty="0"/>
              <a:t> using real weights W. The weights are usually randomly selected.</a:t>
            </a:r>
          </a:p>
          <a:p>
            <a:pPr marL="576072" indent="-457200">
              <a:buFont typeface="+mj-lt"/>
              <a:buAutoNum type="arabicPeriod"/>
            </a:pPr>
            <a:r>
              <a:rPr lang="en-IN" sz="2400" dirty="0"/>
              <a:t>Calculate the output for every neuron from the input layer, to the hidden layers, to the output layer.</a:t>
            </a:r>
          </a:p>
          <a:p>
            <a:pPr marL="576072" indent="-457200">
              <a:buFont typeface="+mj-lt"/>
              <a:buAutoNum type="arabicPeriod"/>
            </a:pPr>
            <a:r>
              <a:rPr lang="en-IN" sz="2400" dirty="0"/>
              <a:t>Calculate the error in the outputs</a:t>
            </a:r>
          </a:p>
          <a:p>
            <a:pPr marL="576072" indent="-457200">
              <a:buNone/>
            </a:pPr>
            <a:r>
              <a:rPr lang="en-IN" sz="2400" dirty="0">
                <a:solidFill>
                  <a:srgbClr val="FF0000"/>
                </a:solidFill>
              </a:rPr>
              <a:t>		</a:t>
            </a:r>
            <a:r>
              <a:rPr lang="en-IN" sz="2400" dirty="0" err="1">
                <a:solidFill>
                  <a:srgbClr val="FF0000"/>
                </a:solidFill>
              </a:rPr>
              <a:t>Error</a:t>
            </a:r>
            <a:r>
              <a:rPr lang="en-IN" sz="2400" baseline="-25000" dirty="0" err="1">
                <a:solidFill>
                  <a:srgbClr val="FF0000"/>
                </a:solidFill>
              </a:rPr>
              <a:t>B</a:t>
            </a:r>
            <a:r>
              <a:rPr lang="en-IN" sz="2400" dirty="0">
                <a:solidFill>
                  <a:srgbClr val="FF0000"/>
                </a:solidFill>
              </a:rPr>
              <a:t>= Actual Output – Desired Output</a:t>
            </a:r>
          </a:p>
          <a:p>
            <a:pPr marL="576072" indent="-457200">
              <a:buFont typeface="+mj-lt"/>
              <a:buAutoNum type="arabicPeriod" startAt="5"/>
            </a:pPr>
            <a:r>
              <a:rPr lang="en-IN" sz="2400" dirty="0"/>
              <a:t>Travel back from the output layer to the hidden layer to adjust the weights such that the error is decreased.</a:t>
            </a:r>
          </a:p>
          <a:p>
            <a:pPr marL="576072" indent="-457200">
              <a:buFont typeface="+mj-lt"/>
              <a:buAutoNum type="arabicPeriod" startAt="5"/>
            </a:pPr>
            <a:r>
              <a:rPr lang="en-IN" sz="2400" dirty="0"/>
              <a:t>Keep repeating the process until the desired output is achieved</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IN" dirty="0"/>
              <a:t>Why We Need Backpropagation?</a:t>
            </a:r>
            <a:br>
              <a:rPr lang="en-IN" dirty="0"/>
            </a:br>
            <a:endParaRPr lang="en-IN" dirty="0"/>
          </a:p>
        </p:txBody>
      </p:sp>
      <p:sp>
        <p:nvSpPr>
          <p:cNvPr id="3" name="Content Placeholder 2"/>
          <p:cNvSpPr>
            <a:spLocks noGrp="1"/>
          </p:cNvSpPr>
          <p:nvPr>
            <p:ph idx="1"/>
          </p:nvPr>
        </p:nvSpPr>
        <p:spPr/>
        <p:txBody>
          <a:bodyPr>
            <a:normAutofit/>
          </a:bodyPr>
          <a:lstStyle/>
          <a:p>
            <a:r>
              <a:rPr lang="en-IN" sz="2600" dirty="0"/>
              <a:t>Most prominent advantages of Backpropagation are:</a:t>
            </a:r>
          </a:p>
          <a:p>
            <a:r>
              <a:rPr lang="en-IN" sz="2600" dirty="0"/>
              <a:t>Backpropagation is fast, simple and easy to program</a:t>
            </a:r>
          </a:p>
          <a:p>
            <a:r>
              <a:rPr lang="en-IN" sz="2600" dirty="0"/>
              <a:t>It has no parameters to tune apart from the numbers of input</a:t>
            </a:r>
          </a:p>
          <a:p>
            <a:r>
              <a:rPr lang="en-IN" sz="2600" dirty="0"/>
              <a:t>It is a flexible method as it does not require prior knowledge about the network</a:t>
            </a:r>
          </a:p>
          <a:p>
            <a:r>
              <a:rPr lang="en-IN" sz="2600" dirty="0"/>
              <a:t>It is a standard method that generally works well</a:t>
            </a:r>
          </a:p>
          <a:p>
            <a:r>
              <a:rPr lang="en-IN" sz="2600" dirty="0"/>
              <a:t>It does not need any special mention of the features of the function to be learned.</a:t>
            </a:r>
          </a:p>
          <a:p>
            <a:endParaRPr lang="en-IN"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8604"/>
            <a:ext cx="8229600" cy="979572"/>
          </a:xfrm>
        </p:spPr>
        <p:txBody>
          <a:bodyPr>
            <a:normAutofit fontScale="90000"/>
          </a:bodyPr>
          <a:lstStyle/>
          <a:p>
            <a:pPr algn="ctr"/>
            <a:r>
              <a:rPr lang="en-IN" dirty="0"/>
              <a:t>Types of Backpropagation Networks</a:t>
            </a:r>
            <a:br>
              <a:rPr lang="en-IN" dirty="0"/>
            </a:br>
            <a:endParaRPr lang="en-IN" dirty="0"/>
          </a:p>
        </p:txBody>
      </p:sp>
      <p:sp>
        <p:nvSpPr>
          <p:cNvPr id="3" name="Content Placeholder 2"/>
          <p:cNvSpPr>
            <a:spLocks noGrp="1"/>
          </p:cNvSpPr>
          <p:nvPr>
            <p:ph idx="1"/>
          </p:nvPr>
        </p:nvSpPr>
        <p:spPr/>
        <p:txBody>
          <a:bodyPr/>
          <a:lstStyle/>
          <a:p>
            <a:r>
              <a:rPr lang="en-IN" sz="2400" dirty="0"/>
              <a:t>Two Types of Backpropagation Networks are:</a:t>
            </a:r>
          </a:p>
          <a:p>
            <a:pPr lvl="1"/>
            <a:r>
              <a:rPr lang="en-IN" sz="2400" dirty="0"/>
              <a:t>Static Back-propagation</a:t>
            </a:r>
          </a:p>
          <a:p>
            <a:pPr lvl="1"/>
            <a:r>
              <a:rPr lang="en-IN" sz="2400" dirty="0"/>
              <a:t>Recurrent Backpropagation</a:t>
            </a:r>
          </a:p>
          <a:p>
            <a:pPr lvl="1">
              <a:buNone/>
            </a:pPr>
            <a:endParaRPr lang="en-IN" sz="2400" dirty="0"/>
          </a:p>
          <a:p>
            <a:pPr>
              <a:buNone/>
            </a:pPr>
            <a:endParaRPr lang="en-IN"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633222" indent="-514350">
              <a:buNone/>
            </a:pPr>
            <a:r>
              <a:rPr lang="en-IN" sz="2400" b="1" dirty="0"/>
              <a:t>1. Static back-propagation:</a:t>
            </a:r>
          </a:p>
          <a:p>
            <a:pPr>
              <a:buNone/>
            </a:pPr>
            <a:r>
              <a:rPr lang="en-IN" sz="2400" dirty="0"/>
              <a:t>	It is one kind of backpropagation network which produces a mapping of a static input for static output. It is useful to solve static classification issues like optical character recognition.</a:t>
            </a:r>
          </a:p>
          <a:p>
            <a:pPr>
              <a:buNone/>
            </a:pPr>
            <a:r>
              <a:rPr lang="en-IN" sz="2400" b="1" dirty="0"/>
              <a:t>2. Recurrent Backpropagation:</a:t>
            </a:r>
          </a:p>
          <a:p>
            <a:pPr>
              <a:buNone/>
            </a:pPr>
            <a:r>
              <a:rPr lang="en-IN" sz="2400" dirty="0"/>
              <a:t>     Recurrent backpropagation is fed forward until a fixed value is achieved. After that, the error is computed and propagated backward.</a:t>
            </a:r>
          </a:p>
          <a:p>
            <a:pPr>
              <a:buNone/>
            </a:pPr>
            <a:endParaRPr lang="en-IN" sz="2400" dirty="0"/>
          </a:p>
          <a:p>
            <a:r>
              <a:rPr lang="en-IN" sz="2400" dirty="0">
                <a:solidFill>
                  <a:srgbClr val="FF0000"/>
                </a:solidFill>
              </a:rPr>
              <a:t>The main difference between both of these methods is: that the mapping is rapid in static back-propagation while it is non static in recurrent backpropagation.</a:t>
            </a:r>
          </a:p>
          <a:p>
            <a:pPr marL="576072" indent="-457200">
              <a:buFont typeface="+mj-lt"/>
              <a:buAutoNum type="arabicPeriod" startAt="2"/>
            </a:pPr>
            <a:endParaRPr lang="en-IN" sz="2400" dirty="0"/>
          </a:p>
          <a:p>
            <a:pPr marL="633222" indent="-514350">
              <a:buNone/>
            </a:pPr>
            <a:endParaRPr lang="en-IN"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5448"/>
            <a:ext cx="9144000" cy="1252728"/>
          </a:xfrm>
        </p:spPr>
        <p:txBody>
          <a:bodyPr>
            <a:normAutofit fontScale="90000"/>
          </a:bodyPr>
          <a:lstStyle/>
          <a:p>
            <a:pPr algn="ctr"/>
            <a:r>
              <a:rPr lang="en-IN" dirty="0"/>
              <a:t>Backpropagation Key Points</a:t>
            </a:r>
            <a:br>
              <a:rPr lang="en-IN" dirty="0"/>
            </a:br>
            <a:endParaRPr lang="en-IN" dirty="0"/>
          </a:p>
        </p:txBody>
      </p:sp>
      <p:sp>
        <p:nvSpPr>
          <p:cNvPr id="3" name="Content Placeholder 2"/>
          <p:cNvSpPr>
            <a:spLocks noGrp="1"/>
          </p:cNvSpPr>
          <p:nvPr>
            <p:ph idx="1"/>
          </p:nvPr>
        </p:nvSpPr>
        <p:spPr>
          <a:xfrm>
            <a:off x="214282" y="1428736"/>
            <a:ext cx="8929718" cy="5429263"/>
          </a:xfrm>
        </p:spPr>
        <p:txBody>
          <a:bodyPr>
            <a:noAutofit/>
          </a:bodyPr>
          <a:lstStyle/>
          <a:p>
            <a:r>
              <a:rPr lang="en-IN" sz="2400" dirty="0"/>
              <a:t>Simplifies the network structure by elements weighted links that have the least effect on the trained network.</a:t>
            </a:r>
          </a:p>
          <a:p>
            <a:r>
              <a:rPr lang="en-IN" sz="2400" dirty="0"/>
              <a:t>You need to study a group of input and activation values to develop the relationship between the input and hidden unit layers.</a:t>
            </a:r>
          </a:p>
          <a:p>
            <a:r>
              <a:rPr lang="en-IN" sz="2400" dirty="0"/>
              <a:t>It helps to assess the impact that a given input variable has on a network output. The knowledge gained from this analysis should be represented in rules.</a:t>
            </a:r>
          </a:p>
          <a:p>
            <a:r>
              <a:rPr lang="en-IN" sz="2400" dirty="0"/>
              <a:t>Backpropagation is especially useful for deep neural networks working on error-prone projects, such as image or speech recognition.</a:t>
            </a:r>
          </a:p>
          <a:p>
            <a:r>
              <a:rPr lang="en-IN" sz="2400" dirty="0"/>
              <a:t>Backpropagation takes advantage of the chain and power rules allows backpropagation to function with any number of outputs.</a:t>
            </a:r>
          </a:p>
          <a:p>
            <a:endParaRPr lang="en-IN" sz="2400"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500042"/>
            <a:ext cx="8704107" cy="792678"/>
          </a:xfrm>
        </p:spPr>
        <p:txBody>
          <a:bodyPr tIns="45825" bIns="45825">
            <a:normAutofit fontScale="90000"/>
          </a:bodyPr>
          <a:lstStyle/>
          <a:p>
            <a:r>
              <a:rPr lang="en-US" dirty="0"/>
              <a:t>How does the Neural network work?</a:t>
            </a:r>
            <a:br>
              <a:rPr lang="en-US" dirty="0"/>
            </a:br>
            <a:endParaRPr lang="en-US" dirty="0"/>
          </a:p>
        </p:txBody>
      </p:sp>
      <p:sp>
        <p:nvSpPr>
          <p:cNvPr id="4" name="Rectangle 1"/>
          <p:cNvSpPr>
            <a:spLocks noGrp="1" noChangeArrowheads="1"/>
          </p:cNvSpPr>
          <p:nvPr>
            <p:ph type="body" idx="1"/>
          </p:nvPr>
        </p:nvSpPr>
        <p:spPr bwMode="auto">
          <a:xfrm>
            <a:off x="357158" y="1643050"/>
            <a:ext cx="8529780" cy="555026"/>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650" tIns="45825" rIns="91650" bIns="45825" numCol="1" anchor="ctr" anchorCtr="0" compatLnSpc="1">
            <a:prstTxWarp prst="textNoShape">
              <a:avLst/>
            </a:prstTxWarp>
            <a:spAutoFit/>
          </a:bodyPr>
          <a:lstStyle/>
          <a:p>
            <a:pPr marL="0" indent="0" defTabSz="916503" eaLnBrk="0" fontAlgn="base" hangingPunct="0">
              <a:spcBef>
                <a:spcPct val="0"/>
              </a:spcBef>
              <a:spcAft>
                <a:spcPct val="0"/>
              </a:spcAft>
              <a:buClrTx/>
              <a:buSzTx/>
              <a:buNone/>
            </a:pPr>
            <a:r>
              <a:rPr lang="en-US" altLang="en-US" sz="1500" dirty="0">
                <a:solidFill>
                  <a:srgbClr val="292929"/>
                </a:solidFill>
                <a:latin typeface="medium-content-serif-font"/>
              </a:rPr>
              <a:t>Let us take the example of the price of a property and to start with we have different factors assembled in a single row of data: </a:t>
            </a:r>
            <a:r>
              <a:rPr lang="en-US" altLang="en-US" sz="1100" dirty="0">
                <a:solidFill>
                  <a:srgbClr val="292929"/>
                </a:solidFill>
                <a:latin typeface="Menlo"/>
              </a:rPr>
              <a:t>Area, Bedrooms, Distance to city and Age.</a:t>
            </a:r>
            <a:r>
              <a:rPr lang="en-US" altLang="en-US" sz="800" dirty="0"/>
              <a:t> </a:t>
            </a:r>
            <a:endParaRPr lang="en-US" altLang="en-US" sz="1800" dirty="0">
              <a:latin typeface="Arial" panose="020B0604020202020204" pitchFamily="34" charset="0"/>
            </a:endParaRPr>
          </a:p>
        </p:txBody>
      </p:sp>
      <p:pic>
        <p:nvPicPr>
          <p:cNvPr id="12291" name="Picture 3" descr="Image for po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2686" y="2993948"/>
            <a:ext cx="6447284" cy="29353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423517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71480"/>
            <a:ext cx="8229600" cy="785818"/>
          </a:xfrm>
        </p:spPr>
        <p:txBody>
          <a:bodyPr tIns="45825" bIns="45825">
            <a:normAutofit fontScale="90000"/>
          </a:bodyPr>
          <a:lstStyle/>
          <a:p>
            <a:pPr algn="ctr"/>
            <a:r>
              <a:rPr lang="en-US" dirty="0"/>
              <a:t>How does the Neural network work?</a:t>
            </a:r>
            <a:br>
              <a:rPr lang="en-US" dirty="0"/>
            </a:br>
            <a:endParaRPr lang="en-US" dirty="0"/>
          </a:p>
        </p:txBody>
      </p:sp>
      <p:sp>
        <p:nvSpPr>
          <p:cNvPr id="3" name="Text Placeholder 2"/>
          <p:cNvSpPr>
            <a:spLocks noGrp="1"/>
          </p:cNvSpPr>
          <p:nvPr>
            <p:ph type="body" idx="1"/>
          </p:nvPr>
        </p:nvSpPr>
        <p:spPr>
          <a:xfrm>
            <a:off x="244894" y="1431147"/>
            <a:ext cx="8654209" cy="2590120"/>
          </a:xfrm>
        </p:spPr>
        <p:txBody>
          <a:bodyPr rIns="91650" bIns="45825">
            <a:normAutofit fontScale="77500" lnSpcReduction="20000"/>
          </a:bodyPr>
          <a:lstStyle/>
          <a:p>
            <a:r>
              <a:rPr lang="en-US" sz="3100" dirty="0"/>
              <a:t>The input values go through the weighted synapses straight over to the output layer. All four will be analyzed, an activation function will be applied, and the results will be produced.</a:t>
            </a:r>
          </a:p>
          <a:p>
            <a:r>
              <a:rPr lang="en-US" sz="3100" dirty="0"/>
              <a:t>This is simple enough but there is a way to amplify the power of the Neural Network and increase its accuracy by the addition of a hidden layer that sits between the input and output layers.</a:t>
            </a:r>
          </a:p>
          <a:p>
            <a:endParaRPr lang="en-US" dirty="0"/>
          </a:p>
        </p:txBody>
      </p:sp>
      <p:pic>
        <p:nvPicPr>
          <p:cNvPr id="13314" name="Picture 2" descr="Image for po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7422" y="3500438"/>
            <a:ext cx="4880833" cy="231851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515510" y="6052880"/>
            <a:ext cx="6571454" cy="647530"/>
          </a:xfrm>
          <a:prstGeom prst="rect">
            <a:avLst/>
          </a:prstGeom>
        </p:spPr>
        <p:txBody>
          <a:bodyPr wrap="square" lIns="91650" tIns="45825" rIns="91650" bIns="45825">
            <a:spAutoFit/>
          </a:bodyPr>
          <a:lstStyle/>
          <a:p>
            <a:r>
              <a:rPr lang="en-US" dirty="0">
                <a:solidFill>
                  <a:srgbClr val="757575"/>
                </a:solidFill>
                <a:latin typeface="medium-content-sans-serif-font"/>
              </a:rPr>
              <a:t>A neural network with a hidden layer(only showing non-0 values)</a:t>
            </a:r>
            <a:endParaRPr lang="en-US" dirty="0"/>
          </a:p>
        </p:txBody>
      </p:sp>
    </p:spTree>
    <p:extLst>
      <p:ext uri="{BB962C8B-B14F-4D97-AF65-F5344CB8AC3E}">
        <p14:creationId xmlns:p14="http://schemas.microsoft.com/office/powerpoint/2010/main" val="214673268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8604"/>
            <a:ext cx="8229600" cy="979572"/>
          </a:xfrm>
        </p:spPr>
        <p:txBody>
          <a:bodyPr tIns="45825" bIns="45825">
            <a:normAutofit fontScale="90000"/>
          </a:bodyPr>
          <a:lstStyle/>
          <a:p>
            <a:pPr algn="ctr"/>
            <a:r>
              <a:rPr lang="en-US" dirty="0"/>
              <a:t>How does the Neural network work?</a:t>
            </a:r>
            <a:br>
              <a:rPr lang="en-US" dirty="0"/>
            </a:br>
            <a:endParaRPr lang="en-US" dirty="0"/>
          </a:p>
        </p:txBody>
      </p:sp>
      <p:sp>
        <p:nvSpPr>
          <p:cNvPr id="3" name="Text Placeholder 2"/>
          <p:cNvSpPr>
            <a:spLocks noGrp="1"/>
          </p:cNvSpPr>
          <p:nvPr>
            <p:ph type="body" idx="1"/>
          </p:nvPr>
        </p:nvSpPr>
        <p:spPr>
          <a:xfrm>
            <a:off x="301602" y="1357297"/>
            <a:ext cx="8654209" cy="5500703"/>
          </a:xfrm>
        </p:spPr>
        <p:txBody>
          <a:bodyPr rIns="91650" bIns="45825">
            <a:normAutofit/>
          </a:bodyPr>
          <a:lstStyle/>
          <a:p>
            <a:r>
              <a:rPr lang="en-US" sz="2400" dirty="0"/>
              <a:t>Now in the above figure, all 4 variables are connected to neurons via a synapse. However, not all of the synapses are weighted. they will either have a 0 value or non-0 value.</a:t>
            </a:r>
          </a:p>
          <a:p>
            <a:r>
              <a:rPr lang="en-US" sz="2400" dirty="0"/>
              <a:t>here, the non-0 value → indicates the importance</a:t>
            </a:r>
          </a:p>
          <a:p>
            <a:r>
              <a:rPr lang="en-US" sz="2400" dirty="0"/>
              <a:t>0 value → They will be discarded.</a:t>
            </a:r>
          </a:p>
          <a:p>
            <a:endParaRPr lang="en-US" sz="2400" dirty="0"/>
          </a:p>
          <a:p>
            <a:endParaRPr lang="en-US" sz="2400" dirty="0"/>
          </a:p>
          <a:p>
            <a:endParaRPr lang="en-US" sz="2400" dirty="0"/>
          </a:p>
          <a:p>
            <a:r>
              <a:rPr lang="en-US" sz="2400" dirty="0"/>
              <a:t>You may wonder why that first neuron is only considering two of the four variables. In this case, it is common on the property market that larger homes become cheaper the further they are from the city. That’s a basic fact. So what this neuron may be doing is looking specifically for properties that are large but are not so far from the city.</a:t>
            </a:r>
          </a:p>
          <a:p>
            <a:endParaRPr lang="en-US" sz="2400" dirty="0"/>
          </a:p>
          <a:p>
            <a:endParaRPr lang="en-US" sz="2400" dirty="0"/>
          </a:p>
          <a:p>
            <a:endParaRPr lang="en-US" sz="2400" dirty="0"/>
          </a:p>
        </p:txBody>
      </p:sp>
      <p:sp>
        <p:nvSpPr>
          <p:cNvPr id="6" name="Rectangle 3"/>
          <p:cNvSpPr>
            <a:spLocks noChangeArrowheads="1"/>
          </p:cNvSpPr>
          <p:nvPr/>
        </p:nvSpPr>
        <p:spPr bwMode="auto">
          <a:xfrm>
            <a:off x="521549" y="3429000"/>
            <a:ext cx="8622451" cy="786286"/>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650" tIns="45825" rIns="91650" bIns="4582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6503"/>
            <a:r>
              <a:rPr lang="en-US" altLang="en-US" sz="1500" dirty="0">
                <a:solidFill>
                  <a:srgbClr val="292929"/>
                </a:solidFill>
                <a:latin typeface="medium-content-serif-font"/>
              </a:rPr>
              <a:t>Let's take the example of </a:t>
            </a:r>
            <a:r>
              <a:rPr lang="en-US" altLang="en-US" sz="1100" dirty="0">
                <a:solidFill>
                  <a:srgbClr val="292929"/>
                </a:solidFill>
                <a:latin typeface="Menlo"/>
              </a:rPr>
              <a:t>Area</a:t>
            </a:r>
            <a:r>
              <a:rPr lang="en-US" altLang="en-US" sz="1500" dirty="0">
                <a:solidFill>
                  <a:srgbClr val="292929"/>
                </a:solidFill>
                <a:latin typeface="medium-content-serif-font"/>
              </a:rPr>
              <a:t> and </a:t>
            </a:r>
            <a:r>
              <a:rPr lang="en-US" altLang="en-US" sz="1100" dirty="0">
                <a:solidFill>
                  <a:srgbClr val="292929"/>
                </a:solidFill>
                <a:latin typeface="Menlo"/>
              </a:rPr>
              <a:t>Distance to City</a:t>
            </a:r>
            <a:r>
              <a:rPr lang="en-US" altLang="en-US" sz="1500" dirty="0">
                <a:solidFill>
                  <a:srgbClr val="292929"/>
                </a:solidFill>
                <a:latin typeface="medium-content-serif-font"/>
              </a:rPr>
              <a:t> are non-zero for the first neuron, which means they are weighted and matter to the first neuron. The other two variables, </a:t>
            </a:r>
            <a:r>
              <a:rPr lang="en-US" altLang="en-US" sz="1100" dirty="0">
                <a:solidFill>
                  <a:srgbClr val="292929"/>
                </a:solidFill>
                <a:latin typeface="Menlo"/>
              </a:rPr>
              <a:t>Bedrooms</a:t>
            </a:r>
            <a:r>
              <a:rPr lang="en-US" altLang="en-US" sz="1500" dirty="0">
                <a:solidFill>
                  <a:srgbClr val="292929"/>
                </a:solidFill>
                <a:latin typeface="medium-content-serif-font"/>
              </a:rPr>
              <a:t> and </a:t>
            </a:r>
            <a:r>
              <a:rPr lang="en-US" altLang="en-US" sz="1100" dirty="0">
                <a:solidFill>
                  <a:srgbClr val="292929"/>
                </a:solidFill>
                <a:latin typeface="Menlo"/>
              </a:rPr>
              <a:t>Age</a:t>
            </a:r>
            <a:r>
              <a:rPr lang="en-US" altLang="en-US" sz="1500" dirty="0">
                <a:solidFill>
                  <a:srgbClr val="292929"/>
                </a:solidFill>
                <a:latin typeface="medium-content-serif-font"/>
              </a:rPr>
              <a:t> aren’t weighted and so are not considered by the first neuron.</a:t>
            </a:r>
            <a:r>
              <a:rPr lang="en-US" altLang="en-US" sz="800" dirty="0"/>
              <a:t> </a:t>
            </a:r>
            <a:endParaRPr lang="en-US" altLang="en-US" dirty="0"/>
          </a:p>
        </p:txBody>
      </p:sp>
    </p:spTree>
    <p:extLst>
      <p:ext uri="{BB962C8B-B14F-4D97-AF65-F5344CB8AC3E}">
        <p14:creationId xmlns:p14="http://schemas.microsoft.com/office/powerpoint/2010/main" val="297396251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57166"/>
            <a:ext cx="8229600" cy="1051010"/>
          </a:xfrm>
        </p:spPr>
        <p:txBody>
          <a:bodyPr tIns="45825" bIns="45825">
            <a:normAutofit fontScale="90000"/>
          </a:bodyPr>
          <a:lstStyle/>
          <a:p>
            <a:pPr algn="ctr"/>
            <a:r>
              <a:rPr lang="en-US" dirty="0"/>
              <a:t>How does the Neural network work?</a:t>
            </a:r>
            <a:br>
              <a:rPr lang="en-US" dirty="0"/>
            </a:br>
            <a:endParaRPr lang="en-US" dirty="0"/>
          </a:p>
        </p:txBody>
      </p:sp>
      <p:sp>
        <p:nvSpPr>
          <p:cNvPr id="3" name="Text Placeholder 2"/>
          <p:cNvSpPr>
            <a:spLocks noGrp="1"/>
          </p:cNvSpPr>
          <p:nvPr>
            <p:ph type="body" idx="1"/>
          </p:nvPr>
        </p:nvSpPr>
        <p:spPr>
          <a:xfrm>
            <a:off x="242999" y="1444125"/>
            <a:ext cx="8531675" cy="1850085"/>
          </a:xfrm>
        </p:spPr>
        <p:txBody>
          <a:bodyPr rIns="91650" bIns="45825">
            <a:normAutofit fontScale="92500" lnSpcReduction="10000"/>
          </a:bodyPr>
          <a:lstStyle/>
          <a:p>
            <a:r>
              <a:rPr lang="en-US" dirty="0"/>
              <a:t>Now, this is where the power of neural networks comes from. There are many of these neurons, each doing similar calculations with different combinations of these variables.</a:t>
            </a:r>
          </a:p>
          <a:p>
            <a:endParaRPr lang="en-US" dirty="0"/>
          </a:p>
          <a:p>
            <a:endParaRPr lang="en-US" dirty="0"/>
          </a:p>
        </p:txBody>
      </p:sp>
      <p:sp>
        <p:nvSpPr>
          <p:cNvPr id="5" name="Rectangle 1"/>
          <p:cNvSpPr>
            <a:spLocks noChangeArrowheads="1"/>
          </p:cNvSpPr>
          <p:nvPr/>
        </p:nvSpPr>
        <p:spPr bwMode="auto">
          <a:xfrm>
            <a:off x="219946" y="3214220"/>
            <a:ext cx="8781210" cy="1015875"/>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650" tIns="45825" rIns="91650" bIns="4582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6503"/>
            <a:r>
              <a:rPr lang="en-US" altLang="en-US" sz="1500" dirty="0">
                <a:solidFill>
                  <a:srgbClr val="292929"/>
                </a:solidFill>
                <a:latin typeface="medium-content-serif-font"/>
              </a:rPr>
              <a:t>Once this criterion has been met, the neuron applies the activation function and do its calculations. The next neuron down may have weighted synapses of </a:t>
            </a:r>
            <a:r>
              <a:rPr lang="en-US" altLang="en-US" sz="1100" dirty="0">
                <a:solidFill>
                  <a:srgbClr val="292929"/>
                </a:solidFill>
                <a:latin typeface="Menlo"/>
              </a:rPr>
              <a:t>Distance to the city</a:t>
            </a:r>
            <a:r>
              <a:rPr lang="en-US" altLang="en-US" sz="1500" dirty="0">
                <a:solidFill>
                  <a:srgbClr val="292929"/>
                </a:solidFill>
                <a:latin typeface="medium-content-serif-font"/>
              </a:rPr>
              <a:t> and, </a:t>
            </a:r>
            <a:r>
              <a:rPr lang="en-US" altLang="en-US" sz="1100" dirty="0">
                <a:solidFill>
                  <a:srgbClr val="292929"/>
                </a:solidFill>
                <a:latin typeface="Menlo"/>
              </a:rPr>
              <a:t>Bedrooms</a:t>
            </a:r>
            <a:r>
              <a:rPr lang="en-US" altLang="en-US" sz="1500" dirty="0">
                <a:solidFill>
                  <a:srgbClr val="292929"/>
                </a:solidFill>
                <a:latin typeface="medium-content-serif-font"/>
              </a:rPr>
              <a:t>.</a:t>
            </a:r>
            <a:endParaRPr lang="en-US" altLang="en-US" sz="800" dirty="0"/>
          </a:p>
          <a:p>
            <a:pPr defTabSz="916503"/>
            <a:r>
              <a:rPr lang="en-US" altLang="en-US" sz="1500" dirty="0">
                <a:solidFill>
                  <a:srgbClr val="292929"/>
                </a:solidFill>
                <a:latin typeface="medium-content-serif-font"/>
              </a:rPr>
              <a:t>This way the neurons work and interact in a very flexible way allowing it to look for specific things and therefore make a comprehensive search for whatever it is trained for.</a:t>
            </a:r>
            <a:endParaRPr lang="en-US" altLang="en-US" dirty="0"/>
          </a:p>
        </p:txBody>
      </p:sp>
    </p:spTree>
    <p:extLst>
      <p:ext uri="{BB962C8B-B14F-4D97-AF65-F5344CB8AC3E}">
        <p14:creationId xmlns:p14="http://schemas.microsoft.com/office/powerpoint/2010/main" val="33501808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997" y="299004"/>
            <a:ext cx="8704107" cy="493357"/>
          </a:xfrm>
        </p:spPr>
        <p:txBody>
          <a:bodyPr>
            <a:normAutofit fontScale="90000"/>
          </a:bodyPr>
          <a:lstStyle/>
          <a:p>
            <a:r>
              <a:rPr lang="en-US" dirty="0"/>
              <a:t>Artificial Neural Network : Definition</a:t>
            </a:r>
          </a:p>
        </p:txBody>
      </p:sp>
      <p:sp>
        <p:nvSpPr>
          <p:cNvPr id="3" name="Text Placeholder 2"/>
          <p:cNvSpPr>
            <a:spLocks noGrp="1"/>
          </p:cNvSpPr>
          <p:nvPr>
            <p:ph idx="1"/>
          </p:nvPr>
        </p:nvSpPr>
        <p:spPr>
          <a:xfrm>
            <a:off x="214282" y="1928802"/>
            <a:ext cx="8654209" cy="1926415"/>
          </a:xfrm>
        </p:spPr>
        <p:txBody>
          <a:bodyPr>
            <a:noAutofit/>
          </a:bodyPr>
          <a:lstStyle/>
          <a:p>
            <a:r>
              <a:rPr lang="en-US" sz="2400" dirty="0">
                <a:solidFill>
                  <a:srgbClr val="0070C0"/>
                </a:solidFill>
              </a:rPr>
              <a:t>Artificial Neural Networks or ANN is an information processing paradigm that is inspired by the way the biological nervous system such as brain process information. It is composed of large number of highly interconnected processing elements(neurons) working in unison to solve a specific problem.</a:t>
            </a:r>
          </a:p>
        </p:txBody>
      </p:sp>
    </p:spTree>
    <p:extLst>
      <p:ext uri="{BB962C8B-B14F-4D97-AF65-F5344CB8AC3E}">
        <p14:creationId xmlns:p14="http://schemas.microsoft.com/office/powerpoint/2010/main" val="341100623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45825" bIns="45825">
            <a:normAutofit fontScale="90000"/>
          </a:bodyPr>
          <a:lstStyle/>
          <a:p>
            <a:pPr algn="ctr"/>
            <a:r>
              <a:rPr lang="en-US" dirty="0"/>
              <a:t>How do Neural networks learn?</a:t>
            </a:r>
            <a:br>
              <a:rPr lang="en-US" dirty="0"/>
            </a:br>
            <a:endParaRPr lang="en-US" dirty="0"/>
          </a:p>
        </p:txBody>
      </p:sp>
      <p:sp>
        <p:nvSpPr>
          <p:cNvPr id="3" name="Text Placeholder 2"/>
          <p:cNvSpPr>
            <a:spLocks noGrp="1"/>
          </p:cNvSpPr>
          <p:nvPr>
            <p:ph type="body" idx="1"/>
          </p:nvPr>
        </p:nvSpPr>
        <p:spPr>
          <a:xfrm>
            <a:off x="244894" y="1431146"/>
            <a:ext cx="8654209" cy="4810222"/>
          </a:xfrm>
        </p:spPr>
        <p:txBody>
          <a:bodyPr rIns="91650" bIns="45825">
            <a:normAutofit fontScale="77500" lnSpcReduction="20000"/>
          </a:bodyPr>
          <a:lstStyle/>
          <a:p>
            <a:r>
              <a:rPr lang="en-US" sz="3100" dirty="0"/>
              <a:t>Looking at an analogy may be useful in understanding the mechanisms of a neural network.</a:t>
            </a:r>
          </a:p>
          <a:p>
            <a:r>
              <a:rPr lang="en-US" sz="3100" dirty="0"/>
              <a:t> Learning in a neural network is closely related to how we learn in our regular lives and activities — we perform an action and are either accepted or corrected by a trainer or coach to understand how to get better at a certain task. </a:t>
            </a:r>
          </a:p>
          <a:p>
            <a:r>
              <a:rPr lang="en-US" sz="3100" dirty="0"/>
              <a:t>Similarly, neural networks require a trainer in order to describe what should have been produced as a response to the input. Based on the difference between the actual value and the predicted value, an error value also called </a:t>
            </a:r>
            <a:r>
              <a:rPr lang="en-US" sz="3100" b="1" dirty="0"/>
              <a:t>Cost Function</a:t>
            </a:r>
            <a:r>
              <a:rPr lang="en-US" sz="3100" dirty="0"/>
              <a:t> is computed and sent back through the system.</a:t>
            </a:r>
          </a:p>
          <a:p>
            <a:endParaRPr lang="en-US" sz="3100" b="1" i="1" dirty="0"/>
          </a:p>
          <a:p>
            <a:r>
              <a:rPr lang="en-US" sz="3100" b="1" i="1" dirty="0"/>
              <a:t>Cost Function: One half of the squared difference between actual and output value.</a:t>
            </a:r>
            <a:endParaRPr lang="en-US" sz="3100" dirty="0"/>
          </a:p>
          <a:p>
            <a:endParaRPr lang="en-US" dirty="0"/>
          </a:p>
        </p:txBody>
      </p:sp>
    </p:spTree>
    <p:extLst>
      <p:ext uri="{BB962C8B-B14F-4D97-AF65-F5344CB8AC3E}">
        <p14:creationId xmlns:p14="http://schemas.microsoft.com/office/powerpoint/2010/main" val="366530898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357166"/>
            <a:ext cx="8704107" cy="493357"/>
          </a:xfrm>
        </p:spPr>
        <p:txBody>
          <a:bodyPr tIns="45825" bIns="45825">
            <a:normAutofit fontScale="90000"/>
          </a:bodyPr>
          <a:lstStyle/>
          <a:p>
            <a:r>
              <a:rPr lang="en-US" dirty="0"/>
              <a:t>How do Neural networks learn?</a:t>
            </a:r>
          </a:p>
        </p:txBody>
      </p:sp>
      <p:sp>
        <p:nvSpPr>
          <p:cNvPr id="3" name="Text Placeholder 2"/>
          <p:cNvSpPr>
            <a:spLocks noGrp="1"/>
          </p:cNvSpPr>
          <p:nvPr>
            <p:ph type="body" idx="1"/>
          </p:nvPr>
        </p:nvSpPr>
        <p:spPr>
          <a:xfrm>
            <a:off x="244894" y="1431147"/>
            <a:ext cx="8654209" cy="3700171"/>
          </a:xfrm>
        </p:spPr>
        <p:txBody>
          <a:bodyPr rIns="91650" bIns="45825">
            <a:normAutofit fontScale="77500" lnSpcReduction="20000"/>
          </a:bodyPr>
          <a:lstStyle/>
          <a:p>
            <a:r>
              <a:rPr lang="en-US" dirty="0"/>
              <a:t>For each layer of the network, the cost function is analyzed and used to adjust the threshold and weights for the next input. Our aim is to minimize the cost function. The lower the cost function, the closer the actual value to the predicted value. In this way, the error keeps becoming marginally lesser in each run as the network learns how to analyze values.</a:t>
            </a:r>
          </a:p>
          <a:p>
            <a:pPr>
              <a:buNone/>
            </a:pPr>
            <a:endParaRPr lang="en-US" dirty="0"/>
          </a:p>
          <a:p>
            <a:r>
              <a:rPr lang="en-US" dirty="0"/>
              <a:t>We feed the resulting data back through the entire neural network. The weighted synapses connecting input variables to the neuron are the only thing we have control over.</a:t>
            </a:r>
          </a:p>
          <a:p>
            <a:endParaRPr lang="en-US" dirty="0"/>
          </a:p>
        </p:txBody>
      </p:sp>
    </p:spTree>
    <p:extLst>
      <p:ext uri="{BB962C8B-B14F-4D97-AF65-F5344CB8AC3E}">
        <p14:creationId xmlns:p14="http://schemas.microsoft.com/office/powerpoint/2010/main" val="7920594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9893" y="357166"/>
            <a:ext cx="8704107" cy="493357"/>
          </a:xfrm>
        </p:spPr>
        <p:txBody>
          <a:bodyPr tIns="45825" bIns="45825">
            <a:normAutofit fontScale="90000"/>
          </a:bodyPr>
          <a:lstStyle/>
          <a:p>
            <a:pPr algn="ctr"/>
            <a:r>
              <a:rPr lang="en-US" dirty="0"/>
              <a:t>How do Neural networks learn?</a:t>
            </a:r>
          </a:p>
        </p:txBody>
      </p:sp>
      <p:sp>
        <p:nvSpPr>
          <p:cNvPr id="3" name="Text Placeholder 2"/>
          <p:cNvSpPr>
            <a:spLocks noGrp="1"/>
          </p:cNvSpPr>
          <p:nvPr>
            <p:ph type="body" idx="1"/>
          </p:nvPr>
        </p:nvSpPr>
        <p:spPr>
          <a:xfrm>
            <a:off x="244894" y="1431147"/>
            <a:ext cx="8654209" cy="2590120"/>
          </a:xfrm>
        </p:spPr>
        <p:txBody>
          <a:bodyPr rIns="91650" bIns="45825">
            <a:normAutofit fontScale="92500" lnSpcReduction="20000"/>
          </a:bodyPr>
          <a:lstStyle/>
          <a:p>
            <a:r>
              <a:rPr lang="en-US" sz="2800" dirty="0"/>
              <a:t>As long as there exists a disparity between the actual value and the predicted value, we need to adjust those weights. Once we tweak them a little and run the neural network again, A new Cost function will be produced, hopefully, smaller than the last.</a:t>
            </a:r>
          </a:p>
          <a:p>
            <a:r>
              <a:rPr lang="en-US" sz="2800" dirty="0"/>
              <a:t>We need to repeat this process until we scrub the cost function down to as small as possible.</a:t>
            </a:r>
          </a:p>
          <a:p>
            <a:endParaRPr lang="en-US" dirty="0"/>
          </a:p>
        </p:txBody>
      </p:sp>
      <p:pic>
        <p:nvPicPr>
          <p:cNvPr id="16386" name="Picture 2" descr="Image for po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7356" y="4286256"/>
            <a:ext cx="5492027" cy="2250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163480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9893" y="500042"/>
            <a:ext cx="8704107" cy="493357"/>
          </a:xfrm>
        </p:spPr>
        <p:txBody>
          <a:bodyPr tIns="45825" bIns="45825">
            <a:normAutofit fontScale="90000"/>
          </a:bodyPr>
          <a:lstStyle/>
          <a:p>
            <a:pPr algn="ctr"/>
            <a:r>
              <a:rPr lang="en-US" dirty="0"/>
              <a:t>How do Neural networks learn?</a:t>
            </a:r>
          </a:p>
        </p:txBody>
      </p:sp>
      <p:sp>
        <p:nvSpPr>
          <p:cNvPr id="3" name="Text Placeholder 2"/>
          <p:cNvSpPr>
            <a:spLocks noGrp="1"/>
          </p:cNvSpPr>
          <p:nvPr>
            <p:ph type="body" idx="1"/>
          </p:nvPr>
        </p:nvSpPr>
        <p:spPr>
          <a:xfrm>
            <a:off x="244894" y="1431146"/>
            <a:ext cx="8654209" cy="1426350"/>
          </a:xfrm>
        </p:spPr>
        <p:txBody>
          <a:bodyPr rIns="91650" bIns="45825">
            <a:normAutofit fontScale="92500" lnSpcReduction="10000"/>
          </a:bodyPr>
          <a:lstStyle/>
          <a:p>
            <a:r>
              <a:rPr lang="en-US" dirty="0"/>
              <a:t>The procedure described above is known as </a:t>
            </a:r>
            <a:r>
              <a:rPr lang="en-US" b="1" dirty="0"/>
              <a:t>Back-propagation</a:t>
            </a:r>
            <a:r>
              <a:rPr lang="en-US" dirty="0"/>
              <a:t> and is applied continuously through a network until the error value is kept at a minimum.</a:t>
            </a:r>
          </a:p>
        </p:txBody>
      </p:sp>
      <p:pic>
        <p:nvPicPr>
          <p:cNvPr id="17410" name="Picture 2" descr="Image result for backpropagation animation 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1133449" y="2957004"/>
            <a:ext cx="6587374" cy="287473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272992" y="5860531"/>
            <a:ext cx="1998404" cy="370017"/>
          </a:xfrm>
          <a:prstGeom prst="rect">
            <a:avLst/>
          </a:prstGeom>
        </p:spPr>
        <p:txBody>
          <a:bodyPr wrap="none" lIns="91650" tIns="45825" rIns="91650" bIns="45825">
            <a:spAutoFit/>
          </a:bodyPr>
          <a:lstStyle/>
          <a:p>
            <a:r>
              <a:rPr lang="en-US" dirty="0">
                <a:latin typeface="medium-content-sans-serif-font"/>
                <a:hlinkClick r:id="rId3"/>
              </a:rPr>
              <a:t>Back-propagation</a:t>
            </a:r>
            <a:endParaRPr lang="en-US" dirty="0"/>
          </a:p>
        </p:txBody>
      </p:sp>
    </p:spTree>
    <p:extLst>
      <p:ext uri="{BB962C8B-B14F-4D97-AF65-F5344CB8AC3E}">
        <p14:creationId xmlns:p14="http://schemas.microsoft.com/office/powerpoint/2010/main" val="70322114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8662" y="428604"/>
            <a:ext cx="8704107" cy="493357"/>
          </a:xfrm>
        </p:spPr>
        <p:txBody>
          <a:bodyPr tIns="45825" bIns="45825">
            <a:normAutofit fontScale="90000"/>
          </a:bodyPr>
          <a:lstStyle/>
          <a:p>
            <a:r>
              <a:rPr lang="en-US" dirty="0"/>
              <a:t>How do Neural networks learn?</a:t>
            </a:r>
          </a:p>
        </p:txBody>
      </p:sp>
      <p:sp>
        <p:nvSpPr>
          <p:cNvPr id="3" name="Text Placeholder 2"/>
          <p:cNvSpPr>
            <a:spLocks noGrp="1"/>
          </p:cNvSpPr>
          <p:nvPr>
            <p:ph type="body" idx="1"/>
          </p:nvPr>
        </p:nvSpPr>
        <p:spPr>
          <a:xfrm>
            <a:off x="244894" y="1431146"/>
            <a:ext cx="8654209" cy="5550256"/>
          </a:xfrm>
        </p:spPr>
        <p:txBody>
          <a:bodyPr rIns="91650" bIns="45825">
            <a:normAutofit/>
          </a:bodyPr>
          <a:lstStyle/>
          <a:p>
            <a:r>
              <a:rPr lang="en-US" dirty="0"/>
              <a:t>There are basically 2 ways to adjust weights: —</a:t>
            </a:r>
            <a:br>
              <a:rPr lang="en-US" dirty="0"/>
            </a:br>
            <a:r>
              <a:rPr lang="en-US" dirty="0"/>
              <a:t>1. Brute-force method</a:t>
            </a:r>
            <a:br>
              <a:rPr lang="en-US" dirty="0"/>
            </a:br>
            <a:r>
              <a:rPr lang="en-US" dirty="0"/>
              <a:t>2. Batch-Gradient Descent</a:t>
            </a:r>
          </a:p>
          <a:p>
            <a:endParaRPr lang="en-US" dirty="0"/>
          </a:p>
        </p:txBody>
      </p:sp>
    </p:spTree>
    <p:extLst>
      <p:ext uri="{BB962C8B-B14F-4D97-AF65-F5344CB8AC3E}">
        <p14:creationId xmlns:p14="http://schemas.microsoft.com/office/powerpoint/2010/main" val="240036739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t>Brute-force method</a:t>
            </a:r>
            <a:br>
              <a:rPr lang="en-US" dirty="0"/>
            </a:br>
            <a:endParaRPr lang="en-IN" dirty="0"/>
          </a:p>
        </p:txBody>
      </p:sp>
      <p:sp>
        <p:nvSpPr>
          <p:cNvPr id="3" name="Content Placeholder 2"/>
          <p:cNvSpPr>
            <a:spLocks noGrp="1"/>
          </p:cNvSpPr>
          <p:nvPr>
            <p:ph idx="1"/>
          </p:nvPr>
        </p:nvSpPr>
        <p:spPr>
          <a:xfrm>
            <a:off x="457200" y="1571613"/>
            <a:ext cx="8229600" cy="4829188"/>
          </a:xfrm>
        </p:spPr>
        <p:txBody>
          <a:bodyPr>
            <a:normAutofit fontScale="92500" lnSpcReduction="10000"/>
          </a:bodyPr>
          <a:lstStyle/>
          <a:p>
            <a:r>
              <a:rPr lang="en-US" sz="2800" dirty="0"/>
              <a:t>Best suited for the single-layer feed-forward network. Here you take a number of possible weights. In this method, we want to eliminate all the other weights except the one right at the bottom of the U-shaped curve.</a:t>
            </a:r>
          </a:p>
          <a:p>
            <a:r>
              <a:rPr lang="en-US" sz="2800" dirty="0"/>
              <a:t>Optimal weight can be found using simple elimination techniques. This process of elimination work if you have one weight to optimize. What if you have complex NN with many numbers of weights, then this method fails because of the </a:t>
            </a:r>
            <a:r>
              <a:rPr lang="en-US" sz="2800" b="1" dirty="0"/>
              <a:t>Curse of Dimensionality.</a:t>
            </a:r>
            <a:endParaRPr lang="en-US" sz="2800" dirty="0"/>
          </a:p>
          <a:p>
            <a:r>
              <a:rPr lang="en-US" sz="2800" dirty="0"/>
              <a:t>The alternative approach that we have is called Batch Gradient Descent.</a:t>
            </a:r>
          </a:p>
          <a:p>
            <a:endParaRPr lang="en-IN"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500042"/>
            <a:ext cx="8704107" cy="493357"/>
          </a:xfrm>
        </p:spPr>
        <p:txBody>
          <a:bodyPr tIns="45825" bIns="45825">
            <a:normAutofit fontScale="90000"/>
          </a:bodyPr>
          <a:lstStyle/>
          <a:p>
            <a:pPr algn="ctr"/>
            <a:r>
              <a:rPr lang="en-US" dirty="0"/>
              <a:t>Batch-Gradient Descent</a:t>
            </a:r>
          </a:p>
        </p:txBody>
      </p:sp>
      <p:sp>
        <p:nvSpPr>
          <p:cNvPr id="3" name="Text Placeholder 2"/>
          <p:cNvSpPr>
            <a:spLocks noGrp="1"/>
          </p:cNvSpPr>
          <p:nvPr>
            <p:ph type="body" idx="1"/>
          </p:nvPr>
        </p:nvSpPr>
        <p:spPr>
          <a:xfrm>
            <a:off x="244894" y="1431147"/>
            <a:ext cx="8654209" cy="1850085"/>
          </a:xfrm>
        </p:spPr>
        <p:txBody>
          <a:bodyPr rIns="91650" bIns="45825">
            <a:normAutofit fontScale="92500" lnSpcReduction="10000"/>
          </a:bodyPr>
          <a:lstStyle/>
          <a:p>
            <a:r>
              <a:rPr lang="en-US" dirty="0"/>
              <a:t>It is a first-order iterative optimization algorithm and its responsibility is to find the minimum cost value(loss) in the process of training the model with different weights or updating weights.</a:t>
            </a:r>
          </a:p>
          <a:p>
            <a:endParaRPr lang="en-US" dirty="0"/>
          </a:p>
        </p:txBody>
      </p:sp>
      <p:pic>
        <p:nvPicPr>
          <p:cNvPr id="18434" name="Picture 2" descr="Image for po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1159" y="3281232"/>
            <a:ext cx="5043209" cy="215198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349991" y="5566559"/>
            <a:ext cx="1985544" cy="370017"/>
          </a:xfrm>
          <a:prstGeom prst="rect">
            <a:avLst/>
          </a:prstGeom>
        </p:spPr>
        <p:txBody>
          <a:bodyPr wrap="none" lIns="91650" tIns="45825" rIns="91650" bIns="45825">
            <a:spAutoFit/>
          </a:bodyPr>
          <a:lstStyle/>
          <a:p>
            <a:r>
              <a:rPr lang="en-US" dirty="0">
                <a:solidFill>
                  <a:srgbClr val="757575"/>
                </a:solidFill>
                <a:latin typeface="medium-content-sans-serif-font"/>
              </a:rPr>
              <a:t>Gradient Descent</a:t>
            </a:r>
            <a:endParaRPr lang="en-US" dirty="0"/>
          </a:p>
        </p:txBody>
      </p:sp>
    </p:spTree>
    <p:extLst>
      <p:ext uri="{BB962C8B-B14F-4D97-AF65-F5344CB8AC3E}">
        <p14:creationId xmlns:p14="http://schemas.microsoft.com/office/powerpoint/2010/main" val="337444063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9893" y="428604"/>
            <a:ext cx="8704107" cy="493357"/>
          </a:xfrm>
        </p:spPr>
        <p:txBody>
          <a:bodyPr tIns="45825" bIns="45825">
            <a:normAutofit fontScale="90000"/>
          </a:bodyPr>
          <a:lstStyle/>
          <a:p>
            <a:pPr algn="ctr"/>
            <a:r>
              <a:rPr lang="en-US" dirty="0"/>
              <a:t>How do Neural networks learn?</a:t>
            </a:r>
          </a:p>
        </p:txBody>
      </p:sp>
      <p:sp>
        <p:nvSpPr>
          <p:cNvPr id="3" name="Text Placeholder 2"/>
          <p:cNvSpPr>
            <a:spLocks noGrp="1"/>
          </p:cNvSpPr>
          <p:nvPr>
            <p:ph type="body" idx="1"/>
          </p:nvPr>
        </p:nvSpPr>
        <p:spPr>
          <a:xfrm>
            <a:off x="244894" y="1431147"/>
            <a:ext cx="8654209" cy="4926811"/>
          </a:xfrm>
        </p:spPr>
        <p:txBody>
          <a:bodyPr rIns="91650" bIns="45825">
            <a:normAutofit fontScale="85000" lnSpcReduction="20000"/>
          </a:bodyPr>
          <a:lstStyle/>
          <a:p>
            <a:r>
              <a:rPr lang="en-US" dirty="0"/>
              <a:t>In Gradient Descent, instead of going through every weight one at a time, and ticking every wrong weight off as you go, we instead look at the angle of the function line.</a:t>
            </a:r>
          </a:p>
          <a:p>
            <a:pPr>
              <a:buNone/>
            </a:pPr>
            <a:endParaRPr lang="en-US" dirty="0"/>
          </a:p>
          <a:p>
            <a:r>
              <a:rPr lang="en-US" b="1" dirty="0"/>
              <a:t>If slope → Negative, that means you go down the curve.</a:t>
            </a:r>
            <a:br>
              <a:rPr lang="en-US" b="1" dirty="0"/>
            </a:br>
            <a:r>
              <a:rPr lang="en-US" b="1" dirty="0"/>
              <a:t>If slope → Positive, Do nothing</a:t>
            </a:r>
          </a:p>
          <a:p>
            <a:pPr>
              <a:buNone/>
            </a:pPr>
            <a:endParaRPr lang="en-US" dirty="0"/>
          </a:p>
          <a:p>
            <a:r>
              <a:rPr lang="en-US" dirty="0"/>
              <a:t>This way a vast number of incorrect weights are eliminated. For instance, if we have 3 million samples, we have to loop through 3 million times. So basically you need to calculate each cost 3 million times.</a:t>
            </a:r>
          </a:p>
          <a:p>
            <a:endParaRPr lang="en-US" dirty="0"/>
          </a:p>
        </p:txBody>
      </p:sp>
    </p:spTree>
    <p:extLst>
      <p:ext uri="{BB962C8B-B14F-4D97-AF65-F5344CB8AC3E}">
        <p14:creationId xmlns:p14="http://schemas.microsoft.com/office/powerpoint/2010/main" val="155040475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9893" y="500042"/>
            <a:ext cx="8704107" cy="493357"/>
          </a:xfrm>
        </p:spPr>
        <p:txBody>
          <a:bodyPr tIns="45825" bIns="45825">
            <a:normAutofit fontScale="90000"/>
          </a:bodyPr>
          <a:lstStyle/>
          <a:p>
            <a:pPr algn="ctr"/>
            <a:r>
              <a:rPr lang="en-US" dirty="0"/>
              <a:t>How do Neural networks learn?</a:t>
            </a:r>
          </a:p>
        </p:txBody>
      </p:sp>
      <p:sp>
        <p:nvSpPr>
          <p:cNvPr id="3" name="Text Placeholder 2"/>
          <p:cNvSpPr>
            <a:spLocks noGrp="1"/>
          </p:cNvSpPr>
          <p:nvPr>
            <p:ph type="body" idx="1"/>
          </p:nvPr>
        </p:nvSpPr>
        <p:spPr>
          <a:xfrm>
            <a:off x="244894" y="1431146"/>
            <a:ext cx="8654209" cy="4283869"/>
          </a:xfrm>
        </p:spPr>
        <p:txBody>
          <a:bodyPr rIns="91650" bIns="45825">
            <a:normAutofit/>
          </a:bodyPr>
          <a:lstStyle/>
          <a:p>
            <a:r>
              <a:rPr lang="en-US" sz="2600" b="1" u="sng" dirty="0">
                <a:solidFill>
                  <a:srgbClr val="FF0000"/>
                </a:solidFill>
              </a:rPr>
              <a:t>Stochastic Gradient Descent(SGD)</a:t>
            </a:r>
          </a:p>
          <a:p>
            <a:pPr>
              <a:buNone/>
            </a:pPr>
            <a:endParaRPr lang="en-US" sz="2600" b="1" u="sng" dirty="0">
              <a:solidFill>
                <a:srgbClr val="FF0000"/>
              </a:solidFill>
            </a:endParaRPr>
          </a:p>
          <a:p>
            <a:r>
              <a:rPr lang="en-US" sz="2600" dirty="0"/>
              <a:t>Gradient Descent works fine when we have a convex curve just like in the above figure. But if we don't have a convex curve, Gradient Descent fails.</a:t>
            </a:r>
          </a:p>
          <a:p>
            <a:pPr>
              <a:buNone/>
            </a:pPr>
            <a:endParaRPr lang="en-US" sz="2600" dirty="0"/>
          </a:p>
          <a:p>
            <a:r>
              <a:rPr lang="en-US" sz="2600" dirty="0"/>
              <a:t>The word ‘</a:t>
            </a:r>
            <a:r>
              <a:rPr lang="en-US" sz="2600" i="1" dirty="0"/>
              <a:t>stochastic</a:t>
            </a:r>
            <a:r>
              <a:rPr lang="en-US" sz="2600" dirty="0"/>
              <a:t>‘ means a system or a process that is linked with a random probability. Hence, in Stochastic Gradient Descent, a few samples are selected randomly instead of the whole data set for each iteration.</a:t>
            </a:r>
          </a:p>
          <a:p>
            <a:endParaRPr lang="en-US" dirty="0"/>
          </a:p>
        </p:txBody>
      </p:sp>
    </p:spTree>
    <p:extLst>
      <p:ext uri="{BB962C8B-B14F-4D97-AF65-F5344CB8AC3E}">
        <p14:creationId xmlns:p14="http://schemas.microsoft.com/office/powerpoint/2010/main" val="154581648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descr="Image for po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0232" y="2071678"/>
            <a:ext cx="5118245" cy="360394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928926" y="5857892"/>
            <a:ext cx="3117202" cy="370017"/>
          </a:xfrm>
          <a:prstGeom prst="rect">
            <a:avLst/>
          </a:prstGeom>
        </p:spPr>
        <p:txBody>
          <a:bodyPr wrap="none" lIns="91650" tIns="45825" rIns="91650" bIns="45825">
            <a:spAutoFit/>
          </a:bodyPr>
          <a:lstStyle/>
          <a:p>
            <a:r>
              <a:rPr lang="en-US" dirty="0">
                <a:latin typeface="medium-content-sans-serif-font"/>
                <a:hlinkClick r:id="rId3"/>
              </a:rPr>
              <a:t>Stochastic Gradient Descent</a:t>
            </a:r>
            <a:endParaRPr lang="en-US" dirty="0"/>
          </a:p>
        </p:txBody>
      </p:sp>
      <p:sp>
        <p:nvSpPr>
          <p:cNvPr id="5" name="Title 4"/>
          <p:cNvSpPr>
            <a:spLocks noGrp="1"/>
          </p:cNvSpPr>
          <p:nvPr>
            <p:ph type="title"/>
          </p:nvPr>
        </p:nvSpPr>
        <p:spPr/>
        <p:txBody>
          <a:bodyPr/>
          <a:lstStyle/>
          <a:p>
            <a:endParaRPr lang="en-IN"/>
          </a:p>
        </p:txBody>
      </p:sp>
    </p:spTree>
    <p:extLst>
      <p:ext uri="{BB962C8B-B14F-4D97-AF65-F5344CB8AC3E}">
        <p14:creationId xmlns:p14="http://schemas.microsoft.com/office/powerpoint/2010/main" val="16096799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3"/>
          <a:stretch>
            <a:fillRect/>
          </a:stretch>
        </p:blipFill>
        <p:spPr bwMode="auto">
          <a:xfrm>
            <a:off x="428596" y="1714489"/>
            <a:ext cx="8286808" cy="3835412"/>
          </a:xfrm>
          <a:prstGeom prst="rect">
            <a:avLst/>
          </a:prstGeom>
          <a:noFill/>
          <a:ln w="9525">
            <a:noFill/>
            <a:miter lim="800000"/>
            <a:headEnd/>
            <a:tailEnd/>
          </a:ln>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9893" y="500042"/>
            <a:ext cx="8704107" cy="493357"/>
          </a:xfrm>
        </p:spPr>
        <p:txBody>
          <a:bodyPr tIns="45825" bIns="45825">
            <a:normAutofit fontScale="90000"/>
          </a:bodyPr>
          <a:lstStyle/>
          <a:p>
            <a:pPr algn="ctr"/>
            <a:r>
              <a:rPr lang="en-US" dirty="0"/>
              <a:t>How do Neural networks learn?</a:t>
            </a:r>
          </a:p>
        </p:txBody>
      </p:sp>
      <p:sp>
        <p:nvSpPr>
          <p:cNvPr id="3" name="Text Placeholder 2"/>
          <p:cNvSpPr>
            <a:spLocks noGrp="1"/>
          </p:cNvSpPr>
          <p:nvPr>
            <p:ph type="body" idx="1"/>
          </p:nvPr>
        </p:nvSpPr>
        <p:spPr>
          <a:xfrm>
            <a:off x="219946" y="1571612"/>
            <a:ext cx="8654209" cy="5563761"/>
          </a:xfrm>
        </p:spPr>
        <p:txBody>
          <a:bodyPr rIns="91650" bIns="45825">
            <a:noAutofit/>
          </a:bodyPr>
          <a:lstStyle/>
          <a:p>
            <a:r>
              <a:rPr lang="en-US" sz="2400" dirty="0"/>
              <a:t>In SGD, we take one row of data at a time, run it through the neural network then adjust the weights. For the second row, we run it, then compare the Cost function and then again adjusting weights. And so on…</a:t>
            </a:r>
          </a:p>
          <a:p>
            <a:r>
              <a:rPr lang="en-US" sz="2400" dirty="0"/>
              <a:t>SGD helps us to avoid the problem of local minima. It is much faster than Gradient Descent because it is running each row at a time and it doesn’t have to load the whole data in memory for doing computation.</a:t>
            </a:r>
          </a:p>
        </p:txBody>
      </p:sp>
    </p:spTree>
    <p:extLst>
      <p:ext uri="{BB962C8B-B14F-4D97-AF65-F5344CB8AC3E}">
        <p14:creationId xmlns:p14="http://schemas.microsoft.com/office/powerpoint/2010/main" val="5851296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US" sz="2600" dirty="0"/>
              <a:t>One thing to be noted is that, as SGD is generally noisier than typical Gradient Descent, it usually took a higher number of iterations to reach the minima, because of its randomness in its descent. </a:t>
            </a:r>
          </a:p>
          <a:p>
            <a:r>
              <a:rPr lang="en-US" sz="2600" dirty="0"/>
              <a:t>Even though it requires a higher number of iterations to reach the minima than typical Gradient Descent, it is still computationally much less expensive than typical Gradient Descent. Hence, in most scenarios, SGD is preferred over Batch Gradient Descent for optimizing a learning algorithm.</a:t>
            </a:r>
          </a:p>
          <a:p>
            <a:pPr>
              <a:buNone/>
            </a:pPr>
            <a:endParaRPr lang="en-IN"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9893" y="642918"/>
            <a:ext cx="8704107" cy="558084"/>
          </a:xfrm>
        </p:spPr>
        <p:txBody>
          <a:bodyPr tIns="45825" bIns="45825">
            <a:normAutofit fontScale="90000"/>
          </a:bodyPr>
          <a:lstStyle/>
          <a:p>
            <a:pPr algn="ctr"/>
            <a:r>
              <a:rPr lang="en-US" dirty="0"/>
              <a:t>Training ANN with Stochastic Gradient Descent</a:t>
            </a:r>
            <a:br>
              <a:rPr lang="en-US" dirty="0"/>
            </a:br>
            <a:endParaRPr lang="en-US" dirty="0"/>
          </a:p>
        </p:txBody>
      </p:sp>
      <p:sp>
        <p:nvSpPr>
          <p:cNvPr id="3" name="Text Placeholder 2"/>
          <p:cNvSpPr>
            <a:spLocks noGrp="1"/>
          </p:cNvSpPr>
          <p:nvPr>
            <p:ph type="body" idx="1"/>
          </p:nvPr>
        </p:nvSpPr>
        <p:spPr>
          <a:xfrm>
            <a:off x="140089" y="1500174"/>
            <a:ext cx="8654209" cy="5265182"/>
          </a:xfrm>
        </p:spPr>
        <p:txBody>
          <a:bodyPr rIns="91650" bIns="45825">
            <a:normAutofit/>
          </a:bodyPr>
          <a:lstStyle/>
          <a:p>
            <a:r>
              <a:rPr lang="en-US" sz="2400" dirty="0"/>
              <a:t>Step-1 → Randomly initialize the weights to small numbers close to 0 but not 0.</a:t>
            </a:r>
          </a:p>
          <a:p>
            <a:pPr>
              <a:buNone/>
            </a:pPr>
            <a:endParaRPr lang="en-US" sz="2400" dirty="0"/>
          </a:p>
          <a:p>
            <a:r>
              <a:rPr lang="en-US" sz="2400" dirty="0"/>
              <a:t>Step-2 → Input the first observation of your dataset in the input layer, each feature in one node.</a:t>
            </a:r>
          </a:p>
          <a:p>
            <a:pPr>
              <a:buNone/>
            </a:pPr>
            <a:endParaRPr lang="en-US" sz="2400" dirty="0"/>
          </a:p>
          <a:p>
            <a:r>
              <a:rPr lang="en-US" sz="2400" dirty="0"/>
              <a:t>Step-3 → </a:t>
            </a:r>
            <a:r>
              <a:rPr lang="en-US" sz="2400" b="1" dirty="0"/>
              <a:t>Forward-Propagation</a:t>
            </a:r>
            <a:r>
              <a:rPr lang="en-US" sz="2400" dirty="0"/>
              <a:t>: From left to right, the neurons are activated in a way that the impact of each neuron's activation is limited by the weights. Propagate the activations until getting the predicted value.</a:t>
            </a:r>
          </a:p>
          <a:p>
            <a:endParaRPr lang="en-US" dirty="0"/>
          </a:p>
        </p:txBody>
      </p:sp>
    </p:spTree>
    <p:extLst>
      <p:ext uri="{BB962C8B-B14F-4D97-AF65-F5344CB8AC3E}">
        <p14:creationId xmlns:p14="http://schemas.microsoft.com/office/powerpoint/2010/main" val="396034184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428604"/>
            <a:ext cx="8229600" cy="1252728"/>
          </a:xfrm>
        </p:spPr>
        <p:txBody>
          <a:bodyPr tIns="45825" bIns="45825">
            <a:normAutofit fontScale="90000"/>
          </a:bodyPr>
          <a:lstStyle/>
          <a:p>
            <a:pPr algn="ctr"/>
            <a:r>
              <a:rPr lang="en-US" dirty="0"/>
              <a:t>Training ANN with Stochastic Gradient Descent</a:t>
            </a:r>
            <a:br>
              <a:rPr lang="en-US" dirty="0"/>
            </a:br>
            <a:endParaRPr lang="en-US" dirty="0"/>
          </a:p>
        </p:txBody>
      </p:sp>
      <p:sp>
        <p:nvSpPr>
          <p:cNvPr id="3" name="Text Placeholder 2"/>
          <p:cNvSpPr>
            <a:spLocks noGrp="1"/>
          </p:cNvSpPr>
          <p:nvPr>
            <p:ph type="body" idx="1"/>
          </p:nvPr>
        </p:nvSpPr>
        <p:spPr>
          <a:xfrm>
            <a:off x="244894" y="1431146"/>
            <a:ext cx="8654209" cy="4926812"/>
          </a:xfrm>
        </p:spPr>
        <p:txBody>
          <a:bodyPr rIns="91650" bIns="45825">
            <a:normAutofit/>
          </a:bodyPr>
          <a:lstStyle/>
          <a:p>
            <a:r>
              <a:rPr lang="en-US" sz="2400" dirty="0"/>
              <a:t>Step-4 → Compare the predicted result to the actual result and measure the generated error(Cost function).</a:t>
            </a:r>
          </a:p>
          <a:p>
            <a:r>
              <a:rPr lang="en-US" sz="2400" dirty="0"/>
              <a:t>Step-5 → </a:t>
            </a:r>
            <a:r>
              <a:rPr lang="en-US" sz="2400" b="1" dirty="0"/>
              <a:t>Back-Propagation</a:t>
            </a:r>
            <a:r>
              <a:rPr lang="en-US" sz="2400" dirty="0"/>
              <a:t>: from right to left, the error is back propagated. Update the weights according to how much they are responsible for the error. The learning rate decides how much we update weights.</a:t>
            </a:r>
          </a:p>
          <a:p>
            <a:pPr>
              <a:buNone/>
            </a:pPr>
            <a:endParaRPr lang="en-US" sz="2400" dirty="0"/>
          </a:p>
          <a:p>
            <a:r>
              <a:rPr lang="en-US" sz="2400" dirty="0"/>
              <a:t>Step-6 → Repeat step-1 to 5 and update the weights after each observation(Reinforcement Learning)</a:t>
            </a:r>
          </a:p>
          <a:p>
            <a:r>
              <a:rPr lang="en-US" sz="2400" dirty="0"/>
              <a:t>Step-7 → When the whole training set passed through the ANN, that makes and epoch. Redo more epochs.</a:t>
            </a:r>
          </a:p>
        </p:txBody>
      </p:sp>
    </p:spTree>
    <p:extLst>
      <p:ext uri="{BB962C8B-B14F-4D97-AF65-F5344CB8AC3E}">
        <p14:creationId xmlns:p14="http://schemas.microsoft.com/office/powerpoint/2010/main" val="258365756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IN" cap="all" dirty="0"/>
              <a:t>GRADIENT DESCENT </a:t>
            </a:r>
            <a:br>
              <a:rPr lang="en-IN" cap="all" dirty="0"/>
            </a:br>
            <a:endParaRPr lang="en-IN" dirty="0"/>
          </a:p>
        </p:txBody>
      </p:sp>
      <p:sp>
        <p:nvSpPr>
          <p:cNvPr id="3" name="Content Placeholder 2"/>
          <p:cNvSpPr>
            <a:spLocks noGrp="1"/>
          </p:cNvSpPr>
          <p:nvPr>
            <p:ph idx="1"/>
          </p:nvPr>
        </p:nvSpPr>
        <p:spPr>
          <a:xfrm>
            <a:off x="0" y="1571612"/>
            <a:ext cx="9144000" cy="5072097"/>
          </a:xfrm>
        </p:spPr>
        <p:txBody>
          <a:bodyPr>
            <a:normAutofit/>
          </a:bodyPr>
          <a:lstStyle/>
          <a:p>
            <a:r>
              <a:rPr lang="en-IN" sz="2400" dirty="0"/>
              <a:t>Gradient descent is an optimization algorithm that's used when training a machine learning model. </a:t>
            </a:r>
          </a:p>
          <a:p>
            <a:r>
              <a:rPr lang="en-IN" sz="2400" dirty="0"/>
              <a:t>It's based on a convex function and tweaks its parameters iteratively to minimize a given function to its local minimum.</a:t>
            </a:r>
          </a:p>
          <a:p>
            <a:pPr algn="ctr">
              <a:buNone/>
            </a:pPr>
            <a:r>
              <a:rPr lang="en-IN" sz="2400" b="1" cap="all" dirty="0">
                <a:solidFill>
                  <a:srgbClr val="FF0000"/>
                </a:solidFill>
              </a:rPr>
              <a:t>WHAT IS GRADIENT DESCENT?</a:t>
            </a:r>
          </a:p>
          <a:p>
            <a:r>
              <a:rPr lang="en-IN" sz="2400" dirty="0"/>
              <a:t>Gradient Descent is an optimization algorithm for finding a local minimum of a differentiable function. </a:t>
            </a:r>
          </a:p>
          <a:p>
            <a:r>
              <a:rPr lang="en-IN" sz="2400" dirty="0"/>
              <a:t>Gradient descent is simply used to find the values of a function's parameters (coefficients) that minimize a cost function as far as possible.</a:t>
            </a:r>
          </a:p>
          <a:p>
            <a:pPr>
              <a:buNone/>
            </a:pPr>
            <a:r>
              <a:rPr lang="en-IN" sz="2400" b="1" i="1" dirty="0">
                <a:solidFill>
                  <a:srgbClr val="FF0000"/>
                </a:solidFill>
              </a:rPr>
              <a:t>"A gradient measures how much the output of a function changes if you change the inputs a little bit." — </a:t>
            </a:r>
            <a:r>
              <a:rPr lang="en-IN" sz="2400" b="1" i="1" dirty="0" err="1">
                <a:solidFill>
                  <a:srgbClr val="FF0000"/>
                </a:solidFill>
              </a:rPr>
              <a:t>Lex</a:t>
            </a:r>
            <a:r>
              <a:rPr lang="en-IN" sz="2400" b="1" i="1" dirty="0">
                <a:solidFill>
                  <a:srgbClr val="FF0000"/>
                </a:solidFill>
              </a:rPr>
              <a:t> </a:t>
            </a:r>
            <a:r>
              <a:rPr lang="en-IN" sz="2400" b="1" i="1" dirty="0" err="1">
                <a:solidFill>
                  <a:srgbClr val="FF0000"/>
                </a:solidFill>
              </a:rPr>
              <a:t>Fridman</a:t>
            </a:r>
            <a:r>
              <a:rPr lang="en-IN" sz="2400" b="1" i="1" dirty="0">
                <a:solidFill>
                  <a:srgbClr val="FF0000"/>
                </a:solidFill>
              </a:rPr>
              <a:t> (MIT)</a:t>
            </a:r>
            <a:endParaRPr lang="en-IN" sz="2400" dirty="0">
              <a:solidFill>
                <a:srgbClr val="FF0000"/>
              </a:solidFill>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5448"/>
            <a:ext cx="8686800" cy="1252728"/>
          </a:xfrm>
        </p:spPr>
        <p:txBody>
          <a:bodyPr/>
          <a:lstStyle/>
          <a:p>
            <a:pPr algn="ctr"/>
            <a:r>
              <a:rPr lang="en-IN" dirty="0"/>
              <a:t>DELTA RULE:</a:t>
            </a:r>
          </a:p>
        </p:txBody>
      </p:sp>
      <p:sp>
        <p:nvSpPr>
          <p:cNvPr id="3" name="Content Placeholder 2"/>
          <p:cNvSpPr>
            <a:spLocks noGrp="1"/>
          </p:cNvSpPr>
          <p:nvPr>
            <p:ph idx="1"/>
          </p:nvPr>
        </p:nvSpPr>
        <p:spPr>
          <a:xfrm>
            <a:off x="457200" y="1500174"/>
            <a:ext cx="8229600" cy="4900627"/>
          </a:xfrm>
        </p:spPr>
        <p:txBody>
          <a:bodyPr>
            <a:normAutofit/>
          </a:bodyPr>
          <a:lstStyle/>
          <a:p>
            <a:r>
              <a:rPr lang="en-IN" sz="2000" dirty="0"/>
              <a:t>In </a:t>
            </a:r>
            <a:r>
              <a:rPr lang="en-IN" sz="2000" dirty="0">
                <a:hlinkClick r:id="rId2" tooltip="Machine learning"/>
              </a:rPr>
              <a:t>machine learning</a:t>
            </a:r>
            <a:r>
              <a:rPr lang="en-IN" sz="2000" dirty="0"/>
              <a:t>, the </a:t>
            </a:r>
            <a:r>
              <a:rPr lang="en-IN" sz="2000" b="1" dirty="0"/>
              <a:t>delta rule</a:t>
            </a:r>
            <a:r>
              <a:rPr lang="en-IN" sz="2000" dirty="0"/>
              <a:t> is a </a:t>
            </a:r>
            <a:r>
              <a:rPr lang="en-IN" sz="2000" dirty="0">
                <a:hlinkClick r:id="rId3" tooltip="Gradient descent"/>
              </a:rPr>
              <a:t>gradient descent</a:t>
            </a:r>
            <a:r>
              <a:rPr lang="en-IN" sz="2000" dirty="0"/>
              <a:t> learning rule for updating the weights of the inputs to </a:t>
            </a:r>
            <a:r>
              <a:rPr lang="en-IN" sz="2000" dirty="0">
                <a:hlinkClick r:id="rId4" tooltip="Artificial neurons"/>
              </a:rPr>
              <a:t>artificial neurons</a:t>
            </a:r>
            <a:r>
              <a:rPr lang="en-IN" sz="2000" dirty="0"/>
              <a:t> in a </a:t>
            </a:r>
            <a:r>
              <a:rPr lang="en-IN" sz="2000" dirty="0">
                <a:hlinkClick r:id="rId5" tooltip="Feedforward neural network"/>
              </a:rPr>
              <a:t>single-layer neural network</a:t>
            </a:r>
            <a:r>
              <a:rPr lang="en-IN" sz="2000" dirty="0"/>
              <a:t>.</a:t>
            </a:r>
            <a:endParaRPr lang="en-IN" sz="2000" baseline="30000" dirty="0"/>
          </a:p>
          <a:p>
            <a:r>
              <a:rPr lang="en-IN" sz="2000" dirty="0"/>
              <a:t> It is a special case of the more general </a:t>
            </a:r>
            <a:r>
              <a:rPr lang="en-IN" sz="2000" dirty="0">
                <a:hlinkClick r:id="rId6" tooltip="Backpropagation"/>
              </a:rPr>
              <a:t>backpropagation</a:t>
            </a:r>
            <a:r>
              <a:rPr lang="en-IN" sz="2000" dirty="0"/>
              <a:t> algorithm. </a:t>
            </a:r>
          </a:p>
          <a:p>
            <a:r>
              <a:rPr lang="en-IN" sz="2000" dirty="0"/>
              <a:t>The delta rule is derived by attempting to minimize the error in the output of the neural network through </a:t>
            </a:r>
            <a:r>
              <a:rPr lang="en-IN" sz="2000" dirty="0">
                <a:hlinkClick r:id="rId3" tooltip="Gradient descent"/>
              </a:rPr>
              <a:t>gradient descent</a:t>
            </a:r>
            <a:r>
              <a:rPr lang="en-IN" sz="2000" dirty="0"/>
              <a:t>. </a:t>
            </a:r>
          </a:p>
          <a:p>
            <a:r>
              <a:rPr lang="en-IN" sz="2000" dirty="0">
                <a:solidFill>
                  <a:srgbClr val="FF0000"/>
                </a:solidFill>
              </a:rPr>
              <a:t>The Delta rule in machine learning and neural network environments is a specific type of backpropagation that helps to refine connectionist ML/AI networks, making connections between inputs and outputs with layers of artificial neurons.</a:t>
            </a:r>
          </a:p>
          <a:p>
            <a:r>
              <a:rPr lang="en-IN" sz="2000" dirty="0"/>
              <a:t>The Delta rule is also known as the Delta learning rule.</a:t>
            </a:r>
            <a:endParaRPr lang="en-IN" sz="2000" u="sng" dirty="0">
              <a:solidFill>
                <a:srgbClr val="FF0000"/>
              </a:solidFill>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800" dirty="0"/>
              <a:t>Limitations of </a:t>
            </a:r>
            <a:r>
              <a:rPr lang="en-IN" sz="4800" dirty="0" err="1"/>
              <a:t>Perceptrons</a:t>
            </a:r>
            <a:endParaRPr lang="en-IN" dirty="0"/>
          </a:p>
        </p:txBody>
      </p:sp>
      <p:sp>
        <p:nvSpPr>
          <p:cNvPr id="3" name="Content Placeholder 2"/>
          <p:cNvSpPr>
            <a:spLocks noGrp="1"/>
          </p:cNvSpPr>
          <p:nvPr>
            <p:ph idx="1"/>
          </p:nvPr>
        </p:nvSpPr>
        <p:spPr/>
        <p:txBody>
          <a:bodyPr>
            <a:normAutofit/>
          </a:bodyPr>
          <a:lstStyle/>
          <a:p>
            <a:r>
              <a:rPr lang="en-IN" sz="2400" dirty="0" err="1"/>
              <a:t>Perceptrons</a:t>
            </a:r>
            <a:r>
              <a:rPr lang="en-IN" sz="2400" dirty="0"/>
              <a:t> have a </a:t>
            </a:r>
            <a:r>
              <a:rPr lang="en-IN" sz="2400" dirty="0" err="1"/>
              <a:t>monotinicity</a:t>
            </a:r>
            <a:r>
              <a:rPr lang="en-IN" sz="2400" dirty="0"/>
              <a:t> property: -   If a link has positive weight, activation can only increase as the corresponding input value increase (irrespective of other input values)</a:t>
            </a:r>
          </a:p>
          <a:p>
            <a:r>
              <a:rPr lang="en-IN" sz="2400" dirty="0"/>
              <a:t>Can't represent functions where input interactions can cancel one another's effect (e.g. XOR)</a:t>
            </a:r>
          </a:p>
          <a:p>
            <a:r>
              <a:rPr lang="en-IN" sz="2400" dirty="0"/>
              <a:t>Can represent only linearly separable functions.</a:t>
            </a:r>
          </a:p>
          <a:p>
            <a:pPr algn="ctr">
              <a:buNone/>
            </a:pPr>
            <a:r>
              <a:rPr lang="en-IN" b="1" dirty="0">
                <a:solidFill>
                  <a:srgbClr val="FF0000"/>
                </a:solidFill>
              </a:rPr>
              <a:t> Solution : multiple layers</a:t>
            </a:r>
            <a:endParaRPr lang="en-IN" dirty="0">
              <a:solidFill>
                <a:srgbClr val="FF0000"/>
              </a:solidFill>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Multilayer Networks:</a:t>
            </a:r>
          </a:p>
        </p:txBody>
      </p:sp>
      <p:sp>
        <p:nvSpPr>
          <p:cNvPr id="3" name="Content Placeholder 2"/>
          <p:cNvSpPr>
            <a:spLocks noGrp="1"/>
          </p:cNvSpPr>
          <p:nvPr>
            <p:ph idx="1"/>
          </p:nvPr>
        </p:nvSpPr>
        <p:spPr>
          <a:xfrm>
            <a:off x="457200" y="1500175"/>
            <a:ext cx="8229600" cy="4900626"/>
          </a:xfrm>
        </p:spPr>
        <p:txBody>
          <a:bodyPr/>
          <a:lstStyle/>
          <a:p>
            <a:r>
              <a:rPr lang="en-IN" sz="2400" dirty="0"/>
              <a:t>Multilayer networks solve the classification problem for non linear sets by employing </a:t>
            </a:r>
            <a:r>
              <a:rPr lang="en-IN" sz="2400" i="1" dirty="0"/>
              <a:t>hidden layers</a:t>
            </a:r>
            <a:r>
              <a:rPr lang="en-IN" sz="2400" dirty="0"/>
              <a:t>, whose neurons are not directly connected to the output. </a:t>
            </a:r>
          </a:p>
          <a:p>
            <a:endParaRPr lang="en-IN" sz="2400" dirty="0"/>
          </a:p>
          <a:p>
            <a:endParaRPr lang="en-IN" dirty="0"/>
          </a:p>
        </p:txBody>
      </p:sp>
      <p:pic>
        <p:nvPicPr>
          <p:cNvPr id="4" name="Picture 3" descr="m.JPG"/>
          <p:cNvPicPr>
            <a:picLocks noChangeAspect="1"/>
          </p:cNvPicPr>
          <p:nvPr/>
        </p:nvPicPr>
        <p:blipFill>
          <a:blip r:embed="rId2"/>
          <a:stretch>
            <a:fillRect/>
          </a:stretch>
        </p:blipFill>
        <p:spPr>
          <a:xfrm>
            <a:off x="1285852" y="2857496"/>
            <a:ext cx="6772275" cy="3143272"/>
          </a:xfrm>
          <a:prstGeom prst="rect">
            <a:avLst/>
          </a:prstGeom>
        </p:spPr>
      </p:pic>
      <p:sp>
        <p:nvSpPr>
          <p:cNvPr id="5" name="TextBox 4"/>
          <p:cNvSpPr txBox="1"/>
          <p:nvPr/>
        </p:nvSpPr>
        <p:spPr>
          <a:xfrm>
            <a:off x="2071670" y="6143644"/>
            <a:ext cx="5333576" cy="369332"/>
          </a:xfrm>
          <a:prstGeom prst="rect">
            <a:avLst/>
          </a:prstGeom>
          <a:noFill/>
        </p:spPr>
        <p:txBody>
          <a:bodyPr wrap="none" rtlCol="0">
            <a:spAutoFit/>
          </a:bodyPr>
          <a:lstStyle/>
          <a:p>
            <a:r>
              <a:rPr lang="en-IN" dirty="0"/>
              <a:t> Examples of Multilayer Neural Network Architectures.</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IN" dirty="0"/>
              <a:t>Derivation of </a:t>
            </a:r>
            <a:r>
              <a:rPr lang="en-IN"/>
              <a:t>Backpropagation Algorithm</a:t>
            </a:r>
          </a:p>
        </p:txBody>
      </p:sp>
      <p:sp>
        <p:nvSpPr>
          <p:cNvPr id="3" name="Content Placeholder 2"/>
          <p:cNvSpPr>
            <a:spLocks noGrp="1"/>
          </p:cNvSpPr>
          <p:nvPr>
            <p:ph idx="1"/>
          </p:nvPr>
        </p:nvSpPr>
        <p:spPr/>
        <p:txBody>
          <a:bodyPr/>
          <a:lstStyle/>
          <a:p>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3"/>
          <a:stretch>
            <a:fillRect/>
          </a:stretch>
        </p:blipFill>
        <p:spPr bwMode="auto">
          <a:xfrm>
            <a:off x="500034" y="2214554"/>
            <a:ext cx="8001055" cy="2859038"/>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630478"/>
          </a:xfrm>
        </p:spPr>
        <p:txBody>
          <a:bodyPr>
            <a:normAutofit fontScale="90000"/>
          </a:bodyPr>
          <a:lstStyle/>
          <a:p>
            <a:pPr algn="ctr"/>
            <a:r>
              <a:rPr lang="en-IN" dirty="0"/>
              <a:t>Artificial Neural Networks Architecture</a:t>
            </a:r>
            <a:br>
              <a:rPr lang="en-IN" dirty="0"/>
            </a:br>
            <a:endParaRPr lang="en-IN" dirty="0"/>
          </a:p>
        </p:txBody>
      </p:sp>
      <p:pic>
        <p:nvPicPr>
          <p:cNvPr id="4" name="Content Placeholder 3" descr="560px-Artificial_neural_network.svg.png"/>
          <p:cNvPicPr>
            <a:picLocks noGrp="1" noChangeAspect="1"/>
          </p:cNvPicPr>
          <p:nvPr>
            <p:ph idx="1"/>
          </p:nvPr>
        </p:nvPicPr>
        <p:blipFill>
          <a:blip r:embed="rId2"/>
          <a:stretch>
            <a:fillRect/>
          </a:stretch>
        </p:blipFill>
        <p:spPr>
          <a:xfrm>
            <a:off x="1981454" y="1774825"/>
            <a:ext cx="5181092" cy="4625975"/>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00174"/>
            <a:ext cx="8229600" cy="4625989"/>
          </a:xfrm>
        </p:spPr>
        <p:txBody>
          <a:bodyPr/>
          <a:lstStyle/>
          <a:p>
            <a:r>
              <a:rPr lang="en-IN" dirty="0"/>
              <a:t>In a neural network, there are three essential layers –</a:t>
            </a:r>
          </a:p>
          <a:p>
            <a:pPr lvl="1"/>
            <a:r>
              <a:rPr lang="en-IN" dirty="0"/>
              <a:t>Input Layers</a:t>
            </a:r>
          </a:p>
          <a:p>
            <a:pPr lvl="1"/>
            <a:r>
              <a:rPr lang="en-IN" dirty="0"/>
              <a:t>Hidden Layers</a:t>
            </a:r>
          </a:p>
          <a:p>
            <a:pPr lvl="1"/>
            <a:r>
              <a:rPr lang="en-IN" dirty="0"/>
              <a:t>Output Layers</a:t>
            </a:r>
          </a:p>
          <a:p>
            <a:pPr>
              <a:buNone/>
            </a:pPr>
            <a:endParaRPr lang="en-IN" dirty="0"/>
          </a:p>
          <a:p>
            <a:pPr lvl="1"/>
            <a:endParaRPr lang="en-IN" dirty="0"/>
          </a:p>
        </p:txBody>
      </p:sp>
      <p:sp>
        <p:nvSpPr>
          <p:cNvPr id="4" name="Rectangle 3"/>
          <p:cNvSpPr/>
          <p:nvPr/>
        </p:nvSpPr>
        <p:spPr>
          <a:xfrm>
            <a:off x="1071538" y="214290"/>
            <a:ext cx="6929486" cy="707886"/>
          </a:xfrm>
          <a:prstGeom prst="rect">
            <a:avLst/>
          </a:prstGeom>
        </p:spPr>
        <p:txBody>
          <a:bodyPr wrap="square">
            <a:spAutoFit/>
          </a:bodyPr>
          <a:lstStyle/>
          <a:p>
            <a:pPr algn="ctr"/>
            <a:r>
              <a:rPr lang="en-IN" sz="4000" b="1" dirty="0">
                <a:solidFill>
                  <a:srgbClr val="FFC000"/>
                </a:solidFill>
              </a:rPr>
              <a:t>ANN Representation</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Gallery</Template>
  <TotalTime>4636</TotalTime>
  <Words>4619</Words>
  <Application>Microsoft Office PowerPoint</Application>
  <PresentationFormat>On-screen Show (4:3)</PresentationFormat>
  <Paragraphs>260</Paragraphs>
  <Slides>68</Slides>
  <Notes>4</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68</vt:i4>
      </vt:variant>
    </vt:vector>
  </HeadingPairs>
  <TitlesOfParts>
    <vt:vector size="79" baseType="lpstr">
      <vt:lpstr>Arial</vt:lpstr>
      <vt:lpstr>Calibri</vt:lpstr>
      <vt:lpstr>Corbel</vt:lpstr>
      <vt:lpstr>medium-content-sans-serif-font</vt:lpstr>
      <vt:lpstr>medium-content-serif-font</vt:lpstr>
      <vt:lpstr>Menlo</vt:lpstr>
      <vt:lpstr>Times New Roman</vt:lpstr>
      <vt:lpstr>Wingdings</vt:lpstr>
      <vt:lpstr>Wingdings 2</vt:lpstr>
      <vt:lpstr>Wingdings 3</vt:lpstr>
      <vt:lpstr>Module</vt:lpstr>
      <vt:lpstr>Unit-4</vt:lpstr>
      <vt:lpstr>Syllabus</vt:lpstr>
      <vt:lpstr>Motivation Behind ANN:</vt:lpstr>
      <vt:lpstr>What is Artificial Neural Network? </vt:lpstr>
      <vt:lpstr>Artificial Neural Network : Definition</vt:lpstr>
      <vt:lpstr>PowerPoint Presentation</vt:lpstr>
      <vt:lpstr>PowerPoint Presentation</vt:lpstr>
      <vt:lpstr>Artificial Neural Networks Architecture </vt:lpstr>
      <vt:lpstr>PowerPoint Presentation</vt:lpstr>
      <vt:lpstr>PowerPoint Presentation</vt:lpstr>
      <vt:lpstr>Perceptron:</vt:lpstr>
      <vt:lpstr>Explanation of Perceptron</vt:lpstr>
      <vt:lpstr>Structure of a Perceptron </vt:lpstr>
      <vt:lpstr>The Perceptron Learning Process </vt:lpstr>
      <vt:lpstr>PowerPoint Presentation</vt:lpstr>
      <vt:lpstr>PowerPoint Presentation</vt:lpstr>
      <vt:lpstr>PowerPoint Presentation</vt:lpstr>
      <vt:lpstr>Activation Function: </vt:lpstr>
      <vt:lpstr>Why Activation Function?</vt:lpstr>
      <vt:lpstr>Types of Activation Functions:</vt:lpstr>
      <vt:lpstr>PowerPoint Presentation</vt:lpstr>
      <vt:lpstr>Types of Activation Functions:</vt:lpstr>
      <vt:lpstr>Types of Activation Functions:</vt:lpstr>
      <vt:lpstr>Types of Activation Functions:</vt:lpstr>
      <vt:lpstr>Types of Activation Functions:</vt:lpstr>
      <vt:lpstr>Types of Activation Functions:</vt:lpstr>
      <vt:lpstr>PowerPoint Presentation</vt:lpstr>
      <vt:lpstr>Types of Artificial Neural Networks</vt:lpstr>
      <vt:lpstr>FeedForward ANN </vt:lpstr>
      <vt:lpstr>FeedBack ANN </vt:lpstr>
      <vt:lpstr>Multi-Layer Perceptron: </vt:lpstr>
      <vt:lpstr>PowerPoint Presentation</vt:lpstr>
      <vt:lpstr>PowerPoint Presentation</vt:lpstr>
      <vt:lpstr>PowerPoint Presentation</vt:lpstr>
      <vt:lpstr>Back Propagation Algorithm </vt:lpstr>
      <vt:lpstr>What is Backpropagation? </vt:lpstr>
      <vt:lpstr>Why We Need Backpropagation? </vt:lpstr>
      <vt:lpstr>Why We Need Backpropagation? </vt:lpstr>
      <vt:lpstr>Why We Need Backpropagation? </vt:lpstr>
      <vt:lpstr>How Backpropagation Works: Simple Algorithm</vt:lpstr>
      <vt:lpstr>How Backpropagation Works? </vt:lpstr>
      <vt:lpstr>Why We Need Backpropagation? </vt:lpstr>
      <vt:lpstr>Types of Backpropagation Networks </vt:lpstr>
      <vt:lpstr>PowerPoint Presentation</vt:lpstr>
      <vt:lpstr>Backpropagation Key Points </vt:lpstr>
      <vt:lpstr>How does the Neural network work? </vt:lpstr>
      <vt:lpstr>How does the Neural network work? </vt:lpstr>
      <vt:lpstr>How does the Neural network work? </vt:lpstr>
      <vt:lpstr>How does the Neural network work? </vt:lpstr>
      <vt:lpstr>How do Neural networks learn? </vt:lpstr>
      <vt:lpstr>How do Neural networks learn?</vt:lpstr>
      <vt:lpstr>How do Neural networks learn?</vt:lpstr>
      <vt:lpstr>How do Neural networks learn?</vt:lpstr>
      <vt:lpstr>How do Neural networks learn?</vt:lpstr>
      <vt:lpstr>Brute-force method </vt:lpstr>
      <vt:lpstr>Batch-Gradient Descent</vt:lpstr>
      <vt:lpstr>How do Neural networks learn?</vt:lpstr>
      <vt:lpstr>How do Neural networks learn?</vt:lpstr>
      <vt:lpstr>PowerPoint Presentation</vt:lpstr>
      <vt:lpstr>How do Neural networks learn?</vt:lpstr>
      <vt:lpstr>PowerPoint Presentation</vt:lpstr>
      <vt:lpstr>Training ANN with Stochastic Gradient Descent </vt:lpstr>
      <vt:lpstr>Training ANN with Stochastic Gradient Descent </vt:lpstr>
      <vt:lpstr>GRADIENT DESCENT  </vt:lpstr>
      <vt:lpstr>DELTA RULE:</vt:lpstr>
      <vt:lpstr>Limitations of Perceptrons</vt:lpstr>
      <vt:lpstr>Multilayer Networks:</vt:lpstr>
      <vt:lpstr>Derivation of Backpropagation Algorithm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NEURAL NETWORKS </dc:title>
  <dc:creator>Rajeev Sharma</dc:creator>
  <cp:lastModifiedBy>Rajeev Sharma</cp:lastModifiedBy>
  <cp:revision>122</cp:revision>
  <dcterms:created xsi:type="dcterms:W3CDTF">2020-09-01T11:27:17Z</dcterms:created>
  <dcterms:modified xsi:type="dcterms:W3CDTF">2020-09-21T06:11:45Z</dcterms:modified>
</cp:coreProperties>
</file>