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2414E-B793-4692-A790-E8B702A5A40A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6BAA-9531-490D-AF8A-9366B7321B5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4391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A806-1A4C-15AA-ED52-E4089830A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E23A2-4774-9879-1271-35F14D050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BDE13-811B-1C07-E85B-3021A6A4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E4B66-F260-EF91-279C-4173D15C5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88D3E-D8D7-CBD3-9454-11B290B2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711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45FB-1935-BDAE-D59D-8FC01B2D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CC5B-9C6B-78CF-2803-0D056B387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99A38-2B44-3CE6-E6B9-2E80A47A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6422-F882-9CD0-C6A9-EC6C084AA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91081-79B0-424C-989B-68DE0F1C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808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82289-D511-248E-BFC8-858F5A7C9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11F6E-5F3A-3F9F-7FAE-415BA2C9D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DE3A0-0D97-A2A0-443B-1C3F3370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EF20-2ECF-E0D2-B4BE-DAA3DC7D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818AA-AC23-E082-9CC2-1CC473CA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9214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मांडणी सानुकूल कर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DB3D6B6A-E0C1-02CA-A8EA-59EC78B2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667"/>
          </a:xfrm>
        </p:spPr>
        <p:txBody>
          <a:bodyPr/>
          <a:lstStyle/>
          <a:p>
            <a:r>
              <a:rPr lang="mr-IN" dirty="0"/>
              <a:t>मुख्य शीर्षक शैली संपादित करण्यासाठी येथे </a:t>
            </a:r>
            <a:r>
              <a:rPr lang="mr-IN" dirty="0" err="1"/>
              <a:t>क्लिक</a:t>
            </a:r>
            <a:r>
              <a:rPr lang="mr-IN" dirty="0"/>
              <a:t> करा</a:t>
            </a:r>
            <a:endParaRPr lang="en-US" dirty="0"/>
          </a:p>
        </p:txBody>
      </p:sp>
      <p:sp>
        <p:nvSpPr>
          <p:cNvPr id="3" name="तारीख प्लेसहोल्डर 2">
            <a:extLst>
              <a:ext uri="{FF2B5EF4-FFF2-40B4-BE49-F238E27FC236}">
                <a16:creationId xmlns:a16="http://schemas.microsoft.com/office/drawing/2014/main" id="{AB551A4E-883F-6C10-80A5-940CF8037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E9270-3BC4-40EB-BC37-DFFAF78C9B4C}" type="datetime1">
              <a:rPr lang="en-IN" smtClean="0"/>
              <a:t>18-03-2025</a:t>
            </a:fld>
            <a:endParaRPr lang="en-US" dirty="0"/>
          </a:p>
        </p:txBody>
      </p:sp>
      <p:sp>
        <p:nvSpPr>
          <p:cNvPr id="4" name="तळटिप प्लेसहोल्डर 3">
            <a:extLst>
              <a:ext uri="{FF2B5EF4-FFF2-40B4-BE49-F238E27FC236}">
                <a16:creationId xmlns:a16="http://schemas.microsoft.com/office/drawing/2014/main" id="{5E8D8BAF-094D-43D0-C3EC-9883FF97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स्लाइड क्रमांक प्लेसहोल्डर 4">
            <a:extLst>
              <a:ext uri="{FF2B5EF4-FFF2-40B4-BE49-F238E27FC236}">
                <a16:creationId xmlns:a16="http://schemas.microsoft.com/office/drawing/2014/main" id="{1C4E4B69-779C-0EB6-9342-7C1851C2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सामुग्री प्लेसहोल्डर 6">
            <a:extLst>
              <a:ext uri="{FF2B5EF4-FFF2-40B4-BE49-F238E27FC236}">
                <a16:creationId xmlns:a16="http://schemas.microsoft.com/office/drawing/2014/main" id="{2F70A345-28E4-892A-1DD3-BE3D199B0A5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325563"/>
            <a:ext cx="5008563" cy="4783137"/>
          </a:xfrm>
        </p:spPr>
        <p:txBody>
          <a:bodyPr/>
          <a:lstStyle/>
          <a:p>
            <a:pPr lvl="0"/>
            <a:r>
              <a:rPr lang="mr-IN"/>
              <a:t>मुख्य मजकूर शैली</a:t>
            </a:r>
          </a:p>
          <a:p>
            <a:pPr lvl="1"/>
            <a:r>
              <a:rPr lang="mr-IN"/>
              <a:t>द्वितीय स्तर</a:t>
            </a:r>
          </a:p>
          <a:p>
            <a:pPr lvl="2"/>
            <a:r>
              <a:rPr lang="mr-IN"/>
              <a:t>तृतीय स्तर</a:t>
            </a:r>
          </a:p>
          <a:p>
            <a:pPr lvl="3"/>
            <a:r>
              <a:rPr lang="mr-IN"/>
              <a:t>चतुर्थ स्तर</a:t>
            </a:r>
          </a:p>
          <a:p>
            <a:pPr lvl="4"/>
            <a:r>
              <a:rPr lang="mr-IN"/>
              <a:t>पंचम स्तर संपादित करा</a:t>
            </a:r>
            <a:endParaRPr lang="en-US"/>
          </a:p>
        </p:txBody>
      </p:sp>
      <p:sp>
        <p:nvSpPr>
          <p:cNvPr id="9" name="मजकूर प्लेसहोल्डर 8">
            <a:extLst>
              <a:ext uri="{FF2B5EF4-FFF2-40B4-BE49-F238E27FC236}">
                <a16:creationId xmlns:a16="http://schemas.microsoft.com/office/drawing/2014/main" id="{5859A4A4-F271-2238-B037-FBF46CE73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25563"/>
            <a:ext cx="5368925" cy="4783137"/>
          </a:xfrm>
        </p:spPr>
        <p:txBody>
          <a:bodyPr/>
          <a:lstStyle/>
          <a:p>
            <a:pPr lvl="0"/>
            <a:r>
              <a:rPr lang="mr-IN"/>
              <a:t>मुख्य मजकूर शैली</a:t>
            </a:r>
          </a:p>
          <a:p>
            <a:pPr lvl="1"/>
            <a:r>
              <a:rPr lang="mr-IN"/>
              <a:t>द्वितीय स्तर</a:t>
            </a:r>
          </a:p>
          <a:p>
            <a:pPr lvl="2"/>
            <a:r>
              <a:rPr lang="mr-IN"/>
              <a:t>तृतीय स्तर</a:t>
            </a:r>
          </a:p>
          <a:p>
            <a:pPr lvl="3"/>
            <a:r>
              <a:rPr lang="mr-IN"/>
              <a:t>चतुर्थ स्तर</a:t>
            </a:r>
          </a:p>
          <a:p>
            <a:pPr lvl="4"/>
            <a:r>
              <a:rPr lang="mr-IN"/>
              <a:t>पंचम स्तर संपादित करा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27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BA93-FE74-FBDB-0619-9FFB7F27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6ADC9-8BBD-A178-2292-4CBC0F70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AD29F-C5A3-7C71-763A-57189127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7420-5CD3-0856-9C70-397BABDF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9ADE-18C6-8EDC-9B62-E0091550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1109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6AE2-788B-72D0-9583-CDDF72471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0D7D8-4347-D378-F21A-15486E7A2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4743-189E-1C5E-18A6-A5FD39493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9F03-A998-B014-3940-8A7B9833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5052-0CAE-905F-B298-3FAAFC6D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2515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9D13-1818-E394-4053-AD585F82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B528E-DC4A-9416-BE86-F09DED24E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E7F6D-3F38-F6CE-8F7C-F9B6D412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4FA82-5E60-83CE-3FBD-122F5A27E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581C0-E1D9-94DE-CB11-6E726AF4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9CB50-CBD6-3831-1DEF-B9A1E043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981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238AA-A12A-A4D3-63B4-AE473F1D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BC923-F889-2025-FBA7-241D3E420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15490-564A-CDB3-6723-5567DEF0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976F4-A48A-E214-A9BB-266646D8B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736EB-1DBE-0B83-868A-1A241ED84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F2F1E-7488-0A40-5B1B-9160E510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7A5F0D-19FE-9CA0-160A-03D9E348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D4BD9-AAC3-6043-B053-61E04D7C0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676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80AB-2B84-CC09-6728-F5D02C98D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E07FB-20D7-5C4A-E39C-21CCDF90A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DF5FF-8C02-D538-68BA-E98CA297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E0682-AAD3-F0B3-3A08-6321444F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26409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AB6FF-504C-D0CA-4163-B12A616C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217F6-669D-8626-4A00-A9A76113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47D95-8F43-E990-D172-9875D6CF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9349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B3A7-DD8A-B728-71CB-1B0D419F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8B4B-0A79-886B-6E5A-7258E6F6D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245F0-BA4B-5AD6-DD44-EAA9F8D67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FCAD-4EC5-F764-2B6E-64A38396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D3C22-5E38-BEAE-CF9B-02C613251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A48CE-1822-89B9-BC61-711A4431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096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8748-1E2B-860E-3B00-681B0DB7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8D1A3-9AD2-1DBD-A5D0-E3CB0307D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853B3-5BDF-5D27-8B1C-6C435A52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BF9A6-C246-CF45-22A4-38BC37E2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39F54-3614-B102-830F-1B47F9CD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816CC-9C23-2559-5894-BB6D8A39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932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5C73F5-B59A-573B-38BD-1C53911B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9EAA-015E-F876-4E01-EB71D9679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B1B8-CAB5-C4C7-5730-98E8E2166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5F3F2B-02F5-4C44-808A-F1F34BF23B60}" type="datetimeFigureOut">
              <a:rPr lang="en-SG" smtClean="0"/>
              <a:t>18/3/2025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C39E6-313A-D62A-24F8-5B0374BFE9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8850-2510-67CD-42C5-726107E53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86319-1D32-4F8A-8D0D-37021AB67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107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zaber.com/products/linear-stages/X-LSQ/specs?part=X-LSQ150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flexure.org/projects/blockstag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C1CB8-45AF-5C27-C81E-22998532A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2171"/>
            <a:ext cx="9144000" cy="2387600"/>
          </a:xfrm>
        </p:spPr>
        <p:txBody>
          <a:bodyPr/>
          <a:lstStyle/>
          <a:p>
            <a:r>
              <a:rPr lang="en-US" dirty="0"/>
              <a:t>Vision-based Probing and Sensing Automation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56115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चित्र 7">
            <a:extLst>
              <a:ext uri="{FF2B5EF4-FFF2-40B4-BE49-F238E27FC236}">
                <a16:creationId xmlns:a16="http://schemas.microsoft.com/office/drawing/2014/main" id="{37121A8C-6580-C0DA-AACE-7F1431AC5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44" y="1094792"/>
            <a:ext cx="6179712" cy="5021938"/>
          </a:xfrm>
          <a:prstGeom prst="rect">
            <a:avLst/>
          </a:prstGeom>
        </p:spPr>
      </p:pic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2551C8C8-75E0-D952-67AA-51E109BA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layout :</a:t>
            </a:r>
          </a:p>
        </p:txBody>
      </p:sp>
      <p:sp>
        <p:nvSpPr>
          <p:cNvPr id="3" name="स्लाइड क्रमांक प्लेसहोल्डर 2">
            <a:extLst>
              <a:ext uri="{FF2B5EF4-FFF2-40B4-BE49-F238E27FC236}">
                <a16:creationId xmlns:a16="http://schemas.microsoft.com/office/drawing/2014/main" id="{BD836BBB-CC74-04E1-7CEC-80FDAD90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15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2551C8C8-75E0-D952-67AA-51E109BAE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layout :</a:t>
            </a:r>
          </a:p>
        </p:txBody>
      </p:sp>
      <p:sp>
        <p:nvSpPr>
          <p:cNvPr id="3" name="स्लाइड क्रमांक प्लेसहोल्डर 2">
            <a:extLst>
              <a:ext uri="{FF2B5EF4-FFF2-40B4-BE49-F238E27FC236}">
                <a16:creationId xmlns:a16="http://schemas.microsoft.com/office/drawing/2014/main" id="{BD836BBB-CC74-04E1-7CEC-80FDAD90C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सामुग्री प्लेसहोल्डर 6">
            <a:extLst>
              <a:ext uri="{FF2B5EF4-FFF2-40B4-BE49-F238E27FC236}">
                <a16:creationId xmlns:a16="http://schemas.microsoft.com/office/drawing/2014/main" id="{61A000B9-FCD2-6BA2-F2DA-35B6B1B1E7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80124" y="1529977"/>
            <a:ext cx="5837603" cy="4071065"/>
          </a:xfrm>
        </p:spPr>
      </p:pic>
      <p:cxnSp>
        <p:nvCxnSpPr>
          <p:cNvPr id="9" name="सरळ बाण जोडणारा 8">
            <a:extLst>
              <a:ext uri="{FF2B5EF4-FFF2-40B4-BE49-F238E27FC236}">
                <a16:creationId xmlns:a16="http://schemas.microsoft.com/office/drawing/2014/main" id="{43E50690-F953-DA3A-7EF9-33EB26D3FAE3}"/>
              </a:ext>
            </a:extLst>
          </p:cNvPr>
          <p:cNvCxnSpPr/>
          <p:nvPr/>
        </p:nvCxnSpPr>
        <p:spPr>
          <a:xfrm>
            <a:off x="4817035" y="2037976"/>
            <a:ext cx="313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सरळ बाण जोडणारा 10">
            <a:extLst>
              <a:ext uri="{FF2B5EF4-FFF2-40B4-BE49-F238E27FC236}">
                <a16:creationId xmlns:a16="http://schemas.microsoft.com/office/drawing/2014/main" id="{35FAB826-2EFF-239B-2149-2C88A1173D41}"/>
              </a:ext>
            </a:extLst>
          </p:cNvPr>
          <p:cNvCxnSpPr/>
          <p:nvPr/>
        </p:nvCxnSpPr>
        <p:spPr>
          <a:xfrm>
            <a:off x="4817035" y="3221421"/>
            <a:ext cx="31376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सरळ बाण जोडणारा 11">
            <a:extLst>
              <a:ext uri="{FF2B5EF4-FFF2-40B4-BE49-F238E27FC236}">
                <a16:creationId xmlns:a16="http://schemas.microsoft.com/office/drawing/2014/main" id="{81657B9E-A3FF-3E63-B1DA-00333E7F10ED}"/>
              </a:ext>
            </a:extLst>
          </p:cNvPr>
          <p:cNvCxnSpPr>
            <a:cxnSpLocks/>
          </p:cNvCxnSpPr>
          <p:nvPr/>
        </p:nvCxnSpPr>
        <p:spPr>
          <a:xfrm>
            <a:off x="4527176" y="4051739"/>
            <a:ext cx="34275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सरळ बाण जोडणारा 13">
            <a:extLst>
              <a:ext uri="{FF2B5EF4-FFF2-40B4-BE49-F238E27FC236}">
                <a16:creationId xmlns:a16="http://schemas.microsoft.com/office/drawing/2014/main" id="{177FDF13-F876-04F2-A784-7B5BE1D90413}"/>
              </a:ext>
            </a:extLst>
          </p:cNvPr>
          <p:cNvCxnSpPr>
            <a:cxnSpLocks/>
          </p:cNvCxnSpPr>
          <p:nvPr/>
        </p:nvCxnSpPr>
        <p:spPr>
          <a:xfrm>
            <a:off x="6096000" y="4724401"/>
            <a:ext cx="191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मजकूर चौकट 15">
            <a:extLst>
              <a:ext uri="{FF2B5EF4-FFF2-40B4-BE49-F238E27FC236}">
                <a16:creationId xmlns:a16="http://schemas.microsoft.com/office/drawing/2014/main" id="{914C1CA3-210D-A06A-6362-68C25FE651DF}"/>
              </a:ext>
            </a:extLst>
          </p:cNvPr>
          <p:cNvSpPr txBox="1"/>
          <p:nvPr/>
        </p:nvSpPr>
        <p:spPr>
          <a:xfrm>
            <a:off x="8014138" y="185331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holder</a:t>
            </a:r>
          </a:p>
        </p:txBody>
      </p:sp>
      <p:sp>
        <p:nvSpPr>
          <p:cNvPr id="17" name="मजकूर चौकट 16">
            <a:extLst>
              <a:ext uri="{FF2B5EF4-FFF2-40B4-BE49-F238E27FC236}">
                <a16:creationId xmlns:a16="http://schemas.microsoft.com/office/drawing/2014/main" id="{A0134614-07B1-C19F-6EC6-1C8A896439F8}"/>
              </a:ext>
            </a:extLst>
          </p:cNvPr>
          <p:cNvSpPr txBox="1"/>
          <p:nvPr/>
        </p:nvSpPr>
        <p:spPr>
          <a:xfrm>
            <a:off x="8014138" y="2895303"/>
            <a:ext cx="4020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Correction stage (</a:t>
            </a:r>
            <a:r>
              <a:rPr lang="en-US" dirty="0" err="1"/>
              <a:t>openflexture</a:t>
            </a:r>
            <a:r>
              <a:rPr lang="en-US" dirty="0"/>
              <a:t> block stage)</a:t>
            </a:r>
          </a:p>
        </p:txBody>
      </p:sp>
      <p:sp>
        <p:nvSpPr>
          <p:cNvPr id="18" name="मजकूर चौकट 17">
            <a:extLst>
              <a:ext uri="{FF2B5EF4-FFF2-40B4-BE49-F238E27FC236}">
                <a16:creationId xmlns:a16="http://schemas.microsoft.com/office/drawing/2014/main" id="{3C3AF20B-6BA5-33FD-FB00-981A5D075292}"/>
              </a:ext>
            </a:extLst>
          </p:cNvPr>
          <p:cNvSpPr txBox="1"/>
          <p:nvPr/>
        </p:nvSpPr>
        <p:spPr>
          <a:xfrm>
            <a:off x="8014138" y="3834073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</a:t>
            </a:r>
          </a:p>
        </p:txBody>
      </p:sp>
      <p:sp>
        <p:nvSpPr>
          <p:cNvPr id="19" name="मजकूर चौकट 18">
            <a:extLst>
              <a:ext uri="{FF2B5EF4-FFF2-40B4-BE49-F238E27FC236}">
                <a16:creationId xmlns:a16="http://schemas.microsoft.com/office/drawing/2014/main" id="{4FFD2D46-F5E9-8FD8-DB61-6DCC81E03F24}"/>
              </a:ext>
            </a:extLst>
          </p:cNvPr>
          <p:cNvSpPr txBox="1"/>
          <p:nvPr/>
        </p:nvSpPr>
        <p:spPr>
          <a:xfrm>
            <a:off x="8038620" y="4539735"/>
            <a:ext cx="204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Zaber</a:t>
            </a:r>
            <a:r>
              <a:rPr lang="en-US" dirty="0"/>
              <a:t> X-LSQ150A</a:t>
            </a:r>
          </a:p>
        </p:txBody>
      </p:sp>
    </p:spTree>
    <p:extLst>
      <p:ext uri="{BB962C8B-B14F-4D97-AF65-F5344CB8AC3E}">
        <p14:creationId xmlns:p14="http://schemas.microsoft.com/office/powerpoint/2010/main" val="911876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18F4BC0D-253B-EAF3-3214-D0F9EA0B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Primary movement : 2x </a:t>
            </a:r>
            <a:r>
              <a:rPr lang="en-US" dirty="0" err="1"/>
              <a:t>Zaber</a:t>
            </a:r>
            <a:r>
              <a:rPr lang="en-US" dirty="0"/>
              <a:t> stages</a:t>
            </a:r>
          </a:p>
        </p:txBody>
      </p:sp>
      <p:sp>
        <p:nvSpPr>
          <p:cNvPr id="3" name="स्लाइड क्रमांक प्लेसहोल्डर 2">
            <a:extLst>
              <a:ext uri="{FF2B5EF4-FFF2-40B4-BE49-F238E27FC236}">
                <a16:creationId xmlns:a16="http://schemas.microsoft.com/office/drawing/2014/main" id="{E945D58C-CDF8-22F6-B23B-6BCAB470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चित्र 10">
            <a:extLst>
              <a:ext uri="{FF2B5EF4-FFF2-40B4-BE49-F238E27FC236}">
                <a16:creationId xmlns:a16="http://schemas.microsoft.com/office/drawing/2014/main" id="{8DE186CB-19D5-3593-8C85-72E257B2B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850" y="1269501"/>
            <a:ext cx="6198915" cy="4552328"/>
          </a:xfrm>
          <a:prstGeom prst="rect">
            <a:avLst/>
          </a:prstGeom>
        </p:spPr>
      </p:pic>
      <p:pic>
        <p:nvPicPr>
          <p:cNvPr id="15" name="सामुग्री प्लेसहोल्डर 14">
            <a:extLst>
              <a:ext uri="{FF2B5EF4-FFF2-40B4-BE49-F238E27FC236}">
                <a16:creationId xmlns:a16="http://schemas.microsoft.com/office/drawing/2014/main" id="{C7B2C6B9-CC3D-B74E-BA18-6447D9BC81E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00028" y="1482481"/>
            <a:ext cx="5008563" cy="425022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632F61-EB0D-F86C-69BD-FCEAD44033E9}"/>
              </a:ext>
            </a:extLst>
          </p:cNvPr>
          <p:cNvSpPr txBox="1"/>
          <p:nvPr/>
        </p:nvSpPr>
        <p:spPr>
          <a:xfrm>
            <a:off x="2013966" y="5452497"/>
            <a:ext cx="2292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 err="1">
                <a:hlinkClick r:id="rId4"/>
              </a:rPr>
              <a:t>Zaber</a:t>
            </a:r>
            <a:r>
              <a:rPr lang="en-SG" dirty="0">
                <a:hlinkClick r:id="rId4"/>
              </a:rPr>
              <a:t> Technologies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06324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शीर्षक 1">
            <a:extLst>
              <a:ext uri="{FF2B5EF4-FFF2-40B4-BE49-F238E27FC236}">
                <a16:creationId xmlns:a16="http://schemas.microsoft.com/office/drawing/2014/main" id="{B84A0F00-F0F8-C2B2-ACCC-A637AA00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movement : Block stage</a:t>
            </a:r>
          </a:p>
        </p:txBody>
      </p:sp>
      <p:sp>
        <p:nvSpPr>
          <p:cNvPr id="3" name="स्लाइड क्रमांक प्लेसहोल्डर 2">
            <a:extLst>
              <a:ext uri="{FF2B5EF4-FFF2-40B4-BE49-F238E27FC236}">
                <a16:creationId xmlns:a16="http://schemas.microsoft.com/office/drawing/2014/main" id="{411E55FB-F5E5-1F89-54AA-05B78491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62B1-0B0F-0246-9532-09536BC2AE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मजकूर प्लेसहोल्डर 4">
            <a:extLst>
              <a:ext uri="{FF2B5EF4-FFF2-40B4-BE49-F238E27FC236}">
                <a16:creationId xmlns:a16="http://schemas.microsoft.com/office/drawing/2014/main" id="{E6EF8502-95A4-251A-4147-93D13D29AD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Openflexture</a:t>
            </a:r>
            <a:r>
              <a:rPr lang="en-US" sz="2400" dirty="0"/>
              <a:t> block stage : based on </a:t>
            </a:r>
            <a:r>
              <a:rPr lang="en-US" sz="2400" dirty="0" err="1"/>
              <a:t>flextural</a:t>
            </a:r>
            <a:r>
              <a:rPr lang="en-US" sz="2400" dirty="0"/>
              <a:t> joints.</a:t>
            </a:r>
          </a:p>
          <a:p>
            <a:r>
              <a:rPr lang="en-US" sz="2400" dirty="0"/>
              <a:t>Monolithic 3D printable stage</a:t>
            </a:r>
          </a:p>
          <a:p>
            <a:r>
              <a:rPr lang="en-US" sz="2400" dirty="0"/>
              <a:t>Travel cube 2mmx2mmx2mm</a:t>
            </a:r>
          </a:p>
          <a:p>
            <a:r>
              <a:rPr lang="en-US" sz="2400" dirty="0"/>
              <a:t>Driven by 3 28BYJ48 (the cheapest) stepper motor</a:t>
            </a:r>
          </a:p>
          <a:p>
            <a:r>
              <a:rPr lang="en-US" sz="2400" dirty="0"/>
              <a:t>Accuracy of &lt;100nm, unidirectional</a:t>
            </a:r>
          </a:p>
          <a:p>
            <a:r>
              <a:rPr lang="en-US" sz="2400" dirty="0"/>
              <a:t>Step resolution for current setup is 4px/step at 10x zoom (need to calculate in nm)</a:t>
            </a:r>
          </a:p>
          <a:p>
            <a:r>
              <a:rPr lang="en-US" sz="2400" dirty="0"/>
              <a:t>Maximum speed (limited by drivers) : 150 steps/min</a:t>
            </a:r>
          </a:p>
          <a:p>
            <a:endParaRPr lang="en-US" dirty="0"/>
          </a:p>
        </p:txBody>
      </p:sp>
      <p:pic>
        <p:nvPicPr>
          <p:cNvPr id="13" name="सामुग्री प्लेसहोल्डर 12">
            <a:extLst>
              <a:ext uri="{FF2B5EF4-FFF2-40B4-BE49-F238E27FC236}">
                <a16:creationId xmlns:a16="http://schemas.microsoft.com/office/drawing/2014/main" id="{DF822786-EE3C-2763-436B-EAB3751B272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96006" y="994487"/>
            <a:ext cx="5008563" cy="3791749"/>
          </a:xfrm>
        </p:spPr>
      </p:pic>
      <p:cxnSp>
        <p:nvCxnSpPr>
          <p:cNvPr id="15" name="कनेक्टर: वक्र 14">
            <a:extLst>
              <a:ext uri="{FF2B5EF4-FFF2-40B4-BE49-F238E27FC236}">
                <a16:creationId xmlns:a16="http://schemas.microsoft.com/office/drawing/2014/main" id="{E4BFFF30-648D-D21C-470C-8BCD8F4A4ED9}"/>
              </a:ext>
            </a:extLst>
          </p:cNvPr>
          <p:cNvCxnSpPr>
            <a:cxnSpLocks/>
          </p:cNvCxnSpPr>
          <p:nvPr/>
        </p:nvCxnSpPr>
        <p:spPr>
          <a:xfrm flipV="1">
            <a:off x="1277852" y="3005959"/>
            <a:ext cx="1660636" cy="9984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मजकूर चौकट 21">
            <a:extLst>
              <a:ext uri="{FF2B5EF4-FFF2-40B4-BE49-F238E27FC236}">
                <a16:creationId xmlns:a16="http://schemas.microsoft.com/office/drawing/2014/main" id="{6315DE86-204D-BC8F-E6F0-825936789ADE}"/>
              </a:ext>
            </a:extLst>
          </p:cNvPr>
          <p:cNvSpPr txBox="1"/>
          <p:nvPr/>
        </p:nvSpPr>
        <p:spPr>
          <a:xfrm>
            <a:off x="608285" y="3751634"/>
            <a:ext cx="102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1374C-33CF-D6F8-1B1E-BB71E3F7ABB4}"/>
              </a:ext>
            </a:extLst>
          </p:cNvPr>
          <p:cNvSpPr txBox="1"/>
          <p:nvPr/>
        </p:nvSpPr>
        <p:spPr>
          <a:xfrm>
            <a:off x="1908788" y="5046266"/>
            <a:ext cx="295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>
                <a:hlinkClick r:id="rId3"/>
              </a:rPr>
              <a:t>OpenFlexure</a:t>
            </a:r>
            <a:r>
              <a:rPr lang="en-SG" dirty="0">
                <a:hlinkClick r:id="rId3"/>
              </a:rPr>
              <a:t> Block Stage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67557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108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Vision-based Probing and Sensing Automation</vt:lpstr>
      <vt:lpstr>System layout :</vt:lpstr>
      <vt:lpstr>System layout :</vt:lpstr>
      <vt:lpstr>Primary movement : 2x Zaber stages</vt:lpstr>
      <vt:lpstr>Correction movement : Block stage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#PETHE SHREYAS DINESH#</dc:creator>
  <cp:lastModifiedBy>#PETHE SHREYAS DINESH#</cp:lastModifiedBy>
  <cp:revision>3</cp:revision>
  <dcterms:created xsi:type="dcterms:W3CDTF">2024-09-17T06:59:01Z</dcterms:created>
  <dcterms:modified xsi:type="dcterms:W3CDTF">2025-03-18T05:14:02Z</dcterms:modified>
</cp:coreProperties>
</file>