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1" r:id="rId4"/>
    <p:sldId id="273" r:id="rId5"/>
    <p:sldId id="272" r:id="rId6"/>
    <p:sldId id="271" r:id="rId7"/>
    <p:sldId id="274" r:id="rId8"/>
    <p:sldId id="275" r:id="rId9"/>
    <p:sldId id="279" r:id="rId10"/>
    <p:sldId id="280" r:id="rId11"/>
    <p:sldId id="283" r:id="rId12"/>
    <p:sldId id="282" r:id="rId13"/>
    <p:sldId id="276" r:id="rId14"/>
    <p:sldId id="277" r:id="rId15"/>
    <p:sldId id="278" r:id="rId16"/>
    <p:sldId id="270"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E9E0-5026-4F24-8C81-7E56AFC68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2F65DD-CC2C-4D16-B990-F5FBAA8FC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24950-351E-45C7-A3ED-2CD5AA281C55}"/>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5" name="Footer Placeholder 4">
            <a:extLst>
              <a:ext uri="{FF2B5EF4-FFF2-40B4-BE49-F238E27FC236}">
                <a16:creationId xmlns:a16="http://schemas.microsoft.com/office/drawing/2014/main" id="{162FEFCC-6142-4320-A3B1-335341C0C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CAD79-E3C7-47AB-AB95-42FA36220C82}"/>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2057922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82BD-5718-4A48-A2CE-B3AFF47B86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750E34-BE3D-41B5-8AE5-A62536853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4A9A5-DFAB-4A6A-9E50-703572C92226}"/>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5" name="Footer Placeholder 4">
            <a:extLst>
              <a:ext uri="{FF2B5EF4-FFF2-40B4-BE49-F238E27FC236}">
                <a16:creationId xmlns:a16="http://schemas.microsoft.com/office/drawing/2014/main" id="{6F6ACDA8-81CB-44FF-AA86-34E4ED8FE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FC8B1-4626-4687-A72C-7D60866B5E24}"/>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2994769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116D7-606B-4B5B-8CCD-33676881FF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194274-EE21-4B5D-8366-EAEC43D2F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7A124E-07C6-4BEF-AD4C-AED895076B4C}"/>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5" name="Footer Placeholder 4">
            <a:extLst>
              <a:ext uri="{FF2B5EF4-FFF2-40B4-BE49-F238E27FC236}">
                <a16:creationId xmlns:a16="http://schemas.microsoft.com/office/drawing/2014/main" id="{B9D2CC12-9D85-4C4D-9492-30C813943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1B86E-420A-4305-A55D-BC0D674F5232}"/>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24105982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1D80-6645-4085-94E5-4FD1C1AD9B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B2FB69-7025-4586-9CDB-520804613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B19F8-75B0-4394-B218-A1CEB72358A0}"/>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5" name="Footer Placeholder 4">
            <a:extLst>
              <a:ext uri="{FF2B5EF4-FFF2-40B4-BE49-F238E27FC236}">
                <a16:creationId xmlns:a16="http://schemas.microsoft.com/office/drawing/2014/main" id="{3995F4B6-45A4-44CF-93F8-75D682425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714CB-2467-4B9D-97DC-A832E63EF0C2}"/>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4176186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2AD0-EC9E-42EC-A5B0-73DCF334D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E566BB-DAA4-41D2-9461-C98ABAB96E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A7C73F-8D43-43E7-B1D1-706B398D2251}"/>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5" name="Footer Placeholder 4">
            <a:extLst>
              <a:ext uri="{FF2B5EF4-FFF2-40B4-BE49-F238E27FC236}">
                <a16:creationId xmlns:a16="http://schemas.microsoft.com/office/drawing/2014/main" id="{E1D876E6-9AFD-4272-A6D3-BEE6D14C1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D1D2E-9883-491A-B872-7DDFB7A9C5A9}"/>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4202128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4B1E-246A-4902-A686-8E07E420EC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2AF54-C631-4278-8A4D-9FD48806A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0B688B-39F9-4B6E-A07C-25591AD1CA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352076-D98E-49D9-A50A-723678B37172}"/>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6" name="Footer Placeholder 5">
            <a:extLst>
              <a:ext uri="{FF2B5EF4-FFF2-40B4-BE49-F238E27FC236}">
                <a16:creationId xmlns:a16="http://schemas.microsoft.com/office/drawing/2014/main" id="{B61217F8-2659-408E-9B0C-FF790DEF6A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FB8495-D26D-4172-88B0-A2802E2F8BC7}"/>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42822631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94F3-1315-44A5-A193-9CE897DD91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56C551-E4DA-4EC1-A0E6-017EBA8C5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45FF15-E8F8-428A-8DE3-A6083C7DE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1C003A-4515-49BF-9BEC-352B64BC5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59DDC-D04E-4F77-BF9E-E5584709FB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835846-30A1-4A47-87C2-31994D371F53}"/>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8" name="Footer Placeholder 7">
            <a:extLst>
              <a:ext uri="{FF2B5EF4-FFF2-40B4-BE49-F238E27FC236}">
                <a16:creationId xmlns:a16="http://schemas.microsoft.com/office/drawing/2014/main" id="{B4E59938-7CAA-403F-A1E7-21C891E656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C01E3-E851-4988-833F-C66BE46BBBB7}"/>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2841752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3742-ADB9-4463-9E82-C31577938D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199D63-854A-49FC-A6D3-57814AD82441}"/>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4" name="Footer Placeholder 3">
            <a:extLst>
              <a:ext uri="{FF2B5EF4-FFF2-40B4-BE49-F238E27FC236}">
                <a16:creationId xmlns:a16="http://schemas.microsoft.com/office/drawing/2014/main" id="{52FB05AF-5EB9-4FAA-A2AA-558F627337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8074C2-34A7-47F3-8FA3-B70B7F9B3979}"/>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23172651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07394-40AF-4A9C-9D48-05E0A5C5D7D0}"/>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3" name="Footer Placeholder 2">
            <a:extLst>
              <a:ext uri="{FF2B5EF4-FFF2-40B4-BE49-F238E27FC236}">
                <a16:creationId xmlns:a16="http://schemas.microsoft.com/office/drawing/2014/main" id="{756C0287-AC86-4D59-8ACD-2F427611D0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AAAD1A-A271-4D73-BBCC-BF0853E37AA2}"/>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2196672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0EEF-AE67-4516-B130-DA38F6896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F037D3-E158-4121-A08E-395531CA5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27479E-E942-487D-9C62-A01A90D59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12832-81E7-4679-A84A-420465286AF9}"/>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6" name="Footer Placeholder 5">
            <a:extLst>
              <a:ext uri="{FF2B5EF4-FFF2-40B4-BE49-F238E27FC236}">
                <a16:creationId xmlns:a16="http://schemas.microsoft.com/office/drawing/2014/main" id="{284D707B-46DA-4AC6-81C7-8F82A12D94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A9AC2-3039-48D1-BD69-C7ADA162D9F2}"/>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2903576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7DDD-776B-4C87-B161-A25B727D5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EC375C-4435-491D-A5F3-3B0D72BDF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E9E373-202A-4AF9-B268-724B9BBC7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A4D21-0CE9-43E4-BDAE-DFAAF8B8F7BA}"/>
              </a:ext>
            </a:extLst>
          </p:cNvPr>
          <p:cNvSpPr>
            <a:spLocks noGrp="1"/>
          </p:cNvSpPr>
          <p:nvPr>
            <p:ph type="dt" sz="half" idx="10"/>
          </p:nvPr>
        </p:nvSpPr>
        <p:spPr/>
        <p:txBody>
          <a:bodyPr/>
          <a:lstStyle/>
          <a:p>
            <a:fld id="{75B983D8-0F39-4AA6-895C-3D66BC7991D8}" type="datetimeFigureOut">
              <a:rPr lang="en-IN" smtClean="0"/>
              <a:t>01-01-2023</a:t>
            </a:fld>
            <a:endParaRPr lang="en-IN"/>
          </a:p>
        </p:txBody>
      </p:sp>
      <p:sp>
        <p:nvSpPr>
          <p:cNvPr id="6" name="Footer Placeholder 5">
            <a:extLst>
              <a:ext uri="{FF2B5EF4-FFF2-40B4-BE49-F238E27FC236}">
                <a16:creationId xmlns:a16="http://schemas.microsoft.com/office/drawing/2014/main" id="{FAF1DF2B-1546-43B9-829E-7F61B9297E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3E72D-80CF-48BD-A479-591489A1BDEE}"/>
              </a:ext>
            </a:extLst>
          </p:cNvPr>
          <p:cNvSpPr>
            <a:spLocks noGrp="1"/>
          </p:cNvSpPr>
          <p:nvPr>
            <p:ph type="sldNum" sz="quarter" idx="12"/>
          </p:nvPr>
        </p:nvSpPr>
        <p:spPr/>
        <p:txBody>
          <a:bodyPr/>
          <a:lstStyle/>
          <a:p>
            <a:fld id="{645FFFD8-3E90-4C25-9790-0EC1D33ED4DC}" type="slidenum">
              <a:rPr lang="en-IN" smtClean="0"/>
              <a:t>‹#›</a:t>
            </a:fld>
            <a:endParaRPr lang="en-IN"/>
          </a:p>
        </p:txBody>
      </p:sp>
    </p:spTree>
    <p:extLst>
      <p:ext uri="{BB962C8B-B14F-4D97-AF65-F5344CB8AC3E}">
        <p14:creationId xmlns:p14="http://schemas.microsoft.com/office/powerpoint/2010/main" val="5040307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lum/>
          </a:blip>
          <a:srcRect/>
          <a:stretch>
            <a:fillRect t="-8000" b="-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86D7B1-03C4-4403-895D-F7FB7A45D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2FB2EE-D403-4596-8357-DEE9052CD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60DCA1-AEA0-4871-BD5D-0DEEAF63C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983D8-0F39-4AA6-895C-3D66BC7991D8}" type="datetimeFigureOut">
              <a:rPr lang="en-IN" smtClean="0"/>
              <a:t>01-01-2023</a:t>
            </a:fld>
            <a:endParaRPr lang="en-IN"/>
          </a:p>
        </p:txBody>
      </p:sp>
      <p:sp>
        <p:nvSpPr>
          <p:cNvPr id="5" name="Footer Placeholder 4">
            <a:extLst>
              <a:ext uri="{FF2B5EF4-FFF2-40B4-BE49-F238E27FC236}">
                <a16:creationId xmlns:a16="http://schemas.microsoft.com/office/drawing/2014/main" id="{5684B17C-0935-4E66-A2DD-EDA140D71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419BFA-99DF-4D47-ABDB-22B075389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FFD8-3E90-4C25-9790-0EC1D33ED4DC}" type="slidenum">
              <a:rPr lang="en-IN" smtClean="0"/>
              <a:t>‹#›</a:t>
            </a:fld>
            <a:endParaRPr lang="en-IN"/>
          </a:p>
        </p:txBody>
      </p:sp>
    </p:spTree>
    <p:extLst>
      <p:ext uri="{BB962C8B-B14F-4D97-AF65-F5344CB8AC3E}">
        <p14:creationId xmlns:p14="http://schemas.microsoft.com/office/powerpoint/2010/main" val="3807974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AB6-D141-4387-8AF5-0C1753B362AB}"/>
              </a:ext>
            </a:extLst>
          </p:cNvPr>
          <p:cNvSpPr>
            <a:spLocks noGrp="1"/>
          </p:cNvSpPr>
          <p:nvPr>
            <p:ph type="ctrTitle"/>
          </p:nvPr>
        </p:nvSpPr>
        <p:spPr>
          <a:xfrm>
            <a:off x="1298917" y="745587"/>
            <a:ext cx="9144000" cy="2387600"/>
          </a:xfrm>
        </p:spPr>
        <p:txBody>
          <a:bodyPr>
            <a:normAutofit/>
          </a:bodyPr>
          <a:lstStyle/>
          <a:p>
            <a:r>
              <a:rPr lang="en-US" sz="7200" b="1" u="sng" dirty="0">
                <a:solidFill>
                  <a:srgbClr val="FFFF00"/>
                </a:solidFill>
              </a:rPr>
              <a:t>M</a:t>
            </a:r>
            <a:r>
              <a:rPr lang="en-US" sz="4800" b="1" u="sng" dirty="0">
                <a:solidFill>
                  <a:srgbClr val="FFFF00"/>
                </a:solidFill>
              </a:rPr>
              <a:t>ULTILEVEL TICTACTOE GAME</a:t>
            </a:r>
            <a:endParaRPr lang="en-IN" sz="4800" b="1" u="sng" dirty="0">
              <a:solidFill>
                <a:srgbClr val="FFFF00"/>
              </a:solidFill>
            </a:endParaRPr>
          </a:p>
        </p:txBody>
      </p:sp>
      <p:sp>
        <p:nvSpPr>
          <p:cNvPr id="3" name="Subtitle 2">
            <a:extLst>
              <a:ext uri="{FF2B5EF4-FFF2-40B4-BE49-F238E27FC236}">
                <a16:creationId xmlns:a16="http://schemas.microsoft.com/office/drawing/2014/main" id="{5FF4ECAC-C876-412A-BB35-3D49EBCBF2B9}"/>
              </a:ext>
            </a:extLst>
          </p:cNvPr>
          <p:cNvSpPr>
            <a:spLocks noGrp="1"/>
          </p:cNvSpPr>
          <p:nvPr>
            <p:ph type="subTitle" idx="1"/>
          </p:nvPr>
        </p:nvSpPr>
        <p:spPr>
          <a:xfrm>
            <a:off x="1298917" y="3278479"/>
            <a:ext cx="9144000" cy="2939439"/>
          </a:xfrm>
        </p:spPr>
        <p:txBody>
          <a:bodyPr>
            <a:normAutofit/>
          </a:bodyPr>
          <a:lstStyle/>
          <a:p>
            <a:pPr defTabSz="2438400">
              <a:spcBef>
                <a:spcPts val="2400"/>
              </a:spcBef>
              <a:buClr>
                <a:srgbClr val="FFFFFF"/>
              </a:buClr>
              <a:buSzPct val="100000"/>
              <a:defRPr sz="5300">
                <a:solidFill>
                  <a:srgbClr val="FFFFFF"/>
                </a:solidFill>
                <a:latin typeface="Academy Engraved LET Plain:1.0"/>
                <a:ea typeface="Academy Engraved LET Plain:1.0"/>
                <a:cs typeface="Academy Engraved LET Plain:1.0"/>
                <a:sym typeface="Academy Engraved LET Plain:1.0"/>
              </a:defRPr>
            </a:pPr>
            <a:r>
              <a:rPr lang="en-US" sz="2200" b="1" u="sng" dirty="0">
                <a:solidFill>
                  <a:schemeClr val="accent2">
                    <a:lumMod val="60000"/>
                    <a:lumOff val="40000"/>
                  </a:schemeClr>
                </a:solidFill>
                <a:latin typeface="Bahnschrift Light" panose="020B0502040204020203" pitchFamily="34" charset="0"/>
              </a:rPr>
              <a:t>Team members:</a:t>
            </a:r>
          </a:p>
          <a:p>
            <a:pPr defTabSz="2438400">
              <a:spcBef>
                <a:spcPts val="2400"/>
              </a:spcBef>
              <a:buClr>
                <a:srgbClr val="FFFFFF"/>
              </a:buClr>
              <a:buSzPct val="100000"/>
              <a:defRPr sz="5300">
                <a:solidFill>
                  <a:srgbClr val="FFFFFF"/>
                </a:solidFill>
                <a:latin typeface="Academy Engraved LET Plain:1.0"/>
                <a:ea typeface="Academy Engraved LET Plain:1.0"/>
                <a:cs typeface="Academy Engraved LET Plain:1.0"/>
                <a:sym typeface="Academy Engraved LET Plain:1.0"/>
              </a:defRPr>
            </a:pPr>
            <a:r>
              <a:rPr lang="en-US" sz="2800" b="1" dirty="0">
                <a:solidFill>
                  <a:schemeClr val="bg1"/>
                </a:solidFill>
                <a:latin typeface="Bahnschrift Light" panose="020B0502040204020203" pitchFamily="34" charset="0"/>
              </a:rPr>
              <a:t>1) SHREYAS R (PES2UG21CS507)</a:t>
            </a:r>
          </a:p>
          <a:p>
            <a:pPr defTabSz="2438400">
              <a:spcBef>
                <a:spcPts val="2400"/>
              </a:spcBef>
              <a:buClr>
                <a:srgbClr val="FFFFFF"/>
              </a:buClr>
              <a:buSzPct val="100000"/>
              <a:defRPr sz="5300">
                <a:solidFill>
                  <a:srgbClr val="FFFFFF"/>
                </a:solidFill>
                <a:latin typeface="Academy Engraved LET Plain:1.0"/>
                <a:ea typeface="Academy Engraved LET Plain:1.0"/>
                <a:cs typeface="Academy Engraved LET Plain:1.0"/>
                <a:sym typeface="Academy Engraved LET Plain:1.0"/>
              </a:defRPr>
            </a:pPr>
            <a:r>
              <a:rPr lang="en-US" sz="2800" b="1" dirty="0">
                <a:solidFill>
                  <a:schemeClr val="bg1"/>
                </a:solidFill>
                <a:latin typeface="Bahnschrift Light" panose="020B0502040204020203" pitchFamily="34" charset="0"/>
              </a:rPr>
              <a:t>2) PRANAY H (PES2UG21CS389)</a:t>
            </a:r>
          </a:p>
          <a:p>
            <a:pPr defTabSz="2438400">
              <a:spcBef>
                <a:spcPts val="2400"/>
              </a:spcBef>
              <a:buClr>
                <a:srgbClr val="FFFFFF"/>
              </a:buClr>
              <a:buSzPct val="100000"/>
              <a:defRPr sz="5300">
                <a:solidFill>
                  <a:srgbClr val="FFFFFF"/>
                </a:solidFill>
                <a:latin typeface="Academy Engraved LET Plain:1.0"/>
                <a:ea typeface="Academy Engraved LET Plain:1.0"/>
                <a:cs typeface="Academy Engraved LET Plain:1.0"/>
                <a:sym typeface="Academy Engraved LET Plain:1.0"/>
              </a:defRPr>
            </a:pPr>
            <a:r>
              <a:rPr lang="en-US" sz="2800" b="1" dirty="0">
                <a:solidFill>
                  <a:schemeClr val="bg1"/>
                </a:solidFill>
                <a:latin typeface="Bahnschrift Light" panose="020B0502040204020203" pitchFamily="34" charset="0"/>
              </a:rPr>
              <a:t>3) NITHIN K (PES2UG21EC063)</a:t>
            </a:r>
          </a:p>
          <a:p>
            <a:pPr algn="l" defTabSz="2438400">
              <a:spcBef>
                <a:spcPts val="2400"/>
              </a:spcBef>
              <a:buClr>
                <a:srgbClr val="FFFFFF"/>
              </a:buClr>
              <a:buSzPct val="100000"/>
              <a:defRPr sz="5300">
                <a:solidFill>
                  <a:srgbClr val="FFFFFF"/>
                </a:solidFill>
                <a:latin typeface="Academy Engraved LET Plain:1.0"/>
                <a:ea typeface="Academy Engraved LET Plain:1.0"/>
                <a:cs typeface="Academy Engraved LET Plain:1.0"/>
                <a:sym typeface="Academy Engraved LET Plain:1.0"/>
              </a:defRPr>
            </a:pPr>
            <a:endParaRPr lang="en-US" sz="2800" dirty="0">
              <a:latin typeface="Arial Black" panose="020B0A04020102020204" pitchFamily="34" charset="0"/>
            </a:endParaRPr>
          </a:p>
        </p:txBody>
      </p:sp>
      <p:pic>
        <p:nvPicPr>
          <p:cNvPr id="5" name="Picture 4">
            <a:extLst>
              <a:ext uri="{FF2B5EF4-FFF2-40B4-BE49-F238E27FC236}">
                <a16:creationId xmlns:a16="http://schemas.microsoft.com/office/drawing/2014/main" id="{35AFE2D9-221C-442B-85EB-4C39390E92AB}"/>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780541" y="140676"/>
            <a:ext cx="1162930" cy="1209822"/>
          </a:xfrm>
          <a:prstGeom prst="rect">
            <a:avLst/>
          </a:prstGeom>
        </p:spPr>
      </p:pic>
    </p:spTree>
    <p:extLst>
      <p:ext uri="{BB962C8B-B14F-4D97-AF65-F5344CB8AC3E}">
        <p14:creationId xmlns:p14="http://schemas.microsoft.com/office/powerpoint/2010/main" val="3119294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5C1290-E582-445E-B7CB-4FAAB678B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236" y="1526222"/>
            <a:ext cx="8063345" cy="4641462"/>
          </a:xfrm>
        </p:spPr>
      </p:pic>
      <p:sp>
        <p:nvSpPr>
          <p:cNvPr id="13" name="TextBox 12">
            <a:extLst>
              <a:ext uri="{FF2B5EF4-FFF2-40B4-BE49-F238E27FC236}">
                <a16:creationId xmlns:a16="http://schemas.microsoft.com/office/drawing/2014/main" id="{884B8CDD-232C-4365-B0C3-9C833FA947C6}"/>
              </a:ext>
            </a:extLst>
          </p:cNvPr>
          <p:cNvSpPr txBox="1"/>
          <p:nvPr/>
        </p:nvSpPr>
        <p:spPr>
          <a:xfrm>
            <a:off x="1427641" y="690316"/>
            <a:ext cx="12275128" cy="584775"/>
          </a:xfrm>
          <a:prstGeom prst="rect">
            <a:avLst/>
          </a:prstGeom>
          <a:noFill/>
        </p:spPr>
        <p:txBody>
          <a:bodyPr wrap="square" rtlCol="0">
            <a:spAutoFit/>
          </a:bodyPr>
          <a:lstStyle/>
          <a:p>
            <a:r>
              <a:rPr lang="en-US" sz="3200" b="1" u="sng" dirty="0">
                <a:solidFill>
                  <a:schemeClr val="accent4">
                    <a:lumMod val="60000"/>
                    <a:lumOff val="40000"/>
                  </a:schemeClr>
                </a:solidFill>
              </a:rPr>
              <a:t>IMPLEMENTATION OF THE MINIMAX ALGORITHM</a:t>
            </a:r>
            <a:endParaRPr lang="en-IN" sz="3200" b="1" u="sng" dirty="0">
              <a:solidFill>
                <a:schemeClr val="accent4">
                  <a:lumMod val="60000"/>
                  <a:lumOff val="40000"/>
                </a:schemeClr>
              </a:solidFill>
            </a:endParaRPr>
          </a:p>
        </p:txBody>
      </p:sp>
      <p:pic>
        <p:nvPicPr>
          <p:cNvPr id="2" name="Picture 1">
            <a:extLst>
              <a:ext uri="{FF2B5EF4-FFF2-40B4-BE49-F238E27FC236}">
                <a16:creationId xmlns:a16="http://schemas.microsoft.com/office/drawing/2014/main" id="{20F3E2E5-4D07-42E8-A5F7-7264EFBE3631}"/>
              </a:ext>
            </a:extLst>
          </p:cNvPr>
          <p:cNvPicPr>
            <a:picLocks noChangeAspect="1"/>
          </p:cNvPicPr>
          <p:nvPr/>
        </p:nvPicPr>
        <p:blipFill>
          <a:blip r:embed="rId3"/>
          <a:stretch>
            <a:fillRect/>
          </a:stretch>
        </p:blipFill>
        <p:spPr>
          <a:xfrm>
            <a:off x="10846068" y="171662"/>
            <a:ext cx="1164437" cy="1213209"/>
          </a:xfrm>
          <a:prstGeom prst="rect">
            <a:avLst/>
          </a:prstGeom>
        </p:spPr>
      </p:pic>
    </p:spTree>
    <p:extLst>
      <p:ext uri="{BB962C8B-B14F-4D97-AF65-F5344CB8AC3E}">
        <p14:creationId xmlns:p14="http://schemas.microsoft.com/office/powerpoint/2010/main" val="1657600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EF8014-2F72-439E-84A5-FDAACFD52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354" y="247451"/>
            <a:ext cx="8215745" cy="6363098"/>
          </a:xfrm>
          <a:prstGeom prst="rect">
            <a:avLst/>
          </a:prstGeom>
        </p:spPr>
      </p:pic>
      <p:pic>
        <p:nvPicPr>
          <p:cNvPr id="2" name="Picture 1">
            <a:extLst>
              <a:ext uri="{FF2B5EF4-FFF2-40B4-BE49-F238E27FC236}">
                <a16:creationId xmlns:a16="http://schemas.microsoft.com/office/drawing/2014/main" id="{764614EF-B5F9-4BBD-9829-31518E128E50}"/>
              </a:ext>
            </a:extLst>
          </p:cNvPr>
          <p:cNvPicPr>
            <a:picLocks noChangeAspect="1"/>
          </p:cNvPicPr>
          <p:nvPr/>
        </p:nvPicPr>
        <p:blipFill>
          <a:blip r:embed="rId3"/>
          <a:stretch>
            <a:fillRect/>
          </a:stretch>
        </p:blipFill>
        <p:spPr>
          <a:xfrm>
            <a:off x="10815247" y="247451"/>
            <a:ext cx="1164437" cy="1213209"/>
          </a:xfrm>
          <a:prstGeom prst="rect">
            <a:avLst/>
          </a:prstGeom>
        </p:spPr>
      </p:pic>
    </p:spTree>
    <p:extLst>
      <p:ext uri="{BB962C8B-B14F-4D97-AF65-F5344CB8AC3E}">
        <p14:creationId xmlns:p14="http://schemas.microsoft.com/office/powerpoint/2010/main" val="3217187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7F7F04C-E112-4D8C-BDF9-9B1227F012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039" y="145106"/>
            <a:ext cx="6885709" cy="6567787"/>
          </a:xfrm>
          <a:prstGeom prst="rect">
            <a:avLst/>
          </a:prstGeom>
        </p:spPr>
      </p:pic>
      <p:pic>
        <p:nvPicPr>
          <p:cNvPr id="2" name="Picture 1">
            <a:extLst>
              <a:ext uri="{FF2B5EF4-FFF2-40B4-BE49-F238E27FC236}">
                <a16:creationId xmlns:a16="http://schemas.microsoft.com/office/drawing/2014/main" id="{D5DC5597-3413-4E5A-8B52-E43BFEDB49DA}"/>
              </a:ext>
            </a:extLst>
          </p:cNvPr>
          <p:cNvPicPr>
            <a:picLocks noChangeAspect="1"/>
          </p:cNvPicPr>
          <p:nvPr/>
        </p:nvPicPr>
        <p:blipFill>
          <a:blip r:embed="rId3"/>
          <a:stretch>
            <a:fillRect/>
          </a:stretch>
        </p:blipFill>
        <p:spPr>
          <a:xfrm>
            <a:off x="10876891" y="152811"/>
            <a:ext cx="1164437" cy="1213209"/>
          </a:xfrm>
          <a:prstGeom prst="rect">
            <a:avLst/>
          </a:prstGeom>
        </p:spPr>
      </p:pic>
    </p:spTree>
    <p:extLst>
      <p:ext uri="{BB962C8B-B14F-4D97-AF65-F5344CB8AC3E}">
        <p14:creationId xmlns:p14="http://schemas.microsoft.com/office/powerpoint/2010/main" val="1353509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DD318-7AD0-4251-8732-BE0708162CBA}"/>
              </a:ext>
            </a:extLst>
          </p:cNvPr>
          <p:cNvSpPr>
            <a:spLocks noGrp="1"/>
          </p:cNvSpPr>
          <p:nvPr>
            <p:ph idx="1"/>
          </p:nvPr>
        </p:nvSpPr>
        <p:spPr>
          <a:xfrm>
            <a:off x="1007012" y="348518"/>
            <a:ext cx="10515600" cy="4351338"/>
          </a:xfrm>
        </p:spPr>
        <p:txBody>
          <a:bodyPr/>
          <a:lstStyle/>
          <a:p>
            <a:r>
              <a:rPr lang="en-US" sz="2000" dirty="0">
                <a:solidFill>
                  <a:schemeClr val="accent1">
                    <a:lumMod val="40000"/>
                    <a:lumOff val="60000"/>
                  </a:schemeClr>
                </a:solidFill>
                <a:latin typeface="Bahnschrift" panose="020B0502040204020203" pitchFamily="34" charset="0"/>
              </a:rPr>
              <a:t>A special feature is included which, at every move, will print the type of move              played by the computer on the terminal window.</a:t>
            </a:r>
          </a:p>
          <a:p>
            <a:r>
              <a:rPr lang="en-US" sz="2000" dirty="0">
                <a:solidFill>
                  <a:schemeClr val="accent1">
                    <a:lumMod val="40000"/>
                    <a:lumOff val="60000"/>
                  </a:schemeClr>
                </a:solidFill>
                <a:latin typeface="Bahnschrift" panose="020B0502040204020203" pitchFamily="34" charset="0"/>
              </a:rPr>
              <a:t>In case of the easy(random) level:</a:t>
            </a:r>
          </a:p>
          <a:p>
            <a:endParaRPr lang="en-IN" dirty="0"/>
          </a:p>
        </p:txBody>
      </p:sp>
      <p:pic>
        <p:nvPicPr>
          <p:cNvPr id="5" name="Picture 4">
            <a:extLst>
              <a:ext uri="{FF2B5EF4-FFF2-40B4-BE49-F238E27FC236}">
                <a16:creationId xmlns:a16="http://schemas.microsoft.com/office/drawing/2014/main" id="{5FCE102D-BAA4-406C-A6C8-B7C65C5C49C5}"/>
              </a:ext>
            </a:extLst>
          </p:cNvPr>
          <p:cNvPicPr>
            <a:picLocks noChangeAspect="1"/>
          </p:cNvPicPr>
          <p:nvPr/>
        </p:nvPicPr>
        <p:blipFill rotWithShape="1">
          <a:blip r:embed="rId2">
            <a:extLst>
              <a:ext uri="{28A0092B-C50C-407E-A947-70E740481C1C}">
                <a14:useLocalDpi xmlns:a14="http://schemas.microsoft.com/office/drawing/2010/main" val="0"/>
              </a:ext>
            </a:extLst>
          </a:blip>
          <a:srcRect l="5657" t="-28" r="4242" b="9839"/>
          <a:stretch/>
        </p:blipFill>
        <p:spPr>
          <a:xfrm>
            <a:off x="1153548" y="1526627"/>
            <a:ext cx="10156877" cy="5280654"/>
          </a:xfrm>
          <a:prstGeom prst="rect">
            <a:avLst/>
          </a:prstGeom>
        </p:spPr>
      </p:pic>
      <p:sp>
        <p:nvSpPr>
          <p:cNvPr id="7" name="Frame 6">
            <a:extLst>
              <a:ext uri="{FF2B5EF4-FFF2-40B4-BE49-F238E27FC236}">
                <a16:creationId xmlns:a16="http://schemas.microsoft.com/office/drawing/2014/main" id="{A7363136-B126-441F-934F-F85A591C65E3}"/>
              </a:ext>
            </a:extLst>
          </p:cNvPr>
          <p:cNvSpPr/>
          <p:nvPr/>
        </p:nvSpPr>
        <p:spPr>
          <a:xfrm>
            <a:off x="773723" y="5362567"/>
            <a:ext cx="5838092" cy="1470074"/>
          </a:xfrm>
          <a:prstGeom prst="fram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880951AF-9E31-41C4-884F-9D32A67B7AE0}"/>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780541" y="140676"/>
            <a:ext cx="1162930" cy="1209822"/>
          </a:xfrm>
          <a:prstGeom prst="rect">
            <a:avLst/>
          </a:prstGeom>
        </p:spPr>
      </p:pic>
    </p:spTree>
    <p:extLst>
      <p:ext uri="{BB962C8B-B14F-4D97-AF65-F5344CB8AC3E}">
        <p14:creationId xmlns:p14="http://schemas.microsoft.com/office/powerpoint/2010/main" val="362446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54DD9-A839-4A5C-BDA3-8414B5BA6659}"/>
              </a:ext>
            </a:extLst>
          </p:cNvPr>
          <p:cNvSpPr>
            <a:spLocks noGrp="1"/>
          </p:cNvSpPr>
          <p:nvPr>
            <p:ph idx="1"/>
          </p:nvPr>
        </p:nvSpPr>
        <p:spPr>
          <a:xfrm>
            <a:off x="514643" y="187293"/>
            <a:ext cx="10515600" cy="4351338"/>
          </a:xfrm>
        </p:spPr>
        <p:txBody>
          <a:bodyPr/>
          <a:lstStyle/>
          <a:p>
            <a:r>
              <a:rPr lang="en-US" dirty="0">
                <a:solidFill>
                  <a:srgbClr val="FFFF00"/>
                </a:solidFill>
              </a:rPr>
              <a:t>In  case of the hard level:-</a:t>
            </a:r>
          </a:p>
          <a:p>
            <a:pPr marL="0" indent="0">
              <a:buNone/>
            </a:pPr>
            <a:endParaRPr lang="en-IN" dirty="0"/>
          </a:p>
        </p:txBody>
      </p:sp>
      <p:pic>
        <p:nvPicPr>
          <p:cNvPr id="5" name="Picture 4">
            <a:extLst>
              <a:ext uri="{FF2B5EF4-FFF2-40B4-BE49-F238E27FC236}">
                <a16:creationId xmlns:a16="http://schemas.microsoft.com/office/drawing/2014/main" id="{DCE5AE7B-FC33-4064-9EA4-44EE4B6CF821}"/>
              </a:ext>
            </a:extLst>
          </p:cNvPr>
          <p:cNvPicPr>
            <a:picLocks noChangeAspect="1"/>
          </p:cNvPicPr>
          <p:nvPr/>
        </p:nvPicPr>
        <p:blipFill rotWithShape="1">
          <a:blip r:embed="rId2">
            <a:extLst>
              <a:ext uri="{28A0092B-C50C-407E-A947-70E740481C1C}">
                <a14:useLocalDpi xmlns:a14="http://schemas.microsoft.com/office/drawing/2010/main" val="0"/>
              </a:ext>
            </a:extLst>
          </a:blip>
          <a:srcRect l="6000" t="6133" r="3307" b="13237"/>
          <a:stretch/>
        </p:blipFill>
        <p:spPr>
          <a:xfrm>
            <a:off x="407962" y="800896"/>
            <a:ext cx="10515601" cy="5256208"/>
          </a:xfrm>
          <a:prstGeom prst="rect">
            <a:avLst/>
          </a:prstGeom>
        </p:spPr>
      </p:pic>
      <p:sp>
        <p:nvSpPr>
          <p:cNvPr id="7" name="Rectangle: Rounded Corners 6">
            <a:extLst>
              <a:ext uri="{FF2B5EF4-FFF2-40B4-BE49-F238E27FC236}">
                <a16:creationId xmlns:a16="http://schemas.microsoft.com/office/drawing/2014/main" id="{74A5B827-E7E9-4DA3-845C-9F8A01F1EBED}"/>
              </a:ext>
            </a:extLst>
          </p:cNvPr>
          <p:cNvSpPr/>
          <p:nvPr/>
        </p:nvSpPr>
        <p:spPr>
          <a:xfrm>
            <a:off x="1662332" y="1774315"/>
            <a:ext cx="3137095" cy="2656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the value of the ‘eval’ is 0:</a:t>
            </a:r>
          </a:p>
          <a:p>
            <a:pPr algn="ctr"/>
            <a:r>
              <a:rPr lang="en-US" dirty="0">
                <a:solidFill>
                  <a:schemeClr val="tx1"/>
                </a:solidFill>
              </a:rPr>
              <a:t>User has a chance of drawing the game.</a:t>
            </a:r>
            <a:endParaRPr lang="en-IN" dirty="0">
              <a:solidFill>
                <a:schemeClr val="tx1"/>
              </a:solidFill>
            </a:endParaRPr>
          </a:p>
          <a:p>
            <a:pPr algn="ctr"/>
            <a:r>
              <a:rPr lang="en-IN" dirty="0">
                <a:solidFill>
                  <a:schemeClr val="tx1"/>
                </a:solidFill>
              </a:rPr>
              <a:t>If the eval is ‘-1’:</a:t>
            </a:r>
          </a:p>
          <a:p>
            <a:pPr algn="ctr"/>
            <a:r>
              <a:rPr lang="en-IN" dirty="0">
                <a:solidFill>
                  <a:schemeClr val="tx1"/>
                </a:solidFill>
              </a:rPr>
              <a:t>User is going to lose</a:t>
            </a:r>
            <a:endParaRPr lang="en-US" dirty="0">
              <a:solidFill>
                <a:schemeClr val="tx1"/>
              </a:solidFill>
            </a:endParaRPr>
          </a:p>
        </p:txBody>
      </p:sp>
      <p:sp>
        <p:nvSpPr>
          <p:cNvPr id="8" name="Frame 7">
            <a:extLst>
              <a:ext uri="{FF2B5EF4-FFF2-40B4-BE49-F238E27FC236}">
                <a16:creationId xmlns:a16="http://schemas.microsoft.com/office/drawing/2014/main" id="{A2683136-329B-4A41-A4FE-7753B9B9EAE4}"/>
              </a:ext>
            </a:extLst>
          </p:cNvPr>
          <p:cNvSpPr/>
          <p:nvPr/>
        </p:nvSpPr>
        <p:spPr>
          <a:xfrm>
            <a:off x="407962" y="4808306"/>
            <a:ext cx="5119535" cy="1508088"/>
          </a:xfrm>
          <a:prstGeom prst="fram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9" name="Picture 8">
            <a:extLst>
              <a:ext uri="{FF2B5EF4-FFF2-40B4-BE49-F238E27FC236}">
                <a16:creationId xmlns:a16="http://schemas.microsoft.com/office/drawing/2014/main" id="{A7C4251B-5CF9-46A3-8646-FBA33552F534}"/>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989216" y="97511"/>
            <a:ext cx="1162930" cy="1209822"/>
          </a:xfrm>
          <a:prstGeom prst="rect">
            <a:avLst/>
          </a:prstGeom>
        </p:spPr>
      </p:pic>
    </p:spTree>
    <p:extLst>
      <p:ext uri="{BB962C8B-B14F-4D97-AF65-F5344CB8AC3E}">
        <p14:creationId xmlns:p14="http://schemas.microsoft.com/office/powerpoint/2010/main" val="154204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5735689-6267-476D-8487-DC541E6FB018}"/>
              </a:ext>
            </a:extLst>
          </p:cNvPr>
          <p:cNvSpPr>
            <a:spLocks noGrp="1"/>
          </p:cNvSpPr>
          <p:nvPr>
            <p:ph idx="1"/>
          </p:nvPr>
        </p:nvSpPr>
        <p:spPr>
          <a:xfrm>
            <a:off x="7142024" y="1758461"/>
            <a:ext cx="4099560" cy="4351338"/>
          </a:xfrm>
        </p:spPr>
        <p:txBody>
          <a:bodyPr/>
          <a:lstStyle/>
          <a:p>
            <a:pPr marL="0" indent="0">
              <a:buNone/>
            </a:pPr>
            <a:r>
              <a:rPr lang="en-US" dirty="0">
                <a:solidFill>
                  <a:schemeClr val="accent4">
                    <a:lumMod val="60000"/>
                    <a:lumOff val="40000"/>
                  </a:schemeClr>
                </a:solidFill>
              </a:rPr>
              <a:t>When the game is finished, the result of the game is displayed on the top left of the board.</a:t>
            </a:r>
          </a:p>
          <a:p>
            <a:pPr marL="0" indent="0">
              <a:buNone/>
            </a:pP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Also, the restart message is displayed.</a:t>
            </a:r>
            <a:endParaRPr lang="en-IN" dirty="0">
              <a:solidFill>
                <a:schemeClr val="accent4">
                  <a:lumMod val="60000"/>
                  <a:lumOff val="40000"/>
                </a:schemeClr>
              </a:solidFill>
            </a:endParaRPr>
          </a:p>
        </p:txBody>
      </p:sp>
      <p:pic>
        <p:nvPicPr>
          <p:cNvPr id="15" name="Picture 14">
            <a:extLst>
              <a:ext uri="{FF2B5EF4-FFF2-40B4-BE49-F238E27FC236}">
                <a16:creationId xmlns:a16="http://schemas.microsoft.com/office/drawing/2014/main" id="{B574EFF2-E09A-4A10-BABA-43818B7E04CC}"/>
              </a:ext>
            </a:extLst>
          </p:cNvPr>
          <p:cNvPicPr>
            <a:picLocks noChangeAspect="1"/>
          </p:cNvPicPr>
          <p:nvPr/>
        </p:nvPicPr>
        <p:blipFill rotWithShape="1">
          <a:blip r:embed="rId2">
            <a:extLst>
              <a:ext uri="{28A0092B-C50C-407E-A947-70E740481C1C}">
                <a14:useLocalDpi xmlns:a14="http://schemas.microsoft.com/office/drawing/2010/main" val="0"/>
              </a:ext>
            </a:extLst>
          </a:blip>
          <a:srcRect l="28269" t="7569" r="28346" b="11366"/>
          <a:stretch/>
        </p:blipFill>
        <p:spPr>
          <a:xfrm>
            <a:off x="1112521" y="650631"/>
            <a:ext cx="5289452" cy="5556738"/>
          </a:xfrm>
          <a:prstGeom prst="rect">
            <a:avLst/>
          </a:prstGeom>
        </p:spPr>
      </p:pic>
      <p:sp>
        <p:nvSpPr>
          <p:cNvPr id="16" name="Frame 15">
            <a:extLst>
              <a:ext uri="{FF2B5EF4-FFF2-40B4-BE49-F238E27FC236}">
                <a16:creationId xmlns:a16="http://schemas.microsoft.com/office/drawing/2014/main" id="{E874F814-86ED-4EA5-817F-AF3FC8362A75}"/>
              </a:ext>
            </a:extLst>
          </p:cNvPr>
          <p:cNvSpPr/>
          <p:nvPr/>
        </p:nvSpPr>
        <p:spPr>
          <a:xfrm>
            <a:off x="872197" y="464234"/>
            <a:ext cx="4248443" cy="506437"/>
          </a:xfrm>
          <a:prstGeom prst="fram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0" name="Connector: Elbow 19">
            <a:extLst>
              <a:ext uri="{FF2B5EF4-FFF2-40B4-BE49-F238E27FC236}">
                <a16:creationId xmlns:a16="http://schemas.microsoft.com/office/drawing/2014/main" id="{1C2FB381-8EA7-4E8E-8758-CC965786A1E9}"/>
              </a:ext>
            </a:extLst>
          </p:cNvPr>
          <p:cNvCxnSpPr>
            <a:cxnSpLocks/>
          </p:cNvCxnSpPr>
          <p:nvPr/>
        </p:nvCxnSpPr>
        <p:spPr>
          <a:xfrm>
            <a:off x="5120640" y="970671"/>
            <a:ext cx="1871003" cy="1575581"/>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7CCC3692-9377-4838-BC7E-7FE3DC0BDE4D}"/>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780541" y="140676"/>
            <a:ext cx="1162930" cy="1209822"/>
          </a:xfrm>
          <a:prstGeom prst="rect">
            <a:avLst/>
          </a:prstGeom>
        </p:spPr>
      </p:pic>
    </p:spTree>
    <p:extLst>
      <p:ext uri="{BB962C8B-B14F-4D97-AF65-F5344CB8AC3E}">
        <p14:creationId xmlns:p14="http://schemas.microsoft.com/office/powerpoint/2010/main" val="331717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D169-0B14-45AD-A0B7-1238304E76E7}"/>
              </a:ext>
            </a:extLst>
          </p:cNvPr>
          <p:cNvSpPr>
            <a:spLocks noGrp="1"/>
          </p:cNvSpPr>
          <p:nvPr>
            <p:ph type="title"/>
          </p:nvPr>
        </p:nvSpPr>
        <p:spPr>
          <a:xfrm>
            <a:off x="711591" y="815974"/>
            <a:ext cx="10515600" cy="1325563"/>
          </a:xfrm>
        </p:spPr>
        <p:txBody>
          <a:bodyPr>
            <a:normAutofit/>
          </a:bodyPr>
          <a:lstStyle/>
          <a:p>
            <a:pPr algn="ctr"/>
            <a:r>
              <a:rPr lang="en-US" sz="7200" b="1" u="sng" dirty="0">
                <a:solidFill>
                  <a:schemeClr val="bg1"/>
                </a:solidFill>
              </a:rPr>
              <a:t>CONCLUSION</a:t>
            </a:r>
            <a:endParaRPr lang="en-IN" sz="7200" b="1" u="sng" dirty="0">
              <a:solidFill>
                <a:schemeClr val="bg1"/>
              </a:solidFill>
            </a:endParaRPr>
          </a:p>
        </p:txBody>
      </p:sp>
      <p:sp>
        <p:nvSpPr>
          <p:cNvPr id="3" name="Content Placeholder 2">
            <a:extLst>
              <a:ext uri="{FF2B5EF4-FFF2-40B4-BE49-F238E27FC236}">
                <a16:creationId xmlns:a16="http://schemas.microsoft.com/office/drawing/2014/main" id="{368960A5-930F-46DA-8A87-1BF14FCF199D}"/>
              </a:ext>
            </a:extLst>
          </p:cNvPr>
          <p:cNvSpPr>
            <a:spLocks noGrp="1"/>
          </p:cNvSpPr>
          <p:nvPr>
            <p:ph idx="1"/>
          </p:nvPr>
        </p:nvSpPr>
        <p:spPr>
          <a:xfrm>
            <a:off x="964809" y="2141537"/>
            <a:ext cx="10515600" cy="4351338"/>
          </a:xfrm>
        </p:spPr>
        <p:txBody>
          <a:bodyPr/>
          <a:lstStyle/>
          <a:p>
            <a:r>
              <a:rPr lang="en-US" dirty="0">
                <a:solidFill>
                  <a:schemeClr val="accent4">
                    <a:lumMod val="60000"/>
                    <a:lumOff val="40000"/>
                  </a:schemeClr>
                </a:solidFill>
              </a:rPr>
              <a:t>This project helped us understand the working and implementation of various programming concepts, and also helped us understand the importance of an user friendly interface.</a:t>
            </a:r>
          </a:p>
          <a:p>
            <a:r>
              <a:rPr lang="en-US" dirty="0">
                <a:solidFill>
                  <a:schemeClr val="accent4">
                    <a:lumMod val="60000"/>
                    <a:lumOff val="40000"/>
                  </a:schemeClr>
                </a:solidFill>
              </a:rPr>
              <a:t>The learning in this project was immense and we thank PESU for giving us an opportunity to expand our knowledge on the same. </a:t>
            </a:r>
            <a:endParaRPr lang="en-IN" dirty="0">
              <a:solidFill>
                <a:schemeClr val="accent4">
                  <a:lumMod val="60000"/>
                  <a:lumOff val="40000"/>
                </a:schemeClr>
              </a:solidFill>
            </a:endParaRPr>
          </a:p>
        </p:txBody>
      </p:sp>
      <p:pic>
        <p:nvPicPr>
          <p:cNvPr id="4" name="Picture 3">
            <a:extLst>
              <a:ext uri="{FF2B5EF4-FFF2-40B4-BE49-F238E27FC236}">
                <a16:creationId xmlns:a16="http://schemas.microsoft.com/office/drawing/2014/main" id="{37DBE256-D1BE-4150-8202-0FC2F4E5405C}"/>
              </a:ext>
            </a:extLst>
          </p:cNvPr>
          <p:cNvPicPr>
            <a:picLocks noChangeAspect="1"/>
          </p:cNvPicPr>
          <p:nvPr/>
        </p:nvPicPr>
        <p:blipFill rotWithShape="1">
          <a:blip r:embed="rId2">
            <a:extLst>
              <a:ext uri="{28A0092B-C50C-407E-A947-70E740481C1C}">
                <a14:useLocalDpi xmlns:a14="http://schemas.microsoft.com/office/drawing/2010/main" val="0"/>
              </a:ext>
            </a:extLst>
          </a:blip>
          <a:srcRect l="17182" t="18807" r="20626" b="16493"/>
          <a:stretch/>
        </p:blipFill>
        <p:spPr>
          <a:xfrm>
            <a:off x="10780541" y="140676"/>
            <a:ext cx="1162930" cy="1209822"/>
          </a:xfrm>
          <a:prstGeom prst="rect">
            <a:avLst/>
          </a:prstGeom>
        </p:spPr>
      </p:pic>
    </p:spTree>
    <p:extLst>
      <p:ext uri="{BB962C8B-B14F-4D97-AF65-F5344CB8AC3E}">
        <p14:creationId xmlns:p14="http://schemas.microsoft.com/office/powerpoint/2010/main" val="881367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3E6342-369E-4CB5-A4E1-7FA2373B1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pic>
        <p:nvPicPr>
          <p:cNvPr id="2" name="Picture 1">
            <a:extLst>
              <a:ext uri="{FF2B5EF4-FFF2-40B4-BE49-F238E27FC236}">
                <a16:creationId xmlns:a16="http://schemas.microsoft.com/office/drawing/2014/main" id="{B70FB183-CE1D-4637-B103-0BDB4650419C}"/>
              </a:ext>
            </a:extLst>
          </p:cNvPr>
          <p:cNvPicPr>
            <a:picLocks noChangeAspect="1"/>
          </p:cNvPicPr>
          <p:nvPr/>
        </p:nvPicPr>
        <p:blipFill>
          <a:blip r:embed="rId3"/>
          <a:stretch>
            <a:fillRect/>
          </a:stretch>
        </p:blipFill>
        <p:spPr>
          <a:xfrm>
            <a:off x="10804972" y="161388"/>
            <a:ext cx="1164437" cy="1213209"/>
          </a:xfrm>
          <a:prstGeom prst="rect">
            <a:avLst/>
          </a:prstGeom>
        </p:spPr>
      </p:pic>
    </p:spTree>
    <p:extLst>
      <p:ext uri="{BB962C8B-B14F-4D97-AF65-F5344CB8AC3E}">
        <p14:creationId xmlns:p14="http://schemas.microsoft.com/office/powerpoint/2010/main" val="3624642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500E-55CF-4F8B-97BA-EDD77856B279}"/>
              </a:ext>
            </a:extLst>
          </p:cNvPr>
          <p:cNvSpPr>
            <a:spLocks noGrp="1"/>
          </p:cNvSpPr>
          <p:nvPr>
            <p:ph type="title"/>
          </p:nvPr>
        </p:nvSpPr>
        <p:spPr>
          <a:xfrm>
            <a:off x="838200" y="597878"/>
            <a:ext cx="10515600" cy="1325563"/>
          </a:xfrm>
        </p:spPr>
        <p:txBody>
          <a:bodyPr/>
          <a:lstStyle/>
          <a:p>
            <a:pPr algn="ctr"/>
            <a:r>
              <a:rPr lang="en-US" b="1" u="sng" dirty="0">
                <a:solidFill>
                  <a:schemeClr val="bg1"/>
                </a:solidFill>
              </a:rPr>
              <a:t>ABSTRACT</a:t>
            </a:r>
            <a:endParaRPr lang="en-IN" b="1" u="sng" dirty="0">
              <a:solidFill>
                <a:schemeClr val="bg1"/>
              </a:solidFill>
            </a:endParaRPr>
          </a:p>
        </p:txBody>
      </p:sp>
      <p:sp>
        <p:nvSpPr>
          <p:cNvPr id="3" name="Content Placeholder 2">
            <a:extLst>
              <a:ext uri="{FF2B5EF4-FFF2-40B4-BE49-F238E27FC236}">
                <a16:creationId xmlns:a16="http://schemas.microsoft.com/office/drawing/2014/main" id="{59EC5170-D3AD-429A-9A5C-2332633338D4}"/>
              </a:ext>
            </a:extLst>
          </p:cNvPr>
          <p:cNvSpPr>
            <a:spLocks noGrp="1"/>
          </p:cNvSpPr>
          <p:nvPr>
            <p:ph idx="1"/>
          </p:nvPr>
        </p:nvSpPr>
        <p:spPr>
          <a:xfrm>
            <a:off x="770206" y="1926642"/>
            <a:ext cx="10515600" cy="4931358"/>
          </a:xfrm>
        </p:spPr>
        <p:txBody>
          <a:bodyPr>
            <a:normAutofit/>
          </a:bodyPr>
          <a:lstStyle/>
          <a:p>
            <a:pPr marL="0" indent="0">
              <a:buNone/>
            </a:pPr>
            <a:r>
              <a:rPr lang="en-US" sz="2100" b="1" dirty="0">
                <a:solidFill>
                  <a:schemeClr val="accent4">
                    <a:lumMod val="60000"/>
                    <a:lumOff val="40000"/>
                  </a:schemeClr>
                </a:solidFill>
                <a:latin typeface="Bahnschrift" panose="020B0502040204020203" pitchFamily="34" charset="0"/>
                <a:sym typeface="Academy Engraved LET Plain:1.0"/>
              </a:rPr>
              <a:t>Tic-tac-toe</a:t>
            </a:r>
            <a:r>
              <a:rPr lang="en-US" sz="2100" dirty="0">
                <a:solidFill>
                  <a:schemeClr val="accent4">
                    <a:lumMod val="60000"/>
                    <a:lumOff val="40000"/>
                  </a:schemeClr>
                </a:solidFill>
                <a:latin typeface="Bahnschrift" panose="020B0502040204020203" pitchFamily="34" charset="0"/>
                <a:sym typeface="Academy Engraved LET Plain:1.0"/>
              </a:rPr>
              <a:t> also known as  </a:t>
            </a:r>
            <a:r>
              <a:rPr lang="en-US" sz="2100" b="1" dirty="0">
                <a:solidFill>
                  <a:schemeClr val="accent4">
                    <a:lumMod val="60000"/>
                    <a:lumOff val="40000"/>
                  </a:schemeClr>
                </a:solidFill>
                <a:latin typeface="Bahnschrift" panose="020B0502040204020203" pitchFamily="34" charset="0"/>
                <a:sym typeface="Academy Engraved LET Plain:1.0"/>
              </a:rPr>
              <a:t>noughts and crosses</a:t>
            </a:r>
            <a:r>
              <a:rPr lang="en-US" sz="2100" dirty="0">
                <a:solidFill>
                  <a:schemeClr val="accent4">
                    <a:lumMod val="60000"/>
                    <a:lumOff val="40000"/>
                  </a:schemeClr>
                </a:solidFill>
                <a:latin typeface="Bahnschrift" panose="020B0502040204020203" pitchFamily="34" charset="0"/>
                <a:sym typeface="Academy Engraved LET Plain:1.0"/>
              </a:rPr>
              <a:t>  or </a:t>
            </a:r>
            <a:r>
              <a:rPr lang="en-US" sz="2100" b="1" dirty="0">
                <a:solidFill>
                  <a:schemeClr val="accent4">
                    <a:lumMod val="60000"/>
                    <a:lumOff val="40000"/>
                  </a:schemeClr>
                </a:solidFill>
                <a:latin typeface="Bahnschrift" panose="020B0502040204020203" pitchFamily="34" charset="0"/>
                <a:sym typeface="Academy Engraved LET Plain:1.0"/>
              </a:rPr>
              <a:t>X’s and O’s </a:t>
            </a:r>
            <a:r>
              <a:rPr lang="en-US" sz="2100" dirty="0">
                <a:solidFill>
                  <a:schemeClr val="accent4">
                    <a:lumMod val="60000"/>
                    <a:lumOff val="40000"/>
                  </a:schemeClr>
                </a:solidFill>
                <a:latin typeface="Bahnschrift" panose="020B0502040204020203" pitchFamily="34" charset="0"/>
                <a:sym typeface="Academy Engraved LET Plain:1.0"/>
              </a:rPr>
              <a:t>is a  two players game who take turns marking the spaces in a </a:t>
            </a:r>
            <a:r>
              <a:rPr lang="en-US" sz="2100" b="1" dirty="0">
                <a:solidFill>
                  <a:schemeClr val="accent4">
                    <a:lumMod val="60000"/>
                    <a:lumOff val="40000"/>
                  </a:schemeClr>
                </a:solidFill>
                <a:latin typeface="Bahnschrift" panose="020B0502040204020203" pitchFamily="34" charset="0"/>
                <a:sym typeface="Academy Engraved LET Plain:1.0"/>
              </a:rPr>
              <a:t>three-by-three grid </a:t>
            </a:r>
            <a:r>
              <a:rPr lang="en-US" sz="2100" dirty="0">
                <a:solidFill>
                  <a:schemeClr val="accent4">
                    <a:lumMod val="60000"/>
                    <a:lumOff val="40000"/>
                  </a:schemeClr>
                </a:solidFill>
                <a:latin typeface="Bahnschrift" panose="020B0502040204020203" pitchFamily="34" charset="0"/>
                <a:sym typeface="Academy Engraved LET Plain:1.0"/>
              </a:rPr>
              <a:t>with </a:t>
            </a:r>
            <a:r>
              <a:rPr lang="en-US" sz="2100" b="1" dirty="0">
                <a:solidFill>
                  <a:schemeClr val="accent4">
                    <a:lumMod val="60000"/>
                    <a:lumOff val="40000"/>
                  </a:schemeClr>
                </a:solidFill>
                <a:latin typeface="Bahnschrift" panose="020B0502040204020203" pitchFamily="34" charset="0"/>
                <a:sym typeface="Academy Engraved LET Plain:1.0"/>
              </a:rPr>
              <a:t>”</a:t>
            </a:r>
            <a:r>
              <a:rPr lang="en-US" sz="2100" b="1" i="1" dirty="0">
                <a:solidFill>
                  <a:schemeClr val="accent4">
                    <a:lumMod val="60000"/>
                    <a:lumOff val="40000"/>
                  </a:schemeClr>
                </a:solidFill>
                <a:latin typeface="Bahnschrift" panose="020B0502040204020203" pitchFamily="34" charset="0"/>
                <a:sym typeface="Academy Engraved LET Plain:1.0"/>
              </a:rPr>
              <a:t>X”</a:t>
            </a:r>
            <a:r>
              <a:rPr lang="en-US" sz="2100" b="1" dirty="0">
                <a:solidFill>
                  <a:schemeClr val="accent4">
                    <a:lumMod val="60000"/>
                    <a:lumOff val="40000"/>
                  </a:schemeClr>
                </a:solidFill>
                <a:latin typeface="Bahnschrift" panose="020B0502040204020203" pitchFamily="34" charset="0"/>
                <a:sym typeface="Academy Engraved LET Plain:1.0"/>
              </a:rPr>
              <a:t> </a:t>
            </a:r>
            <a:r>
              <a:rPr lang="en-US" sz="2100" dirty="0">
                <a:solidFill>
                  <a:schemeClr val="accent4">
                    <a:lumMod val="60000"/>
                    <a:lumOff val="40000"/>
                  </a:schemeClr>
                </a:solidFill>
                <a:latin typeface="Bahnschrift" panose="020B0502040204020203" pitchFamily="34" charset="0"/>
                <a:sym typeface="Academy Engraved LET Plain:1.0"/>
              </a:rPr>
              <a:t>or </a:t>
            </a:r>
            <a:r>
              <a:rPr lang="en-US" sz="2100" b="1" dirty="0">
                <a:solidFill>
                  <a:schemeClr val="accent4">
                    <a:lumMod val="60000"/>
                    <a:lumOff val="40000"/>
                  </a:schemeClr>
                </a:solidFill>
                <a:latin typeface="Bahnschrift" panose="020B0502040204020203" pitchFamily="34" charset="0"/>
                <a:sym typeface="Academy Engraved LET Plain:1.0"/>
              </a:rPr>
              <a:t>”</a:t>
            </a:r>
            <a:r>
              <a:rPr lang="en-US" sz="2100" b="1" i="1" dirty="0">
                <a:solidFill>
                  <a:schemeClr val="accent4">
                    <a:lumMod val="60000"/>
                    <a:lumOff val="40000"/>
                  </a:schemeClr>
                </a:solidFill>
                <a:latin typeface="Bahnschrift" panose="020B0502040204020203" pitchFamily="34" charset="0"/>
                <a:sym typeface="Academy Engraved LET Plain:1.0"/>
              </a:rPr>
              <a:t>O”</a:t>
            </a:r>
            <a:r>
              <a:rPr lang="en-US" sz="2100" dirty="0">
                <a:solidFill>
                  <a:schemeClr val="accent4">
                    <a:lumMod val="60000"/>
                    <a:lumOff val="40000"/>
                  </a:schemeClr>
                </a:solidFill>
                <a:latin typeface="Bahnschrift" panose="020B0502040204020203" pitchFamily="34" charset="0"/>
                <a:sym typeface="Academy Engraved LET Plain:1.0"/>
              </a:rPr>
              <a:t>. The player who succeeds in placing three of their marks in a horizontal, vertical, or diagonal row is the winner. If the board is filled and no one wins, it is a draw.</a:t>
            </a:r>
          </a:p>
          <a:p>
            <a:pPr marL="0" indent="0">
              <a:buNone/>
            </a:pPr>
            <a:r>
              <a:rPr lang="en-US" sz="2100" i="1" dirty="0">
                <a:solidFill>
                  <a:schemeClr val="accent4">
                    <a:lumMod val="60000"/>
                    <a:lumOff val="40000"/>
                  </a:schemeClr>
                </a:solidFill>
                <a:latin typeface="Bahnschrift" panose="020B0502040204020203" pitchFamily="34" charset="0"/>
              </a:rPr>
              <a:t>In our version of the tic-tac-toe game, there is no need for the user to type in the row and column number in the console. Rather the user has to just click the pygame window with the mouse.</a:t>
            </a:r>
          </a:p>
          <a:p>
            <a:pPr marL="0" indent="0">
              <a:buNone/>
            </a:pPr>
            <a:endParaRPr lang="en-US" sz="2100" dirty="0">
              <a:solidFill>
                <a:schemeClr val="accent4">
                  <a:lumMod val="60000"/>
                  <a:lumOff val="40000"/>
                </a:schemeClr>
              </a:solidFill>
              <a:latin typeface="Bahnschrift" panose="020B0502040204020203" pitchFamily="34" charset="0"/>
              <a:sym typeface="Academy Engraved LET Plain:1.0"/>
            </a:endParaRPr>
          </a:p>
          <a:p>
            <a:pPr marL="0" indent="0">
              <a:buNone/>
            </a:pPr>
            <a:r>
              <a:rPr lang="en-US" sz="2100" dirty="0">
                <a:solidFill>
                  <a:schemeClr val="accent4">
                    <a:lumMod val="60000"/>
                    <a:lumOff val="40000"/>
                  </a:schemeClr>
                </a:solidFill>
                <a:latin typeface="Bahnschrift" panose="020B0502040204020203" pitchFamily="34" charset="0"/>
                <a:sym typeface="Academy Engraved LET Plain:1.0"/>
              </a:rPr>
              <a:t>To start with, the user has the option to view the command list in the starting window, through which the user will get an idea on how to toggle between the ‘player vs player’ game mode and ‘player vs computer’ game mode (easy + hard levels).</a:t>
            </a:r>
          </a:p>
          <a:p>
            <a:endParaRPr lang="en-US" sz="2800" dirty="0">
              <a:solidFill>
                <a:schemeClr val="accent1">
                  <a:lumMod val="60000"/>
                  <a:lumOff val="40000"/>
                </a:schemeClr>
              </a:solidFill>
              <a:latin typeface="Bahnschrift" panose="020B0502040204020203" pitchFamily="34" charset="0"/>
              <a:sym typeface="Academy Engraved LET Plain:1.0"/>
            </a:endParaRPr>
          </a:p>
          <a:p>
            <a:endParaRPr lang="en-US" sz="2800" dirty="0">
              <a:solidFill>
                <a:schemeClr val="accent5">
                  <a:lumMod val="50000"/>
                </a:schemeClr>
              </a:solidFill>
              <a:latin typeface="Bahnschrift" panose="020B0502040204020203" pitchFamily="34" charset="0"/>
              <a:sym typeface="Academy Engraved LET Plain:1.0"/>
            </a:endParaRPr>
          </a:p>
          <a:p>
            <a:endParaRPr lang="en-US" sz="2800" dirty="0">
              <a:solidFill>
                <a:schemeClr val="accent5">
                  <a:lumMod val="50000"/>
                </a:schemeClr>
              </a:solidFill>
              <a:latin typeface="Bahnschrift" panose="020B0502040204020203" pitchFamily="34" charset="0"/>
            </a:endParaRPr>
          </a:p>
          <a:p>
            <a:endParaRPr lang="en-IN" dirty="0">
              <a:solidFill>
                <a:schemeClr val="bg1"/>
              </a:solidFill>
            </a:endParaRPr>
          </a:p>
        </p:txBody>
      </p:sp>
      <p:pic>
        <p:nvPicPr>
          <p:cNvPr id="4" name="Picture 3">
            <a:extLst>
              <a:ext uri="{FF2B5EF4-FFF2-40B4-BE49-F238E27FC236}">
                <a16:creationId xmlns:a16="http://schemas.microsoft.com/office/drawing/2014/main" id="{FCF4E7E5-6429-4412-8DC7-42E2134B378A}"/>
              </a:ext>
            </a:extLst>
          </p:cNvPr>
          <p:cNvPicPr>
            <a:picLocks noChangeAspect="1"/>
          </p:cNvPicPr>
          <p:nvPr/>
        </p:nvPicPr>
        <p:blipFill rotWithShape="1">
          <a:blip r:embed="rId2">
            <a:extLst>
              <a:ext uri="{28A0092B-C50C-407E-A947-70E740481C1C}">
                <a14:useLocalDpi xmlns:a14="http://schemas.microsoft.com/office/drawing/2010/main" val="0"/>
              </a:ext>
            </a:extLst>
          </a:blip>
          <a:srcRect l="17182" t="18807" r="20626" b="16493"/>
          <a:stretch/>
        </p:blipFill>
        <p:spPr>
          <a:xfrm>
            <a:off x="10780541" y="140676"/>
            <a:ext cx="1162930" cy="1209822"/>
          </a:xfrm>
          <a:prstGeom prst="rect">
            <a:avLst/>
          </a:prstGeom>
        </p:spPr>
      </p:pic>
    </p:spTree>
    <p:extLst>
      <p:ext uri="{BB962C8B-B14F-4D97-AF65-F5344CB8AC3E}">
        <p14:creationId xmlns:p14="http://schemas.microsoft.com/office/powerpoint/2010/main" val="36059303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2AA0-05CC-4A2B-B413-2FA6438DE9BF}"/>
              </a:ext>
            </a:extLst>
          </p:cNvPr>
          <p:cNvSpPr>
            <a:spLocks noGrp="1"/>
          </p:cNvSpPr>
          <p:nvPr>
            <p:ph type="title"/>
          </p:nvPr>
        </p:nvSpPr>
        <p:spPr>
          <a:xfrm>
            <a:off x="685800" y="2766218"/>
            <a:ext cx="10515600" cy="1325563"/>
          </a:xfrm>
        </p:spPr>
        <p:txBody>
          <a:bodyPr/>
          <a:lstStyle/>
          <a:p>
            <a:pPr algn="ctr"/>
            <a:r>
              <a:rPr lang="en-US" dirty="0">
                <a:solidFill>
                  <a:schemeClr val="bg1"/>
                </a:solidFill>
                <a:latin typeface="Bahnschrift Light" panose="020B0502040204020203" pitchFamily="34" charset="0"/>
              </a:rPr>
              <a:t>SUMMARY OF THE PROJECT WITH SNAPSHOTS</a:t>
            </a:r>
            <a:endParaRPr lang="en-IN" dirty="0">
              <a:solidFill>
                <a:schemeClr val="bg1"/>
              </a:solidFill>
              <a:latin typeface="Bahnschrift Light" panose="020B0502040204020203" pitchFamily="34" charset="0"/>
            </a:endParaRPr>
          </a:p>
        </p:txBody>
      </p:sp>
      <p:pic>
        <p:nvPicPr>
          <p:cNvPr id="3" name="Picture 2">
            <a:extLst>
              <a:ext uri="{FF2B5EF4-FFF2-40B4-BE49-F238E27FC236}">
                <a16:creationId xmlns:a16="http://schemas.microsoft.com/office/drawing/2014/main" id="{A19384CF-FC77-4BDD-971D-E174D5912530}"/>
              </a:ext>
            </a:extLst>
          </p:cNvPr>
          <p:cNvPicPr>
            <a:picLocks noChangeAspect="1"/>
          </p:cNvPicPr>
          <p:nvPr/>
        </p:nvPicPr>
        <p:blipFill>
          <a:blip r:embed="rId2"/>
          <a:stretch>
            <a:fillRect/>
          </a:stretch>
        </p:blipFill>
        <p:spPr>
          <a:xfrm>
            <a:off x="10866617" y="161388"/>
            <a:ext cx="1164437" cy="1213209"/>
          </a:xfrm>
          <a:prstGeom prst="rect">
            <a:avLst/>
          </a:prstGeom>
        </p:spPr>
      </p:pic>
    </p:spTree>
    <p:extLst>
      <p:ext uri="{BB962C8B-B14F-4D97-AF65-F5344CB8AC3E}">
        <p14:creationId xmlns:p14="http://schemas.microsoft.com/office/powerpoint/2010/main" val="2538258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0640-3742-4330-8500-6DABF7C11997}"/>
              </a:ext>
            </a:extLst>
          </p:cNvPr>
          <p:cNvSpPr>
            <a:spLocks noGrp="1"/>
          </p:cNvSpPr>
          <p:nvPr>
            <p:ph type="title"/>
          </p:nvPr>
        </p:nvSpPr>
        <p:spPr>
          <a:xfrm>
            <a:off x="838200" y="365126"/>
            <a:ext cx="7335129" cy="554506"/>
          </a:xfrm>
        </p:spPr>
        <p:txBody>
          <a:bodyPr>
            <a:normAutofit/>
          </a:bodyPr>
          <a:lstStyle/>
          <a:p>
            <a:r>
              <a:rPr lang="en-US" sz="3200" b="1" u="sng" dirty="0">
                <a:solidFill>
                  <a:schemeClr val="accent4">
                    <a:lumMod val="60000"/>
                    <a:lumOff val="40000"/>
                  </a:schemeClr>
                </a:solidFill>
              </a:rPr>
              <a:t>The opening view of the board:</a:t>
            </a:r>
            <a:endParaRPr lang="en-IN" sz="3200" b="1" u="sng"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A6D29514-8E41-41BE-B669-0F6481C61E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946" t="6539" r="28067" b="10697"/>
          <a:stretch/>
        </p:blipFill>
        <p:spPr>
          <a:xfrm>
            <a:off x="3355144" y="1059164"/>
            <a:ext cx="5481711" cy="5433710"/>
          </a:xfrm>
        </p:spPr>
      </p:pic>
      <p:sp>
        <p:nvSpPr>
          <p:cNvPr id="6" name="Frame 5">
            <a:extLst>
              <a:ext uri="{FF2B5EF4-FFF2-40B4-BE49-F238E27FC236}">
                <a16:creationId xmlns:a16="http://schemas.microsoft.com/office/drawing/2014/main" id="{16D140AF-795B-4AC1-9766-0C298A60F086}"/>
              </a:ext>
            </a:extLst>
          </p:cNvPr>
          <p:cNvSpPr/>
          <p:nvPr/>
        </p:nvSpPr>
        <p:spPr>
          <a:xfrm>
            <a:off x="5054990" y="919632"/>
            <a:ext cx="2082018" cy="557475"/>
          </a:xfrm>
          <a:prstGeom prst="fram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8" name="Connector: Elbow 7">
            <a:extLst>
              <a:ext uri="{FF2B5EF4-FFF2-40B4-BE49-F238E27FC236}">
                <a16:creationId xmlns:a16="http://schemas.microsoft.com/office/drawing/2014/main" id="{D3780FF6-A048-4936-926D-C88223519EF0}"/>
              </a:ext>
            </a:extLst>
          </p:cNvPr>
          <p:cNvCxnSpPr>
            <a:cxnSpLocks/>
          </p:cNvCxnSpPr>
          <p:nvPr/>
        </p:nvCxnSpPr>
        <p:spPr>
          <a:xfrm>
            <a:off x="7137008" y="1322363"/>
            <a:ext cx="2119534" cy="1185310"/>
          </a:xfrm>
          <a:prstGeom prst="bentConnector3">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07CB0AC-BB1B-4690-A0E5-EAC72815586C}"/>
              </a:ext>
            </a:extLst>
          </p:cNvPr>
          <p:cNvSpPr txBox="1"/>
          <p:nvPr/>
        </p:nvSpPr>
        <p:spPr>
          <a:xfrm>
            <a:off x="9256542" y="2110153"/>
            <a:ext cx="1772529" cy="2246769"/>
          </a:xfrm>
          <a:prstGeom prst="rect">
            <a:avLst/>
          </a:prstGeom>
          <a:noFill/>
        </p:spPr>
        <p:txBody>
          <a:bodyPr wrap="square" rtlCol="0">
            <a:spAutoFit/>
          </a:bodyPr>
          <a:lstStyle/>
          <a:p>
            <a:r>
              <a:rPr lang="en-US" sz="2800" dirty="0">
                <a:solidFill>
                  <a:schemeClr val="bg1"/>
                </a:solidFill>
              </a:rPr>
              <a:t>Instruction for the user to view the commands</a:t>
            </a:r>
            <a:endParaRPr lang="en-IN" sz="2800" dirty="0">
              <a:solidFill>
                <a:schemeClr val="bg1"/>
              </a:solidFill>
            </a:endParaRPr>
          </a:p>
        </p:txBody>
      </p:sp>
      <p:pic>
        <p:nvPicPr>
          <p:cNvPr id="11" name="Picture 10">
            <a:extLst>
              <a:ext uri="{FF2B5EF4-FFF2-40B4-BE49-F238E27FC236}">
                <a16:creationId xmlns:a16="http://schemas.microsoft.com/office/drawing/2014/main" id="{D90F054D-FA37-4224-9A94-5FE193426935}"/>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780541" y="140676"/>
            <a:ext cx="1162930" cy="1209822"/>
          </a:xfrm>
          <a:prstGeom prst="rect">
            <a:avLst/>
          </a:prstGeom>
        </p:spPr>
      </p:pic>
    </p:spTree>
    <p:extLst>
      <p:ext uri="{BB962C8B-B14F-4D97-AF65-F5344CB8AC3E}">
        <p14:creationId xmlns:p14="http://schemas.microsoft.com/office/powerpoint/2010/main" val="263980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0C24-7069-4919-BD64-E7484D62E850}"/>
              </a:ext>
            </a:extLst>
          </p:cNvPr>
          <p:cNvSpPr>
            <a:spLocks noGrp="1"/>
          </p:cNvSpPr>
          <p:nvPr>
            <p:ph type="title"/>
          </p:nvPr>
        </p:nvSpPr>
        <p:spPr>
          <a:xfrm>
            <a:off x="623668" y="521516"/>
            <a:ext cx="10515600" cy="267922"/>
          </a:xfrm>
        </p:spPr>
        <p:txBody>
          <a:bodyPr>
            <a:noAutofit/>
          </a:bodyPr>
          <a:lstStyle/>
          <a:p>
            <a:r>
              <a:rPr lang="en-US" sz="3200" b="1" u="sng" dirty="0">
                <a:solidFill>
                  <a:schemeClr val="accent4">
                    <a:lumMod val="60000"/>
                    <a:lumOff val="40000"/>
                  </a:schemeClr>
                </a:solidFill>
              </a:rPr>
              <a:t>The command list:</a:t>
            </a:r>
            <a:endParaRPr lang="en-IN" sz="3200" b="1" u="sng"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1A1BE16B-40A8-4487-AB7F-CD21AE3BCD5E}"/>
              </a:ext>
            </a:extLst>
          </p:cNvPr>
          <p:cNvSpPr>
            <a:spLocks noGrp="1"/>
          </p:cNvSpPr>
          <p:nvPr>
            <p:ph idx="1"/>
          </p:nvPr>
        </p:nvSpPr>
        <p:spPr>
          <a:xfrm>
            <a:off x="6466452" y="1858194"/>
            <a:ext cx="5154634" cy="4868668"/>
          </a:xfrm>
        </p:spPr>
        <p:txBody>
          <a:bodyPr>
            <a:normAutofit/>
          </a:bodyPr>
          <a:lstStyle/>
          <a:p>
            <a:pPr marL="0" indent="0">
              <a:buNone/>
            </a:pPr>
            <a:r>
              <a:rPr lang="en-US" dirty="0">
                <a:solidFill>
                  <a:schemeClr val="bg1"/>
                </a:solidFill>
                <a:latin typeface="Bahnschrift" panose="020B0502040204020203" pitchFamily="34" charset="0"/>
              </a:rPr>
              <a:t>The user should first click the ‘r’ key to start the game.</a:t>
            </a:r>
          </a:p>
          <a:p>
            <a:pPr marL="0" indent="0">
              <a:buNone/>
            </a:pPr>
            <a:r>
              <a:rPr lang="en-US" dirty="0">
                <a:solidFill>
                  <a:schemeClr val="bg1"/>
                </a:solidFill>
                <a:latin typeface="Bahnschrift" panose="020B0502040204020203" pitchFamily="34" charset="0"/>
              </a:rPr>
              <a:t>The user can then choose the game mode he/she wants to play in by clicking the required keys in the keyboard as mentioned in the command list. </a:t>
            </a:r>
          </a:p>
        </p:txBody>
      </p:sp>
      <p:pic>
        <p:nvPicPr>
          <p:cNvPr id="5" name="Picture 4">
            <a:extLst>
              <a:ext uri="{FF2B5EF4-FFF2-40B4-BE49-F238E27FC236}">
                <a16:creationId xmlns:a16="http://schemas.microsoft.com/office/drawing/2014/main" id="{BE2A060B-DEA2-4CA3-83F4-1CA4E089B6CC}"/>
              </a:ext>
            </a:extLst>
          </p:cNvPr>
          <p:cNvPicPr>
            <a:picLocks noChangeAspect="1"/>
          </p:cNvPicPr>
          <p:nvPr/>
        </p:nvPicPr>
        <p:blipFill rotWithShape="1">
          <a:blip r:embed="rId2">
            <a:extLst>
              <a:ext uri="{28A0092B-C50C-407E-A947-70E740481C1C}">
                <a14:useLocalDpi xmlns:a14="http://schemas.microsoft.com/office/drawing/2010/main" val="0"/>
              </a:ext>
            </a:extLst>
          </a:blip>
          <a:srcRect l="27916" t="6771" r="27786" b="29214"/>
          <a:stretch/>
        </p:blipFill>
        <p:spPr>
          <a:xfrm>
            <a:off x="694007" y="1234440"/>
            <a:ext cx="5401993" cy="4389120"/>
          </a:xfrm>
          <a:prstGeom prst="rect">
            <a:avLst/>
          </a:prstGeom>
        </p:spPr>
      </p:pic>
      <p:pic>
        <p:nvPicPr>
          <p:cNvPr id="6" name="Picture 5">
            <a:extLst>
              <a:ext uri="{FF2B5EF4-FFF2-40B4-BE49-F238E27FC236}">
                <a16:creationId xmlns:a16="http://schemas.microsoft.com/office/drawing/2014/main" id="{A1A4C0EB-E639-4FB2-B759-9D757F4D3EBC}"/>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780541" y="140676"/>
            <a:ext cx="1162930" cy="1209822"/>
          </a:xfrm>
          <a:prstGeom prst="rect">
            <a:avLst/>
          </a:prstGeom>
        </p:spPr>
      </p:pic>
    </p:spTree>
    <p:extLst>
      <p:ext uri="{BB962C8B-B14F-4D97-AF65-F5344CB8AC3E}">
        <p14:creationId xmlns:p14="http://schemas.microsoft.com/office/powerpoint/2010/main" val="440649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B874A-4E3E-4252-BE41-0A57D7960120}"/>
              </a:ext>
            </a:extLst>
          </p:cNvPr>
          <p:cNvSpPr>
            <a:spLocks noGrp="1"/>
          </p:cNvSpPr>
          <p:nvPr>
            <p:ph idx="1"/>
          </p:nvPr>
        </p:nvSpPr>
        <p:spPr>
          <a:xfrm>
            <a:off x="6441777" y="2879210"/>
            <a:ext cx="5057496" cy="5831059"/>
          </a:xfrm>
        </p:spPr>
        <p:txBody>
          <a:bodyPr>
            <a:normAutofit/>
          </a:bodyPr>
          <a:lstStyle/>
          <a:p>
            <a:pPr marL="0" indent="0">
              <a:buNone/>
            </a:pPr>
            <a:endParaRPr lang="en-US" dirty="0">
              <a:solidFill>
                <a:schemeClr val="bg1"/>
              </a:solidFill>
              <a:latin typeface="Bahnschrift" panose="020B0502040204020203" pitchFamily="34" charset="0"/>
            </a:endParaRPr>
          </a:p>
          <a:p>
            <a:pPr marL="0" indent="0">
              <a:buNone/>
            </a:pPr>
            <a:r>
              <a:rPr lang="en-US" dirty="0">
                <a:solidFill>
                  <a:schemeClr val="bg1"/>
                </a:solidFill>
                <a:latin typeface="Bahnschrift" panose="020B0502040204020203" pitchFamily="34" charset="0"/>
              </a:rPr>
              <a:t>1</a:t>
            </a:r>
            <a:r>
              <a:rPr lang="en-US" b="1" u="sng" dirty="0">
                <a:solidFill>
                  <a:schemeClr val="bg1"/>
                </a:solidFill>
                <a:latin typeface="Bahnschrift" panose="020B0502040204020203" pitchFamily="34" charset="0"/>
              </a:rPr>
              <a:t>) Player1 vs Player2 mode.</a:t>
            </a:r>
            <a:r>
              <a:rPr lang="en-US" dirty="0">
                <a:solidFill>
                  <a:schemeClr val="accent1">
                    <a:lumMod val="40000"/>
                    <a:lumOff val="60000"/>
                  </a:schemeClr>
                </a:solidFill>
                <a:latin typeface="Bahnschrift" panose="020B0502040204020203" pitchFamily="34" charset="0"/>
              </a:rPr>
              <a:t>	</a:t>
            </a:r>
            <a:endParaRPr lang="en-IN" dirty="0">
              <a:solidFill>
                <a:schemeClr val="accent1">
                  <a:lumMod val="40000"/>
                  <a:lumOff val="60000"/>
                </a:schemeClr>
              </a:solidFill>
            </a:endParaRPr>
          </a:p>
        </p:txBody>
      </p:sp>
      <p:pic>
        <p:nvPicPr>
          <p:cNvPr id="5" name="Picture 4">
            <a:extLst>
              <a:ext uri="{FF2B5EF4-FFF2-40B4-BE49-F238E27FC236}">
                <a16:creationId xmlns:a16="http://schemas.microsoft.com/office/drawing/2014/main" id="{0D904CB1-19A5-45F9-B77F-9A17563FC2D9}"/>
              </a:ext>
            </a:extLst>
          </p:cNvPr>
          <p:cNvPicPr>
            <a:picLocks noChangeAspect="1"/>
          </p:cNvPicPr>
          <p:nvPr/>
        </p:nvPicPr>
        <p:blipFill rotWithShape="1">
          <a:blip r:embed="rId2">
            <a:extLst>
              <a:ext uri="{28A0092B-C50C-407E-A947-70E740481C1C}">
                <a14:useLocalDpi xmlns:a14="http://schemas.microsoft.com/office/drawing/2010/main" val="0"/>
              </a:ext>
            </a:extLst>
          </a:blip>
          <a:srcRect l="28615" t="7569" r="28115" b="10751"/>
          <a:stretch/>
        </p:blipFill>
        <p:spPr>
          <a:xfrm>
            <a:off x="1137545" y="1410628"/>
            <a:ext cx="4958455" cy="5262574"/>
          </a:xfrm>
          <a:prstGeom prst="rect">
            <a:avLst/>
          </a:prstGeom>
        </p:spPr>
      </p:pic>
      <p:sp>
        <p:nvSpPr>
          <p:cNvPr id="7" name="Frame 6">
            <a:extLst>
              <a:ext uri="{FF2B5EF4-FFF2-40B4-BE49-F238E27FC236}">
                <a16:creationId xmlns:a16="http://schemas.microsoft.com/office/drawing/2014/main" id="{1B598B9E-F773-4060-887C-7226AE4C36DE}"/>
              </a:ext>
            </a:extLst>
          </p:cNvPr>
          <p:cNvSpPr/>
          <p:nvPr/>
        </p:nvSpPr>
        <p:spPr>
          <a:xfrm>
            <a:off x="2906684" y="1226043"/>
            <a:ext cx="1153551" cy="604911"/>
          </a:xfrm>
          <a:prstGeom prst="fram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8" name="Picture 7">
            <a:extLst>
              <a:ext uri="{FF2B5EF4-FFF2-40B4-BE49-F238E27FC236}">
                <a16:creationId xmlns:a16="http://schemas.microsoft.com/office/drawing/2014/main" id="{6D61DB01-0FF8-4B84-A534-1F14C8E44B89}"/>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789919" y="200806"/>
            <a:ext cx="1162930" cy="1209822"/>
          </a:xfrm>
          <a:prstGeom prst="rect">
            <a:avLst/>
          </a:prstGeom>
        </p:spPr>
      </p:pic>
      <p:sp>
        <p:nvSpPr>
          <p:cNvPr id="2" name="TextBox 1">
            <a:extLst>
              <a:ext uri="{FF2B5EF4-FFF2-40B4-BE49-F238E27FC236}">
                <a16:creationId xmlns:a16="http://schemas.microsoft.com/office/drawing/2014/main" id="{C637940D-B303-425A-A0EE-E0291513C239}"/>
              </a:ext>
            </a:extLst>
          </p:cNvPr>
          <p:cNvSpPr txBox="1"/>
          <p:nvPr/>
        </p:nvSpPr>
        <p:spPr>
          <a:xfrm>
            <a:off x="962304" y="513329"/>
            <a:ext cx="8603673" cy="584775"/>
          </a:xfrm>
          <a:prstGeom prst="rect">
            <a:avLst/>
          </a:prstGeom>
          <a:noFill/>
        </p:spPr>
        <p:txBody>
          <a:bodyPr wrap="square" rtlCol="0">
            <a:spAutoFit/>
          </a:bodyPr>
          <a:lstStyle/>
          <a:p>
            <a:r>
              <a:rPr lang="en-US" sz="3200" b="1" dirty="0">
                <a:solidFill>
                  <a:schemeClr val="bg1"/>
                </a:solidFill>
              </a:rPr>
              <a:t>There are three game modes available:</a:t>
            </a:r>
            <a:endParaRPr lang="en-IN" sz="3200" b="1" dirty="0">
              <a:solidFill>
                <a:schemeClr val="bg1"/>
              </a:solidFill>
            </a:endParaRPr>
          </a:p>
        </p:txBody>
      </p:sp>
    </p:spTree>
    <p:extLst>
      <p:ext uri="{BB962C8B-B14F-4D97-AF65-F5344CB8AC3E}">
        <p14:creationId xmlns:p14="http://schemas.microsoft.com/office/powerpoint/2010/main" val="1561962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F7129-879D-4777-A5CB-B404401CDF93}"/>
              </a:ext>
            </a:extLst>
          </p:cNvPr>
          <p:cNvSpPr>
            <a:spLocks noGrp="1"/>
          </p:cNvSpPr>
          <p:nvPr>
            <p:ph idx="1"/>
          </p:nvPr>
        </p:nvSpPr>
        <p:spPr>
          <a:xfrm>
            <a:off x="7366142" y="2812047"/>
            <a:ext cx="4151142" cy="5769000"/>
          </a:xfrm>
        </p:spPr>
        <p:txBody>
          <a:bodyPr>
            <a:normAutofit/>
          </a:bodyPr>
          <a:lstStyle/>
          <a:p>
            <a:pPr marL="0" indent="0">
              <a:buNone/>
            </a:pPr>
            <a:r>
              <a:rPr lang="en-US" b="1" u="sng" dirty="0">
                <a:solidFill>
                  <a:schemeClr val="bg1"/>
                </a:solidFill>
                <a:latin typeface="Bahnschrift" panose="020B0502040204020203" pitchFamily="34" charset="0"/>
              </a:rPr>
              <a:t>2) Easy level</a:t>
            </a:r>
            <a:endParaRPr lang="en-IN" b="1" u="sng" dirty="0">
              <a:solidFill>
                <a:schemeClr val="bg1"/>
              </a:solidFill>
            </a:endParaRPr>
          </a:p>
        </p:txBody>
      </p:sp>
      <p:pic>
        <p:nvPicPr>
          <p:cNvPr id="5" name="Picture 4">
            <a:extLst>
              <a:ext uri="{FF2B5EF4-FFF2-40B4-BE49-F238E27FC236}">
                <a16:creationId xmlns:a16="http://schemas.microsoft.com/office/drawing/2014/main" id="{F16A36D3-7304-40B5-AE24-D77CA5325B81}"/>
              </a:ext>
            </a:extLst>
          </p:cNvPr>
          <p:cNvPicPr>
            <a:picLocks noChangeAspect="1"/>
          </p:cNvPicPr>
          <p:nvPr/>
        </p:nvPicPr>
        <p:blipFill rotWithShape="1">
          <a:blip r:embed="rId2">
            <a:extLst>
              <a:ext uri="{28A0092B-C50C-407E-A947-70E740481C1C}">
                <a14:useLocalDpi xmlns:a14="http://schemas.microsoft.com/office/drawing/2010/main" val="0"/>
              </a:ext>
            </a:extLst>
          </a:blip>
          <a:srcRect l="28038" t="7569" r="28529" b="11366"/>
          <a:stretch/>
        </p:blipFill>
        <p:spPr>
          <a:xfrm>
            <a:off x="1429044" y="548640"/>
            <a:ext cx="5295314" cy="5556737"/>
          </a:xfrm>
          <a:prstGeom prst="rect">
            <a:avLst/>
          </a:prstGeom>
        </p:spPr>
      </p:pic>
      <p:sp>
        <p:nvSpPr>
          <p:cNvPr id="6" name="Frame 5">
            <a:extLst>
              <a:ext uri="{FF2B5EF4-FFF2-40B4-BE49-F238E27FC236}">
                <a16:creationId xmlns:a16="http://schemas.microsoft.com/office/drawing/2014/main" id="{DA49A905-AE39-4014-AA0F-E9C807B00383}"/>
              </a:ext>
            </a:extLst>
          </p:cNvPr>
          <p:cNvSpPr/>
          <p:nvPr/>
        </p:nvSpPr>
        <p:spPr>
          <a:xfrm>
            <a:off x="3387384" y="309489"/>
            <a:ext cx="1378634" cy="675250"/>
          </a:xfrm>
          <a:prstGeom prst="fram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7" name="Picture 6">
            <a:extLst>
              <a:ext uri="{FF2B5EF4-FFF2-40B4-BE49-F238E27FC236}">
                <a16:creationId xmlns:a16="http://schemas.microsoft.com/office/drawing/2014/main" id="{52269403-21BD-4C77-9E10-85356A3402FA}"/>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780541" y="140676"/>
            <a:ext cx="1162930" cy="1209822"/>
          </a:xfrm>
          <a:prstGeom prst="rect">
            <a:avLst/>
          </a:prstGeom>
        </p:spPr>
      </p:pic>
      <p:sp>
        <p:nvSpPr>
          <p:cNvPr id="4" name="Rectangle 3">
            <a:extLst>
              <a:ext uri="{FF2B5EF4-FFF2-40B4-BE49-F238E27FC236}">
                <a16:creationId xmlns:a16="http://schemas.microsoft.com/office/drawing/2014/main" id="{E0005B07-6267-4D03-9E08-DDC3A2E5B638}"/>
              </a:ext>
            </a:extLst>
          </p:cNvPr>
          <p:cNvSpPr/>
          <p:nvPr/>
        </p:nvSpPr>
        <p:spPr>
          <a:xfrm>
            <a:off x="1787236" y="3685309"/>
            <a:ext cx="2826328" cy="160712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 this mode, the computer randomly chooses a square from the available squares and marks it. </a:t>
            </a:r>
            <a:endParaRPr lang="en-IN" dirty="0">
              <a:solidFill>
                <a:schemeClr val="bg1"/>
              </a:solidFill>
            </a:endParaRPr>
          </a:p>
        </p:txBody>
      </p:sp>
      <p:cxnSp>
        <p:nvCxnSpPr>
          <p:cNvPr id="9" name="Connector: Elbow 8">
            <a:extLst>
              <a:ext uri="{FF2B5EF4-FFF2-40B4-BE49-F238E27FC236}">
                <a16:creationId xmlns:a16="http://schemas.microsoft.com/office/drawing/2014/main" id="{CA05E1F6-CB9A-4EE7-9653-A50656622257}"/>
              </a:ext>
            </a:extLst>
          </p:cNvPr>
          <p:cNvCxnSpPr/>
          <p:nvPr/>
        </p:nvCxnSpPr>
        <p:spPr>
          <a:xfrm rot="5400000">
            <a:off x="1739279" y="1822405"/>
            <a:ext cx="2617443" cy="942110"/>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391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1427C-003E-43D9-8BEF-A22A515B74F8}"/>
              </a:ext>
            </a:extLst>
          </p:cNvPr>
          <p:cNvSpPr>
            <a:spLocks noGrp="1"/>
          </p:cNvSpPr>
          <p:nvPr>
            <p:ph idx="1"/>
          </p:nvPr>
        </p:nvSpPr>
        <p:spPr>
          <a:xfrm>
            <a:off x="6771781" y="2890058"/>
            <a:ext cx="5064371" cy="5852161"/>
          </a:xfrm>
        </p:spPr>
        <p:txBody>
          <a:bodyPr>
            <a:normAutofit/>
          </a:bodyPr>
          <a:lstStyle/>
          <a:p>
            <a:pPr marL="0" indent="0">
              <a:buNone/>
            </a:pPr>
            <a:r>
              <a:rPr lang="en-US" b="1" u="sng" dirty="0">
                <a:solidFill>
                  <a:schemeClr val="bg1"/>
                </a:solidFill>
                <a:latin typeface="Bahnschrift" panose="020B0502040204020203" pitchFamily="34" charset="0"/>
              </a:rPr>
              <a:t>3) Hard level</a:t>
            </a:r>
          </a:p>
        </p:txBody>
      </p:sp>
      <p:pic>
        <p:nvPicPr>
          <p:cNvPr id="5" name="Picture 4">
            <a:extLst>
              <a:ext uri="{FF2B5EF4-FFF2-40B4-BE49-F238E27FC236}">
                <a16:creationId xmlns:a16="http://schemas.microsoft.com/office/drawing/2014/main" id="{98972177-0174-4655-AD67-0D35094FA808}"/>
              </a:ext>
            </a:extLst>
          </p:cNvPr>
          <p:cNvPicPr>
            <a:picLocks noChangeAspect="1"/>
          </p:cNvPicPr>
          <p:nvPr/>
        </p:nvPicPr>
        <p:blipFill rotWithShape="1">
          <a:blip r:embed="rId2">
            <a:extLst>
              <a:ext uri="{28A0092B-C50C-407E-A947-70E740481C1C}">
                <a14:useLocalDpi xmlns:a14="http://schemas.microsoft.com/office/drawing/2010/main" val="0"/>
              </a:ext>
            </a:extLst>
          </a:blip>
          <a:srcRect l="28269" t="7364" r="28115" b="11366"/>
          <a:stretch/>
        </p:blipFill>
        <p:spPr>
          <a:xfrm>
            <a:off x="1057793" y="794824"/>
            <a:ext cx="5317588" cy="5570806"/>
          </a:xfrm>
          <a:prstGeom prst="rect">
            <a:avLst/>
          </a:prstGeom>
        </p:spPr>
      </p:pic>
      <p:sp>
        <p:nvSpPr>
          <p:cNvPr id="6" name="Frame 5">
            <a:extLst>
              <a:ext uri="{FF2B5EF4-FFF2-40B4-BE49-F238E27FC236}">
                <a16:creationId xmlns:a16="http://schemas.microsoft.com/office/drawing/2014/main" id="{5D5B6F86-4C73-4E2A-B0CA-F2CF2E6A6CE9}"/>
              </a:ext>
            </a:extLst>
          </p:cNvPr>
          <p:cNvSpPr/>
          <p:nvPr/>
        </p:nvSpPr>
        <p:spPr>
          <a:xfrm>
            <a:off x="3007555" y="536224"/>
            <a:ext cx="1308296" cy="548640"/>
          </a:xfrm>
          <a:prstGeom prst="fram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7" name="Picture 6">
            <a:extLst>
              <a:ext uri="{FF2B5EF4-FFF2-40B4-BE49-F238E27FC236}">
                <a16:creationId xmlns:a16="http://schemas.microsoft.com/office/drawing/2014/main" id="{98A61268-613F-4133-A868-AC0C4C4D31B8}"/>
              </a:ext>
            </a:extLst>
          </p:cNvPr>
          <p:cNvPicPr>
            <a:picLocks noChangeAspect="1"/>
          </p:cNvPicPr>
          <p:nvPr/>
        </p:nvPicPr>
        <p:blipFill rotWithShape="1">
          <a:blip r:embed="rId3">
            <a:extLst>
              <a:ext uri="{28A0092B-C50C-407E-A947-70E740481C1C}">
                <a14:useLocalDpi xmlns:a14="http://schemas.microsoft.com/office/drawing/2010/main" val="0"/>
              </a:ext>
            </a:extLst>
          </a:blip>
          <a:srcRect l="17182" t="18807" r="20626" b="16493"/>
          <a:stretch/>
        </p:blipFill>
        <p:spPr>
          <a:xfrm>
            <a:off x="10784059" y="161778"/>
            <a:ext cx="1162930" cy="1209822"/>
          </a:xfrm>
          <a:prstGeom prst="rect">
            <a:avLst/>
          </a:prstGeom>
        </p:spPr>
      </p:pic>
      <p:cxnSp>
        <p:nvCxnSpPr>
          <p:cNvPr id="4" name="Connector: Elbow 3">
            <a:extLst>
              <a:ext uri="{FF2B5EF4-FFF2-40B4-BE49-F238E27FC236}">
                <a16:creationId xmlns:a16="http://schemas.microsoft.com/office/drawing/2014/main" id="{36C1C0B8-1439-4431-B01D-E35DB3487383}"/>
              </a:ext>
            </a:extLst>
          </p:cNvPr>
          <p:cNvCxnSpPr>
            <a:stCxn id="6" idx="2"/>
          </p:cNvCxnSpPr>
          <p:nvPr/>
        </p:nvCxnSpPr>
        <p:spPr>
          <a:xfrm rot="5400000">
            <a:off x="2033261" y="2059158"/>
            <a:ext cx="2602736" cy="654148"/>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3B1C97F-0F10-43F9-B578-AD78C4158E9F}"/>
              </a:ext>
            </a:extLst>
          </p:cNvPr>
          <p:cNvSpPr/>
          <p:nvPr/>
        </p:nvSpPr>
        <p:spPr>
          <a:xfrm>
            <a:off x="1552827" y="3687600"/>
            <a:ext cx="2909455" cy="15517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computer in this case uses the ‘minimax algorithm’ and plays the best possible move in that situation.</a:t>
            </a:r>
            <a:endParaRPr lang="en-IN" dirty="0"/>
          </a:p>
        </p:txBody>
      </p:sp>
    </p:spTree>
    <p:extLst>
      <p:ext uri="{BB962C8B-B14F-4D97-AF65-F5344CB8AC3E}">
        <p14:creationId xmlns:p14="http://schemas.microsoft.com/office/powerpoint/2010/main" val="3428460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0442-A86C-4D50-9615-1676E8D2C7B1}"/>
              </a:ext>
            </a:extLst>
          </p:cNvPr>
          <p:cNvSpPr>
            <a:spLocks noGrp="1"/>
          </p:cNvSpPr>
          <p:nvPr>
            <p:ph type="title"/>
          </p:nvPr>
        </p:nvSpPr>
        <p:spPr>
          <a:xfrm>
            <a:off x="381853" y="167763"/>
            <a:ext cx="10515600" cy="1325563"/>
          </a:xfrm>
        </p:spPr>
        <p:txBody>
          <a:bodyPr/>
          <a:lstStyle/>
          <a:p>
            <a:r>
              <a:rPr lang="en-US" b="1" u="sng" dirty="0">
                <a:solidFill>
                  <a:schemeClr val="bg1"/>
                </a:solidFill>
                <a:latin typeface="Bahnschrift Light" panose="020B0502040204020203" pitchFamily="34" charset="0"/>
              </a:rPr>
              <a:t>The Minimax Algorithm :</a:t>
            </a:r>
            <a:endParaRPr lang="en-IN" b="1" u="sng" dirty="0">
              <a:solidFill>
                <a:schemeClr val="bg1"/>
              </a:solidFill>
              <a:latin typeface="Bahnschrift Light" panose="020B0502040204020203" pitchFamily="34" charset="0"/>
            </a:endParaRPr>
          </a:p>
        </p:txBody>
      </p:sp>
      <p:pic>
        <p:nvPicPr>
          <p:cNvPr id="4" name="Picture 3">
            <a:extLst>
              <a:ext uri="{FF2B5EF4-FFF2-40B4-BE49-F238E27FC236}">
                <a16:creationId xmlns:a16="http://schemas.microsoft.com/office/drawing/2014/main" id="{2AEE9E65-3FC6-496A-BC2E-A485A891E09E}"/>
              </a:ext>
            </a:extLst>
          </p:cNvPr>
          <p:cNvPicPr>
            <a:picLocks noChangeAspect="1"/>
          </p:cNvPicPr>
          <p:nvPr/>
        </p:nvPicPr>
        <p:blipFill rotWithShape="1">
          <a:blip r:embed="rId2">
            <a:extLst>
              <a:ext uri="{28A0092B-C50C-407E-A947-70E740481C1C}">
                <a14:useLocalDpi xmlns:a14="http://schemas.microsoft.com/office/drawing/2010/main" val="0"/>
              </a:ext>
            </a:extLst>
          </a:blip>
          <a:srcRect l="17182" t="18807" r="20626" b="16493"/>
          <a:stretch/>
        </p:blipFill>
        <p:spPr>
          <a:xfrm>
            <a:off x="10897452" y="198871"/>
            <a:ext cx="912695" cy="949497"/>
          </a:xfrm>
          <a:prstGeom prst="rect">
            <a:avLst/>
          </a:prstGeom>
        </p:spPr>
      </p:pic>
      <p:sp>
        <p:nvSpPr>
          <p:cNvPr id="9" name="TextBox 8">
            <a:extLst>
              <a:ext uri="{FF2B5EF4-FFF2-40B4-BE49-F238E27FC236}">
                <a16:creationId xmlns:a16="http://schemas.microsoft.com/office/drawing/2014/main" id="{DFEE1104-6A4E-4B24-BD4C-C1C072555BC4}"/>
              </a:ext>
            </a:extLst>
          </p:cNvPr>
          <p:cNvSpPr txBox="1"/>
          <p:nvPr/>
        </p:nvSpPr>
        <p:spPr>
          <a:xfrm>
            <a:off x="381853" y="2909455"/>
            <a:ext cx="110897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4">
                    <a:lumMod val="60000"/>
                    <a:lumOff val="40000"/>
                  </a:schemeClr>
                </a:solidFill>
              </a:rPr>
              <a:t>Best move strategy algorithm.</a:t>
            </a:r>
            <a:endParaRPr lang="en-IN" sz="2400" dirty="0">
              <a:solidFill>
                <a:schemeClr val="accent4">
                  <a:lumMod val="60000"/>
                  <a:lumOff val="40000"/>
                </a:schemeClr>
              </a:solidFill>
            </a:endParaRPr>
          </a:p>
          <a:p>
            <a:pPr marL="342900" indent="-342900">
              <a:buFont typeface="Arial" panose="020B0604020202020204" pitchFamily="34" charset="0"/>
              <a:buChar char="•"/>
            </a:pPr>
            <a:r>
              <a:rPr lang="en-IN" sz="2400" dirty="0">
                <a:solidFill>
                  <a:schemeClr val="accent4">
                    <a:lumMod val="60000"/>
                    <a:lumOff val="40000"/>
                  </a:schemeClr>
                </a:solidFill>
              </a:rPr>
              <a:t>It makes use of recursion.</a:t>
            </a:r>
          </a:p>
          <a:p>
            <a:pPr marL="342900" indent="-342900">
              <a:buFont typeface="Arial" panose="020B0604020202020204" pitchFamily="34" charset="0"/>
              <a:buChar char="•"/>
            </a:pPr>
            <a:r>
              <a:rPr lang="en-IN" sz="2400" dirty="0">
                <a:solidFill>
                  <a:schemeClr val="accent4">
                    <a:lumMod val="60000"/>
                    <a:lumOff val="40000"/>
                  </a:schemeClr>
                </a:solidFill>
              </a:rPr>
              <a:t>Considers 2 players: Max and Min.</a:t>
            </a:r>
          </a:p>
          <a:p>
            <a:pPr marL="342900" indent="-342900">
              <a:buFont typeface="Arial" panose="020B0604020202020204" pitchFamily="34" charset="0"/>
              <a:buChar char="•"/>
            </a:pPr>
            <a:r>
              <a:rPr lang="en-IN" sz="2400" dirty="0">
                <a:solidFill>
                  <a:schemeClr val="accent4">
                    <a:lumMod val="60000"/>
                    <a:lumOff val="40000"/>
                  </a:schemeClr>
                </a:solidFill>
              </a:rPr>
              <a:t>Problem is solved as a tree diagram.</a:t>
            </a:r>
          </a:p>
        </p:txBody>
      </p:sp>
      <p:pic>
        <p:nvPicPr>
          <p:cNvPr id="15" name="Content Placeholder 3">
            <a:extLst>
              <a:ext uri="{FF2B5EF4-FFF2-40B4-BE49-F238E27FC236}">
                <a16:creationId xmlns:a16="http://schemas.microsoft.com/office/drawing/2014/main" id="{19683A1D-650A-471E-99FF-D046EE96EE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9653" y="1528921"/>
            <a:ext cx="6267311" cy="5161316"/>
          </a:xfrm>
          <a:prstGeom prst="rect">
            <a:avLst/>
          </a:prstGeom>
        </p:spPr>
      </p:pic>
    </p:spTree>
    <p:extLst>
      <p:ext uri="{BB962C8B-B14F-4D97-AF65-F5344CB8AC3E}">
        <p14:creationId xmlns:p14="http://schemas.microsoft.com/office/powerpoint/2010/main" val="3414310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519</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Bahnschrift</vt:lpstr>
      <vt:lpstr>Bahnschrift Light</vt:lpstr>
      <vt:lpstr>Calibri</vt:lpstr>
      <vt:lpstr>Calibri Light</vt:lpstr>
      <vt:lpstr>Office Theme</vt:lpstr>
      <vt:lpstr>MULTILEVEL TICTACTOE GAME</vt:lpstr>
      <vt:lpstr>ABSTRACT</vt:lpstr>
      <vt:lpstr>SUMMARY OF THE PROJECT WITH SNAPSHOTS</vt:lpstr>
      <vt:lpstr>The opening view of the board:</vt:lpstr>
      <vt:lpstr>The command list:</vt:lpstr>
      <vt:lpstr>PowerPoint Presentation</vt:lpstr>
      <vt:lpstr>PowerPoint Presentation</vt:lpstr>
      <vt:lpstr>PowerPoint Presentation</vt:lpstr>
      <vt:lpstr>The Minimax Algorithm :</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TICTACTOE GAME</dc:title>
  <dc:creator>Dell</dc:creator>
  <cp:lastModifiedBy>EC S&amp;H 1K SHREYAS R</cp:lastModifiedBy>
  <cp:revision>32</cp:revision>
  <dcterms:created xsi:type="dcterms:W3CDTF">2022-03-03T15:49:08Z</dcterms:created>
  <dcterms:modified xsi:type="dcterms:W3CDTF">2023-01-01T15:30:21Z</dcterms:modified>
</cp:coreProperties>
</file>