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18288000" cy="10287000"/>
  <p:notesSz cx="6858000" cy="9144000"/>
  <p:embeddedFontLst>
    <p:embeddedFont>
      <p:font typeface="Gagalin" charset="1" panose="00000500000000000000"/>
      <p:regular r:id="rId21"/>
    </p:embeddedFont>
    <p:embeddedFont>
      <p:font typeface="Bebas Neue" charset="1" panose="00000500000000000000"/>
      <p:regular r:id="rId22"/>
    </p:embeddedFont>
    <p:embeddedFont>
      <p:font typeface="Norwester" charset="1" panose="00000506000000000000"/>
      <p:regular r:id="rId23"/>
    </p:embeddedFont>
    <p:embeddedFont>
      <p:font typeface="Fontatica" charset="1" panose="00000000000000000000"/>
      <p:regular r:id="rId24"/>
    </p:embeddedFont>
    <p:embeddedFont>
      <p:font typeface="Ekushey Kolom" charset="1" panose="02000503000000020004"/>
      <p:regular r:id="rId25"/>
    </p:embeddedFont>
    <p:embeddedFont>
      <p:font typeface="Canva Sans" charset="1" panose="020B0503030501040103"/>
      <p:regular r:id="rId26"/>
    </p:embeddedFont>
    <p:embeddedFont>
      <p:font typeface="Canva Sans Bold" charset="1" panose="020B0803030501040103"/>
      <p:regular r:id="rId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png" Type="http://schemas.openxmlformats.org/officeDocument/2006/relationships/image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5.png" Type="http://schemas.openxmlformats.org/officeDocument/2006/relationships/image"/><Relationship Id="rId7" Target="../media/image6.png" Type="http://schemas.openxmlformats.org/officeDocument/2006/relationships/image"/><Relationship Id="rId8" Target="../media/image7.png" Type="http://schemas.openxmlformats.org/officeDocument/2006/relationships/image"/><Relationship Id="rId9" Target="../media/image8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3.jpeg" Type="http://schemas.openxmlformats.org/officeDocument/2006/relationships/image"/><Relationship Id="rId3" Target="../media/image44.png" Type="http://schemas.openxmlformats.org/officeDocument/2006/relationships/image"/><Relationship Id="rId4" Target="../media/image45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6.jpeg" Type="http://schemas.openxmlformats.org/officeDocument/2006/relationships/image"/><Relationship Id="rId3" Target="../media/image45.png" Type="http://schemas.openxmlformats.org/officeDocument/2006/relationships/image"/><Relationship Id="rId4" Target="../media/image44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7.jpeg" Type="http://schemas.openxmlformats.org/officeDocument/2006/relationships/image"/><Relationship Id="rId3" Target="../media/image48.png" Type="http://schemas.openxmlformats.org/officeDocument/2006/relationships/image"/><Relationship Id="rId4" Target="../media/image49.png" Type="http://schemas.openxmlformats.org/officeDocument/2006/relationships/image"/><Relationship Id="rId5" Target="../media/image50.svg" Type="http://schemas.openxmlformats.org/officeDocument/2006/relationships/image"/><Relationship Id="rId6" Target="../media/image51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7.jpeg" Type="http://schemas.openxmlformats.org/officeDocument/2006/relationships/image"/><Relationship Id="rId3" Target="../media/image52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3.jpeg" Type="http://schemas.openxmlformats.org/officeDocument/2006/relationships/image"/><Relationship Id="rId3" Target="../media/image36.png" Type="http://schemas.openxmlformats.org/officeDocument/2006/relationships/image"/><Relationship Id="rId4" Target="../media/image54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5.jpeg" Type="http://schemas.openxmlformats.org/officeDocument/2006/relationships/image"/><Relationship Id="rId3" Target="../media/image45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jpeg" Type="http://schemas.openxmlformats.org/officeDocument/2006/relationships/image"/><Relationship Id="rId3" Target="../media/image12.png" Type="http://schemas.openxmlformats.org/officeDocument/2006/relationships/image"/><Relationship Id="rId4" Target="../media/image13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jpeg" Type="http://schemas.openxmlformats.org/officeDocument/2006/relationships/image"/><Relationship Id="rId3" Target="../media/image15.png" Type="http://schemas.openxmlformats.org/officeDocument/2006/relationships/image"/><Relationship Id="rId4" Target="../media/image16.png" Type="http://schemas.openxmlformats.org/officeDocument/2006/relationships/image"/><Relationship Id="rId5" Target="../media/image17.png" Type="http://schemas.openxmlformats.org/officeDocument/2006/relationships/image"/><Relationship Id="rId6" Target="../media/image18.png" Type="http://schemas.openxmlformats.org/officeDocument/2006/relationships/image"/><Relationship Id="rId7" Target="../media/image19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7.png" Type="http://schemas.openxmlformats.org/officeDocument/2006/relationships/image"/><Relationship Id="rId11" Target="../media/image28.svg" Type="http://schemas.openxmlformats.org/officeDocument/2006/relationships/image"/><Relationship Id="rId12" Target="../media/image29.png" Type="http://schemas.openxmlformats.org/officeDocument/2006/relationships/image"/><Relationship Id="rId13" Target="../media/image30.svg" Type="http://schemas.openxmlformats.org/officeDocument/2006/relationships/image"/><Relationship Id="rId2" Target="../media/image14.jpeg" Type="http://schemas.openxmlformats.org/officeDocument/2006/relationships/image"/><Relationship Id="rId3" Target="../media/image20.png" Type="http://schemas.openxmlformats.org/officeDocument/2006/relationships/image"/><Relationship Id="rId4" Target="../media/image21.png" Type="http://schemas.openxmlformats.org/officeDocument/2006/relationships/image"/><Relationship Id="rId5" Target="../media/image22.svg" Type="http://schemas.openxmlformats.org/officeDocument/2006/relationships/image"/><Relationship Id="rId6" Target="../media/image23.png" Type="http://schemas.openxmlformats.org/officeDocument/2006/relationships/image"/><Relationship Id="rId7" Target="../media/image24.svg" Type="http://schemas.openxmlformats.org/officeDocument/2006/relationships/image"/><Relationship Id="rId8" Target="../media/image25.png" Type="http://schemas.openxmlformats.org/officeDocument/2006/relationships/image"/><Relationship Id="rId9" Target="../media/image26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1.jpeg" Type="http://schemas.openxmlformats.org/officeDocument/2006/relationships/image"/><Relationship Id="rId3" Target="../media/image32.jpeg" Type="http://schemas.openxmlformats.org/officeDocument/2006/relationships/image"/><Relationship Id="rId4" Target="../media/image2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3.jpeg" Type="http://schemas.openxmlformats.org/officeDocument/2006/relationships/image"/><Relationship Id="rId3" Target="../media/image12.png" Type="http://schemas.openxmlformats.org/officeDocument/2006/relationships/image"/><Relationship Id="rId4" Target="../media/image34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5.jpeg" Type="http://schemas.openxmlformats.org/officeDocument/2006/relationships/image"/><Relationship Id="rId3" Target="../media/image36.png" Type="http://schemas.openxmlformats.org/officeDocument/2006/relationships/image"/><Relationship Id="rId4" Target="../media/image37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5.jpeg" Type="http://schemas.openxmlformats.org/officeDocument/2006/relationships/image"/><Relationship Id="rId3" Target="../media/image38.png" Type="http://schemas.openxmlformats.org/officeDocument/2006/relationships/image"/><Relationship Id="rId4" Target="../media/image39.png" Type="http://schemas.openxmlformats.org/officeDocument/2006/relationships/image"/><Relationship Id="rId5" Target="../media/image40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5.jpeg" Type="http://schemas.openxmlformats.org/officeDocument/2006/relationships/image"/><Relationship Id="rId3" Target="../media/image36.png" Type="http://schemas.openxmlformats.org/officeDocument/2006/relationships/image"/><Relationship Id="rId4" Target="../media/image41.png" Type="http://schemas.openxmlformats.org/officeDocument/2006/relationships/image"/><Relationship Id="rId5" Target="../media/image42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333" r="0" b="-3333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-842405" y="2250404"/>
            <a:ext cx="8483488" cy="7210965"/>
          </a:xfrm>
          <a:custGeom>
            <a:avLst/>
            <a:gdLst/>
            <a:ahLst/>
            <a:cxnLst/>
            <a:rect r="r" b="b" t="t" l="l"/>
            <a:pathLst>
              <a:path h="7210965" w="8483488">
                <a:moveTo>
                  <a:pt x="8483487" y="0"/>
                </a:moveTo>
                <a:lnTo>
                  <a:pt x="0" y="0"/>
                </a:lnTo>
                <a:lnTo>
                  <a:pt x="0" y="7210964"/>
                </a:lnTo>
                <a:lnTo>
                  <a:pt x="8483487" y="7210964"/>
                </a:lnTo>
                <a:lnTo>
                  <a:pt x="8483487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7446543" y="5450881"/>
            <a:ext cx="1746250" cy="2389605"/>
          </a:xfrm>
          <a:custGeom>
            <a:avLst/>
            <a:gdLst/>
            <a:ahLst/>
            <a:cxnLst/>
            <a:rect r="r" b="b" t="t" l="l"/>
            <a:pathLst>
              <a:path h="2389605" w="1746250">
                <a:moveTo>
                  <a:pt x="0" y="0"/>
                </a:moveTo>
                <a:lnTo>
                  <a:pt x="1746249" y="0"/>
                </a:lnTo>
                <a:lnTo>
                  <a:pt x="1746249" y="2389605"/>
                </a:lnTo>
                <a:lnTo>
                  <a:pt x="0" y="238960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9113022" y="6175629"/>
            <a:ext cx="1571209" cy="1664857"/>
          </a:xfrm>
          <a:custGeom>
            <a:avLst/>
            <a:gdLst/>
            <a:ahLst/>
            <a:cxnLst/>
            <a:rect r="r" b="b" t="t" l="l"/>
            <a:pathLst>
              <a:path h="1664857" w="1571209">
                <a:moveTo>
                  <a:pt x="0" y="0"/>
                </a:moveTo>
                <a:lnTo>
                  <a:pt x="1571209" y="0"/>
                </a:lnTo>
                <a:lnTo>
                  <a:pt x="1571209" y="1664857"/>
                </a:lnTo>
                <a:lnTo>
                  <a:pt x="0" y="166485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0684231" y="6204280"/>
            <a:ext cx="1138024" cy="1711314"/>
          </a:xfrm>
          <a:custGeom>
            <a:avLst/>
            <a:gdLst/>
            <a:ahLst/>
            <a:cxnLst/>
            <a:rect r="r" b="b" t="t" l="l"/>
            <a:pathLst>
              <a:path h="1711314" w="1138024">
                <a:moveTo>
                  <a:pt x="0" y="0"/>
                </a:moveTo>
                <a:lnTo>
                  <a:pt x="1138023" y="0"/>
                </a:lnTo>
                <a:lnTo>
                  <a:pt x="1138023" y="1711314"/>
                </a:lnTo>
                <a:lnTo>
                  <a:pt x="0" y="171131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1895874" y="6248136"/>
            <a:ext cx="1253976" cy="1592350"/>
          </a:xfrm>
          <a:custGeom>
            <a:avLst/>
            <a:gdLst/>
            <a:ahLst/>
            <a:cxnLst/>
            <a:rect r="r" b="b" t="t" l="l"/>
            <a:pathLst>
              <a:path h="1592350" w="1253976">
                <a:moveTo>
                  <a:pt x="0" y="0"/>
                </a:moveTo>
                <a:lnTo>
                  <a:pt x="1253976" y="0"/>
                </a:lnTo>
                <a:lnTo>
                  <a:pt x="1253976" y="1592350"/>
                </a:lnTo>
                <a:lnTo>
                  <a:pt x="0" y="1592350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3229095" y="6229316"/>
            <a:ext cx="924409" cy="1611170"/>
          </a:xfrm>
          <a:custGeom>
            <a:avLst/>
            <a:gdLst/>
            <a:ahLst/>
            <a:cxnLst/>
            <a:rect r="r" b="b" t="t" l="l"/>
            <a:pathLst>
              <a:path h="1611170" w="924409">
                <a:moveTo>
                  <a:pt x="0" y="0"/>
                </a:moveTo>
                <a:lnTo>
                  <a:pt x="924409" y="0"/>
                </a:lnTo>
                <a:lnTo>
                  <a:pt x="924409" y="1611170"/>
                </a:lnTo>
                <a:lnTo>
                  <a:pt x="0" y="1611170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4153504" y="6248136"/>
            <a:ext cx="1693297" cy="1566300"/>
          </a:xfrm>
          <a:custGeom>
            <a:avLst/>
            <a:gdLst/>
            <a:ahLst/>
            <a:cxnLst/>
            <a:rect r="r" b="b" t="t" l="l"/>
            <a:pathLst>
              <a:path h="1566300" w="1693297">
                <a:moveTo>
                  <a:pt x="0" y="0"/>
                </a:moveTo>
                <a:lnTo>
                  <a:pt x="1693297" y="0"/>
                </a:lnTo>
                <a:lnTo>
                  <a:pt x="1693297" y="1566300"/>
                </a:lnTo>
                <a:lnTo>
                  <a:pt x="0" y="1566300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5846801" y="6254352"/>
            <a:ext cx="473454" cy="1661242"/>
          </a:xfrm>
          <a:custGeom>
            <a:avLst/>
            <a:gdLst/>
            <a:ahLst/>
            <a:cxnLst/>
            <a:rect r="r" b="b" t="t" l="l"/>
            <a:pathLst>
              <a:path h="1661242" w="473454">
                <a:moveTo>
                  <a:pt x="0" y="0"/>
                </a:moveTo>
                <a:lnTo>
                  <a:pt x="473454" y="0"/>
                </a:lnTo>
                <a:lnTo>
                  <a:pt x="473454" y="1661242"/>
                </a:lnTo>
                <a:lnTo>
                  <a:pt x="0" y="1661242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6396455" y="6094089"/>
            <a:ext cx="901645" cy="1821505"/>
          </a:xfrm>
          <a:custGeom>
            <a:avLst/>
            <a:gdLst/>
            <a:ahLst/>
            <a:cxnLst/>
            <a:rect r="r" b="b" t="t" l="l"/>
            <a:pathLst>
              <a:path h="1821505" w="901645">
                <a:moveTo>
                  <a:pt x="0" y="0"/>
                </a:moveTo>
                <a:lnTo>
                  <a:pt x="901645" y="0"/>
                </a:lnTo>
                <a:lnTo>
                  <a:pt x="901645" y="1821505"/>
                </a:lnTo>
                <a:lnTo>
                  <a:pt x="0" y="1821505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7096882" y="3438981"/>
            <a:ext cx="10162418" cy="12594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258"/>
              </a:lnSpc>
            </a:pPr>
            <a:r>
              <a:rPr lang="en-US" sz="7327">
                <a:solidFill>
                  <a:srgbClr val="FFFFFF"/>
                </a:solidFill>
                <a:latin typeface="Gagalin"/>
                <a:ea typeface="Gagalin"/>
                <a:cs typeface="Gagalin"/>
                <a:sym typeface="Gagalin"/>
              </a:rPr>
              <a:t>TO UNFOLD FUTURE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037194" y="8065172"/>
            <a:ext cx="4971336" cy="6469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92"/>
              </a:lnSpc>
            </a:pPr>
            <a:r>
              <a:rPr lang="en-US" sz="3780">
                <a:solidFill>
                  <a:srgbClr val="FFFFFF"/>
                </a:solidFill>
                <a:latin typeface="Bebas Neue"/>
                <a:ea typeface="Bebas Neue"/>
                <a:cs typeface="Bebas Neue"/>
                <a:sym typeface="Bebas Neue"/>
              </a:rPr>
              <a:t>Giving Robots the Power to Feel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4151917" y="9409312"/>
            <a:ext cx="3863221" cy="8776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98"/>
              </a:lnSpc>
            </a:pPr>
            <a:r>
              <a:rPr lang="en-US" sz="2570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By Shreyas K P &amp; Amrithraj</a:t>
            </a:r>
          </a:p>
          <a:p>
            <a:pPr algn="ctr">
              <a:lnSpc>
                <a:spcPts val="3598"/>
              </a:lnSpc>
            </a:pP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74" t="0" r="-10713" b="-18173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379843" y="2732896"/>
            <a:ext cx="4935330" cy="5416000"/>
          </a:xfrm>
          <a:custGeom>
            <a:avLst/>
            <a:gdLst/>
            <a:ahLst/>
            <a:cxnLst/>
            <a:rect r="r" b="b" t="t" l="l"/>
            <a:pathLst>
              <a:path h="5416000" w="4935330">
                <a:moveTo>
                  <a:pt x="0" y="0"/>
                </a:moveTo>
                <a:lnTo>
                  <a:pt x="4935330" y="0"/>
                </a:lnTo>
                <a:lnTo>
                  <a:pt x="4935330" y="5415999"/>
                </a:lnTo>
                <a:lnTo>
                  <a:pt x="0" y="541599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96732" y="2016777"/>
            <a:ext cx="5594076" cy="7241523"/>
          </a:xfrm>
          <a:custGeom>
            <a:avLst/>
            <a:gdLst/>
            <a:ahLst/>
            <a:cxnLst/>
            <a:rect r="r" b="b" t="t" l="l"/>
            <a:pathLst>
              <a:path h="7241523" w="5594076">
                <a:moveTo>
                  <a:pt x="0" y="0"/>
                </a:moveTo>
                <a:lnTo>
                  <a:pt x="5594076" y="0"/>
                </a:lnTo>
                <a:lnTo>
                  <a:pt x="5594076" y="7241523"/>
                </a:lnTo>
                <a:lnTo>
                  <a:pt x="0" y="724152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4293770" y="868476"/>
            <a:ext cx="9700460" cy="1238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00"/>
              </a:lnSpc>
              <a:spcBef>
                <a:spcPct val="0"/>
              </a:spcBef>
            </a:pPr>
            <a:r>
              <a:rPr lang="en-US" sz="8000">
                <a:solidFill>
                  <a:srgbClr val="FFFFFF"/>
                </a:solidFill>
                <a:latin typeface="Fontatica"/>
                <a:ea typeface="Fontatica"/>
                <a:cs typeface="Fontatica"/>
                <a:sym typeface="Fontatica"/>
              </a:rPr>
              <a:t>Do you know...?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12215428" y="8731975"/>
            <a:ext cx="3264160" cy="569415"/>
            <a:chOff x="0" y="0"/>
            <a:chExt cx="859696" cy="149969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59696" cy="149969"/>
            </a:xfrm>
            <a:custGeom>
              <a:avLst/>
              <a:gdLst/>
              <a:ahLst/>
              <a:cxnLst/>
              <a:rect r="r" b="b" t="t" l="l"/>
              <a:pathLst>
                <a:path h="149969" w="859696">
                  <a:moveTo>
                    <a:pt x="49808" y="0"/>
                  </a:moveTo>
                  <a:lnTo>
                    <a:pt x="809889" y="0"/>
                  </a:lnTo>
                  <a:cubicBezTo>
                    <a:pt x="837397" y="0"/>
                    <a:pt x="859696" y="22300"/>
                    <a:pt x="859696" y="49808"/>
                  </a:cubicBezTo>
                  <a:lnTo>
                    <a:pt x="859696" y="100162"/>
                  </a:lnTo>
                  <a:cubicBezTo>
                    <a:pt x="859696" y="127670"/>
                    <a:pt x="837397" y="149969"/>
                    <a:pt x="809889" y="149969"/>
                  </a:cubicBezTo>
                  <a:lnTo>
                    <a:pt x="49808" y="149969"/>
                  </a:lnTo>
                  <a:cubicBezTo>
                    <a:pt x="22300" y="149969"/>
                    <a:pt x="0" y="127670"/>
                    <a:pt x="0" y="100162"/>
                  </a:cubicBezTo>
                  <a:lnTo>
                    <a:pt x="0" y="49808"/>
                  </a:lnTo>
                  <a:cubicBezTo>
                    <a:pt x="0" y="22300"/>
                    <a:pt x="22300" y="0"/>
                    <a:pt x="49808" y="0"/>
                  </a:cubicBezTo>
                  <a:close/>
                </a:path>
              </a:pathLst>
            </a:custGeom>
            <a:solidFill>
              <a:srgbClr val="B92D87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859696" cy="1880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12907722" y="8660765"/>
            <a:ext cx="1879571" cy="5975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159"/>
              </a:lnSpc>
            </a:pPr>
            <a:r>
              <a:rPr lang="en-US" sz="3199">
                <a:solidFill>
                  <a:srgbClr val="FFFFFF"/>
                </a:solidFill>
                <a:latin typeface="Ekushey Kolom"/>
                <a:ea typeface="Ekushey Kolom"/>
                <a:cs typeface="Ekushey Kolom"/>
                <a:sym typeface="Ekushey Kolom"/>
              </a:rPr>
              <a:t>Robots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4701055" y="1997727"/>
            <a:ext cx="9700460" cy="1238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00"/>
              </a:lnSpc>
              <a:spcBef>
                <a:spcPct val="0"/>
              </a:spcBef>
            </a:pPr>
            <a:r>
              <a:rPr lang="en-US" sz="8000">
                <a:solidFill>
                  <a:srgbClr val="FFFFFF"/>
                </a:solidFill>
                <a:latin typeface="Fontatica"/>
                <a:ea typeface="Fontatica"/>
                <a:cs typeface="Fontatica"/>
                <a:sym typeface="Fontatica"/>
              </a:rPr>
              <a:t>Adva</a:t>
            </a:r>
            <a:r>
              <a:rPr lang="en-US" sz="8000">
                <a:solidFill>
                  <a:srgbClr val="FFFFFF"/>
                </a:solidFill>
                <a:latin typeface="Fontatica"/>
                <a:ea typeface="Fontatica"/>
                <a:cs typeface="Fontatica"/>
                <a:sym typeface="Fontatica"/>
              </a:rPr>
              <a:t>ntages 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74" t="0" r="-10713" b="-18173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609144" y="494406"/>
            <a:ext cx="7873397" cy="11559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137"/>
              </a:lnSpc>
              <a:spcBef>
                <a:spcPct val="0"/>
              </a:spcBef>
            </a:pPr>
            <a:r>
              <a:rPr lang="en-US" sz="7614">
                <a:solidFill>
                  <a:srgbClr val="FFFFFF"/>
                </a:solidFill>
                <a:latin typeface="Fontatica"/>
                <a:ea typeface="Fontatica"/>
                <a:cs typeface="Fontatica"/>
                <a:sym typeface="Fontatica"/>
              </a:rPr>
              <a:t>Advantages 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887512" y="1779670"/>
            <a:ext cx="9862004" cy="88302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23435" indent="-361718" lvl="1">
              <a:lnSpc>
                <a:spcPts val="5026"/>
              </a:lnSpc>
              <a:spcBef>
                <a:spcPct val="0"/>
              </a:spcBef>
              <a:buFont typeface="Arial"/>
              <a:buChar char="•"/>
            </a:pPr>
            <a:r>
              <a:rPr lang="en-US" sz="3350">
                <a:solidFill>
                  <a:srgbClr val="FFFFFF"/>
                </a:solidFill>
                <a:latin typeface="Ekushey Kolom"/>
                <a:ea typeface="Ekushey Kolom"/>
                <a:cs typeface="Ekushey Kolom"/>
                <a:sym typeface="Ekushey Kolom"/>
              </a:rPr>
              <a:t>D</a:t>
            </a:r>
            <a:r>
              <a:rPr lang="en-US" sz="3350">
                <a:solidFill>
                  <a:srgbClr val="FFFFFF"/>
                </a:solidFill>
                <a:latin typeface="Ekushey Kolom"/>
                <a:ea typeface="Ekushey Kolom"/>
                <a:cs typeface="Ekushey Kolom"/>
                <a:sym typeface="Ekushey Kolom"/>
              </a:rPr>
              <a:t>etects both touch and slap using pressure &amp; flex sensors</a:t>
            </a:r>
          </a:p>
          <a:p>
            <a:pPr algn="l" marL="723435" indent="-361718" lvl="1">
              <a:lnSpc>
                <a:spcPts val="5026"/>
              </a:lnSpc>
              <a:spcBef>
                <a:spcPct val="0"/>
              </a:spcBef>
              <a:buFont typeface="Arial"/>
              <a:buChar char="•"/>
            </a:pPr>
            <a:r>
              <a:rPr lang="en-US" sz="3350">
                <a:solidFill>
                  <a:srgbClr val="FFFFFF"/>
                </a:solidFill>
                <a:latin typeface="Ekushey Kolom"/>
                <a:ea typeface="Ekushey Kolom"/>
                <a:cs typeface="Ekushey Kolom"/>
                <a:sym typeface="Ekushey Kolom"/>
              </a:rPr>
              <a:t>Uses low-cost, easily available components</a:t>
            </a:r>
          </a:p>
          <a:p>
            <a:pPr algn="l" marL="723435" indent="-361718" lvl="1">
              <a:lnSpc>
                <a:spcPts val="5026"/>
              </a:lnSpc>
              <a:spcBef>
                <a:spcPct val="0"/>
              </a:spcBef>
              <a:buFont typeface="Arial"/>
              <a:buChar char="•"/>
            </a:pPr>
            <a:r>
              <a:rPr lang="en-US" sz="3350">
                <a:solidFill>
                  <a:srgbClr val="FFFFFF"/>
                </a:solidFill>
                <a:latin typeface="Ekushey Kolom"/>
                <a:ea typeface="Ekushey Kolom"/>
                <a:cs typeface="Ekushey Kolom"/>
                <a:sym typeface="Ekushey Kolom"/>
              </a:rPr>
              <a:t>Modular design – more sensors can be added using a multiplexer</a:t>
            </a:r>
          </a:p>
          <a:p>
            <a:pPr algn="l" marL="723435" indent="-361718" lvl="1">
              <a:lnSpc>
                <a:spcPts val="5026"/>
              </a:lnSpc>
              <a:spcBef>
                <a:spcPct val="0"/>
              </a:spcBef>
              <a:buFont typeface="Arial"/>
              <a:buChar char="•"/>
            </a:pPr>
            <a:r>
              <a:rPr lang="en-US" sz="3350">
                <a:solidFill>
                  <a:srgbClr val="FFFFFF"/>
                </a:solidFill>
                <a:latin typeface="Ekushey Kolom"/>
                <a:ea typeface="Ekushey Kolom"/>
                <a:cs typeface="Ekushey Kolom"/>
                <a:sym typeface="Ekushey Kolom"/>
              </a:rPr>
              <a:t>Provides real-time feedback with LED indicators</a:t>
            </a:r>
          </a:p>
          <a:p>
            <a:pPr algn="l" marL="723435" indent="-361718" lvl="1">
              <a:lnSpc>
                <a:spcPts val="5026"/>
              </a:lnSpc>
              <a:spcBef>
                <a:spcPct val="0"/>
              </a:spcBef>
              <a:buFont typeface="Arial"/>
              <a:buChar char="•"/>
            </a:pPr>
            <a:r>
              <a:rPr lang="en-US" sz="3350">
                <a:solidFill>
                  <a:srgbClr val="FFFFFF"/>
                </a:solidFill>
                <a:latin typeface="Ekushey Kolom"/>
                <a:ea typeface="Ekushey Kolom"/>
                <a:cs typeface="Ekushey Kolom"/>
                <a:sym typeface="Ekushey Kolom"/>
              </a:rPr>
              <a:t>Enhances Human-Robot Interaction (HRI) and safety</a:t>
            </a:r>
          </a:p>
          <a:p>
            <a:pPr algn="l" marL="723435" indent="-361718" lvl="1">
              <a:lnSpc>
                <a:spcPts val="5026"/>
              </a:lnSpc>
              <a:spcBef>
                <a:spcPct val="0"/>
              </a:spcBef>
              <a:buFont typeface="Arial"/>
              <a:buChar char="•"/>
            </a:pPr>
            <a:r>
              <a:rPr lang="en-US" sz="3350">
                <a:solidFill>
                  <a:srgbClr val="FFFFFF"/>
                </a:solidFill>
                <a:latin typeface="Ekushey Kolom"/>
                <a:ea typeface="Ekushey Kolom"/>
                <a:cs typeface="Ekushey Kolom"/>
                <a:sym typeface="Ekushey Kolom"/>
              </a:rPr>
              <a:t>Fully compatible with Arduino IDE and ESP32</a:t>
            </a:r>
          </a:p>
          <a:p>
            <a:pPr algn="l" marL="723435" indent="-361718" lvl="1">
              <a:lnSpc>
                <a:spcPts val="5026"/>
              </a:lnSpc>
              <a:spcBef>
                <a:spcPct val="0"/>
              </a:spcBef>
              <a:buFont typeface="Arial"/>
              <a:buChar char="•"/>
            </a:pPr>
            <a:r>
              <a:rPr lang="en-US" sz="3350">
                <a:solidFill>
                  <a:srgbClr val="FFFFFF"/>
                </a:solidFill>
                <a:latin typeface="Ekushey Kolom"/>
                <a:ea typeface="Ekushey Kolom"/>
                <a:cs typeface="Ekushey Kolom"/>
                <a:sym typeface="Ekushey Kolom"/>
              </a:rPr>
              <a:t>Simple logic makes it easy to understand and modify</a:t>
            </a:r>
          </a:p>
          <a:p>
            <a:pPr algn="l" marL="723435" indent="-361718" lvl="1">
              <a:lnSpc>
                <a:spcPts val="5026"/>
              </a:lnSpc>
              <a:spcBef>
                <a:spcPct val="0"/>
              </a:spcBef>
              <a:buFont typeface="Arial"/>
              <a:buChar char="•"/>
            </a:pPr>
            <a:r>
              <a:rPr lang="en-US" sz="3350">
                <a:solidFill>
                  <a:srgbClr val="FFFFFF"/>
                </a:solidFill>
                <a:latin typeface="Ekushey Kolom"/>
                <a:ea typeface="Ekushey Kolom"/>
                <a:cs typeface="Ekushey Kolom"/>
                <a:sym typeface="Ekushey Kolom"/>
              </a:rPr>
              <a:t>Compact and lightweight – ideal for wearable or robotic use</a:t>
            </a:r>
          </a:p>
          <a:p>
            <a:pPr algn="l" marL="723435" indent="-361718" lvl="1">
              <a:lnSpc>
                <a:spcPts val="5026"/>
              </a:lnSpc>
              <a:spcBef>
                <a:spcPct val="0"/>
              </a:spcBef>
              <a:buFont typeface="Arial"/>
              <a:buChar char="•"/>
            </a:pPr>
            <a:r>
              <a:rPr lang="en-US" sz="3350">
                <a:solidFill>
                  <a:srgbClr val="FFFFFF"/>
                </a:solidFill>
                <a:latin typeface="Ekushey Kolom"/>
                <a:ea typeface="Ekushey Kolom"/>
                <a:cs typeface="Ekushey Kolom"/>
                <a:sym typeface="Ekushey Kolom"/>
              </a:rPr>
              <a:t>Great for educational and research purposes</a:t>
            </a:r>
          </a:p>
          <a:p>
            <a:pPr algn="l" marL="723435" indent="-361718" lvl="1">
              <a:lnSpc>
                <a:spcPts val="5026"/>
              </a:lnSpc>
              <a:spcBef>
                <a:spcPct val="0"/>
              </a:spcBef>
              <a:buFont typeface="Arial"/>
              <a:buChar char="•"/>
            </a:pPr>
            <a:r>
              <a:rPr lang="en-US" sz="3350">
                <a:solidFill>
                  <a:srgbClr val="FFFFFF"/>
                </a:solidFill>
                <a:latin typeface="Ekushey Kolom"/>
                <a:ea typeface="Ekushey Kolom"/>
                <a:cs typeface="Ekushey Kolom"/>
                <a:sym typeface="Ekushey Kolom"/>
              </a:rPr>
              <a:t>A future-ready base for advanced haptics and AI integration</a:t>
            </a:r>
          </a:p>
          <a:p>
            <a:pPr algn="l" marL="0" indent="0" lvl="0">
              <a:lnSpc>
                <a:spcPts val="5026"/>
              </a:lnSpc>
              <a:spcBef>
                <a:spcPct val="0"/>
              </a:spcBef>
            </a:pP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11613797" y="1072374"/>
            <a:ext cx="3259790" cy="4219792"/>
          </a:xfrm>
          <a:custGeom>
            <a:avLst/>
            <a:gdLst/>
            <a:ahLst/>
            <a:cxnLst/>
            <a:rect r="r" b="b" t="t" l="l"/>
            <a:pathLst>
              <a:path h="4219792" w="3259790">
                <a:moveTo>
                  <a:pt x="0" y="0"/>
                </a:moveTo>
                <a:lnTo>
                  <a:pt x="3259790" y="0"/>
                </a:lnTo>
                <a:lnTo>
                  <a:pt x="3259790" y="4219792"/>
                </a:lnTo>
                <a:lnTo>
                  <a:pt x="0" y="421979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1802504" y="5991825"/>
            <a:ext cx="2882375" cy="3163101"/>
          </a:xfrm>
          <a:custGeom>
            <a:avLst/>
            <a:gdLst/>
            <a:ahLst/>
            <a:cxnLst/>
            <a:rect r="r" b="b" t="t" l="l"/>
            <a:pathLst>
              <a:path h="3163101" w="2882375">
                <a:moveTo>
                  <a:pt x="0" y="0"/>
                </a:moveTo>
                <a:lnTo>
                  <a:pt x="2882376" y="0"/>
                </a:lnTo>
                <a:lnTo>
                  <a:pt x="2882376" y="3163101"/>
                </a:lnTo>
                <a:lnTo>
                  <a:pt x="0" y="316310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-6666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394306" y="2106726"/>
            <a:ext cx="7199848" cy="7529252"/>
          </a:xfrm>
          <a:custGeom>
            <a:avLst/>
            <a:gdLst/>
            <a:ahLst/>
            <a:cxnLst/>
            <a:rect r="r" b="b" t="t" l="l"/>
            <a:pathLst>
              <a:path h="7529252" w="7199848">
                <a:moveTo>
                  <a:pt x="0" y="0"/>
                </a:moveTo>
                <a:lnTo>
                  <a:pt x="7199848" y="0"/>
                </a:lnTo>
                <a:lnTo>
                  <a:pt x="7199848" y="7529252"/>
                </a:lnTo>
                <a:lnTo>
                  <a:pt x="0" y="752925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5239144" y="4927679"/>
            <a:ext cx="5546516" cy="5359321"/>
          </a:xfrm>
          <a:custGeom>
            <a:avLst/>
            <a:gdLst/>
            <a:ahLst/>
            <a:cxnLst/>
            <a:rect r="r" b="b" t="t" l="l"/>
            <a:pathLst>
              <a:path h="5359321" w="5546516">
                <a:moveTo>
                  <a:pt x="0" y="0"/>
                </a:moveTo>
                <a:lnTo>
                  <a:pt x="5546516" y="0"/>
                </a:lnTo>
                <a:lnTo>
                  <a:pt x="5546516" y="5359321"/>
                </a:lnTo>
                <a:lnTo>
                  <a:pt x="0" y="535932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028700" y="2496603"/>
            <a:ext cx="6242676" cy="6452378"/>
          </a:xfrm>
          <a:custGeom>
            <a:avLst/>
            <a:gdLst/>
            <a:ahLst/>
            <a:cxnLst/>
            <a:rect r="r" b="b" t="t" l="l"/>
            <a:pathLst>
              <a:path h="6452378" w="6242676">
                <a:moveTo>
                  <a:pt x="0" y="0"/>
                </a:moveTo>
                <a:lnTo>
                  <a:pt x="6242676" y="0"/>
                </a:lnTo>
                <a:lnTo>
                  <a:pt x="6242676" y="6452378"/>
                </a:lnTo>
                <a:lnTo>
                  <a:pt x="0" y="645237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4293770" y="868476"/>
            <a:ext cx="9700460" cy="1238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00"/>
              </a:lnSpc>
              <a:spcBef>
                <a:spcPct val="0"/>
              </a:spcBef>
            </a:pPr>
            <a:r>
              <a:rPr lang="en-US" sz="8000">
                <a:solidFill>
                  <a:srgbClr val="FFFFFF"/>
                </a:solidFill>
                <a:latin typeface="Fontatica"/>
                <a:ea typeface="Fontatica"/>
                <a:cs typeface="Fontatica"/>
                <a:sym typeface="Fontatica"/>
              </a:rPr>
              <a:t>D</a:t>
            </a:r>
            <a:r>
              <a:rPr lang="en-US" sz="8000">
                <a:solidFill>
                  <a:srgbClr val="FFFFFF"/>
                </a:solidFill>
                <a:latin typeface="Fontatica"/>
                <a:ea typeface="Fontatica"/>
                <a:cs typeface="Fontatica"/>
                <a:sym typeface="Fontatica"/>
              </a:rPr>
              <a:t>o you know...?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4293770" y="1867953"/>
            <a:ext cx="9700460" cy="1238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00"/>
              </a:lnSpc>
              <a:spcBef>
                <a:spcPct val="0"/>
              </a:spcBef>
            </a:pPr>
            <a:r>
              <a:rPr lang="en-US" sz="8000">
                <a:solidFill>
                  <a:srgbClr val="FFFFFF"/>
                </a:solidFill>
                <a:latin typeface="Fontatica"/>
                <a:ea typeface="Fontatica"/>
                <a:cs typeface="Fontatica"/>
                <a:sym typeface="Fontatica"/>
              </a:rPr>
              <a:t>Limitati</a:t>
            </a:r>
            <a:r>
              <a:rPr lang="en-US" sz="8000">
                <a:solidFill>
                  <a:srgbClr val="FFFFFF"/>
                </a:solidFill>
                <a:latin typeface="Fontatica"/>
                <a:ea typeface="Fontatica"/>
                <a:cs typeface="Fontatica"/>
                <a:sym typeface="Fontatica"/>
              </a:rPr>
              <a:t>ons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5113" t="0" r="-9570" b="-32996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42954" y="2517395"/>
            <a:ext cx="6090220" cy="6370041"/>
          </a:xfrm>
          <a:custGeom>
            <a:avLst/>
            <a:gdLst/>
            <a:ahLst/>
            <a:cxnLst/>
            <a:rect r="r" b="b" t="t" l="l"/>
            <a:pathLst>
              <a:path h="6370041" w="6090220">
                <a:moveTo>
                  <a:pt x="0" y="0"/>
                </a:moveTo>
                <a:lnTo>
                  <a:pt x="6090220" y="0"/>
                </a:lnTo>
                <a:lnTo>
                  <a:pt x="6090220" y="6370041"/>
                </a:lnTo>
                <a:lnTo>
                  <a:pt x="0" y="637004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8376293" y="1939427"/>
            <a:ext cx="7873397" cy="11559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137"/>
              </a:lnSpc>
              <a:spcBef>
                <a:spcPct val="0"/>
              </a:spcBef>
            </a:pPr>
            <a:r>
              <a:rPr lang="en-US" sz="7614">
                <a:solidFill>
                  <a:srgbClr val="FFFFFF"/>
                </a:solidFill>
                <a:latin typeface="Fontatica"/>
                <a:ea typeface="Fontatica"/>
                <a:cs typeface="Fontatica"/>
                <a:sym typeface="Fontatica"/>
              </a:rPr>
              <a:t>Limitations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7033174" y="2730817"/>
            <a:ext cx="9652348" cy="36893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02235" indent="-351118" lvl="1">
              <a:lnSpc>
                <a:spcPts val="4878"/>
              </a:lnSpc>
              <a:spcBef>
                <a:spcPct val="0"/>
              </a:spcBef>
              <a:buFont typeface="Arial"/>
              <a:buChar char="•"/>
            </a:pPr>
            <a:r>
              <a:rPr lang="en-US" sz="3252">
                <a:solidFill>
                  <a:srgbClr val="FFFFFF"/>
                </a:solidFill>
                <a:latin typeface="Ekushey Kolom"/>
                <a:ea typeface="Ekushey Kolom"/>
                <a:cs typeface="Ekushey Kolom"/>
                <a:sym typeface="Ekushey Kolom"/>
              </a:rPr>
              <a:t>Requ</a:t>
            </a:r>
            <a:r>
              <a:rPr lang="en-US" sz="3252">
                <a:solidFill>
                  <a:srgbClr val="FFFFFF"/>
                </a:solidFill>
                <a:latin typeface="Ekushey Kolom"/>
                <a:ea typeface="Ekushey Kolom"/>
                <a:cs typeface="Ekushey Kolom"/>
                <a:sym typeface="Ekushey Kolom"/>
              </a:rPr>
              <a:t>ires manual calibration for accurate detection</a:t>
            </a:r>
          </a:p>
          <a:p>
            <a:pPr algn="l" marL="702235" indent="-351118" lvl="1">
              <a:lnSpc>
                <a:spcPts val="4878"/>
              </a:lnSpc>
              <a:spcBef>
                <a:spcPct val="0"/>
              </a:spcBef>
              <a:buFont typeface="Arial"/>
              <a:buChar char="•"/>
            </a:pPr>
            <a:r>
              <a:rPr lang="en-US" sz="3252">
                <a:solidFill>
                  <a:srgbClr val="FFFFFF"/>
                </a:solidFill>
                <a:latin typeface="Ekushey Kolom"/>
                <a:ea typeface="Ekushey Kolom"/>
                <a:cs typeface="Ekushey Kolom"/>
                <a:sym typeface="Ekushey Kolom"/>
              </a:rPr>
              <a:t>Flex sensors may degrade over time with frequent use</a:t>
            </a:r>
          </a:p>
          <a:p>
            <a:pPr algn="l" marL="702235" indent="-351118" lvl="1">
              <a:lnSpc>
                <a:spcPts val="4878"/>
              </a:lnSpc>
              <a:spcBef>
                <a:spcPct val="0"/>
              </a:spcBef>
              <a:buFont typeface="Arial"/>
              <a:buChar char="•"/>
            </a:pPr>
            <a:r>
              <a:rPr lang="en-US" sz="3252">
                <a:solidFill>
                  <a:srgbClr val="FFFFFF"/>
                </a:solidFill>
                <a:latin typeface="Ekushey Kolom"/>
                <a:ea typeface="Ekushey Kolom"/>
                <a:cs typeface="Ekushey Kolom"/>
                <a:sym typeface="Ekushey Kolom"/>
              </a:rPr>
              <a:t>Limited pressure range </a:t>
            </a:r>
          </a:p>
          <a:p>
            <a:pPr algn="l" marL="702235" indent="-351118" lvl="1">
              <a:lnSpc>
                <a:spcPts val="4878"/>
              </a:lnSpc>
              <a:spcBef>
                <a:spcPct val="0"/>
              </a:spcBef>
              <a:buFont typeface="Arial"/>
              <a:buChar char="•"/>
            </a:pPr>
            <a:r>
              <a:rPr lang="en-US" sz="3252">
                <a:solidFill>
                  <a:srgbClr val="FFFFFF"/>
                </a:solidFill>
                <a:latin typeface="Ekushey Kolom"/>
                <a:ea typeface="Ekushey Kolom"/>
                <a:cs typeface="Ekushey Kolom"/>
                <a:sym typeface="Ekushey Kolom"/>
              </a:rPr>
              <a:t>Only provides LED feedback</a:t>
            </a:r>
          </a:p>
          <a:p>
            <a:pPr algn="l" marL="702235" indent="-351118" lvl="1">
              <a:lnSpc>
                <a:spcPts val="4878"/>
              </a:lnSpc>
              <a:spcBef>
                <a:spcPct val="0"/>
              </a:spcBef>
              <a:buFont typeface="Arial"/>
              <a:buChar char="•"/>
            </a:pPr>
            <a:r>
              <a:rPr lang="en-US" sz="3252">
                <a:solidFill>
                  <a:srgbClr val="FFFFFF"/>
                </a:solidFill>
                <a:latin typeface="Ekushey Kolom"/>
                <a:ea typeface="Ekushey Kolom"/>
                <a:cs typeface="Ekushey Kolom"/>
                <a:sym typeface="Ekushey Kolom"/>
              </a:rPr>
              <a:t>Not ideal for industrial environments without rugged redesign</a:t>
            </a:r>
          </a:p>
          <a:p>
            <a:pPr algn="l" marL="0" indent="0" lvl="0">
              <a:lnSpc>
                <a:spcPts val="4878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333" r="0" b="-3333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2256858" y="2298904"/>
            <a:ext cx="5479972" cy="5730177"/>
          </a:xfrm>
          <a:custGeom>
            <a:avLst/>
            <a:gdLst/>
            <a:ahLst/>
            <a:cxnLst/>
            <a:rect r="r" b="b" t="t" l="l"/>
            <a:pathLst>
              <a:path h="5730177" w="5479972">
                <a:moveTo>
                  <a:pt x="5479973" y="0"/>
                </a:moveTo>
                <a:lnTo>
                  <a:pt x="0" y="0"/>
                </a:lnTo>
                <a:lnTo>
                  <a:pt x="0" y="5730176"/>
                </a:lnTo>
                <a:lnTo>
                  <a:pt x="5479973" y="5730176"/>
                </a:lnTo>
                <a:lnTo>
                  <a:pt x="5479973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13861247" y="7136393"/>
            <a:ext cx="4627604" cy="3279814"/>
          </a:xfrm>
          <a:custGeom>
            <a:avLst/>
            <a:gdLst/>
            <a:ahLst/>
            <a:cxnLst/>
            <a:rect r="r" b="b" t="t" l="l"/>
            <a:pathLst>
              <a:path h="3279814" w="4627604">
                <a:moveTo>
                  <a:pt x="4627604" y="0"/>
                </a:moveTo>
                <a:lnTo>
                  <a:pt x="0" y="0"/>
                </a:lnTo>
                <a:lnTo>
                  <a:pt x="0" y="3279815"/>
                </a:lnTo>
                <a:lnTo>
                  <a:pt x="4627604" y="3279815"/>
                </a:lnTo>
                <a:lnTo>
                  <a:pt x="4627604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9803597" y="3504809"/>
            <a:ext cx="8115300" cy="26806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150"/>
              </a:lnSpc>
            </a:pPr>
            <a:r>
              <a:rPr lang="en-US" sz="3193">
                <a:solidFill>
                  <a:srgbClr val="1E083A"/>
                </a:solidFill>
                <a:latin typeface="Ekushey Kolom"/>
                <a:ea typeface="Ekushey Kolom"/>
                <a:cs typeface="Ekushey Kolom"/>
                <a:sym typeface="Ekushey Kolom"/>
              </a:rPr>
              <a:t>Skynetic gives robots t</a:t>
            </a:r>
            <a:r>
              <a:rPr lang="en-US" sz="3193">
                <a:solidFill>
                  <a:srgbClr val="1E083A"/>
                </a:solidFill>
                <a:latin typeface="Ekushey Kolom"/>
                <a:ea typeface="Ekushey Kolom"/>
                <a:cs typeface="Ekushey Kolom"/>
                <a:sym typeface="Ekushey Kolom"/>
              </a:rPr>
              <a:t>he ability to feel and respond to human touch. Using simple sensors and smart logic, it can tell the difference between a soft touch and a slap. This project is a step toward more human-aware, emotionally intelligent machines.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8710976" y="2062326"/>
            <a:ext cx="8115300" cy="1152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137"/>
              </a:lnSpc>
              <a:spcBef>
                <a:spcPct val="0"/>
              </a:spcBef>
            </a:pPr>
            <a:r>
              <a:rPr lang="en-US" sz="7614">
                <a:solidFill>
                  <a:srgbClr val="1E083A"/>
                </a:solidFill>
                <a:latin typeface="Fontatica"/>
                <a:ea typeface="Fontatica"/>
                <a:cs typeface="Fontatica"/>
                <a:sym typeface="Fontatica"/>
              </a:rPr>
              <a:t> Conclusion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333" r="0" b="-3333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2357377">
            <a:off x="14322004" y="-204144"/>
            <a:ext cx="4143594" cy="5363876"/>
          </a:xfrm>
          <a:custGeom>
            <a:avLst/>
            <a:gdLst/>
            <a:ahLst/>
            <a:cxnLst/>
            <a:rect r="r" b="b" t="t" l="l"/>
            <a:pathLst>
              <a:path h="5363876" w="4143594">
                <a:moveTo>
                  <a:pt x="0" y="0"/>
                </a:moveTo>
                <a:lnTo>
                  <a:pt x="4143594" y="0"/>
                </a:lnTo>
                <a:lnTo>
                  <a:pt x="4143594" y="5363877"/>
                </a:lnTo>
                <a:lnTo>
                  <a:pt x="0" y="536387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4408317"/>
            <a:ext cx="15762753" cy="36822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724"/>
              </a:lnSpc>
            </a:pPr>
            <a:r>
              <a:rPr lang="en-US" sz="10517">
                <a:solidFill>
                  <a:srgbClr val="FFFFFF"/>
                </a:solidFill>
                <a:latin typeface="Fontatica"/>
                <a:ea typeface="Fontatica"/>
                <a:cs typeface="Fontatica"/>
                <a:sym typeface="Fontatica"/>
              </a:rPr>
              <a:t>“SKYNETIC IS WHERE TECHNOLOGY STARTS TO FEEL.”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333" r="0" b="-3333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666149" y="2809575"/>
            <a:ext cx="12296379" cy="6908924"/>
            <a:chOff x="0" y="0"/>
            <a:chExt cx="3238553" cy="1819634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238553" cy="1819634"/>
            </a:xfrm>
            <a:custGeom>
              <a:avLst/>
              <a:gdLst/>
              <a:ahLst/>
              <a:cxnLst/>
              <a:rect r="r" b="b" t="t" l="l"/>
              <a:pathLst>
                <a:path h="1819634" w="3238553">
                  <a:moveTo>
                    <a:pt x="32110" y="0"/>
                  </a:moveTo>
                  <a:lnTo>
                    <a:pt x="3206442" y="0"/>
                  </a:lnTo>
                  <a:cubicBezTo>
                    <a:pt x="3214959" y="0"/>
                    <a:pt x="3223126" y="3383"/>
                    <a:pt x="3229148" y="9405"/>
                  </a:cubicBezTo>
                  <a:cubicBezTo>
                    <a:pt x="3235170" y="15427"/>
                    <a:pt x="3238553" y="23594"/>
                    <a:pt x="3238553" y="32110"/>
                  </a:cubicBezTo>
                  <a:lnTo>
                    <a:pt x="3238553" y="1787524"/>
                  </a:lnTo>
                  <a:cubicBezTo>
                    <a:pt x="3238553" y="1796040"/>
                    <a:pt x="3235170" y="1804208"/>
                    <a:pt x="3229148" y="1810229"/>
                  </a:cubicBezTo>
                  <a:cubicBezTo>
                    <a:pt x="3223126" y="1816251"/>
                    <a:pt x="3214959" y="1819634"/>
                    <a:pt x="3206442" y="1819634"/>
                  </a:cubicBezTo>
                  <a:lnTo>
                    <a:pt x="32110" y="1819634"/>
                  </a:lnTo>
                  <a:cubicBezTo>
                    <a:pt x="23594" y="1819634"/>
                    <a:pt x="15427" y="1816251"/>
                    <a:pt x="9405" y="1810229"/>
                  </a:cubicBezTo>
                  <a:cubicBezTo>
                    <a:pt x="3383" y="1804208"/>
                    <a:pt x="0" y="1796040"/>
                    <a:pt x="0" y="1787524"/>
                  </a:cubicBezTo>
                  <a:lnTo>
                    <a:pt x="0" y="32110"/>
                  </a:lnTo>
                  <a:cubicBezTo>
                    <a:pt x="0" y="23594"/>
                    <a:pt x="3383" y="15427"/>
                    <a:pt x="9405" y="9405"/>
                  </a:cubicBezTo>
                  <a:cubicBezTo>
                    <a:pt x="15427" y="3383"/>
                    <a:pt x="23594" y="0"/>
                    <a:pt x="32110" y="0"/>
                  </a:cubicBezTo>
                  <a:close/>
                </a:path>
              </a:pathLst>
            </a:custGeom>
            <a:solidFill>
              <a:srgbClr val="7E007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3238553" cy="185773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true" flipV="false" rot="0">
            <a:off x="12268328" y="4069688"/>
            <a:ext cx="6473735" cy="6336168"/>
          </a:xfrm>
          <a:custGeom>
            <a:avLst/>
            <a:gdLst/>
            <a:ahLst/>
            <a:cxnLst/>
            <a:rect r="r" b="b" t="t" l="l"/>
            <a:pathLst>
              <a:path h="6336168" w="6473735">
                <a:moveTo>
                  <a:pt x="6473735" y="0"/>
                </a:moveTo>
                <a:lnTo>
                  <a:pt x="0" y="0"/>
                </a:lnTo>
                <a:lnTo>
                  <a:pt x="0" y="6336168"/>
                </a:lnTo>
                <a:lnTo>
                  <a:pt x="6473735" y="6336168"/>
                </a:lnTo>
                <a:lnTo>
                  <a:pt x="6473735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2964630" y="3298546"/>
            <a:ext cx="993874" cy="1025935"/>
          </a:xfrm>
          <a:custGeom>
            <a:avLst/>
            <a:gdLst/>
            <a:ahLst/>
            <a:cxnLst/>
            <a:rect r="r" b="b" t="t" l="l"/>
            <a:pathLst>
              <a:path h="1025935" w="993874">
                <a:moveTo>
                  <a:pt x="0" y="0"/>
                </a:moveTo>
                <a:lnTo>
                  <a:pt x="993874" y="0"/>
                </a:lnTo>
                <a:lnTo>
                  <a:pt x="993874" y="1025935"/>
                </a:lnTo>
                <a:lnTo>
                  <a:pt x="0" y="102593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2964630" y="5580398"/>
            <a:ext cx="993874" cy="1025935"/>
          </a:xfrm>
          <a:custGeom>
            <a:avLst/>
            <a:gdLst/>
            <a:ahLst/>
            <a:cxnLst/>
            <a:rect r="r" b="b" t="t" l="l"/>
            <a:pathLst>
              <a:path h="1025935" w="993874">
                <a:moveTo>
                  <a:pt x="0" y="0"/>
                </a:moveTo>
                <a:lnTo>
                  <a:pt x="993874" y="0"/>
                </a:lnTo>
                <a:lnTo>
                  <a:pt x="993874" y="1025934"/>
                </a:lnTo>
                <a:lnTo>
                  <a:pt x="0" y="102593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2964630" y="7684321"/>
            <a:ext cx="993874" cy="1025935"/>
          </a:xfrm>
          <a:custGeom>
            <a:avLst/>
            <a:gdLst/>
            <a:ahLst/>
            <a:cxnLst/>
            <a:rect r="r" b="b" t="t" l="l"/>
            <a:pathLst>
              <a:path h="1025935" w="993874">
                <a:moveTo>
                  <a:pt x="0" y="0"/>
                </a:moveTo>
                <a:lnTo>
                  <a:pt x="993874" y="0"/>
                </a:lnTo>
                <a:lnTo>
                  <a:pt x="993874" y="1025934"/>
                </a:lnTo>
                <a:lnTo>
                  <a:pt x="0" y="102593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2468593" y="1033996"/>
            <a:ext cx="13350814" cy="16611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439"/>
              </a:lnSpc>
            </a:pPr>
            <a:r>
              <a:rPr lang="en-US" sz="9600">
                <a:solidFill>
                  <a:srgbClr val="FFFFFF"/>
                </a:solidFill>
                <a:latin typeface="Fontatica"/>
                <a:ea typeface="Fontatica"/>
                <a:cs typeface="Fontatica"/>
                <a:sym typeface="Fontatica"/>
              </a:rPr>
              <a:t>Introduction to Skynetic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3958504" y="3206765"/>
            <a:ext cx="10746365" cy="17855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53"/>
              </a:lnSpc>
            </a:pPr>
            <a:r>
              <a:rPr lang="en-US" sz="3252">
                <a:solidFill>
                  <a:srgbClr val="FFFFFF"/>
                </a:solidFill>
                <a:latin typeface="Ekushey Kolom"/>
                <a:ea typeface="Ekushey Kolom"/>
                <a:cs typeface="Ekushey Kolom"/>
                <a:sym typeface="Ekushey Kolom"/>
              </a:rPr>
              <a:t>Skynetic is a system designed to equip robots with a sense of touch, allowing them to detect and interpret physical contact</a:t>
            </a:r>
          </a:p>
          <a:p>
            <a:pPr algn="ctr">
              <a:lnSpc>
                <a:spcPts val="4553"/>
              </a:lnSpc>
            </a:pPr>
          </a:p>
        </p:txBody>
      </p:sp>
      <p:sp>
        <p:nvSpPr>
          <p:cNvPr name="TextBox 12" id="12"/>
          <p:cNvSpPr txBox="true"/>
          <p:nvPr/>
        </p:nvSpPr>
        <p:spPr>
          <a:xfrm rot="0">
            <a:off x="4182395" y="5010150"/>
            <a:ext cx="8586553" cy="16215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01"/>
              </a:lnSpc>
            </a:pPr>
            <a:r>
              <a:rPr lang="en-US" sz="2929">
                <a:solidFill>
                  <a:srgbClr val="FFFFFF"/>
                </a:solidFill>
                <a:latin typeface="Ekushey Kolom"/>
                <a:ea typeface="Ekushey Kolom"/>
                <a:cs typeface="Ekushey Kolom"/>
                <a:sym typeface="Ekushey Kolom"/>
              </a:rPr>
              <a:t>We aimed to bridge the gap between human intuition and robotic response, paving the way for more natural interactions.</a:t>
            </a:r>
          </a:p>
          <a:p>
            <a:pPr algn="ctr">
              <a:lnSpc>
                <a:spcPts val="4101"/>
              </a:lnSpc>
            </a:pPr>
          </a:p>
        </p:txBody>
      </p:sp>
      <p:sp>
        <p:nvSpPr>
          <p:cNvPr name="TextBox 13" id="13"/>
          <p:cNvSpPr txBox="true"/>
          <p:nvPr/>
        </p:nvSpPr>
        <p:spPr>
          <a:xfrm rot="0">
            <a:off x="4182395" y="6876925"/>
            <a:ext cx="8586553" cy="28415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90"/>
              </a:lnSpc>
            </a:pPr>
            <a:r>
              <a:rPr lang="en-US" sz="3136">
                <a:solidFill>
                  <a:srgbClr val="FFFFFF"/>
                </a:solidFill>
                <a:latin typeface="Ekushey Kolom"/>
                <a:ea typeface="Ekushey Kolom"/>
                <a:cs typeface="Ekushey Kolom"/>
                <a:sym typeface="Ekushey Kolom"/>
              </a:rPr>
              <a:t>Skynetic explores a new frontier in robotics: giving machines the ability to feel. We built this project to enhance human-robot interaction, making robots more intuitive and responsive to physical cues.</a:t>
            </a:r>
          </a:p>
          <a:p>
            <a:pPr algn="ctr">
              <a:lnSpc>
                <a:spcPts val="4390"/>
              </a:lnSpc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333" r="0" b="-3333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274605" y="2489835"/>
            <a:ext cx="5577638" cy="7105271"/>
          </a:xfrm>
          <a:custGeom>
            <a:avLst/>
            <a:gdLst/>
            <a:ahLst/>
            <a:cxnLst/>
            <a:rect r="r" b="b" t="t" l="l"/>
            <a:pathLst>
              <a:path h="7105271" w="5577638">
                <a:moveTo>
                  <a:pt x="0" y="0"/>
                </a:moveTo>
                <a:lnTo>
                  <a:pt x="5577638" y="0"/>
                </a:lnTo>
                <a:lnTo>
                  <a:pt x="5577638" y="7105271"/>
                </a:lnTo>
                <a:lnTo>
                  <a:pt x="0" y="710527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820904" y="4925874"/>
            <a:ext cx="2916640" cy="2792683"/>
          </a:xfrm>
          <a:custGeom>
            <a:avLst/>
            <a:gdLst/>
            <a:ahLst/>
            <a:cxnLst/>
            <a:rect r="r" b="b" t="t" l="l"/>
            <a:pathLst>
              <a:path h="2792683" w="2916640">
                <a:moveTo>
                  <a:pt x="0" y="0"/>
                </a:moveTo>
                <a:lnTo>
                  <a:pt x="2916640" y="0"/>
                </a:lnTo>
                <a:lnTo>
                  <a:pt x="2916640" y="2792683"/>
                </a:lnTo>
                <a:lnTo>
                  <a:pt x="0" y="279268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7688901" y="7517325"/>
            <a:ext cx="3858915" cy="3028410"/>
          </a:xfrm>
          <a:custGeom>
            <a:avLst/>
            <a:gdLst/>
            <a:ahLst/>
            <a:cxnLst/>
            <a:rect r="r" b="b" t="t" l="l"/>
            <a:pathLst>
              <a:path h="3028410" w="3858915">
                <a:moveTo>
                  <a:pt x="0" y="0"/>
                </a:moveTo>
                <a:lnTo>
                  <a:pt x="3858915" y="0"/>
                </a:lnTo>
                <a:lnTo>
                  <a:pt x="3858915" y="3028410"/>
                </a:lnTo>
                <a:lnTo>
                  <a:pt x="0" y="302841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2386016" y="5390244"/>
            <a:ext cx="6984940" cy="4656627"/>
          </a:xfrm>
          <a:custGeom>
            <a:avLst/>
            <a:gdLst/>
            <a:ahLst/>
            <a:cxnLst/>
            <a:rect r="r" b="b" t="t" l="l"/>
            <a:pathLst>
              <a:path h="4656627" w="6984940">
                <a:moveTo>
                  <a:pt x="0" y="0"/>
                </a:moveTo>
                <a:lnTo>
                  <a:pt x="6984940" y="0"/>
                </a:lnTo>
                <a:lnTo>
                  <a:pt x="6984940" y="4656626"/>
                </a:lnTo>
                <a:lnTo>
                  <a:pt x="0" y="465662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5268288" y="4786432"/>
            <a:ext cx="4069291" cy="3071566"/>
          </a:xfrm>
          <a:custGeom>
            <a:avLst/>
            <a:gdLst/>
            <a:ahLst/>
            <a:cxnLst/>
            <a:rect r="r" b="b" t="t" l="l"/>
            <a:pathLst>
              <a:path h="3071566" w="4069291">
                <a:moveTo>
                  <a:pt x="0" y="0"/>
                </a:moveTo>
                <a:lnTo>
                  <a:pt x="4069291" y="0"/>
                </a:lnTo>
                <a:lnTo>
                  <a:pt x="4069291" y="3071567"/>
                </a:lnTo>
                <a:lnTo>
                  <a:pt x="0" y="3071567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2358986" y="965941"/>
            <a:ext cx="12244242" cy="16611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3439"/>
              </a:lnSpc>
            </a:pPr>
            <a:r>
              <a:rPr lang="en-US" sz="9600">
                <a:solidFill>
                  <a:srgbClr val="1E083A"/>
                </a:solidFill>
                <a:latin typeface="Fontatica"/>
                <a:ea typeface="Fontatica"/>
                <a:cs typeface="Fontatica"/>
                <a:sym typeface="Fontatica"/>
              </a:rPr>
              <a:t>Core Components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3692867" y="2004786"/>
            <a:ext cx="14256073" cy="15255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5737"/>
              </a:lnSpc>
            </a:pPr>
            <a:r>
              <a:rPr lang="en-US" sz="4098">
                <a:solidFill>
                  <a:srgbClr val="5D3C86"/>
                </a:solidFill>
                <a:latin typeface="Ekushey Kolom"/>
                <a:ea typeface="Ekushey Kolom"/>
                <a:cs typeface="Ekushey Kolom"/>
                <a:sym typeface="Ekushey Kolom"/>
              </a:rPr>
              <a:t>O</a:t>
            </a:r>
            <a:r>
              <a:rPr lang="en-US" sz="4098">
                <a:solidFill>
                  <a:srgbClr val="5D3C86"/>
                </a:solidFill>
                <a:latin typeface="Ekushey Kolom"/>
                <a:ea typeface="Ekushey Kolom"/>
                <a:cs typeface="Ekushey Kolom"/>
                <a:sym typeface="Ekushey Kolom"/>
              </a:rPr>
              <a:t>ur Skynetic system is built upon a selection of key electronic components</a:t>
            </a:r>
          </a:p>
          <a:p>
            <a:pPr algn="r">
              <a:lnSpc>
                <a:spcPts val="5737"/>
              </a:lnSpc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7071683" y="2810402"/>
            <a:ext cx="6141608" cy="19760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483658" indent="-241829" lvl="1">
              <a:lnSpc>
                <a:spcPts val="3136"/>
              </a:lnSpc>
              <a:buAutoNum type="arabicPeriod" startAt="1"/>
            </a:pPr>
            <a:r>
              <a:rPr lang="en-US" sz="224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ESP32-S2-WROVER</a:t>
            </a:r>
            <a:r>
              <a:rPr lang="en-US" sz="224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74HC4051 </a:t>
            </a:r>
          </a:p>
          <a:p>
            <a:pPr algn="ctr" marL="483658" indent="-241829" lvl="1">
              <a:lnSpc>
                <a:spcPts val="3136"/>
              </a:lnSpc>
              <a:buAutoNum type="arabicPeriod" startAt="1"/>
            </a:pPr>
            <a:r>
              <a:rPr lang="en-US" sz="224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MUX</a:t>
            </a:r>
          </a:p>
          <a:p>
            <a:pPr algn="ctr" marL="483658" indent="-241829" lvl="1">
              <a:lnSpc>
                <a:spcPts val="3136"/>
              </a:lnSpc>
              <a:buAutoNum type="arabicPeriod" startAt="1"/>
            </a:pPr>
            <a:r>
              <a:rPr lang="en-US" sz="224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Flex Sensor</a:t>
            </a:r>
          </a:p>
          <a:p>
            <a:pPr algn="ctr" marL="483658" indent="-241829" lvl="1">
              <a:lnSpc>
                <a:spcPts val="3136"/>
              </a:lnSpc>
              <a:buAutoNum type="arabicPeriod" startAt="1"/>
            </a:pPr>
            <a:r>
              <a:rPr lang="en-US" sz="224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LEDs</a:t>
            </a:r>
          </a:p>
          <a:p>
            <a:pPr algn="ctr" marL="483658" indent="-241829" lvl="1">
              <a:lnSpc>
                <a:spcPts val="3136"/>
              </a:lnSpc>
              <a:buAutoNum type="arabicPeriod" startAt="1"/>
            </a:pPr>
            <a:r>
              <a:rPr lang="en-US" sz="224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MS5837 Pressure Sensor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333" r="0" b="-3333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92520" y="1177688"/>
            <a:ext cx="7908899" cy="8080612"/>
          </a:xfrm>
          <a:custGeom>
            <a:avLst/>
            <a:gdLst/>
            <a:ahLst/>
            <a:cxnLst/>
            <a:rect r="r" b="b" t="t" l="l"/>
            <a:pathLst>
              <a:path h="8080612" w="7908899">
                <a:moveTo>
                  <a:pt x="0" y="0"/>
                </a:moveTo>
                <a:lnTo>
                  <a:pt x="7908899" y="0"/>
                </a:lnTo>
                <a:lnTo>
                  <a:pt x="7908899" y="8080612"/>
                </a:lnTo>
                <a:lnTo>
                  <a:pt x="0" y="808061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8664222" y="333375"/>
            <a:ext cx="7767627" cy="1381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0800"/>
              </a:lnSpc>
            </a:pPr>
            <a:r>
              <a:rPr lang="en-US" sz="9000">
                <a:solidFill>
                  <a:srgbClr val="1E083A"/>
                </a:solidFill>
                <a:latin typeface="Fontatica"/>
                <a:ea typeface="Fontatica"/>
                <a:cs typeface="Fontatica"/>
                <a:sym typeface="Fontatica"/>
              </a:rPr>
              <a:t>W</a:t>
            </a:r>
            <a:r>
              <a:rPr lang="en-US" sz="9000" strike="noStrike">
                <a:solidFill>
                  <a:srgbClr val="1E083A"/>
                </a:solidFill>
                <a:latin typeface="Fontatica"/>
                <a:ea typeface="Fontatica"/>
                <a:cs typeface="Fontatica"/>
                <a:sym typeface="Fontatica"/>
              </a:rPr>
              <a:t>orking Principle</a:t>
            </a:r>
          </a:p>
        </p:txBody>
      </p:sp>
      <p:sp>
        <p:nvSpPr>
          <p:cNvPr name="AutoShape 5" id="5"/>
          <p:cNvSpPr/>
          <p:nvPr/>
        </p:nvSpPr>
        <p:spPr>
          <a:xfrm>
            <a:off x="8047426" y="1662112"/>
            <a:ext cx="8384422" cy="0"/>
          </a:xfrm>
          <a:prstGeom prst="line">
            <a:avLst/>
          </a:prstGeom>
          <a:ln cap="flat" w="104775">
            <a:solidFill>
              <a:srgbClr val="699ACE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6" id="6"/>
          <p:cNvSpPr/>
          <p:nvPr/>
        </p:nvSpPr>
        <p:spPr>
          <a:xfrm flipH="false" flipV="false" rot="5460575">
            <a:off x="8625187" y="6814458"/>
            <a:ext cx="1284649" cy="1262168"/>
          </a:xfrm>
          <a:custGeom>
            <a:avLst/>
            <a:gdLst/>
            <a:ahLst/>
            <a:cxnLst/>
            <a:rect r="r" b="b" t="t" l="l"/>
            <a:pathLst>
              <a:path h="1262168" w="1284649">
                <a:moveTo>
                  <a:pt x="0" y="0"/>
                </a:moveTo>
                <a:lnTo>
                  <a:pt x="1284650" y="0"/>
                </a:lnTo>
                <a:lnTo>
                  <a:pt x="1284650" y="1262167"/>
                </a:lnTo>
                <a:lnTo>
                  <a:pt x="0" y="126216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8802134" y="7060462"/>
            <a:ext cx="886938" cy="886938"/>
          </a:xfrm>
          <a:custGeom>
            <a:avLst/>
            <a:gdLst/>
            <a:ahLst/>
            <a:cxnLst/>
            <a:rect r="r" b="b" t="t" l="l"/>
            <a:pathLst>
              <a:path h="886938" w="886938">
                <a:moveTo>
                  <a:pt x="0" y="0"/>
                </a:moveTo>
                <a:lnTo>
                  <a:pt x="886938" y="0"/>
                </a:lnTo>
                <a:lnTo>
                  <a:pt x="886938" y="886938"/>
                </a:lnTo>
                <a:lnTo>
                  <a:pt x="0" y="88693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5400000">
            <a:off x="8683419" y="8445834"/>
            <a:ext cx="1237222" cy="1215571"/>
          </a:xfrm>
          <a:custGeom>
            <a:avLst/>
            <a:gdLst/>
            <a:ahLst/>
            <a:cxnLst/>
            <a:rect r="r" b="b" t="t" l="l"/>
            <a:pathLst>
              <a:path h="1215571" w="1237222">
                <a:moveTo>
                  <a:pt x="0" y="0"/>
                </a:moveTo>
                <a:lnTo>
                  <a:pt x="1237222" y="0"/>
                </a:lnTo>
                <a:lnTo>
                  <a:pt x="1237222" y="1215570"/>
                </a:lnTo>
                <a:lnTo>
                  <a:pt x="0" y="121557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9023029" y="8670386"/>
            <a:ext cx="666043" cy="888057"/>
          </a:xfrm>
          <a:custGeom>
            <a:avLst/>
            <a:gdLst/>
            <a:ahLst/>
            <a:cxnLst/>
            <a:rect r="r" b="b" t="t" l="l"/>
            <a:pathLst>
              <a:path h="888057" w="666043">
                <a:moveTo>
                  <a:pt x="0" y="0"/>
                </a:moveTo>
                <a:lnTo>
                  <a:pt x="666043" y="0"/>
                </a:lnTo>
                <a:lnTo>
                  <a:pt x="666043" y="888057"/>
                </a:lnTo>
                <a:lnTo>
                  <a:pt x="0" y="88805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5311871">
            <a:off x="8491844" y="3686219"/>
            <a:ext cx="1197230" cy="1176278"/>
          </a:xfrm>
          <a:custGeom>
            <a:avLst/>
            <a:gdLst/>
            <a:ahLst/>
            <a:cxnLst/>
            <a:rect r="r" b="b" t="t" l="l"/>
            <a:pathLst>
              <a:path h="1176278" w="1197230">
                <a:moveTo>
                  <a:pt x="0" y="0"/>
                </a:moveTo>
                <a:lnTo>
                  <a:pt x="1197230" y="0"/>
                </a:lnTo>
                <a:lnTo>
                  <a:pt x="1197230" y="1176278"/>
                </a:lnTo>
                <a:lnTo>
                  <a:pt x="0" y="117627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5400000">
            <a:off x="8653477" y="5108147"/>
            <a:ext cx="1228071" cy="1206580"/>
          </a:xfrm>
          <a:custGeom>
            <a:avLst/>
            <a:gdLst/>
            <a:ahLst/>
            <a:cxnLst/>
            <a:rect r="r" b="b" t="t" l="l"/>
            <a:pathLst>
              <a:path h="1206580" w="1228071">
                <a:moveTo>
                  <a:pt x="0" y="0"/>
                </a:moveTo>
                <a:lnTo>
                  <a:pt x="1228070" y="0"/>
                </a:lnTo>
                <a:lnTo>
                  <a:pt x="1228070" y="1206579"/>
                </a:lnTo>
                <a:lnTo>
                  <a:pt x="0" y="120657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8815729" y="5343418"/>
            <a:ext cx="878019" cy="878019"/>
          </a:xfrm>
          <a:custGeom>
            <a:avLst/>
            <a:gdLst/>
            <a:ahLst/>
            <a:cxnLst/>
            <a:rect r="r" b="b" t="t" l="l"/>
            <a:pathLst>
              <a:path h="878019" w="878019">
                <a:moveTo>
                  <a:pt x="0" y="0"/>
                </a:moveTo>
                <a:lnTo>
                  <a:pt x="878020" y="0"/>
                </a:lnTo>
                <a:lnTo>
                  <a:pt x="878020" y="878019"/>
                </a:lnTo>
                <a:lnTo>
                  <a:pt x="0" y="878019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10166077" y="5012536"/>
            <a:ext cx="8459079" cy="24330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755"/>
              </a:lnSpc>
            </a:pPr>
            <a:r>
              <a:rPr lang="en-US" sz="2889">
                <a:solidFill>
                  <a:srgbClr val="5D3C86"/>
                </a:solidFill>
                <a:latin typeface="Ekushey Kolom"/>
                <a:ea typeface="Ekushey Kolom"/>
                <a:cs typeface="Ekushey Kolom"/>
                <a:sym typeface="Ekushey Kolom"/>
              </a:rPr>
              <a:t>S</a:t>
            </a:r>
            <a:r>
              <a:rPr lang="en-US" sz="2889">
                <a:solidFill>
                  <a:srgbClr val="5D3C86"/>
                </a:solidFill>
                <a:latin typeface="Ekushey Kolom"/>
                <a:ea typeface="Ekushey Kolom"/>
                <a:cs typeface="Ekushey Kolom"/>
                <a:sym typeface="Ekushey Kolom"/>
              </a:rPr>
              <a:t>ensor Data</a:t>
            </a:r>
          </a:p>
          <a:p>
            <a:pPr algn="l" marL="0" indent="0" lvl="0">
              <a:lnSpc>
                <a:spcPts val="3755"/>
              </a:lnSpc>
            </a:pPr>
            <a:r>
              <a:rPr lang="en-US" sz="2889">
                <a:solidFill>
                  <a:srgbClr val="5D3C86"/>
                </a:solidFill>
                <a:latin typeface="Ekushey Kolom"/>
                <a:ea typeface="Ekushey Kolom"/>
                <a:cs typeface="Ekushey Kolom"/>
                <a:sym typeface="Ekushey Kolom"/>
              </a:rPr>
              <a:t>Flex and pressure sensors convert physical contact into electrical signals.</a:t>
            </a:r>
          </a:p>
          <a:p>
            <a:pPr algn="l" marL="0" indent="0" lvl="0">
              <a:lnSpc>
                <a:spcPts val="3755"/>
              </a:lnSpc>
            </a:pPr>
          </a:p>
          <a:p>
            <a:pPr algn="l" marL="0" indent="0" lvl="0">
              <a:lnSpc>
                <a:spcPts val="3755"/>
              </a:lnSpc>
            </a:pPr>
          </a:p>
        </p:txBody>
      </p:sp>
      <p:sp>
        <p:nvSpPr>
          <p:cNvPr name="TextBox 14" id="14"/>
          <p:cNvSpPr txBox="true"/>
          <p:nvPr/>
        </p:nvSpPr>
        <p:spPr>
          <a:xfrm rot="0">
            <a:off x="9795294" y="3556089"/>
            <a:ext cx="7900276" cy="16619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231"/>
              </a:lnSpc>
            </a:pPr>
            <a:r>
              <a:rPr lang="en-US" sz="3254">
                <a:solidFill>
                  <a:srgbClr val="5D3C86"/>
                </a:solidFill>
                <a:latin typeface="Ekushey Kolom"/>
                <a:ea typeface="Ekushey Kolom"/>
                <a:cs typeface="Ekushey Kolom"/>
                <a:sym typeface="Ekushey Kolom"/>
              </a:rPr>
              <a:t>T</a:t>
            </a:r>
            <a:r>
              <a:rPr lang="en-US" sz="3254">
                <a:solidFill>
                  <a:srgbClr val="5D3C86"/>
                </a:solidFill>
                <a:latin typeface="Ekushey Kolom"/>
                <a:ea typeface="Ekushey Kolom"/>
                <a:cs typeface="Ekushey Kolom"/>
                <a:sym typeface="Ekushey Kolom"/>
              </a:rPr>
              <a:t>ouch Input</a:t>
            </a:r>
          </a:p>
          <a:p>
            <a:pPr algn="l" marL="0" indent="0" lvl="0">
              <a:lnSpc>
                <a:spcPts val="4231"/>
              </a:lnSpc>
            </a:pPr>
            <a:r>
              <a:rPr lang="en-US" sz="3254">
                <a:solidFill>
                  <a:srgbClr val="5D3C86"/>
                </a:solidFill>
                <a:latin typeface="Ekushey Kolom"/>
                <a:ea typeface="Ekushey Kolom"/>
                <a:cs typeface="Ekushey Kolom"/>
                <a:sym typeface="Ekushey Kolom"/>
              </a:rPr>
              <a:t>A touch or slap is applied to the sensor array</a:t>
            </a:r>
          </a:p>
          <a:p>
            <a:pPr algn="l" marL="0" indent="0" lvl="0">
              <a:lnSpc>
                <a:spcPts val="4231"/>
              </a:lnSpc>
            </a:pPr>
          </a:p>
        </p:txBody>
      </p:sp>
      <p:sp>
        <p:nvSpPr>
          <p:cNvPr name="TextBox 15" id="15"/>
          <p:cNvSpPr txBox="true"/>
          <p:nvPr/>
        </p:nvSpPr>
        <p:spPr>
          <a:xfrm rot="0">
            <a:off x="10166077" y="6691726"/>
            <a:ext cx="6265772" cy="17432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355"/>
              </a:lnSpc>
            </a:pPr>
            <a:r>
              <a:rPr lang="en-US" sz="2581">
                <a:solidFill>
                  <a:srgbClr val="5D3C86"/>
                </a:solidFill>
                <a:latin typeface="Ekushey Kolom"/>
                <a:ea typeface="Ekushey Kolom"/>
                <a:cs typeface="Ekushey Kolom"/>
                <a:sym typeface="Ekushey Kolom"/>
              </a:rPr>
              <a:t>ESP32</a:t>
            </a:r>
            <a:r>
              <a:rPr lang="en-US" sz="2581">
                <a:solidFill>
                  <a:srgbClr val="5D3C86"/>
                </a:solidFill>
                <a:latin typeface="Ekushey Kolom"/>
                <a:ea typeface="Ekushey Kolom"/>
                <a:cs typeface="Ekushey Kolom"/>
                <a:sym typeface="Ekushey Kolom"/>
              </a:rPr>
              <a:t> Processing</a:t>
            </a:r>
          </a:p>
          <a:p>
            <a:pPr algn="l" marL="0" indent="0" lvl="0">
              <a:lnSpc>
                <a:spcPts val="3355"/>
              </a:lnSpc>
            </a:pPr>
            <a:r>
              <a:rPr lang="en-US" sz="2581">
                <a:solidFill>
                  <a:srgbClr val="5D3C86"/>
                </a:solidFill>
                <a:latin typeface="Ekushey Kolom"/>
                <a:ea typeface="Ekushey Kolom"/>
                <a:cs typeface="Ekushey Kolom"/>
                <a:sym typeface="Ekushey Kolom"/>
              </a:rPr>
              <a:t>The ESP32 reads and analyzes sensor data against predefined thresholds.</a:t>
            </a:r>
          </a:p>
          <a:p>
            <a:pPr algn="l" marL="0" indent="0" lvl="0">
              <a:lnSpc>
                <a:spcPts val="3355"/>
              </a:lnSpc>
            </a:pPr>
          </a:p>
        </p:txBody>
      </p:sp>
      <p:sp>
        <p:nvSpPr>
          <p:cNvPr name="TextBox 16" id="16"/>
          <p:cNvSpPr txBox="true"/>
          <p:nvPr/>
        </p:nvSpPr>
        <p:spPr>
          <a:xfrm rot="0">
            <a:off x="7635522" y="1808419"/>
            <a:ext cx="9623778" cy="21691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159"/>
              </a:lnSpc>
            </a:pPr>
            <a:r>
              <a:rPr lang="en-US" sz="3199">
                <a:solidFill>
                  <a:srgbClr val="5D3C86"/>
                </a:solidFill>
                <a:latin typeface="Ekushey Kolom"/>
                <a:ea typeface="Ekushey Kolom"/>
                <a:cs typeface="Ekushey Kolom"/>
                <a:sym typeface="Ekushey Kolom"/>
              </a:rPr>
              <a:t>Sky</a:t>
            </a:r>
            <a:r>
              <a:rPr lang="en-US" sz="3199">
                <a:solidFill>
                  <a:srgbClr val="5D3C86"/>
                </a:solidFill>
                <a:latin typeface="Ekushey Kolom"/>
                <a:ea typeface="Ekushey Kolom"/>
                <a:cs typeface="Ekushey Kolom"/>
                <a:sym typeface="Ekushey Kolom"/>
              </a:rPr>
              <a:t>netic's touch sensing capabilities are driven by a precise step-by-step process, allowing the system to interpret physical interactions and respond dynamically.</a:t>
            </a:r>
          </a:p>
          <a:p>
            <a:pPr algn="l" marL="0" indent="0" lvl="0">
              <a:lnSpc>
                <a:spcPts val="4159"/>
              </a:lnSpc>
            </a:pPr>
          </a:p>
        </p:txBody>
      </p:sp>
      <p:sp>
        <p:nvSpPr>
          <p:cNvPr name="Freeform 17" id="17"/>
          <p:cNvSpPr/>
          <p:nvPr/>
        </p:nvSpPr>
        <p:spPr>
          <a:xfrm flipH="false" flipV="false" rot="0">
            <a:off x="8769259" y="3816318"/>
            <a:ext cx="642401" cy="916080"/>
          </a:xfrm>
          <a:custGeom>
            <a:avLst/>
            <a:gdLst/>
            <a:ahLst/>
            <a:cxnLst/>
            <a:rect r="r" b="b" t="t" l="l"/>
            <a:pathLst>
              <a:path h="916080" w="642401">
                <a:moveTo>
                  <a:pt x="0" y="0"/>
                </a:moveTo>
                <a:lnTo>
                  <a:pt x="642400" y="0"/>
                </a:lnTo>
                <a:lnTo>
                  <a:pt x="642400" y="916079"/>
                </a:lnTo>
                <a:lnTo>
                  <a:pt x="0" y="916079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10166077" y="8116570"/>
            <a:ext cx="7767627" cy="21691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159"/>
              </a:lnSpc>
            </a:pPr>
            <a:r>
              <a:rPr lang="en-US" sz="3199">
                <a:solidFill>
                  <a:srgbClr val="5D3C86"/>
                </a:solidFill>
                <a:latin typeface="Ekushey Kolom"/>
                <a:ea typeface="Ekushey Kolom"/>
                <a:cs typeface="Ekushey Kolom"/>
                <a:sym typeface="Ekushey Kolom"/>
              </a:rPr>
              <a:t>LED</a:t>
            </a:r>
            <a:r>
              <a:rPr lang="en-US" sz="3199">
                <a:solidFill>
                  <a:srgbClr val="5D3C86"/>
                </a:solidFill>
                <a:latin typeface="Ekushey Kolom"/>
                <a:ea typeface="Ekushey Kolom"/>
                <a:cs typeface="Ekushey Kolom"/>
                <a:sym typeface="Ekushey Kolom"/>
              </a:rPr>
              <a:t> Output</a:t>
            </a:r>
          </a:p>
          <a:p>
            <a:pPr algn="l" marL="0" indent="0" lvl="0">
              <a:lnSpc>
                <a:spcPts val="4159"/>
              </a:lnSpc>
            </a:pPr>
            <a:r>
              <a:rPr lang="en-US" sz="3199">
                <a:solidFill>
                  <a:srgbClr val="5D3C86"/>
                </a:solidFill>
                <a:latin typeface="Ekushey Kolom"/>
                <a:ea typeface="Ekushey Kolom"/>
                <a:cs typeface="Ekushey Kolom"/>
                <a:sym typeface="Ekushey Kolom"/>
              </a:rPr>
              <a:t>Based on intensity: Soft touch = Green LED Hard slap = Red LED</a:t>
            </a:r>
          </a:p>
          <a:p>
            <a:pPr algn="l" marL="0" indent="0" lvl="0">
              <a:lnSpc>
                <a:spcPts val="4159"/>
              </a:lnSpc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333" r="0" b="-3333"/>
            </a:stretch>
          </a:blipFill>
        </p:spPr>
      </p:sp>
      <p:sp>
        <p:nvSpPr>
          <p:cNvPr name="AutoShape 3" id="3"/>
          <p:cNvSpPr/>
          <p:nvPr/>
        </p:nvSpPr>
        <p:spPr>
          <a:xfrm rot="0">
            <a:off x="5358840" y="1108553"/>
            <a:ext cx="11859377" cy="8069894"/>
          </a:xfrm>
          <a:prstGeom prst="rect">
            <a:avLst/>
          </a:prstGeom>
          <a:solidFill>
            <a:srgbClr val="0C181B"/>
          </a:solidFill>
        </p:spPr>
      </p:sp>
      <p:grpSp>
        <p:nvGrpSpPr>
          <p:cNvPr name="Group 4" id="4"/>
          <p:cNvGrpSpPr/>
          <p:nvPr/>
        </p:nvGrpSpPr>
        <p:grpSpPr>
          <a:xfrm rot="0">
            <a:off x="5607369" y="1365529"/>
            <a:ext cx="11362320" cy="7555943"/>
            <a:chOff x="0" y="0"/>
            <a:chExt cx="1222256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222256" cy="812800"/>
            </a:xfrm>
            <a:custGeom>
              <a:avLst/>
              <a:gdLst/>
              <a:ahLst/>
              <a:cxnLst/>
              <a:rect r="r" b="b" t="t" l="l"/>
              <a:pathLst>
                <a:path h="812800" w="1222256">
                  <a:moveTo>
                    <a:pt x="0" y="0"/>
                  </a:moveTo>
                  <a:lnTo>
                    <a:pt x="1222256" y="0"/>
                  </a:lnTo>
                  <a:lnTo>
                    <a:pt x="1222256" y="812800"/>
                  </a:lnTo>
                  <a:lnTo>
                    <a:pt x="0" y="812800"/>
                  </a:lnTo>
                  <a:close/>
                </a:path>
              </a:pathLst>
            </a:custGeom>
            <a:blipFill>
              <a:blip r:embed="rId3"/>
              <a:stretch>
                <a:fillRect l="0" t="-25187" r="0" b="-25187"/>
              </a:stretch>
            </a:blipFill>
          </p:spPr>
        </p:sp>
      </p:grpSp>
      <p:sp>
        <p:nvSpPr>
          <p:cNvPr name="AutoShape 6" id="6"/>
          <p:cNvSpPr/>
          <p:nvPr/>
        </p:nvSpPr>
        <p:spPr>
          <a:xfrm rot="0">
            <a:off x="723248" y="2932592"/>
            <a:ext cx="6982269" cy="4421816"/>
          </a:xfrm>
          <a:prstGeom prst="rect">
            <a:avLst/>
          </a:prstGeom>
          <a:solidFill>
            <a:srgbClr val="0C181B"/>
          </a:solidFill>
        </p:spPr>
      </p:sp>
      <p:sp>
        <p:nvSpPr>
          <p:cNvPr name="Freeform 7" id="7"/>
          <p:cNvSpPr/>
          <p:nvPr/>
        </p:nvSpPr>
        <p:spPr>
          <a:xfrm flipH="false" flipV="false" rot="1067545">
            <a:off x="13403459" y="4988585"/>
            <a:ext cx="6752517" cy="5739640"/>
          </a:xfrm>
          <a:custGeom>
            <a:avLst/>
            <a:gdLst/>
            <a:ahLst/>
            <a:cxnLst/>
            <a:rect r="r" b="b" t="t" l="l"/>
            <a:pathLst>
              <a:path h="5739640" w="6752517">
                <a:moveTo>
                  <a:pt x="0" y="0"/>
                </a:moveTo>
                <a:lnTo>
                  <a:pt x="6752518" y="0"/>
                </a:lnTo>
                <a:lnTo>
                  <a:pt x="6752518" y="5739640"/>
                </a:lnTo>
                <a:lnTo>
                  <a:pt x="0" y="573964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116831" y="3406173"/>
            <a:ext cx="6195101" cy="23724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324"/>
              </a:lnSpc>
            </a:pPr>
            <a:r>
              <a:rPr lang="en-US" sz="8400">
                <a:solidFill>
                  <a:srgbClr val="E9DEF4"/>
                </a:solidFill>
                <a:latin typeface="Fontatica"/>
                <a:ea typeface="Fontatica"/>
                <a:cs typeface="Fontatica"/>
                <a:sym typeface="Fontatica"/>
              </a:rPr>
              <a:t>Travelling to the Future!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116831" y="5872130"/>
            <a:ext cx="6195101" cy="1133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200"/>
              </a:lnSpc>
            </a:pPr>
            <a:r>
              <a:rPr lang="en-US" sz="3000">
                <a:solidFill>
                  <a:srgbClr val="E9DEF4"/>
                </a:solidFill>
                <a:latin typeface="Ekushey Kolom"/>
                <a:ea typeface="Ekushey Kolom"/>
                <a:cs typeface="Ekushey Kolom"/>
                <a:sym typeface="Ekushey Kolom"/>
              </a:rPr>
              <a:t>What do you think the world will look like in 15 years?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0655" t="-7058" r="-373" b="-11373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759509" y="2680956"/>
            <a:ext cx="6005198" cy="5877588"/>
          </a:xfrm>
          <a:custGeom>
            <a:avLst/>
            <a:gdLst/>
            <a:ahLst/>
            <a:cxnLst/>
            <a:rect r="r" b="b" t="t" l="l"/>
            <a:pathLst>
              <a:path h="5877588" w="6005198">
                <a:moveTo>
                  <a:pt x="0" y="0"/>
                </a:moveTo>
                <a:lnTo>
                  <a:pt x="6005199" y="0"/>
                </a:lnTo>
                <a:lnTo>
                  <a:pt x="6005199" y="5877588"/>
                </a:lnTo>
                <a:lnTo>
                  <a:pt x="0" y="587758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9639883" y="2680956"/>
            <a:ext cx="7772017" cy="5877588"/>
          </a:xfrm>
          <a:custGeom>
            <a:avLst/>
            <a:gdLst/>
            <a:ahLst/>
            <a:cxnLst/>
            <a:rect r="r" b="b" t="t" l="l"/>
            <a:pathLst>
              <a:path h="5877588" w="7772017">
                <a:moveTo>
                  <a:pt x="0" y="0"/>
                </a:moveTo>
                <a:lnTo>
                  <a:pt x="7772017" y="0"/>
                </a:lnTo>
                <a:lnTo>
                  <a:pt x="7772017" y="5877588"/>
                </a:lnTo>
                <a:lnTo>
                  <a:pt x="0" y="587758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868476"/>
            <a:ext cx="16230600" cy="1238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00"/>
              </a:lnSpc>
              <a:spcBef>
                <a:spcPct val="0"/>
              </a:spcBef>
            </a:pPr>
            <a:r>
              <a:rPr lang="en-US" sz="8000" u="none">
                <a:solidFill>
                  <a:srgbClr val="FFFFFF"/>
                </a:solidFill>
                <a:latin typeface="Fontatica"/>
                <a:ea typeface="Fontatica"/>
                <a:cs typeface="Fontatica"/>
                <a:sym typeface="Fontatica"/>
              </a:rPr>
              <a:t>How do you imagine technology?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2080635" y="8660765"/>
            <a:ext cx="2890514" cy="5975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159"/>
              </a:lnSpc>
            </a:pPr>
            <a:r>
              <a:rPr lang="en-US" sz="3199">
                <a:solidFill>
                  <a:srgbClr val="FFFFFF"/>
                </a:solidFill>
                <a:latin typeface="Ekushey Kolom"/>
                <a:ea typeface="Ekushey Kolom"/>
                <a:cs typeface="Ekushey Kolom"/>
                <a:sym typeface="Ekushey Kolom"/>
              </a:rPr>
              <a:t>Computer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333" r="0" b="-3333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173491" y="1935725"/>
            <a:ext cx="7208621" cy="7538428"/>
          </a:xfrm>
          <a:custGeom>
            <a:avLst/>
            <a:gdLst/>
            <a:ahLst/>
            <a:cxnLst/>
            <a:rect r="r" b="b" t="t" l="l"/>
            <a:pathLst>
              <a:path h="7538428" w="7208621">
                <a:moveTo>
                  <a:pt x="0" y="0"/>
                </a:moveTo>
                <a:lnTo>
                  <a:pt x="7208622" y="0"/>
                </a:lnTo>
                <a:lnTo>
                  <a:pt x="7208622" y="7538428"/>
                </a:lnTo>
                <a:lnTo>
                  <a:pt x="0" y="753842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994256" y="8519552"/>
            <a:ext cx="3947229" cy="569415"/>
            <a:chOff x="0" y="0"/>
            <a:chExt cx="1039599" cy="149969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039599" cy="149969"/>
            </a:xfrm>
            <a:custGeom>
              <a:avLst/>
              <a:gdLst/>
              <a:ahLst/>
              <a:cxnLst/>
              <a:rect r="r" b="b" t="t" l="l"/>
              <a:pathLst>
                <a:path h="149969" w="1039599">
                  <a:moveTo>
                    <a:pt x="41188" y="0"/>
                  </a:moveTo>
                  <a:lnTo>
                    <a:pt x="998411" y="0"/>
                  </a:lnTo>
                  <a:cubicBezTo>
                    <a:pt x="1009335" y="0"/>
                    <a:pt x="1019811" y="4339"/>
                    <a:pt x="1027536" y="12064"/>
                  </a:cubicBezTo>
                  <a:cubicBezTo>
                    <a:pt x="1035260" y="19788"/>
                    <a:pt x="1039599" y="30265"/>
                    <a:pt x="1039599" y="41188"/>
                  </a:cubicBezTo>
                  <a:lnTo>
                    <a:pt x="1039599" y="108781"/>
                  </a:lnTo>
                  <a:cubicBezTo>
                    <a:pt x="1039599" y="119705"/>
                    <a:pt x="1035260" y="130181"/>
                    <a:pt x="1027536" y="137906"/>
                  </a:cubicBezTo>
                  <a:cubicBezTo>
                    <a:pt x="1019811" y="145630"/>
                    <a:pt x="1009335" y="149969"/>
                    <a:pt x="998411" y="149969"/>
                  </a:cubicBezTo>
                  <a:lnTo>
                    <a:pt x="41188" y="149969"/>
                  </a:lnTo>
                  <a:cubicBezTo>
                    <a:pt x="30265" y="149969"/>
                    <a:pt x="19788" y="145630"/>
                    <a:pt x="12064" y="137906"/>
                  </a:cubicBezTo>
                  <a:cubicBezTo>
                    <a:pt x="4339" y="130181"/>
                    <a:pt x="0" y="119705"/>
                    <a:pt x="0" y="108781"/>
                  </a:cubicBezTo>
                  <a:lnTo>
                    <a:pt x="0" y="41188"/>
                  </a:lnTo>
                  <a:cubicBezTo>
                    <a:pt x="0" y="30265"/>
                    <a:pt x="4339" y="19788"/>
                    <a:pt x="12064" y="12064"/>
                  </a:cubicBezTo>
                  <a:cubicBezTo>
                    <a:pt x="19788" y="4339"/>
                    <a:pt x="30265" y="0"/>
                    <a:pt x="41188" y="0"/>
                  </a:cubicBezTo>
                  <a:close/>
                </a:path>
              </a:pathLst>
            </a:custGeom>
            <a:solidFill>
              <a:srgbClr val="B31D5D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1039599" cy="1880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564423" y="2153177"/>
            <a:ext cx="8256080" cy="5851497"/>
          </a:xfrm>
          <a:custGeom>
            <a:avLst/>
            <a:gdLst/>
            <a:ahLst/>
            <a:cxnLst/>
            <a:rect r="r" b="b" t="t" l="l"/>
            <a:pathLst>
              <a:path h="5851497" w="8256080">
                <a:moveTo>
                  <a:pt x="0" y="0"/>
                </a:moveTo>
                <a:lnTo>
                  <a:pt x="8256080" y="0"/>
                </a:lnTo>
                <a:lnTo>
                  <a:pt x="8256080" y="5851497"/>
                </a:lnTo>
                <a:lnTo>
                  <a:pt x="0" y="585149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3110872" y="400050"/>
            <a:ext cx="9700460" cy="1238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00"/>
              </a:lnSpc>
              <a:spcBef>
                <a:spcPct val="0"/>
              </a:spcBef>
            </a:pPr>
            <a:r>
              <a:rPr lang="en-US" sz="8000">
                <a:solidFill>
                  <a:srgbClr val="FFFFFF"/>
                </a:solidFill>
                <a:latin typeface="Fontatica"/>
                <a:ea typeface="Fontatica"/>
                <a:cs typeface="Fontatica"/>
                <a:sym typeface="Fontatica"/>
              </a:rPr>
              <a:t>Circ</a:t>
            </a:r>
            <a:r>
              <a:rPr lang="en-US" sz="8000">
                <a:solidFill>
                  <a:srgbClr val="FFFFFF"/>
                </a:solidFill>
                <a:latin typeface="Fontatica"/>
                <a:ea typeface="Fontatica"/>
                <a:cs typeface="Fontatica"/>
                <a:sym typeface="Fontatica"/>
              </a:rPr>
              <a:t>uit Overview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847835" y="8462402"/>
            <a:ext cx="1844628" cy="5058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25"/>
              </a:lnSpc>
            </a:pPr>
            <a:r>
              <a:rPr lang="en-US" sz="2946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SKYNETIC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333" r="0" b="-3333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1290014">
            <a:off x="-340494" y="5806934"/>
            <a:ext cx="6902732" cy="6902732"/>
          </a:xfrm>
          <a:custGeom>
            <a:avLst/>
            <a:gdLst/>
            <a:ahLst/>
            <a:cxnLst/>
            <a:rect r="r" b="b" t="t" l="l"/>
            <a:pathLst>
              <a:path h="6902732" w="6902732">
                <a:moveTo>
                  <a:pt x="0" y="0"/>
                </a:moveTo>
                <a:lnTo>
                  <a:pt x="6902732" y="0"/>
                </a:lnTo>
                <a:lnTo>
                  <a:pt x="6902732" y="6902732"/>
                </a:lnTo>
                <a:lnTo>
                  <a:pt x="0" y="690273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506073" y="1638300"/>
            <a:ext cx="13129091" cy="6817291"/>
          </a:xfrm>
          <a:custGeom>
            <a:avLst/>
            <a:gdLst/>
            <a:ahLst/>
            <a:cxnLst/>
            <a:rect r="r" b="b" t="t" l="l"/>
            <a:pathLst>
              <a:path h="6817291" w="13129091">
                <a:moveTo>
                  <a:pt x="0" y="0"/>
                </a:moveTo>
                <a:lnTo>
                  <a:pt x="13129091" y="0"/>
                </a:lnTo>
                <a:lnTo>
                  <a:pt x="13129091" y="6817291"/>
                </a:lnTo>
                <a:lnTo>
                  <a:pt x="0" y="681729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2811331" y="3973406"/>
            <a:ext cx="4979847" cy="6313594"/>
          </a:xfrm>
          <a:custGeom>
            <a:avLst/>
            <a:gdLst/>
            <a:ahLst/>
            <a:cxnLst/>
            <a:rect r="r" b="b" t="t" l="l"/>
            <a:pathLst>
              <a:path h="6313594" w="4979847">
                <a:moveTo>
                  <a:pt x="0" y="0"/>
                </a:moveTo>
                <a:lnTo>
                  <a:pt x="4979848" y="0"/>
                </a:lnTo>
                <a:lnTo>
                  <a:pt x="4979848" y="6313594"/>
                </a:lnTo>
                <a:lnTo>
                  <a:pt x="0" y="631359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3110872" y="400050"/>
            <a:ext cx="9700460" cy="1238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00"/>
              </a:lnSpc>
              <a:spcBef>
                <a:spcPct val="0"/>
              </a:spcBef>
            </a:pPr>
            <a:r>
              <a:rPr lang="en-US" sz="8000">
                <a:solidFill>
                  <a:srgbClr val="FFFFFF"/>
                </a:solidFill>
                <a:latin typeface="Fontatica"/>
                <a:ea typeface="Fontatica"/>
                <a:cs typeface="Fontatica"/>
                <a:sym typeface="Fontatica"/>
              </a:rPr>
              <a:t>Circ</a:t>
            </a:r>
            <a:r>
              <a:rPr lang="en-US" sz="8000">
                <a:solidFill>
                  <a:srgbClr val="FFFFFF"/>
                </a:solidFill>
                <a:latin typeface="Fontatica"/>
                <a:ea typeface="Fontatica"/>
                <a:cs typeface="Fontatica"/>
                <a:sym typeface="Fontatica"/>
              </a:rPr>
              <a:t>uit Overview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333" r="0" b="-3333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1833015" y="1028700"/>
            <a:ext cx="6543278" cy="6842644"/>
          </a:xfrm>
          <a:custGeom>
            <a:avLst/>
            <a:gdLst/>
            <a:ahLst/>
            <a:cxnLst/>
            <a:rect r="r" b="b" t="t" l="l"/>
            <a:pathLst>
              <a:path h="6842644" w="6543278">
                <a:moveTo>
                  <a:pt x="6543278" y="0"/>
                </a:moveTo>
                <a:lnTo>
                  <a:pt x="0" y="0"/>
                </a:lnTo>
                <a:lnTo>
                  <a:pt x="0" y="6842644"/>
                </a:lnTo>
                <a:lnTo>
                  <a:pt x="6543278" y="6842644"/>
                </a:lnTo>
                <a:lnTo>
                  <a:pt x="6543278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222991" y="4233601"/>
            <a:ext cx="6053399" cy="6053399"/>
          </a:xfrm>
          <a:custGeom>
            <a:avLst/>
            <a:gdLst/>
            <a:ahLst/>
            <a:cxnLst/>
            <a:rect r="r" b="b" t="t" l="l"/>
            <a:pathLst>
              <a:path h="6053399" w="6053399">
                <a:moveTo>
                  <a:pt x="0" y="0"/>
                </a:moveTo>
                <a:lnTo>
                  <a:pt x="6053399" y="0"/>
                </a:lnTo>
                <a:lnTo>
                  <a:pt x="6053399" y="6053399"/>
                </a:lnTo>
                <a:lnTo>
                  <a:pt x="0" y="605339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8376293" y="1939427"/>
            <a:ext cx="7873397" cy="11559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137"/>
              </a:lnSpc>
              <a:spcBef>
                <a:spcPct val="0"/>
              </a:spcBef>
            </a:pPr>
            <a:r>
              <a:rPr lang="en-US" sz="7614">
                <a:solidFill>
                  <a:srgbClr val="FFFFFF"/>
                </a:solidFill>
                <a:latin typeface="Fontatica"/>
                <a:ea typeface="Fontatica"/>
                <a:cs typeface="Fontatica"/>
                <a:sym typeface="Fontatica"/>
              </a:rPr>
              <a:t>Applications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8376293" y="3330455"/>
            <a:ext cx="7749112" cy="31794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04519" indent="-302260" lvl="1">
              <a:lnSpc>
                <a:spcPts val="4199"/>
              </a:lnSpc>
              <a:buFont typeface="Arial"/>
              <a:buChar char="•"/>
            </a:pPr>
            <a:r>
              <a:rPr lang="en-US" sz="2799">
                <a:solidFill>
                  <a:srgbClr val="FFFFFF"/>
                </a:solidFill>
                <a:latin typeface="Ekushey Kolom"/>
                <a:ea typeface="Ekushey Kolom"/>
                <a:cs typeface="Ekushey Kolom"/>
                <a:sym typeface="Ekushey Kolom"/>
              </a:rPr>
              <a:t>Enabling artificial limbs to feel and react to pressure.</a:t>
            </a:r>
          </a:p>
          <a:p>
            <a:pPr algn="l" marL="604519" indent="-302260" lvl="1">
              <a:lnSpc>
                <a:spcPts val="4199"/>
              </a:lnSpc>
              <a:buFont typeface="Arial"/>
              <a:buChar char="•"/>
            </a:pPr>
            <a:r>
              <a:rPr lang="en-US" sz="2799">
                <a:solidFill>
                  <a:srgbClr val="FFFFFF"/>
                </a:solidFill>
                <a:latin typeface="Ekushey Kolom"/>
                <a:ea typeface="Ekushey Kolom"/>
                <a:cs typeface="Ekushey Kolom"/>
                <a:sym typeface="Ekushey Kolom"/>
              </a:rPr>
              <a:t>Human-Robot Interaction</a:t>
            </a:r>
          </a:p>
          <a:p>
            <a:pPr algn="l" marL="604519" indent="-302260" lvl="1">
              <a:lnSpc>
                <a:spcPts val="4199"/>
              </a:lnSpc>
              <a:buFont typeface="Arial"/>
              <a:buChar char="•"/>
            </a:pPr>
            <a:r>
              <a:rPr lang="en-US" sz="2799">
                <a:solidFill>
                  <a:srgbClr val="FFFFFF"/>
                </a:solidFill>
                <a:latin typeface="Ekushey Kolom"/>
                <a:ea typeface="Ekushey Kolom"/>
                <a:cs typeface="Ekushey Kolom"/>
                <a:sym typeface="Ekushey Kolom"/>
              </a:rPr>
              <a:t>Smart Toys</a:t>
            </a:r>
          </a:p>
          <a:p>
            <a:pPr algn="l" marL="604519" indent="-302260" lvl="1">
              <a:lnSpc>
                <a:spcPts val="4199"/>
              </a:lnSpc>
              <a:buFont typeface="Arial"/>
              <a:buChar char="•"/>
            </a:pPr>
            <a:r>
              <a:rPr lang="en-US" sz="2799" strike="noStrike">
                <a:solidFill>
                  <a:srgbClr val="FFFFFF"/>
                </a:solidFill>
                <a:latin typeface="Ekushey Kolom"/>
                <a:ea typeface="Ekushey Kolom"/>
                <a:cs typeface="Ekushey Kolom"/>
                <a:sym typeface="Ekushey Kolom"/>
              </a:rPr>
              <a:t>Medical Robotics</a:t>
            </a:r>
          </a:p>
          <a:p>
            <a:pPr algn="l" marL="604519" indent="-302260" lvl="1">
              <a:lnSpc>
                <a:spcPts val="4199"/>
              </a:lnSpc>
              <a:buFont typeface="Arial"/>
              <a:buChar char="•"/>
            </a:pPr>
            <a:r>
              <a:rPr lang="en-US" sz="2799" strike="noStrike">
                <a:solidFill>
                  <a:srgbClr val="FFFFFF"/>
                </a:solidFill>
                <a:latin typeface="Ekushey Kolom"/>
                <a:ea typeface="Ekushey Kolom"/>
                <a:cs typeface="Ekushey Kolom"/>
                <a:sym typeface="Ekushey Kolom"/>
              </a:rPr>
              <a:t>More projects</a:t>
            </a:r>
          </a:p>
          <a:p>
            <a:pPr algn="l" marL="0" indent="0" lvl="0">
              <a:lnSpc>
                <a:spcPts val="4199"/>
              </a:lnSpc>
              <a:spcBef>
                <a:spcPct val="0"/>
              </a:spcBef>
            </a:pP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13222991" y="4233601"/>
            <a:ext cx="5135931" cy="6053399"/>
          </a:xfrm>
          <a:custGeom>
            <a:avLst/>
            <a:gdLst/>
            <a:ahLst/>
            <a:cxnLst/>
            <a:rect r="r" b="b" t="t" l="l"/>
            <a:pathLst>
              <a:path h="6053399" w="5135931">
                <a:moveTo>
                  <a:pt x="0" y="0"/>
                </a:moveTo>
                <a:lnTo>
                  <a:pt x="5135931" y="0"/>
                </a:lnTo>
                <a:lnTo>
                  <a:pt x="5135931" y="6053399"/>
                </a:lnTo>
                <a:lnTo>
                  <a:pt x="0" y="605339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-17863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DAGrwmv2hsk</dc:identifier>
  <dcterms:modified xsi:type="dcterms:W3CDTF">2011-08-01T06:04:30Z</dcterms:modified>
  <cp:revision>1</cp:revision>
  <dc:title>Your paragraph text</dc:title>
</cp:coreProperties>
</file>