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77" r:id="rId2"/>
    <p:sldId id="267" r:id="rId3"/>
    <p:sldId id="268" r:id="rId4"/>
    <p:sldId id="270" r:id="rId5"/>
    <p:sldId id="269" r:id="rId6"/>
    <p:sldId id="273" r:id="rId7"/>
    <p:sldId id="274" r:id="rId8"/>
    <p:sldId id="278" r:id="rId9"/>
    <p:sldId id="279"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4" autoAdjust="0"/>
  </p:normalViewPr>
  <p:slideViewPr>
    <p:cSldViewPr snapToGrid="0">
      <p:cViewPr varScale="1">
        <p:scale>
          <a:sx n="82" d="100"/>
          <a:sy n="82" d="100"/>
        </p:scale>
        <p:origin x="720" y="7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3/16/2024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3/16/2024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606040"/>
            <a:ext cx="10058400" cy="2743200"/>
          </a:xfrm>
        </p:spPr>
        <p:txBody>
          <a:bodyPr anchor="b">
            <a:normAutofit/>
          </a:bodyPr>
          <a:lstStyle>
            <a:lvl1pPr algn="l">
              <a:lnSpc>
                <a:spcPct val="80000"/>
              </a:lnSpc>
              <a:defRPr sz="6800">
                <a:solidFill>
                  <a:schemeClr val="tx1"/>
                </a:solidFill>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066800" y="5360437"/>
            <a:ext cx="10058400" cy="365760"/>
          </a:xfrm>
        </p:spPr>
        <p:txBody>
          <a:bodyPr>
            <a:normAutofit/>
          </a:bodyPr>
          <a:lstStyle>
            <a:lvl1pPr marL="0" indent="0" algn="l">
              <a:spcBef>
                <a:spcPts val="0"/>
              </a:spcBef>
              <a:buNone/>
              <a:defRPr sz="2000" b="1" cap="all" baseline="0">
                <a:solidFill>
                  <a:schemeClr val="accent1">
                    <a:lumMod val="7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9872EE9-AF66-483C-961F-59B9F002993E}" type="datetime1">
              <a:rPr lang="en-US" smtClean="0"/>
              <a:pPr/>
              <a:t>3/16/2024</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5000" y="382230"/>
            <a:ext cx="1371600" cy="55613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382230"/>
            <a:ext cx="7863840" cy="55613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7BEAFD5-7FA3-40FB-875B-457FB46B25A4}" type="datetime1">
              <a:rPr lang="en-US" smtClean="0"/>
              <a:pPr/>
              <a:t>3/16/2024</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9AD63E2-E931-4653-BB33-A910E07D11B2}" type="datetime1">
              <a:rPr lang="en-US" smtClean="0"/>
              <a:pPr/>
              <a:t>3/16/2024</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565829"/>
            <a:ext cx="5943600" cy="4114800"/>
          </a:xfrm>
        </p:spPr>
        <p:txBody>
          <a:bodyPr anchor="b">
            <a:normAutofit/>
          </a:bodyPr>
          <a:lstStyle>
            <a:lvl1pPr>
              <a:lnSpc>
                <a:spcPct val="80000"/>
              </a:lnSpc>
              <a:defRPr sz="5400">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1066801" y="5682343"/>
            <a:ext cx="5943600" cy="410547"/>
          </a:xfrm>
        </p:spPr>
        <p:txBody>
          <a:bodyPr>
            <a:normAutofit/>
          </a:bodyPr>
          <a:lstStyle>
            <a:lvl1pPr marL="0" indent="0">
              <a:spcBef>
                <a:spcPts val="0"/>
              </a:spcBef>
              <a:buNone/>
              <a:defRPr sz="2200" b="1" cap="all" baseline="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9" name="Rectangle 8"/>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5400"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9EA1F43-559A-4B47-A959-EFB6142CA3A9}" type="datetime1">
              <a:rPr lang="en-US" smtClean="0"/>
              <a:pPr/>
              <a:t>3/16/2024</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67628"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9152"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1261AED-24AE-4AC7-940D-F7106D2788A3}" type="datetime1">
              <a:rPr lang="en-US" smtClean="0"/>
              <a:pPr/>
              <a:t>3/16/2024</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C425771-5E10-4A19-AB0E-909293152332}" type="datetime1">
              <a:rPr lang="en-US" smtClean="0"/>
              <a:pPr/>
              <a:t>3/16/2024</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606FD5-B03F-45D5-A178-114C548C0032}" type="datetime1">
              <a:rPr lang="en-US" smtClean="0"/>
              <a:pPr/>
              <a:t>3/16/2024</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1"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790302" y="685800"/>
            <a:ext cx="612648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Rectangle 9"/>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8B012C0-B102-441D-AA86-2C80DFA84E68}" type="datetime1">
              <a:rPr lang="en-US" smtClean="0"/>
              <a:pPr/>
              <a:t>3/16/2024</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0"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0" y="1325880"/>
            <a:ext cx="6858000" cy="4206240"/>
          </a:xfrm>
          <a:solidFill>
            <a:schemeClr val="bg2"/>
          </a:solidFill>
          <a:effectLst>
            <a:outerShdw blurRad="63500" sx="101000" sy="101000" algn="ctr" rotWithShape="0">
              <a:prstClr val="black">
                <a:alpha val="1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601E0B12-F9DE-47EF-A076-CF602073F1B2}" type="datetime1">
              <a:rPr lang="en-US" smtClean="0"/>
              <a:pPr/>
              <a:t>3/16/2024</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11" name="Rectangle 10"/>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556170" y="6419462"/>
            <a:ext cx="1351383" cy="238902"/>
          </a:xfrm>
          <a:prstGeom prst="rect">
            <a:avLst/>
          </a:prstGeom>
        </p:spPr>
        <p:txBody>
          <a:bodyPr vert="horz" lIns="91440" tIns="45720" rIns="91440" bIns="45720" rtlCol="0" anchor="ctr"/>
          <a:lstStyle>
            <a:lvl1pPr algn="r">
              <a:defRPr sz="1100">
                <a:solidFill>
                  <a:schemeClr val="tx1"/>
                </a:solidFill>
              </a:defRPr>
            </a:lvl1pPr>
          </a:lstStyle>
          <a:p>
            <a:fld id="{C8B93266-8FB4-430B-8AE3-3A53F50E1A0B}" type="datetime1">
              <a:rPr lang="en-US" smtClean="0"/>
              <a:pPr/>
              <a:t>3/16/2024</a:t>
            </a:fld>
            <a:endParaRPr lang="en-US" dirty="0"/>
          </a:p>
        </p:txBody>
      </p:sp>
      <p:sp>
        <p:nvSpPr>
          <p:cNvPr id="6" name="Slide Number Placeholder 5"/>
          <p:cNvSpPr>
            <a:spLocks noGrp="1"/>
          </p:cNvSpPr>
          <p:nvPr>
            <p:ph type="sldNum" sz="quarter" idx="4"/>
          </p:nvPr>
        </p:nvSpPr>
        <p:spPr>
          <a:xfrm>
            <a:off x="10198358" y="6419462"/>
            <a:ext cx="698241" cy="238902"/>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
        <p:nvSpPr>
          <p:cNvPr id="8" name="Rectangle 7"/>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3160" indent="0" algn="l" defTabSz="914400"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10"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138335"/>
            <a:ext cx="10058400" cy="1399591"/>
          </a:xfrm>
        </p:spPr>
        <p:txBody>
          <a:bodyPr>
            <a:normAutofit/>
          </a:bodyPr>
          <a:lstStyle/>
          <a:p>
            <a:pPr algn="ctr">
              <a:lnSpc>
                <a:spcPct val="100000"/>
              </a:lnSpc>
            </a:pPr>
            <a:r>
              <a:rPr lang="en-US" sz="4800" dirty="0"/>
              <a:t>O</a:t>
            </a:r>
            <a:r>
              <a:rPr lang="en-US" sz="4800" cap="none" dirty="0"/>
              <a:t>list</a:t>
            </a:r>
            <a:br>
              <a:rPr lang="en-US" dirty="0"/>
            </a:br>
            <a:r>
              <a:rPr lang="en-US" sz="3600" cap="none" dirty="0"/>
              <a:t>A Brazilian E-commerce Company </a:t>
            </a:r>
            <a:endParaRPr lang="en-US" sz="3600" dirty="0"/>
          </a:p>
        </p:txBody>
      </p:sp>
      <p:sp>
        <p:nvSpPr>
          <p:cNvPr id="3" name="Subtitle 2"/>
          <p:cNvSpPr>
            <a:spLocks noGrp="1"/>
          </p:cNvSpPr>
          <p:nvPr>
            <p:ph type="subTitle" idx="1"/>
          </p:nvPr>
        </p:nvSpPr>
        <p:spPr>
          <a:xfrm>
            <a:off x="4557615" y="3209730"/>
            <a:ext cx="3076770" cy="438539"/>
          </a:xfrm>
        </p:spPr>
        <p:txBody>
          <a:bodyPr>
            <a:noAutofit/>
          </a:bodyPr>
          <a:lstStyle/>
          <a:p>
            <a:pPr algn="ctr"/>
            <a:r>
              <a:rPr lang="en-US" cap="none" dirty="0"/>
              <a:t>Olist Project Group 1</a:t>
            </a:r>
            <a:endParaRPr lang="en-US" cap="none" dirty="0">
              <a:solidFill>
                <a:schemeClr val="accent1">
                  <a:lumMod val="75000"/>
                </a:schemeClr>
              </a:solidFill>
            </a:endParaRPr>
          </a:p>
        </p:txBody>
      </p:sp>
      <p:sp>
        <p:nvSpPr>
          <p:cNvPr id="5" name="TextBox 4">
            <a:extLst>
              <a:ext uri="{FF2B5EF4-FFF2-40B4-BE49-F238E27FC236}">
                <a16:creationId xmlns:a16="http://schemas.microsoft.com/office/drawing/2014/main" id="{C19BF4A4-830D-0120-2F3F-B4D61745532A}"/>
              </a:ext>
            </a:extLst>
          </p:cNvPr>
          <p:cNvSpPr txBox="1"/>
          <p:nvPr/>
        </p:nvSpPr>
        <p:spPr>
          <a:xfrm>
            <a:off x="2118049" y="3920802"/>
            <a:ext cx="7955902" cy="369332"/>
          </a:xfrm>
          <a:prstGeom prst="rect">
            <a:avLst/>
          </a:prstGeom>
          <a:noFill/>
        </p:spPr>
        <p:txBody>
          <a:bodyPr wrap="square" rtlCol="0">
            <a:spAutoFit/>
          </a:bodyPr>
          <a:lstStyle/>
          <a:p>
            <a:r>
              <a:rPr lang="en-IN" b="0" i="0" dirty="0">
                <a:solidFill>
                  <a:srgbClr val="222222"/>
                </a:solidFill>
                <a:effectLst/>
                <a:latin typeface="Calibri" panose="020F0502020204030204" pitchFamily="34" charset="0"/>
              </a:rPr>
              <a:t>Shreyash Khote   Akash Dandu   </a:t>
            </a:r>
            <a:r>
              <a:rPr lang="en-IN" b="0" i="0" dirty="0" err="1">
                <a:solidFill>
                  <a:srgbClr val="222222"/>
                </a:solidFill>
                <a:effectLst/>
                <a:latin typeface="Calibri" panose="020F0502020204030204" pitchFamily="34" charset="0"/>
              </a:rPr>
              <a:t>Sreenija</a:t>
            </a:r>
            <a:r>
              <a:rPr lang="en-IN" b="0" i="0" dirty="0">
                <a:solidFill>
                  <a:srgbClr val="222222"/>
                </a:solidFill>
                <a:effectLst/>
                <a:latin typeface="Calibri" panose="020F0502020204030204" pitchFamily="34" charset="0"/>
              </a:rPr>
              <a:t> </a:t>
            </a:r>
            <a:r>
              <a:rPr lang="en-IN" b="0" i="0" dirty="0" err="1">
                <a:solidFill>
                  <a:srgbClr val="222222"/>
                </a:solidFill>
                <a:effectLst/>
                <a:latin typeface="Calibri" panose="020F0502020204030204" pitchFamily="34" charset="0"/>
              </a:rPr>
              <a:t>Pottladurthi</a:t>
            </a:r>
            <a:r>
              <a:rPr lang="en-IN" b="0" i="0" dirty="0">
                <a:solidFill>
                  <a:srgbClr val="222222"/>
                </a:solidFill>
                <a:effectLst/>
                <a:latin typeface="Calibri" panose="020F0502020204030204" pitchFamily="34" charset="0"/>
              </a:rPr>
              <a:t>   Akshay </a:t>
            </a:r>
            <a:r>
              <a:rPr lang="en-IN" b="0" i="0" dirty="0" err="1">
                <a:solidFill>
                  <a:srgbClr val="222222"/>
                </a:solidFill>
                <a:effectLst/>
                <a:latin typeface="Calibri" panose="020F0502020204030204" pitchFamily="34" charset="0"/>
              </a:rPr>
              <a:t>Buktare</a:t>
            </a:r>
            <a:r>
              <a:rPr lang="en-IN" b="0" i="0" dirty="0">
                <a:solidFill>
                  <a:srgbClr val="222222"/>
                </a:solidFill>
                <a:effectLst/>
                <a:latin typeface="Calibri" panose="020F0502020204030204" pitchFamily="34" charset="0"/>
              </a:rPr>
              <a:t>   Mayank Rai</a:t>
            </a:r>
            <a:endParaRPr lang="en-IN" dirty="0"/>
          </a:p>
        </p:txBody>
      </p:sp>
      <p:cxnSp>
        <p:nvCxnSpPr>
          <p:cNvPr id="9" name="Straight Connector 8">
            <a:extLst>
              <a:ext uri="{FF2B5EF4-FFF2-40B4-BE49-F238E27FC236}">
                <a16:creationId xmlns:a16="http://schemas.microsoft.com/office/drawing/2014/main" id="{C313D5F4-AC60-C1DB-059A-FF50D36F5EAD}"/>
              </a:ext>
            </a:extLst>
          </p:cNvPr>
          <p:cNvCxnSpPr>
            <a:cxnSpLocks/>
          </p:cNvCxnSpPr>
          <p:nvPr/>
        </p:nvCxnSpPr>
        <p:spPr>
          <a:xfrm>
            <a:off x="3704253" y="3920802"/>
            <a:ext cx="0" cy="369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9EC36C-CEAC-D26F-BD6E-7DFA43C4170D}"/>
              </a:ext>
            </a:extLst>
          </p:cNvPr>
          <p:cNvCxnSpPr>
            <a:cxnSpLocks/>
          </p:cNvCxnSpPr>
          <p:nvPr/>
        </p:nvCxnSpPr>
        <p:spPr>
          <a:xfrm>
            <a:off x="5066523" y="3920802"/>
            <a:ext cx="0" cy="369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CE4F62-6805-7A24-83A6-7528E974AD56}"/>
              </a:ext>
            </a:extLst>
          </p:cNvPr>
          <p:cNvCxnSpPr>
            <a:cxnSpLocks/>
          </p:cNvCxnSpPr>
          <p:nvPr/>
        </p:nvCxnSpPr>
        <p:spPr>
          <a:xfrm>
            <a:off x="7137918" y="3920802"/>
            <a:ext cx="0" cy="369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99E39F2-8CB7-AE86-F337-2FB1E4E313A0}"/>
              </a:ext>
            </a:extLst>
          </p:cNvPr>
          <p:cNvCxnSpPr>
            <a:cxnSpLocks/>
          </p:cNvCxnSpPr>
          <p:nvPr/>
        </p:nvCxnSpPr>
        <p:spPr>
          <a:xfrm>
            <a:off x="8733454" y="3920802"/>
            <a:ext cx="0" cy="3693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F3214A-90E4-B87A-F6E7-E938C22D002E}"/>
              </a:ext>
            </a:extLst>
          </p:cNvPr>
          <p:cNvSpPr txBox="1"/>
          <p:nvPr/>
        </p:nvSpPr>
        <p:spPr>
          <a:xfrm>
            <a:off x="1371600" y="2892489"/>
            <a:ext cx="8770775" cy="769441"/>
          </a:xfrm>
          <a:prstGeom prst="rect">
            <a:avLst/>
          </a:prstGeom>
          <a:noFill/>
        </p:spPr>
        <p:txBody>
          <a:bodyPr wrap="square" rtlCol="0">
            <a:spAutoFit/>
          </a:bodyPr>
          <a:lstStyle/>
          <a:p>
            <a:pPr algn="ctr"/>
            <a:r>
              <a:rPr lang="en-US" sz="4400" b="1" dirty="0">
                <a:solidFill>
                  <a:schemeClr val="accent1"/>
                </a:solidFill>
              </a:rPr>
              <a:t>Thank You</a:t>
            </a:r>
            <a:endParaRPr lang="en-IN" sz="4400" b="1" dirty="0">
              <a:solidFill>
                <a:schemeClr val="accent1"/>
              </a:solidFill>
            </a:endParaRPr>
          </a:p>
        </p:txBody>
      </p:sp>
    </p:spTree>
    <p:extLst>
      <p:ext uri="{BB962C8B-B14F-4D97-AF65-F5344CB8AC3E}">
        <p14:creationId xmlns:p14="http://schemas.microsoft.com/office/powerpoint/2010/main" val="194943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90465"/>
            <a:ext cx="9601200" cy="1020147"/>
          </a:xfrm>
        </p:spPr>
        <p:txBody>
          <a:bodyPr>
            <a:normAutofit/>
          </a:bodyPr>
          <a:lstStyle/>
          <a:p>
            <a:br>
              <a:rPr lang="en-US" dirty="0"/>
            </a:br>
            <a:r>
              <a:rPr lang="en-US" cap="none" dirty="0"/>
              <a:t>Agenda</a:t>
            </a:r>
            <a:endParaRPr lang="en-US" dirty="0"/>
          </a:p>
        </p:txBody>
      </p:sp>
      <p:sp>
        <p:nvSpPr>
          <p:cNvPr id="3" name="Content Placeholder 2"/>
          <p:cNvSpPr>
            <a:spLocks noGrp="1"/>
          </p:cNvSpPr>
          <p:nvPr>
            <p:ph idx="1"/>
          </p:nvPr>
        </p:nvSpPr>
        <p:spPr/>
        <p:txBody>
          <a:bodyPr/>
          <a:lstStyle/>
          <a:p>
            <a:r>
              <a:rPr lang="en-US" dirty="0"/>
              <a:t>Client Scenario &amp; Data Overview</a:t>
            </a:r>
          </a:p>
          <a:p>
            <a:r>
              <a:rPr lang="en-US" dirty="0"/>
              <a:t>Database Normalization</a:t>
            </a:r>
          </a:p>
          <a:p>
            <a:r>
              <a:rPr lang="en-US" dirty="0"/>
              <a:t>KPI’S</a:t>
            </a:r>
          </a:p>
          <a:p>
            <a:r>
              <a:rPr lang="en-US" dirty="0"/>
              <a:t>Analytics Insights Automation - Benefits &amp; Procedure</a:t>
            </a:r>
          </a:p>
          <a:p>
            <a:r>
              <a:rPr lang="en-US" dirty="0"/>
              <a:t>Dashboard</a:t>
            </a:r>
          </a:p>
        </p:txBody>
      </p:sp>
    </p:spTree>
    <p:extLst>
      <p:ext uri="{BB962C8B-B14F-4D97-AF65-F5344CB8AC3E}">
        <p14:creationId xmlns:p14="http://schemas.microsoft.com/office/powerpoint/2010/main" val="142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006" y="342123"/>
            <a:ext cx="9947988" cy="572277"/>
          </a:xfrm>
        </p:spPr>
        <p:txBody>
          <a:bodyPr>
            <a:normAutofit/>
          </a:bodyPr>
          <a:lstStyle/>
          <a:p>
            <a:pPr algn="ctr"/>
            <a:r>
              <a:rPr lang="en-US" sz="2400" cap="none" dirty="0"/>
              <a:t>Client Scenario: Empowering Business Intelligence At Olist</a:t>
            </a:r>
          </a:p>
        </p:txBody>
      </p:sp>
      <p:sp>
        <p:nvSpPr>
          <p:cNvPr id="4" name="Content Placeholder 3">
            <a:extLst>
              <a:ext uri="{FF2B5EF4-FFF2-40B4-BE49-F238E27FC236}">
                <a16:creationId xmlns:a16="http://schemas.microsoft.com/office/drawing/2014/main" id="{22763AD3-C6E3-55F3-29FE-D6ED1C397945}"/>
              </a:ext>
            </a:extLst>
          </p:cNvPr>
          <p:cNvSpPr>
            <a:spLocks noGrp="1"/>
          </p:cNvSpPr>
          <p:nvPr>
            <p:ph idx="1"/>
          </p:nvPr>
        </p:nvSpPr>
        <p:spPr>
          <a:xfrm>
            <a:off x="195943" y="1287623"/>
            <a:ext cx="11803223" cy="4786605"/>
          </a:xfrm>
        </p:spPr>
        <p:txBody>
          <a:bodyPr/>
          <a:lstStyle/>
          <a:p>
            <a:pPr>
              <a:buFont typeface="Wingdings" panose="05000000000000000000" pitchFamily="2" charset="2"/>
              <a:buChar char="v"/>
            </a:pPr>
            <a:r>
              <a:rPr lang="en-US" b="1" dirty="0"/>
              <a:t> Existing Points</a:t>
            </a:r>
            <a:r>
              <a:rPr lang="en-US" dirty="0"/>
              <a:t> </a:t>
            </a:r>
          </a:p>
          <a:p>
            <a:pPr marL="609750" indent="-285750">
              <a:spcBef>
                <a:spcPts val="600"/>
              </a:spcBef>
            </a:pPr>
            <a:r>
              <a:rPr lang="en-US" sz="1700" dirty="0"/>
              <a:t>Data stored in disparate locations across numerous flat files.</a:t>
            </a:r>
          </a:p>
          <a:p>
            <a:pPr marL="609750" indent="-285750">
              <a:spcBef>
                <a:spcPts val="600"/>
              </a:spcBef>
            </a:pPr>
            <a:r>
              <a:rPr lang="en-US" sz="1700" dirty="0"/>
              <a:t>Ineffective retrieval process for information.</a:t>
            </a:r>
          </a:p>
          <a:p>
            <a:pPr marL="609750" indent="-285750">
              <a:spcBef>
                <a:spcPts val="600"/>
              </a:spcBef>
            </a:pPr>
            <a:r>
              <a:rPr lang="en-US" sz="1700" dirty="0"/>
              <a:t>Insufficient analytical insights hindering strategic decision-making</a:t>
            </a:r>
            <a:r>
              <a:rPr lang="en-US" sz="1800" dirty="0"/>
              <a:t>.</a:t>
            </a:r>
          </a:p>
          <a:p>
            <a:pPr marL="324000" indent="0">
              <a:spcBef>
                <a:spcPts val="600"/>
              </a:spcBef>
              <a:buNone/>
            </a:pPr>
            <a:endParaRPr lang="en-US" sz="1800" dirty="0"/>
          </a:p>
          <a:p>
            <a:pPr marL="666900" indent="-342900">
              <a:lnSpc>
                <a:spcPct val="100000"/>
              </a:lnSpc>
              <a:spcBef>
                <a:spcPts val="600"/>
              </a:spcBef>
              <a:buFont typeface="+mj-lt"/>
              <a:buAutoNum type="arabicPeriod"/>
            </a:pPr>
            <a:r>
              <a:rPr lang="en-US" sz="1800" b="1" dirty="0"/>
              <a:t>Create a normalized relational database as a central data repository to collect data.</a:t>
            </a:r>
          </a:p>
          <a:p>
            <a:pPr marL="666900" indent="-342900">
              <a:lnSpc>
                <a:spcPct val="100000"/>
              </a:lnSpc>
              <a:spcBef>
                <a:spcPts val="600"/>
              </a:spcBef>
              <a:buFont typeface="+mj-lt"/>
              <a:buAutoNum type="arabicPeriod"/>
            </a:pPr>
            <a:r>
              <a:rPr lang="en-US" sz="1800" b="1" dirty="0"/>
              <a:t>Perform data manipulation and cleansing using tools such as Excel.</a:t>
            </a:r>
          </a:p>
          <a:p>
            <a:pPr marL="666900" indent="-342900">
              <a:lnSpc>
                <a:spcPct val="100000"/>
              </a:lnSpc>
              <a:spcBef>
                <a:spcPts val="600"/>
              </a:spcBef>
              <a:buFont typeface="+mj-lt"/>
              <a:buAutoNum type="arabicPeriod"/>
            </a:pPr>
            <a:r>
              <a:rPr lang="en-US" sz="1800" b="1" dirty="0"/>
              <a:t>Produce actionable insights using an interactive dashboard created with Meta base.</a:t>
            </a:r>
          </a:p>
          <a:p>
            <a:pPr marL="324000" indent="0">
              <a:lnSpc>
                <a:spcPct val="100000"/>
              </a:lnSpc>
              <a:spcBef>
                <a:spcPts val="600"/>
              </a:spcBef>
              <a:buNone/>
            </a:pPr>
            <a:endParaRPr lang="en-US" sz="1800" b="1" dirty="0"/>
          </a:p>
          <a:p>
            <a:pPr marL="342000" indent="-288000">
              <a:lnSpc>
                <a:spcPct val="100000"/>
              </a:lnSpc>
              <a:spcBef>
                <a:spcPts val="0"/>
              </a:spcBef>
              <a:spcAft>
                <a:spcPts val="600"/>
              </a:spcAft>
              <a:buFont typeface="Wingdings" panose="05000000000000000000" pitchFamily="2" charset="2"/>
              <a:buChar char="v"/>
            </a:pPr>
            <a:r>
              <a:rPr lang="en-US" b="1" dirty="0"/>
              <a:t>Future implications</a:t>
            </a:r>
          </a:p>
          <a:p>
            <a:pPr marL="684000" indent="-324000">
              <a:lnSpc>
                <a:spcPct val="100000"/>
              </a:lnSpc>
              <a:spcBef>
                <a:spcPts val="0"/>
              </a:spcBef>
              <a:spcAft>
                <a:spcPts val="300"/>
              </a:spcAft>
            </a:pPr>
            <a:r>
              <a:rPr lang="en-IN" sz="1800" dirty="0"/>
              <a:t>Reduce data storage redundancy.</a:t>
            </a:r>
          </a:p>
          <a:p>
            <a:pPr marL="684000" indent="-324000">
              <a:lnSpc>
                <a:spcPct val="100000"/>
              </a:lnSpc>
              <a:spcBef>
                <a:spcPts val="0"/>
              </a:spcBef>
              <a:spcAft>
                <a:spcPts val="300"/>
              </a:spcAft>
            </a:pPr>
            <a:r>
              <a:rPr lang="en-US" sz="1800" dirty="0"/>
              <a:t>Develop streamlined processes for data querying and analytics.</a:t>
            </a:r>
            <a:endParaRPr lang="en-IN" sz="1800" dirty="0"/>
          </a:p>
          <a:p>
            <a:pPr marL="684000" indent="-324000">
              <a:lnSpc>
                <a:spcPct val="100000"/>
              </a:lnSpc>
              <a:spcBef>
                <a:spcPts val="0"/>
              </a:spcBef>
              <a:spcAft>
                <a:spcPts val="300"/>
              </a:spcAft>
            </a:pPr>
            <a:r>
              <a:rPr lang="en-US" sz="1800" dirty="0"/>
              <a:t>Enhance the capacity for data-driven decision-making.</a:t>
            </a:r>
            <a:endParaRPr lang="en-IN" sz="1800" dirty="0"/>
          </a:p>
          <a:p>
            <a:pPr marL="609750" indent="-252000">
              <a:spcBef>
                <a:spcPts val="0"/>
              </a:spcBef>
              <a:spcAft>
                <a:spcPts val="600"/>
              </a:spcAft>
            </a:pPr>
            <a:endParaRPr lang="en-IN" sz="1800" dirty="0"/>
          </a:p>
        </p:txBody>
      </p:sp>
    </p:spTree>
    <p:extLst>
      <p:ext uri="{BB962C8B-B14F-4D97-AF65-F5344CB8AC3E}">
        <p14:creationId xmlns:p14="http://schemas.microsoft.com/office/powerpoint/2010/main" val="57992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03" y="139959"/>
            <a:ext cx="5665238" cy="422210"/>
          </a:xfrm>
        </p:spPr>
        <p:txBody>
          <a:bodyPr>
            <a:normAutofit/>
          </a:bodyPr>
          <a:lstStyle/>
          <a:p>
            <a:pPr algn="just"/>
            <a:r>
              <a:rPr lang="en-US" sz="2400" cap="none" dirty="0"/>
              <a:t>Original Data Sample </a:t>
            </a:r>
            <a:r>
              <a:rPr lang="en-US" sz="2200" cap="none" dirty="0"/>
              <a:t>– Data Overview</a:t>
            </a:r>
          </a:p>
        </p:txBody>
      </p:sp>
      <p:sp>
        <p:nvSpPr>
          <p:cNvPr id="3" name="Content Placeholder 2"/>
          <p:cNvSpPr>
            <a:spLocks noGrp="1"/>
          </p:cNvSpPr>
          <p:nvPr>
            <p:ph sz="half" idx="1"/>
          </p:nvPr>
        </p:nvSpPr>
        <p:spPr>
          <a:xfrm>
            <a:off x="474305" y="687292"/>
            <a:ext cx="11590177" cy="908244"/>
          </a:xfrm>
        </p:spPr>
        <p:txBody>
          <a:bodyPr>
            <a:normAutofit fontScale="85000" lnSpcReduction="10000"/>
          </a:bodyPr>
          <a:lstStyle/>
          <a:p>
            <a:pPr>
              <a:spcBef>
                <a:spcPts val="1000"/>
              </a:spcBef>
            </a:pPr>
            <a:r>
              <a:rPr lang="en-US" sz="1700" dirty="0"/>
              <a:t>The Data encompasses 100,000 orders placed by Olist customers between 2016 and 2018, originating from multiple sellers located across Brazil.</a:t>
            </a:r>
          </a:p>
          <a:p>
            <a:pPr>
              <a:spcBef>
                <a:spcPts val="1000"/>
              </a:spcBef>
            </a:pPr>
            <a:r>
              <a:rPr lang="en-US" sz="1700" dirty="0"/>
              <a:t>9 Flat CSV Files: Customers, Geolocation, Order Items, Order Payments, Order Reviews, Orders, Products, Sellers, and Categories. </a:t>
            </a:r>
          </a:p>
          <a:p>
            <a:pPr>
              <a:spcBef>
                <a:spcPts val="1000"/>
              </a:spcBef>
            </a:pPr>
            <a:r>
              <a:rPr lang="en-US" sz="1700" dirty="0"/>
              <a:t>Combined size: 123.4 MB.</a:t>
            </a:r>
          </a:p>
        </p:txBody>
      </p:sp>
      <p:pic>
        <p:nvPicPr>
          <p:cNvPr id="9" name="Picture 8">
            <a:extLst>
              <a:ext uri="{FF2B5EF4-FFF2-40B4-BE49-F238E27FC236}">
                <a16:creationId xmlns:a16="http://schemas.microsoft.com/office/drawing/2014/main" id="{3613A6BC-A362-E09F-95FE-438E1A793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0456" y="1595536"/>
            <a:ext cx="6774025" cy="943107"/>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911FCC78-F418-925E-0C98-5877867F9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03" y="1595536"/>
            <a:ext cx="5012095" cy="943107"/>
          </a:xfrm>
          <a:prstGeom prst="rect">
            <a:avLst/>
          </a:prstGeom>
          <a:ln>
            <a:noFill/>
          </a:ln>
          <a:effectLst>
            <a:outerShdw blurRad="190500" algn="tl" rotWithShape="0">
              <a:srgbClr val="000000">
                <a:alpha val="70000"/>
              </a:srgbClr>
            </a:outerShdw>
          </a:effectLst>
        </p:spPr>
      </p:pic>
      <p:sp>
        <p:nvSpPr>
          <p:cNvPr id="13" name="TextBox 12">
            <a:extLst>
              <a:ext uri="{FF2B5EF4-FFF2-40B4-BE49-F238E27FC236}">
                <a16:creationId xmlns:a16="http://schemas.microsoft.com/office/drawing/2014/main" id="{BE09BFE5-8E8E-EAA4-EBB0-4FCEB8ACE705}"/>
              </a:ext>
            </a:extLst>
          </p:cNvPr>
          <p:cNvSpPr txBox="1"/>
          <p:nvPr/>
        </p:nvSpPr>
        <p:spPr>
          <a:xfrm>
            <a:off x="138404" y="2885889"/>
            <a:ext cx="6458340" cy="764312"/>
          </a:xfrm>
          <a:prstGeom prst="rect">
            <a:avLst/>
          </a:prstGeom>
          <a:noFill/>
        </p:spPr>
        <p:txBody>
          <a:bodyPr wrap="square" rtlCol="0">
            <a:spAutoFit/>
          </a:bodyPr>
          <a:lstStyle/>
          <a:p>
            <a:pPr marL="324000" indent="-252000" algn="just">
              <a:spcBef>
                <a:spcPts val="200"/>
              </a:spcBef>
              <a:buFont typeface="Arial" panose="020B0604020202020204" pitchFamily="34" charset="0"/>
              <a:buChar char="•"/>
            </a:pPr>
            <a:r>
              <a:rPr lang="en-US" sz="1400" dirty="0"/>
              <a:t>Combining the geolocation dataset (61.3MB) with the customer dataset (9MB) to establish linkage would result in the customer dataset exceeding 150MB.</a:t>
            </a:r>
          </a:p>
          <a:p>
            <a:pPr marL="324000" indent="-252000" algn="just">
              <a:spcBef>
                <a:spcPts val="200"/>
              </a:spcBef>
              <a:buFont typeface="Arial" panose="020B0604020202020204" pitchFamily="34" charset="0"/>
              <a:buChar char="•"/>
            </a:pPr>
            <a:r>
              <a:rPr lang="en-US" sz="1400" dirty="0"/>
              <a:t>Consequently, we choose to sample both datasets for subsequent utilization.</a:t>
            </a:r>
            <a:endParaRPr lang="en-IN" sz="1400" dirty="0"/>
          </a:p>
        </p:txBody>
      </p:sp>
      <p:pic>
        <p:nvPicPr>
          <p:cNvPr id="16" name="Picture 15">
            <a:extLst>
              <a:ext uri="{FF2B5EF4-FFF2-40B4-BE49-F238E27FC236}">
                <a16:creationId xmlns:a16="http://schemas.microsoft.com/office/drawing/2014/main" id="{BA6D12DC-5040-BEAB-A498-BDEE579A5E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1388" y="2750898"/>
            <a:ext cx="5393093" cy="943107"/>
          </a:xfrm>
          <a:prstGeom prst="rect">
            <a:avLst/>
          </a:prstGeom>
          <a:ln>
            <a:noFill/>
          </a:ln>
          <a:effectLst>
            <a:outerShdw blurRad="190500" algn="tl" rotWithShape="0">
              <a:srgbClr val="000000">
                <a:alpha val="70000"/>
              </a:srgbClr>
            </a:outerShdw>
          </a:effectLst>
        </p:spPr>
      </p:pic>
      <p:pic>
        <p:nvPicPr>
          <p:cNvPr id="20" name="Picture 19">
            <a:extLst>
              <a:ext uri="{FF2B5EF4-FFF2-40B4-BE49-F238E27FC236}">
                <a16:creationId xmlns:a16="http://schemas.microsoft.com/office/drawing/2014/main" id="{4ACF0965-6BC4-1A8D-B757-A64D1919A2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279" y="5262464"/>
            <a:ext cx="11823442" cy="844426"/>
          </a:xfrm>
          <a:prstGeom prst="rect">
            <a:avLst/>
          </a:prstGeom>
          <a:ln>
            <a:noFill/>
          </a:ln>
          <a:effectLst>
            <a:outerShdw blurRad="190500" algn="tl" rotWithShape="0">
              <a:srgbClr val="000000">
                <a:alpha val="70000"/>
              </a:srgbClr>
            </a:outerShdw>
          </a:effectLst>
        </p:spPr>
      </p:pic>
      <p:pic>
        <p:nvPicPr>
          <p:cNvPr id="24" name="Picture 23">
            <a:extLst>
              <a:ext uri="{FF2B5EF4-FFF2-40B4-BE49-F238E27FC236}">
                <a16:creationId xmlns:a16="http://schemas.microsoft.com/office/drawing/2014/main" id="{8859B54D-2F24-1299-BF22-4F1EAB7F57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403" y="3937202"/>
            <a:ext cx="6458340" cy="764312"/>
          </a:xfrm>
          <a:prstGeom prst="rect">
            <a:avLst/>
          </a:prstGeom>
          <a:ln>
            <a:noFill/>
          </a:ln>
          <a:effectLst>
            <a:outerShdw blurRad="190500" algn="tl" rotWithShape="0">
              <a:srgbClr val="000000">
                <a:alpha val="70000"/>
              </a:srgbClr>
            </a:outerShdw>
          </a:effectLst>
        </p:spPr>
      </p:pic>
      <p:sp>
        <p:nvSpPr>
          <p:cNvPr id="25" name="TextBox 24">
            <a:extLst>
              <a:ext uri="{FF2B5EF4-FFF2-40B4-BE49-F238E27FC236}">
                <a16:creationId xmlns:a16="http://schemas.microsoft.com/office/drawing/2014/main" id="{58985911-93BE-749D-9638-169C65629965}"/>
              </a:ext>
            </a:extLst>
          </p:cNvPr>
          <p:cNvSpPr txBox="1"/>
          <p:nvPr/>
        </p:nvSpPr>
        <p:spPr>
          <a:xfrm>
            <a:off x="6812901" y="3950026"/>
            <a:ext cx="525158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In the reviews dataset, one review_id would link to different order_id with different information in other columns. (composite primary key: review_id, order_id)</a:t>
            </a:r>
          </a:p>
        </p:txBody>
      </p:sp>
      <p:sp>
        <p:nvSpPr>
          <p:cNvPr id="26" name="TextBox 25">
            <a:extLst>
              <a:ext uri="{FF2B5EF4-FFF2-40B4-BE49-F238E27FC236}">
                <a16:creationId xmlns:a16="http://schemas.microsoft.com/office/drawing/2014/main" id="{4EC5CE6F-E9F3-FB3E-9D58-4148FE4D918B}"/>
              </a:ext>
            </a:extLst>
          </p:cNvPr>
          <p:cNvSpPr txBox="1"/>
          <p:nvPr/>
        </p:nvSpPr>
        <p:spPr>
          <a:xfrm>
            <a:off x="184279" y="4834512"/>
            <a:ext cx="6412464"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Information about orders, delivery, product ordered is stored in separate files.</a:t>
            </a:r>
            <a:endParaRPr lang="en-IN" sz="1400" dirty="0"/>
          </a:p>
        </p:txBody>
      </p:sp>
    </p:spTree>
    <p:extLst>
      <p:ext uri="{BB962C8B-B14F-4D97-AF65-F5344CB8AC3E}">
        <p14:creationId xmlns:p14="http://schemas.microsoft.com/office/powerpoint/2010/main" val="118143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88" y="139959"/>
            <a:ext cx="9601200" cy="572278"/>
          </a:xfrm>
        </p:spPr>
        <p:txBody>
          <a:bodyPr>
            <a:normAutofit/>
          </a:bodyPr>
          <a:lstStyle/>
          <a:p>
            <a:r>
              <a:rPr lang="en-US" sz="1800" i="0" dirty="0">
                <a:effectLst/>
                <a:latin typeface="Söhne"/>
              </a:rPr>
              <a:t>Normalization Plan: Creating an Optimized Data Schema :</a:t>
            </a:r>
            <a:endParaRPr lang="en-US" sz="1800" dirty="0">
              <a:latin typeface="Söhne"/>
            </a:endParaRPr>
          </a:p>
        </p:txBody>
      </p:sp>
      <p:pic>
        <p:nvPicPr>
          <p:cNvPr id="10" name="Content Placeholder 9">
            <a:extLst>
              <a:ext uri="{FF2B5EF4-FFF2-40B4-BE49-F238E27FC236}">
                <a16:creationId xmlns:a16="http://schemas.microsoft.com/office/drawing/2014/main" id="{62423F41-BE32-C07F-34B8-29440F36CF7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90660" y="789992"/>
            <a:ext cx="7434943" cy="5312228"/>
          </a:xfrm>
        </p:spPr>
      </p:pic>
      <p:sp>
        <p:nvSpPr>
          <p:cNvPr id="11" name="TextBox 10">
            <a:extLst>
              <a:ext uri="{FF2B5EF4-FFF2-40B4-BE49-F238E27FC236}">
                <a16:creationId xmlns:a16="http://schemas.microsoft.com/office/drawing/2014/main" id="{2CF1FD89-E219-2460-8C41-A60AFA84D852}"/>
              </a:ext>
            </a:extLst>
          </p:cNvPr>
          <p:cNvSpPr txBox="1"/>
          <p:nvPr/>
        </p:nvSpPr>
        <p:spPr>
          <a:xfrm>
            <a:off x="166397" y="1688841"/>
            <a:ext cx="4330958" cy="3323987"/>
          </a:xfrm>
          <a:prstGeom prst="rect">
            <a:avLst/>
          </a:prstGeom>
          <a:noFill/>
        </p:spPr>
        <p:txBody>
          <a:bodyPr wrap="square" rtlCol="0">
            <a:spAutoFit/>
          </a:bodyPr>
          <a:lstStyle/>
          <a:p>
            <a:r>
              <a:rPr lang="en-US" sz="1400" b="1" i="0" dirty="0">
                <a:solidFill>
                  <a:schemeClr val="accent1"/>
                </a:solidFill>
                <a:effectLst/>
                <a:latin typeface="Söhne"/>
              </a:rPr>
              <a:t>1st Normal Form </a:t>
            </a:r>
          </a:p>
          <a:p>
            <a:pPr marL="285750" indent="-285750">
              <a:buFont typeface="Arial" panose="020B0604020202020204" pitchFamily="34" charset="0"/>
              <a:buChar char="•"/>
            </a:pPr>
            <a:r>
              <a:rPr lang="en-US" sz="1400" b="0" i="0" dirty="0">
                <a:solidFill>
                  <a:srgbClr val="2E2E2E"/>
                </a:solidFill>
                <a:effectLst/>
                <a:latin typeface="Open Sans" panose="020F0502020204030204" pitchFamily="34" charset="0"/>
              </a:rPr>
              <a:t>Added primary keys such as geolocation_id to Address table </a:t>
            </a:r>
          </a:p>
          <a:p>
            <a:pPr marL="285750" indent="-285750">
              <a:buFont typeface="Arial" panose="020B0604020202020204" pitchFamily="34" charset="0"/>
              <a:buChar char="•"/>
            </a:pPr>
            <a:r>
              <a:rPr lang="en-US" sz="1400" b="0" i="0" dirty="0">
                <a:solidFill>
                  <a:srgbClr val="2E2E2E"/>
                </a:solidFill>
                <a:effectLst/>
                <a:latin typeface="Open Sans" panose="020F0502020204030204" pitchFamily="34" charset="0"/>
              </a:rPr>
              <a:t>Added foreign keys such as product_category_id to Product Category table  </a:t>
            </a:r>
          </a:p>
          <a:p>
            <a:pPr marL="285750" indent="-285750">
              <a:buFont typeface="Arial" panose="020B0604020202020204" pitchFamily="34" charset="0"/>
              <a:buChar char="•"/>
            </a:pPr>
            <a:r>
              <a:rPr lang="en-US" sz="1400" b="0" i="0" dirty="0">
                <a:solidFill>
                  <a:srgbClr val="2E2E2E"/>
                </a:solidFill>
                <a:effectLst/>
                <a:latin typeface="Open Sans" panose="020F0502020204030204" pitchFamily="34" charset="0"/>
              </a:rPr>
              <a:t>Dropped duplicated data such as address data from Customers/Sellers tables</a:t>
            </a:r>
          </a:p>
          <a:p>
            <a:endParaRPr lang="en-US" sz="1400" dirty="0">
              <a:solidFill>
                <a:srgbClr val="2E2E2E"/>
              </a:solidFill>
              <a:latin typeface="Open Sans" panose="020F0502020204030204" pitchFamily="34" charset="0"/>
            </a:endParaRPr>
          </a:p>
          <a:p>
            <a:r>
              <a:rPr lang="en-US" sz="1400" b="1" i="0" dirty="0">
                <a:solidFill>
                  <a:schemeClr val="accent1"/>
                </a:solidFill>
                <a:effectLst/>
                <a:latin typeface="Söhne"/>
              </a:rPr>
              <a:t>2nd Normal Form</a:t>
            </a:r>
            <a:r>
              <a:rPr lang="en-US" sz="1400" b="0" i="0" dirty="0">
                <a:solidFill>
                  <a:srgbClr val="2E2E2E"/>
                </a:solidFill>
                <a:effectLst/>
                <a:latin typeface="Open Sans" panose="020B0606030504020204" pitchFamily="34" charset="0"/>
              </a:rPr>
              <a:t> </a:t>
            </a:r>
          </a:p>
          <a:p>
            <a:pPr marL="285750" indent="-285750">
              <a:buFont typeface="Arial" panose="020B0604020202020204" pitchFamily="34" charset="0"/>
              <a:buChar char="•"/>
            </a:pPr>
            <a:r>
              <a:rPr lang="en-US" sz="1400" b="0" i="0" dirty="0">
                <a:solidFill>
                  <a:srgbClr val="2E2E2E"/>
                </a:solidFill>
                <a:effectLst/>
                <a:latin typeface="Open Sans" panose="020B0606030504020204" pitchFamily="34" charset="0"/>
              </a:rPr>
              <a:t>No changes on the tables as all non-key attributes were fully dependent </a:t>
            </a:r>
          </a:p>
          <a:p>
            <a:endParaRPr lang="en-US" sz="1400" dirty="0">
              <a:solidFill>
                <a:srgbClr val="2E2E2E"/>
              </a:solidFill>
              <a:latin typeface="Open Sans" panose="020B0606030504020204" pitchFamily="34" charset="0"/>
            </a:endParaRPr>
          </a:p>
          <a:p>
            <a:r>
              <a:rPr lang="en-US" sz="1400" b="1" i="0" dirty="0">
                <a:solidFill>
                  <a:schemeClr val="accent1"/>
                </a:solidFill>
                <a:effectLst/>
                <a:latin typeface="Söhne"/>
              </a:rPr>
              <a:t>3rd Normal Form </a:t>
            </a:r>
          </a:p>
          <a:p>
            <a:pPr marL="285750" indent="-285750">
              <a:buFont typeface="Arial" panose="020B0604020202020204" pitchFamily="34" charset="0"/>
              <a:buChar char="•"/>
            </a:pPr>
            <a:r>
              <a:rPr lang="en-US" sz="1400" b="0" i="0" dirty="0">
                <a:solidFill>
                  <a:srgbClr val="2E2E2E"/>
                </a:solidFill>
                <a:effectLst/>
                <a:latin typeface="Open Sans" panose="020B0606030504020204" pitchFamily="34" charset="0"/>
              </a:rPr>
              <a:t>The Orders table was split into Orders and Delivery tables</a:t>
            </a:r>
            <a:endParaRPr lang="en-IN" sz="1400" dirty="0"/>
          </a:p>
        </p:txBody>
      </p:sp>
    </p:spTree>
    <p:extLst>
      <p:ext uri="{BB962C8B-B14F-4D97-AF65-F5344CB8AC3E}">
        <p14:creationId xmlns:p14="http://schemas.microsoft.com/office/powerpoint/2010/main" val="2557302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AFA0DA1-724B-8CAC-7735-A35699C6365C}"/>
              </a:ext>
            </a:extLst>
          </p:cNvPr>
          <p:cNvSpPr>
            <a:spLocks noGrp="1"/>
          </p:cNvSpPr>
          <p:nvPr>
            <p:ph type="title"/>
          </p:nvPr>
        </p:nvSpPr>
        <p:spPr>
          <a:xfrm>
            <a:off x="231711" y="278362"/>
            <a:ext cx="9601200" cy="524070"/>
          </a:xfrm>
        </p:spPr>
        <p:txBody>
          <a:bodyPr>
            <a:normAutofit/>
          </a:bodyPr>
          <a:lstStyle/>
          <a:p>
            <a:r>
              <a:rPr lang="en-US" sz="2400" dirty="0"/>
              <a:t>KPI’S :-</a:t>
            </a:r>
            <a:endParaRPr lang="en-IN" sz="2400" dirty="0"/>
          </a:p>
        </p:txBody>
      </p:sp>
      <p:sp>
        <p:nvSpPr>
          <p:cNvPr id="9" name="TextBox 8">
            <a:extLst>
              <a:ext uri="{FF2B5EF4-FFF2-40B4-BE49-F238E27FC236}">
                <a16:creationId xmlns:a16="http://schemas.microsoft.com/office/drawing/2014/main" id="{2B4A6027-1E11-A0F7-BAEC-B6F97D393478}"/>
              </a:ext>
            </a:extLst>
          </p:cNvPr>
          <p:cNvSpPr txBox="1"/>
          <p:nvPr/>
        </p:nvSpPr>
        <p:spPr>
          <a:xfrm>
            <a:off x="231711" y="828408"/>
            <a:ext cx="11793893" cy="523220"/>
          </a:xfrm>
          <a:prstGeom prst="rect">
            <a:avLst/>
          </a:prstGeom>
          <a:noFill/>
        </p:spPr>
        <p:txBody>
          <a:bodyPr wrap="square" rtlCol="0">
            <a:spAutoFit/>
          </a:bodyPr>
          <a:lstStyle/>
          <a:p>
            <a:r>
              <a:rPr lang="en-US" sz="1400" b="1" dirty="0"/>
              <a:t>KPI stands for Key Performance Indicator. It is a measurable value that demonstrates how effectively a company is achieving key business objectives. KPIs are used to evaluate the success of an organization or a particular activity in relation to its strategic goals.</a:t>
            </a:r>
            <a:endParaRPr lang="en-IN" sz="1400" b="1" dirty="0"/>
          </a:p>
        </p:txBody>
      </p:sp>
      <p:sp>
        <p:nvSpPr>
          <p:cNvPr id="10" name="TextBox 9">
            <a:extLst>
              <a:ext uri="{FF2B5EF4-FFF2-40B4-BE49-F238E27FC236}">
                <a16:creationId xmlns:a16="http://schemas.microsoft.com/office/drawing/2014/main" id="{2CB1E9E7-7FFB-2C90-0144-3BEE17D5BA80}"/>
              </a:ext>
            </a:extLst>
          </p:cNvPr>
          <p:cNvSpPr txBox="1"/>
          <p:nvPr/>
        </p:nvSpPr>
        <p:spPr>
          <a:xfrm>
            <a:off x="354563" y="1707502"/>
            <a:ext cx="7660433" cy="2831544"/>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mj-lt"/>
              </a:rPr>
              <a:t>Weekday Vs Weekend (order_purchase_timestamp) Payment Statistics</a:t>
            </a:r>
          </a:p>
          <a:p>
            <a:pPr marL="342900" indent="-342900">
              <a:buFont typeface="Arial" panose="020B0604020202020204" pitchFamily="34" charset="0"/>
              <a:buChar char="•"/>
            </a:pPr>
            <a:endParaRPr lang="en-IN" sz="1600" dirty="0">
              <a:latin typeface="+mj-lt"/>
            </a:endParaRPr>
          </a:p>
          <a:p>
            <a:pPr marL="342900" indent="-342900">
              <a:buFont typeface="Arial" panose="020B0604020202020204" pitchFamily="34" charset="0"/>
              <a:buChar char="•"/>
            </a:pPr>
            <a:r>
              <a:rPr lang="en-IN" sz="1600" dirty="0">
                <a:latin typeface="+mj-lt"/>
              </a:rPr>
              <a:t>Number of Orders with review score 5 and payment type as credit card.</a:t>
            </a:r>
          </a:p>
          <a:p>
            <a:pPr marL="342900" indent="-342900">
              <a:buFont typeface="Arial" panose="020B0604020202020204" pitchFamily="34" charset="0"/>
              <a:buChar char="•"/>
            </a:pPr>
            <a:endParaRPr lang="en-IN" sz="1600" dirty="0">
              <a:latin typeface="+mj-lt"/>
            </a:endParaRPr>
          </a:p>
          <a:p>
            <a:pPr marL="342900" indent="-342900">
              <a:buFont typeface="Arial" panose="020B0604020202020204" pitchFamily="34" charset="0"/>
              <a:buChar char="•"/>
            </a:pPr>
            <a:r>
              <a:rPr lang="en-IN" sz="1600" dirty="0">
                <a:latin typeface="+mj-lt"/>
              </a:rPr>
              <a:t>Average number of days taken for order_delivered_customer_date for pet_shop</a:t>
            </a:r>
          </a:p>
          <a:p>
            <a:pPr marL="342900" indent="-342900">
              <a:buFont typeface="Arial" panose="020B0604020202020204" pitchFamily="34" charset="0"/>
              <a:buChar char="•"/>
            </a:pPr>
            <a:endParaRPr lang="en-IN" sz="1600" dirty="0">
              <a:latin typeface="+mj-lt"/>
            </a:endParaRPr>
          </a:p>
          <a:p>
            <a:pPr marL="342900" indent="-342900">
              <a:buFont typeface="Arial" panose="020B0604020202020204" pitchFamily="34" charset="0"/>
              <a:buChar char="•"/>
            </a:pPr>
            <a:r>
              <a:rPr lang="en-IN" sz="1600" dirty="0">
                <a:latin typeface="+mj-lt"/>
              </a:rPr>
              <a:t>Average price and payment values from customers of sao Paulo city</a:t>
            </a:r>
          </a:p>
          <a:p>
            <a:pPr marL="342900" indent="-342900">
              <a:buFont typeface="Arial" panose="020B0604020202020204" pitchFamily="34" charset="0"/>
              <a:buChar char="•"/>
            </a:pPr>
            <a:endParaRPr lang="en-IN" sz="1600" dirty="0">
              <a:latin typeface="+mj-lt"/>
            </a:endParaRPr>
          </a:p>
          <a:p>
            <a:pPr marL="342900" indent="-342900">
              <a:buFont typeface="Arial" panose="020B0604020202020204" pitchFamily="34" charset="0"/>
              <a:buChar char="•"/>
            </a:pPr>
            <a:r>
              <a:rPr lang="en-IN" sz="1600" dirty="0">
                <a:latin typeface="+mj-lt"/>
              </a:rPr>
              <a:t>Relationship between shipping days (order_delivered_customer_date -order_purchase_timestamp) Vs review scores.</a:t>
            </a:r>
          </a:p>
          <a:p>
            <a:endParaRPr lang="en-IN" dirty="0"/>
          </a:p>
        </p:txBody>
      </p:sp>
      <p:pic>
        <p:nvPicPr>
          <p:cNvPr id="13" name="Picture 12">
            <a:extLst>
              <a:ext uri="{FF2B5EF4-FFF2-40B4-BE49-F238E27FC236}">
                <a16:creationId xmlns:a16="http://schemas.microsoft.com/office/drawing/2014/main" id="{F6FDFF16-FEBE-7229-B88A-7BFFC7565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9837" y="1494575"/>
            <a:ext cx="3657600" cy="2267339"/>
          </a:xfrm>
          <a:prstGeom prst="rect">
            <a:avLst/>
          </a:prstGeom>
          <a:ln>
            <a:noFill/>
          </a:ln>
          <a:effectLst>
            <a:outerShdw blurRad="190500" algn="tl" rotWithShape="0">
              <a:srgbClr val="000000">
                <a:alpha val="70000"/>
              </a:srgbClr>
            </a:outerShdw>
          </a:effectLst>
        </p:spPr>
      </p:pic>
      <p:pic>
        <p:nvPicPr>
          <p:cNvPr id="16" name="Picture 15">
            <a:extLst>
              <a:ext uri="{FF2B5EF4-FFF2-40B4-BE49-F238E27FC236}">
                <a16:creationId xmlns:a16="http://schemas.microsoft.com/office/drawing/2014/main" id="{78748DC9-7906-8BF5-59F8-41DF574BC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9837" y="3904861"/>
            <a:ext cx="3657600" cy="2267339"/>
          </a:xfrm>
          <a:prstGeom prst="rect">
            <a:avLst/>
          </a:prstGeom>
          <a:ln>
            <a:noFill/>
          </a:ln>
          <a:effectLst>
            <a:outerShdw blurRad="190500" algn="tl" rotWithShape="0">
              <a:srgbClr val="000000">
                <a:alpha val="70000"/>
              </a:srgbClr>
            </a:outerShdw>
          </a:effectLst>
        </p:spPr>
      </p:pic>
      <p:pic>
        <p:nvPicPr>
          <p:cNvPr id="23" name="Picture 22">
            <a:extLst>
              <a:ext uri="{FF2B5EF4-FFF2-40B4-BE49-F238E27FC236}">
                <a16:creationId xmlns:a16="http://schemas.microsoft.com/office/drawing/2014/main" id="{5864824D-CF09-F208-F9C2-AAECA2CD85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563" y="4727226"/>
            <a:ext cx="2351315" cy="846541"/>
          </a:xfrm>
          <a:prstGeom prst="rect">
            <a:avLst/>
          </a:prstGeom>
          <a:ln>
            <a:noFill/>
          </a:ln>
          <a:effectLst>
            <a:outerShdw blurRad="190500" algn="tl" rotWithShape="0">
              <a:srgbClr val="000000">
                <a:alpha val="70000"/>
              </a:srgbClr>
            </a:outerShdw>
          </a:effectLst>
        </p:spPr>
      </p:pic>
      <p:pic>
        <p:nvPicPr>
          <p:cNvPr id="25" name="Picture 24">
            <a:extLst>
              <a:ext uri="{FF2B5EF4-FFF2-40B4-BE49-F238E27FC236}">
                <a16:creationId xmlns:a16="http://schemas.microsoft.com/office/drawing/2014/main" id="{FB603100-DC2E-3142-08E9-43EBD5B060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1507" y="4727226"/>
            <a:ext cx="2226544" cy="846540"/>
          </a:xfrm>
          <a:prstGeom prst="rect">
            <a:avLst/>
          </a:prstGeom>
          <a:ln>
            <a:noFill/>
          </a:ln>
          <a:effectLst>
            <a:outerShdw blurRad="190500" algn="tl" rotWithShape="0">
              <a:srgbClr val="000000">
                <a:alpha val="70000"/>
              </a:srgbClr>
            </a:outerShdw>
          </a:effectLst>
        </p:spPr>
      </p:pic>
      <p:pic>
        <p:nvPicPr>
          <p:cNvPr id="27" name="Picture 26">
            <a:extLst>
              <a:ext uri="{FF2B5EF4-FFF2-40B4-BE49-F238E27FC236}">
                <a16:creationId xmlns:a16="http://schemas.microsoft.com/office/drawing/2014/main" id="{0E756265-91B3-07C3-EA32-B4A470DD7C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3680" y="4727226"/>
            <a:ext cx="2107842" cy="84654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40049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D5695-8D37-6496-D628-22A889CB2790}"/>
              </a:ext>
            </a:extLst>
          </p:cNvPr>
          <p:cNvSpPr txBox="1"/>
          <p:nvPr/>
        </p:nvSpPr>
        <p:spPr>
          <a:xfrm>
            <a:off x="429208" y="242317"/>
            <a:ext cx="7156579" cy="461665"/>
          </a:xfrm>
          <a:prstGeom prst="rect">
            <a:avLst/>
          </a:prstGeom>
          <a:noFill/>
        </p:spPr>
        <p:txBody>
          <a:bodyPr wrap="square" rtlCol="0">
            <a:spAutoFit/>
          </a:bodyPr>
          <a:lstStyle/>
          <a:p>
            <a:r>
              <a:rPr lang="en-US" sz="2400" b="1" dirty="0">
                <a:solidFill>
                  <a:schemeClr val="accent1"/>
                </a:solidFill>
              </a:rPr>
              <a:t>The Advantages of Analytical Procedures (Why) :</a:t>
            </a:r>
            <a:endParaRPr lang="en-IN" sz="2400" b="1" dirty="0">
              <a:solidFill>
                <a:schemeClr val="accent1"/>
              </a:solidFill>
            </a:endParaRPr>
          </a:p>
        </p:txBody>
      </p:sp>
      <p:sp>
        <p:nvSpPr>
          <p:cNvPr id="3" name="TextBox 2">
            <a:extLst>
              <a:ext uri="{FF2B5EF4-FFF2-40B4-BE49-F238E27FC236}">
                <a16:creationId xmlns:a16="http://schemas.microsoft.com/office/drawing/2014/main" id="{5C4C20A3-E136-0237-663B-39E6C64B7F39}"/>
              </a:ext>
            </a:extLst>
          </p:cNvPr>
          <p:cNvSpPr txBox="1"/>
          <p:nvPr/>
        </p:nvSpPr>
        <p:spPr>
          <a:xfrm>
            <a:off x="429208" y="2230017"/>
            <a:ext cx="1679511" cy="2031325"/>
          </a:xfrm>
          <a:prstGeom prst="rect">
            <a:avLst/>
          </a:prstGeom>
          <a:noFill/>
        </p:spPr>
        <p:txBody>
          <a:bodyPr wrap="square" rtlCol="0">
            <a:spAutoFit/>
          </a:bodyPr>
          <a:lstStyle/>
          <a:p>
            <a:r>
              <a:rPr lang="en-US" dirty="0"/>
              <a:t>Provide C-level Executives And Analysts With A Holistic Perspective On Business Performance.</a:t>
            </a:r>
            <a:endParaRPr lang="en-IN" dirty="0"/>
          </a:p>
        </p:txBody>
      </p:sp>
      <p:sp>
        <p:nvSpPr>
          <p:cNvPr id="4" name="TextBox 3">
            <a:extLst>
              <a:ext uri="{FF2B5EF4-FFF2-40B4-BE49-F238E27FC236}">
                <a16:creationId xmlns:a16="http://schemas.microsoft.com/office/drawing/2014/main" id="{BD60554D-C538-EB0E-9D5F-26E7A221AE12}"/>
              </a:ext>
            </a:extLst>
          </p:cNvPr>
          <p:cNvSpPr txBox="1"/>
          <p:nvPr/>
        </p:nvSpPr>
        <p:spPr>
          <a:xfrm>
            <a:off x="3554963" y="950463"/>
            <a:ext cx="8444204" cy="1015663"/>
          </a:xfrm>
          <a:prstGeom prst="rect">
            <a:avLst/>
          </a:prstGeom>
          <a:noFill/>
        </p:spPr>
        <p:txBody>
          <a:bodyPr wrap="square" rtlCol="0">
            <a:spAutoFit/>
          </a:bodyPr>
          <a:lstStyle/>
          <a:p>
            <a:r>
              <a:rPr lang="en-US" sz="1700" b="1" dirty="0">
                <a:solidFill>
                  <a:schemeClr val="accent1"/>
                </a:solidFill>
              </a:rPr>
              <a:t>Customer Insights</a:t>
            </a:r>
          </a:p>
          <a:p>
            <a:r>
              <a:rPr lang="en-US" sz="1400" b="1" dirty="0"/>
              <a:t>CMO</a:t>
            </a:r>
            <a:r>
              <a:rPr lang="en-US" sz="1400" dirty="0"/>
              <a:t>: The CMO seeks to grasp customer demographics, shopping behaviors, and product preferences for   targeted marketing. This includes analyzing city distribution, customer lifetime value, top categories, peak  purchase times, and customer numbers monthly and annually.</a:t>
            </a:r>
            <a:endParaRPr lang="en-IN" sz="1400" dirty="0"/>
          </a:p>
        </p:txBody>
      </p:sp>
      <p:sp>
        <p:nvSpPr>
          <p:cNvPr id="7" name="TextBox 6">
            <a:extLst>
              <a:ext uri="{FF2B5EF4-FFF2-40B4-BE49-F238E27FC236}">
                <a16:creationId xmlns:a16="http://schemas.microsoft.com/office/drawing/2014/main" id="{3F82ECB4-11EA-9673-15E0-F6E4AF89E74D}"/>
              </a:ext>
            </a:extLst>
          </p:cNvPr>
          <p:cNvSpPr txBox="1"/>
          <p:nvPr/>
        </p:nvSpPr>
        <p:spPr>
          <a:xfrm>
            <a:off x="3554960" y="2073909"/>
            <a:ext cx="8207829" cy="1061829"/>
          </a:xfrm>
          <a:prstGeom prst="rect">
            <a:avLst/>
          </a:prstGeom>
          <a:noFill/>
        </p:spPr>
        <p:txBody>
          <a:bodyPr wrap="square">
            <a:spAutoFit/>
          </a:bodyPr>
          <a:lstStyle/>
          <a:p>
            <a:r>
              <a:rPr lang="en-IN" sz="1700" b="1" dirty="0">
                <a:solidFill>
                  <a:schemeClr val="accent1"/>
                </a:solidFill>
              </a:rPr>
              <a:t>Seller Insights</a:t>
            </a:r>
          </a:p>
          <a:p>
            <a:r>
              <a:rPr lang="en-IN" sz="1400" b="1" dirty="0"/>
              <a:t>The Client Account Executive </a:t>
            </a:r>
            <a:r>
              <a:rPr lang="en-IN" sz="1400" dirty="0"/>
              <a:t>aims to grasp sellers' demographic information, sales performance, and product rankings to help them enhance their performance. This includes identifying top sellers and categories with the highest growth</a:t>
            </a:r>
            <a:r>
              <a:rPr lang="en-IN" sz="1700" dirty="0"/>
              <a:t>.</a:t>
            </a:r>
          </a:p>
        </p:txBody>
      </p:sp>
      <p:sp>
        <p:nvSpPr>
          <p:cNvPr id="9" name="TextBox 8">
            <a:extLst>
              <a:ext uri="{FF2B5EF4-FFF2-40B4-BE49-F238E27FC236}">
                <a16:creationId xmlns:a16="http://schemas.microsoft.com/office/drawing/2014/main" id="{8A3CC8B9-C5E0-B8BE-90A1-E20BE62151D9}"/>
              </a:ext>
            </a:extLst>
          </p:cNvPr>
          <p:cNvSpPr txBox="1"/>
          <p:nvPr/>
        </p:nvSpPr>
        <p:spPr>
          <a:xfrm>
            <a:off x="3554960" y="3237963"/>
            <a:ext cx="8207829" cy="1077218"/>
          </a:xfrm>
          <a:prstGeom prst="rect">
            <a:avLst/>
          </a:prstGeom>
          <a:noFill/>
        </p:spPr>
        <p:txBody>
          <a:bodyPr wrap="square">
            <a:spAutoFit/>
          </a:bodyPr>
          <a:lstStyle/>
          <a:p>
            <a:r>
              <a:rPr lang="en-IN" sz="1700" b="1" dirty="0">
                <a:solidFill>
                  <a:schemeClr val="accent1"/>
                </a:solidFill>
              </a:rPr>
              <a:t>Financials Insights</a:t>
            </a:r>
          </a:p>
          <a:p>
            <a:r>
              <a:rPr lang="en-IN" sz="1400" b="1" dirty="0"/>
              <a:t>The CFO </a:t>
            </a:r>
            <a:r>
              <a:rPr lang="en-IN" sz="1400" dirty="0"/>
              <a:t>is responsible for analysing real-time platform revenue and costs to facilitate quick decision-making and identify potential performance issues. Furthermore, they aim to understand order values and monitor monthly and annual sales for continuous improvement</a:t>
            </a:r>
            <a:r>
              <a:rPr lang="en-IN" dirty="0"/>
              <a:t>.</a:t>
            </a:r>
          </a:p>
        </p:txBody>
      </p:sp>
      <p:sp>
        <p:nvSpPr>
          <p:cNvPr id="11" name="TextBox 10">
            <a:extLst>
              <a:ext uri="{FF2B5EF4-FFF2-40B4-BE49-F238E27FC236}">
                <a16:creationId xmlns:a16="http://schemas.microsoft.com/office/drawing/2014/main" id="{60DF0DA8-D98C-A469-9F71-573E754BD7FF}"/>
              </a:ext>
            </a:extLst>
          </p:cNvPr>
          <p:cNvSpPr txBox="1"/>
          <p:nvPr/>
        </p:nvSpPr>
        <p:spPr>
          <a:xfrm>
            <a:off x="3554961" y="4417406"/>
            <a:ext cx="8207828" cy="784830"/>
          </a:xfrm>
          <a:prstGeom prst="rect">
            <a:avLst/>
          </a:prstGeom>
          <a:noFill/>
        </p:spPr>
        <p:txBody>
          <a:bodyPr wrap="square">
            <a:spAutoFit/>
          </a:bodyPr>
          <a:lstStyle/>
          <a:p>
            <a:r>
              <a:rPr lang="en-IN" sz="1700" b="1" dirty="0">
                <a:solidFill>
                  <a:schemeClr val="accent1"/>
                </a:solidFill>
              </a:rPr>
              <a:t>Operations Insights</a:t>
            </a:r>
          </a:p>
          <a:p>
            <a:r>
              <a:rPr lang="en-IN" sz="1400" b="1" dirty="0"/>
              <a:t>The COO </a:t>
            </a:r>
            <a:r>
              <a:rPr lang="en-US" sz="1400" dirty="0"/>
              <a:t>Supervise logistics operations, promptly addressing significant shipment delays, and monitor monthly performance of on-time delivery rates.</a:t>
            </a:r>
            <a:endParaRPr lang="en-IN" sz="1400" dirty="0"/>
          </a:p>
        </p:txBody>
      </p:sp>
      <p:sp>
        <p:nvSpPr>
          <p:cNvPr id="13" name="TextBox 12">
            <a:extLst>
              <a:ext uri="{FF2B5EF4-FFF2-40B4-BE49-F238E27FC236}">
                <a16:creationId xmlns:a16="http://schemas.microsoft.com/office/drawing/2014/main" id="{286DE357-4972-103F-3F2B-3FCEC3375296}"/>
              </a:ext>
            </a:extLst>
          </p:cNvPr>
          <p:cNvSpPr txBox="1"/>
          <p:nvPr/>
        </p:nvSpPr>
        <p:spPr>
          <a:xfrm>
            <a:off x="3554960" y="5304461"/>
            <a:ext cx="8207827" cy="800219"/>
          </a:xfrm>
          <a:prstGeom prst="rect">
            <a:avLst/>
          </a:prstGeom>
          <a:noFill/>
        </p:spPr>
        <p:txBody>
          <a:bodyPr wrap="square">
            <a:spAutoFit/>
          </a:bodyPr>
          <a:lstStyle/>
          <a:p>
            <a:r>
              <a:rPr lang="en-IN" sz="1700" b="1" dirty="0">
                <a:solidFill>
                  <a:schemeClr val="accent1"/>
                </a:solidFill>
              </a:rPr>
              <a:t>Post-Purchase Support Insights </a:t>
            </a:r>
          </a:p>
          <a:p>
            <a:r>
              <a:rPr lang="en-IN" sz="1400" b="1" dirty="0"/>
              <a:t>The Customer Service Executive </a:t>
            </a:r>
            <a:r>
              <a:rPr lang="en-IN" sz="1400" dirty="0"/>
              <a:t>evaluates customer review metrics to uphold high-quality closed-loop service, examining order review scores and addressing customer complaints.</a:t>
            </a:r>
          </a:p>
        </p:txBody>
      </p:sp>
      <p:cxnSp>
        <p:nvCxnSpPr>
          <p:cNvPr id="15" name="Connector: Elbow 14">
            <a:extLst>
              <a:ext uri="{FF2B5EF4-FFF2-40B4-BE49-F238E27FC236}">
                <a16:creationId xmlns:a16="http://schemas.microsoft.com/office/drawing/2014/main" id="{63D3B66E-9651-210C-C7A9-709BDE9673C4}"/>
              </a:ext>
            </a:extLst>
          </p:cNvPr>
          <p:cNvCxnSpPr>
            <a:stCxn id="3" idx="3"/>
            <a:endCxn id="4" idx="1"/>
          </p:cNvCxnSpPr>
          <p:nvPr/>
        </p:nvCxnSpPr>
        <p:spPr>
          <a:xfrm flipV="1">
            <a:off x="2108719" y="1458295"/>
            <a:ext cx="1446244" cy="1787385"/>
          </a:xfrm>
          <a:prstGeom prst="bentConnector3">
            <a:avLst>
              <a:gd name="adj1" fmla="val 50645"/>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03402E07-B1EC-0B88-8472-77D0B702910D}"/>
              </a:ext>
            </a:extLst>
          </p:cNvPr>
          <p:cNvCxnSpPr>
            <a:stCxn id="3" idx="3"/>
            <a:endCxn id="7" idx="1"/>
          </p:cNvCxnSpPr>
          <p:nvPr/>
        </p:nvCxnSpPr>
        <p:spPr>
          <a:xfrm flipV="1">
            <a:off x="2108719" y="2604824"/>
            <a:ext cx="1446241" cy="64085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E6A8C164-6CFB-7546-2FAA-AF8D3064EBFF}"/>
              </a:ext>
            </a:extLst>
          </p:cNvPr>
          <p:cNvCxnSpPr>
            <a:stCxn id="3" idx="3"/>
            <a:endCxn id="9" idx="1"/>
          </p:cNvCxnSpPr>
          <p:nvPr/>
        </p:nvCxnSpPr>
        <p:spPr>
          <a:xfrm>
            <a:off x="2108719" y="3245680"/>
            <a:ext cx="1446241" cy="53089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16FDB9B0-A156-6151-5309-FA485CE41663}"/>
              </a:ext>
            </a:extLst>
          </p:cNvPr>
          <p:cNvCxnSpPr>
            <a:stCxn id="3" idx="3"/>
            <a:endCxn id="11" idx="1"/>
          </p:cNvCxnSpPr>
          <p:nvPr/>
        </p:nvCxnSpPr>
        <p:spPr>
          <a:xfrm>
            <a:off x="2108719" y="3245680"/>
            <a:ext cx="1446242" cy="1564141"/>
          </a:xfrm>
          <a:prstGeom prst="bentConnector3">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8AF4D746-A64E-9C57-5100-61BC7E9CDDE5}"/>
              </a:ext>
            </a:extLst>
          </p:cNvPr>
          <p:cNvCxnSpPr>
            <a:stCxn id="3" idx="3"/>
            <a:endCxn id="13" idx="1"/>
          </p:cNvCxnSpPr>
          <p:nvPr/>
        </p:nvCxnSpPr>
        <p:spPr>
          <a:xfrm>
            <a:off x="2108719" y="3245680"/>
            <a:ext cx="1446241" cy="245889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881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93E754-B709-AA8D-D089-722748752B3F}"/>
              </a:ext>
            </a:extLst>
          </p:cNvPr>
          <p:cNvSpPr txBox="1"/>
          <p:nvPr/>
        </p:nvSpPr>
        <p:spPr>
          <a:xfrm>
            <a:off x="469641" y="1511560"/>
            <a:ext cx="11252718" cy="3293209"/>
          </a:xfrm>
          <a:prstGeom prst="rect">
            <a:avLst/>
          </a:prstGeom>
          <a:noFill/>
        </p:spPr>
        <p:txBody>
          <a:bodyPr wrap="square" rtlCol="0">
            <a:spAutoFit/>
          </a:bodyPr>
          <a:lstStyle/>
          <a:p>
            <a:r>
              <a:rPr lang="en-US" sz="2000" b="1" i="0" dirty="0">
                <a:solidFill>
                  <a:schemeClr val="accent1"/>
                </a:solidFill>
                <a:effectLst/>
                <a:latin typeface="Söhne"/>
              </a:rPr>
              <a:t>Vision</a:t>
            </a:r>
            <a:r>
              <a:rPr lang="en-US" sz="2000" b="1" i="0" dirty="0">
                <a:solidFill>
                  <a:schemeClr val="accent1">
                    <a:lumMod val="75000"/>
                  </a:schemeClr>
                </a:solidFill>
                <a:effectLst/>
                <a:latin typeface="Söhne"/>
              </a:rPr>
              <a:t> </a:t>
            </a:r>
          </a:p>
          <a:p>
            <a:r>
              <a:rPr lang="en-US" sz="1600" b="1" i="0" dirty="0">
                <a:solidFill>
                  <a:schemeClr val="tx2">
                    <a:lumMod val="65000"/>
                    <a:lumOff val="35000"/>
                  </a:schemeClr>
                </a:solidFill>
                <a:effectLst/>
                <a:latin typeface="Söhne"/>
              </a:rPr>
              <a:t>C-suite executives convey essential metrics utilized for assessing departmental performance to analysts.</a:t>
            </a:r>
          </a:p>
          <a:p>
            <a:endParaRPr lang="en-US" sz="1600" b="1" dirty="0">
              <a:solidFill>
                <a:schemeClr val="tx2">
                  <a:lumMod val="65000"/>
                  <a:lumOff val="35000"/>
                </a:schemeClr>
              </a:solidFill>
              <a:latin typeface="Söhne"/>
            </a:endParaRPr>
          </a:p>
          <a:p>
            <a:r>
              <a:rPr lang="en-US" sz="2000" b="1" dirty="0">
                <a:solidFill>
                  <a:schemeClr val="accent1"/>
                </a:solidFill>
              </a:rPr>
              <a:t>Creation</a:t>
            </a:r>
          </a:p>
          <a:p>
            <a:r>
              <a:rPr lang="en-US" sz="1600" b="1" dirty="0">
                <a:solidFill>
                  <a:schemeClr val="tx2">
                    <a:lumMod val="65000"/>
                    <a:lumOff val="35000"/>
                  </a:schemeClr>
                </a:solidFill>
                <a:latin typeface="Söhne"/>
              </a:rPr>
              <a:t>Analysts build customized metrics for the dashboard by writing queries using both Excel and SQL on the Metabases platform.</a:t>
            </a:r>
          </a:p>
          <a:p>
            <a:endParaRPr lang="en-US" sz="1600" b="1" dirty="0">
              <a:solidFill>
                <a:schemeClr val="tx2">
                  <a:lumMod val="65000"/>
                  <a:lumOff val="35000"/>
                </a:schemeClr>
              </a:solidFill>
              <a:latin typeface="Söhne"/>
            </a:endParaRPr>
          </a:p>
          <a:p>
            <a:r>
              <a:rPr lang="en-US" sz="2000" b="1" dirty="0">
                <a:solidFill>
                  <a:schemeClr val="accent1"/>
                </a:solidFill>
                <a:latin typeface="Söhne"/>
              </a:rPr>
              <a:t>Action</a:t>
            </a:r>
          </a:p>
          <a:p>
            <a:r>
              <a:rPr lang="en-US" sz="1600" b="1" dirty="0">
                <a:solidFill>
                  <a:schemeClr val="tx2">
                    <a:lumMod val="65000"/>
                    <a:lumOff val="35000"/>
                  </a:schemeClr>
                </a:solidFill>
                <a:latin typeface="Söhne"/>
              </a:rPr>
              <a:t>C-level executives regularly monitor the dashboard daily to supervise business performance. Upon identifying issues like a decline in sales, they should promptly notify analysts to conduct deeper analysis and guide data-driven decision-making.</a:t>
            </a:r>
          </a:p>
          <a:p>
            <a:endParaRPr lang="en-US" sz="1600" b="1" dirty="0">
              <a:solidFill>
                <a:schemeClr val="tx2">
                  <a:lumMod val="65000"/>
                  <a:lumOff val="35000"/>
                </a:schemeClr>
              </a:solidFill>
              <a:latin typeface="Söhne"/>
            </a:endParaRPr>
          </a:p>
          <a:p>
            <a:r>
              <a:rPr lang="en-US" sz="2000" b="1" dirty="0">
                <a:solidFill>
                  <a:schemeClr val="accent1"/>
                </a:solidFill>
                <a:latin typeface="Söhne"/>
              </a:rPr>
              <a:t>Implementation</a:t>
            </a:r>
          </a:p>
          <a:p>
            <a:r>
              <a:rPr lang="en-US" sz="1600" b="1" dirty="0">
                <a:solidFill>
                  <a:schemeClr val="tx2">
                    <a:lumMod val="65000"/>
                    <a:lumOff val="35000"/>
                  </a:schemeClr>
                </a:solidFill>
                <a:latin typeface="Söhne"/>
              </a:rPr>
              <a:t>Analysts are encouraged to gather feedback from executives to enhance the analytical process through metric revisions.</a:t>
            </a:r>
            <a:endParaRPr lang="en-IN" sz="1600" b="1" dirty="0">
              <a:solidFill>
                <a:schemeClr val="tx2">
                  <a:lumMod val="65000"/>
                  <a:lumOff val="35000"/>
                </a:schemeClr>
              </a:solidFill>
              <a:latin typeface="Söhne"/>
            </a:endParaRPr>
          </a:p>
        </p:txBody>
      </p:sp>
      <p:sp>
        <p:nvSpPr>
          <p:cNvPr id="3" name="TextBox 2">
            <a:extLst>
              <a:ext uri="{FF2B5EF4-FFF2-40B4-BE49-F238E27FC236}">
                <a16:creationId xmlns:a16="http://schemas.microsoft.com/office/drawing/2014/main" id="{3A443181-D9FA-9419-6CF3-F0C43979E49F}"/>
              </a:ext>
            </a:extLst>
          </p:cNvPr>
          <p:cNvSpPr txBox="1"/>
          <p:nvPr/>
        </p:nvSpPr>
        <p:spPr>
          <a:xfrm>
            <a:off x="469641" y="410547"/>
            <a:ext cx="6820678" cy="461665"/>
          </a:xfrm>
          <a:prstGeom prst="rect">
            <a:avLst/>
          </a:prstGeom>
          <a:noFill/>
        </p:spPr>
        <p:txBody>
          <a:bodyPr wrap="square" rtlCol="0">
            <a:spAutoFit/>
          </a:bodyPr>
          <a:lstStyle/>
          <a:p>
            <a:r>
              <a:rPr lang="en-IN" sz="2400" b="1" dirty="0">
                <a:solidFill>
                  <a:schemeClr val="accent1"/>
                </a:solidFill>
              </a:rPr>
              <a:t>Analytical Methodology Guidelines (How) :</a:t>
            </a:r>
          </a:p>
        </p:txBody>
      </p:sp>
    </p:spTree>
    <p:extLst>
      <p:ext uri="{BB962C8B-B14F-4D97-AF65-F5344CB8AC3E}">
        <p14:creationId xmlns:p14="http://schemas.microsoft.com/office/powerpoint/2010/main" val="189210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C7510-D31D-72BC-611C-DD2057575A8F}"/>
              </a:ext>
            </a:extLst>
          </p:cNvPr>
          <p:cNvSpPr>
            <a:spLocks noGrp="1"/>
          </p:cNvSpPr>
          <p:nvPr>
            <p:ph type="title"/>
          </p:nvPr>
        </p:nvSpPr>
        <p:spPr>
          <a:xfrm>
            <a:off x="138405" y="93307"/>
            <a:ext cx="9601200" cy="422987"/>
          </a:xfrm>
        </p:spPr>
        <p:txBody>
          <a:bodyPr>
            <a:normAutofit/>
          </a:bodyPr>
          <a:lstStyle/>
          <a:p>
            <a:r>
              <a:rPr lang="en-US" sz="2400" cap="none" dirty="0"/>
              <a:t>Dashboard Interaction Demo</a:t>
            </a:r>
            <a:endParaRPr lang="en-IN" sz="2400" cap="none" dirty="0"/>
          </a:p>
        </p:txBody>
      </p:sp>
      <p:pic>
        <p:nvPicPr>
          <p:cNvPr id="4" name="Picture 3">
            <a:extLst>
              <a:ext uri="{FF2B5EF4-FFF2-40B4-BE49-F238E27FC236}">
                <a16:creationId xmlns:a16="http://schemas.microsoft.com/office/drawing/2014/main" id="{868F889D-EE53-1C47-1461-A15031D2C856}"/>
              </a:ext>
            </a:extLst>
          </p:cNvPr>
          <p:cNvPicPr>
            <a:picLocks noChangeAspect="1"/>
          </p:cNvPicPr>
          <p:nvPr/>
        </p:nvPicPr>
        <p:blipFill>
          <a:blip r:embed="rId2"/>
          <a:stretch>
            <a:fillRect/>
          </a:stretch>
        </p:blipFill>
        <p:spPr>
          <a:xfrm>
            <a:off x="65314" y="615820"/>
            <a:ext cx="12055151" cy="5589037"/>
          </a:xfrm>
          <a:prstGeom prst="rect">
            <a:avLst/>
          </a:prstGeom>
        </p:spPr>
      </p:pic>
    </p:spTree>
    <p:extLst>
      <p:ext uri="{BB962C8B-B14F-4D97-AF65-F5344CB8AC3E}">
        <p14:creationId xmlns:p14="http://schemas.microsoft.com/office/powerpoint/2010/main" val="282522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Line Business 16x9">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spcFirstLastPara="0" vert="horz" wrap="square" lIns="281341" tIns="66288" rIns="281341" bIns="66288" numCol="1" spcCol="1270" anchor="ctr" anchorCtr="0">
        <a:noAutofit/>
      </a:bodyPr>
      <a:lstStyle>
        <a:defPPr marL="0" indent="0" algn="l" defTabSz="2044700">
          <a:lnSpc>
            <a:spcPct val="90000"/>
          </a:lnSpc>
          <a:spcBef>
            <a:spcPct val="0"/>
          </a:spcBef>
          <a:spcAft>
            <a:spcPct val="35000"/>
          </a:spcAft>
          <a:buNone/>
          <a:defRPr sz="4600" kern="1200" dirty="0"/>
        </a:defPPr>
      </a:lstStyle>
      <a: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a:style>
    </a:spDef>
  </a:objectDefaults>
  <a:extraClrSchemeLst/>
  <a:extLst>
    <a:ext uri="{05A4C25C-085E-4340-85A3-A5531E510DB2}">
      <thm15:themeFamily xmlns:thm15="http://schemas.microsoft.com/office/thememl/2012/main" name="TF03031023_Win32.potx" id="{E7C5DF6E-549D-4E9B-935B-C6E8D839CE4F}" vid="{E5B5BF34-C341-4C53-BFF1-BF734FCD4F06}"/>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Business red line presentation (widescreen)</Template>
  <TotalTime>278</TotalTime>
  <Words>780</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Cambria</vt:lpstr>
      <vt:lpstr>Open Sans</vt:lpstr>
      <vt:lpstr>Söhne</vt:lpstr>
      <vt:lpstr>Wingdings</vt:lpstr>
      <vt:lpstr>Red Line Business 16x9</vt:lpstr>
      <vt:lpstr>Olist A Brazilian E-commerce Company </vt:lpstr>
      <vt:lpstr> Agenda</vt:lpstr>
      <vt:lpstr>Client Scenario: Empowering Business Intelligence At Olist</vt:lpstr>
      <vt:lpstr>Original Data Sample – Data Overview</vt:lpstr>
      <vt:lpstr>Normalization Plan: Creating an Optimized Data Schema :</vt:lpstr>
      <vt:lpstr>KPI’S :-</vt:lpstr>
      <vt:lpstr>PowerPoint Presentation</vt:lpstr>
      <vt:lpstr>PowerPoint Presentation</vt:lpstr>
      <vt:lpstr>Dashboard Interaction 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A Brazilian E-commerce Company </dc:title>
  <dc:creator>Shreyash Khote</dc:creator>
  <cp:lastModifiedBy>Shreyash Khote</cp:lastModifiedBy>
  <cp:revision>6</cp:revision>
  <dcterms:created xsi:type="dcterms:W3CDTF">2024-03-15T17:35:59Z</dcterms:created>
  <dcterms:modified xsi:type="dcterms:W3CDTF">2024-03-16T06:38:28Z</dcterms:modified>
</cp:coreProperties>
</file>