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wmf" ContentType="image/x-wmf"/>
  <Override PartName="/ppt/media/image10.wmf" ContentType="image/x-wmf"/>
  <Override PartName="/ppt/media/image9.wmf" ContentType="image/x-wmf"/>
  <Override PartName="/ppt/media/image12.wmf" ContentType="image/x-wmf"/>
  <Override PartName="/ppt/media/image8.png" ContentType="image/png"/>
  <Override PartName="/ppt/media/image11.wmf" ContentType="image/x-wmf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BA9358-6199-459D-851C-6D22840EB259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6172200" y="8685360"/>
            <a:ext cx="6840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41E0047-7DD3-4199-B800-4626DA643986}" type="slidenum">
              <a:rPr lang="en-IN" sz="1200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6172200" y="8685360"/>
            <a:ext cx="6840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5F77424-E064-423A-995E-54630A94B3D5}" type="slidenum">
              <a:rPr lang="en-IN" sz="1200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6172200" y="8685360"/>
            <a:ext cx="6840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B0171B5-366C-4A19-A56D-9BDFA72D98AA}" type="slidenum">
              <a:rPr lang="en-IN" sz="1200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6172200" y="8685360"/>
            <a:ext cx="6840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589BB77-31E8-493F-A8EC-395C2111465C}" type="slidenum">
              <a:rPr lang="en-IN" sz="1200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6172200" y="8685360"/>
            <a:ext cx="6840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8C7EB06-CA27-4A5A-B9DC-E8F43D63760C}" type="slidenum">
              <a:rPr lang="en-IN" sz="1200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6172200" y="8685360"/>
            <a:ext cx="6840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A4C60F2-0816-4734-9C80-3EF82CB70A63}" type="slidenum">
              <a:rPr lang="en-IN" sz="1200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6172200" y="8685360"/>
            <a:ext cx="6840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3A86D7E-2AB3-4477-8315-37DF34DA489E}" type="slidenum">
              <a:rPr lang="en-IN" sz="1200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6172200" y="8685360"/>
            <a:ext cx="6840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AA6864A-5C81-4511-B8E0-975EC00F52A3}" type="slidenum">
              <a:rPr lang="en-IN" sz="1200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6172200" y="8685360"/>
            <a:ext cx="6840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579B74A-AECC-4919-93E9-D133A6738A7C}" type="slidenum">
              <a:rPr lang="en-IN" sz="1200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19120" y="2819520"/>
            <a:ext cx="11148480" cy="565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19120" y="2819520"/>
            <a:ext cx="11148480" cy="565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19120" y="2819520"/>
            <a:ext cx="11148480" cy="565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19120" y="2819520"/>
            <a:ext cx="11148480" cy="565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97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9120" y="2819520"/>
            <a:ext cx="11148480" cy="12186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8800">
                <a:solidFill>
                  <a:srgbClr val="ffffff"/>
                </a:solidFill>
                <a:latin typeface="Segoe UI Light"/>
              </a:rPr>
              <a:t>Click to edit the title text formatClick to edit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600">
                <a:latin typeface="Segoe U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Segoe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Segoe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Segoe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Segoe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Segoe U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Segoe U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19120" y="228600"/>
            <a:ext cx="11148480" cy="75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48480" cy="204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000">
                <a:solidFill>
                  <a:srgbClr val="ffffff"/>
                </a:solidFill>
                <a:latin typeface="Segoe U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000">
                <a:solidFill>
                  <a:srgbClr val="ffffff"/>
                </a:solidFill>
                <a:latin typeface="Segoe U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000">
                <a:solidFill>
                  <a:srgbClr val="ffffff"/>
                </a:solidFill>
                <a:latin typeface="Segoe U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000">
                <a:solidFill>
                  <a:srgbClr val="ffffff"/>
                </a:solidFill>
                <a:latin typeface="Segoe U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4000">
                <a:solidFill>
                  <a:srgbClr val="ffffff"/>
                </a:solidFill>
                <a:latin typeface="Segoe U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4000">
                <a:solidFill>
                  <a:srgbClr val="ffffff"/>
                </a:solidFill>
                <a:latin typeface="Segoe U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"/>
            </a:pPr>
            <a:r>
              <a:rPr lang="en-US" sz="4000">
                <a:solidFill>
                  <a:srgbClr val="ffffff"/>
                </a:solidFill>
                <a:latin typeface="Segoe UI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"/>
            </a:pPr>
            <a:r>
              <a:rPr lang="en-US" sz="2400">
                <a:solidFill>
                  <a:srgbClr val="ffffff"/>
                </a:solidFill>
                <a:latin typeface="Segoe U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"/>
            </a:pPr>
            <a:r>
              <a:rPr lang="en-US" sz="2400">
                <a:solidFill>
                  <a:srgbClr val="ffffff"/>
                </a:solidFill>
                <a:latin typeface="Segoe U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0000"/>
              <a:buFont typeface="Wingdings" charset="2"/>
              <a:buChar char=""/>
            </a:pPr>
            <a:r>
              <a:rPr lang="en-US" sz="2000">
                <a:solidFill>
                  <a:srgbClr val="ffffff"/>
                </a:solidFill>
                <a:latin typeface="Segoe U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90000"/>
              <a:buFont typeface="Wingdings" charset="2"/>
              <a:buChar char=""/>
            </a:pPr>
            <a:r>
              <a:rPr lang="en-US" sz="2000">
                <a:solidFill>
                  <a:srgbClr val="ffffff"/>
                </a:solidFill>
                <a:latin typeface="Segoe UI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9120" y="228600"/>
            <a:ext cx="11148480" cy="75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48480" cy="94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000">
                <a:solidFill>
                  <a:srgbClr val="595959"/>
                </a:solidFill>
                <a:latin typeface="Segoe U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000">
                <a:solidFill>
                  <a:srgbClr val="595959"/>
                </a:solidFill>
                <a:latin typeface="Segoe U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000">
                <a:solidFill>
                  <a:srgbClr val="595959"/>
                </a:solidFill>
                <a:latin typeface="Segoe U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000">
                <a:solidFill>
                  <a:srgbClr val="595959"/>
                </a:solidFill>
                <a:latin typeface="Segoe U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4000">
                <a:solidFill>
                  <a:srgbClr val="595959"/>
                </a:solidFill>
                <a:latin typeface="Segoe U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4000">
                <a:solidFill>
                  <a:srgbClr val="595959"/>
                </a:solidFill>
                <a:latin typeface="Segoe U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rgbClr val="595959"/>
                </a:solidFill>
                <a:latin typeface="Segoe UI Light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595959"/>
                </a:solidFill>
                <a:latin typeface="Segoe UI"/>
              </a:rPr>
              <a:t>Second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19120" y="228600"/>
            <a:ext cx="11148480" cy="75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600">
                <a:latin typeface="Segoe U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Segoe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Segoe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Segoe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Segoe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Segoe U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Segoe U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86000" y="1269000"/>
            <a:ext cx="11148480" cy="42652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8800">
                <a:solidFill>
                  <a:srgbClr val="ffffff"/>
                </a:solidFill>
                <a:latin typeface="Segoe UI Light"/>
              </a:rPr>
              <a:t>Data Processing using MapReduce</a:t>
            </a:r>
            <a:r>
              <a:rPr lang="en-US" sz="8800">
                <a:solidFill>
                  <a:srgbClr val="ffffff"/>
                </a:solidFill>
                <a:latin typeface="Segoe UI Light"/>
              </a:rPr>
              <a:t>
</a:t>
            </a:r>
            <a:r>
              <a:rPr lang="en-US" sz="8800">
                <a:solidFill>
                  <a:srgbClr val="ffffff"/>
                </a:solidFill>
                <a:latin typeface="Segoe UI Light"/>
              </a:rPr>
              <a:t>
</a:t>
            </a:r>
            <a:r>
              <a:rPr lang="en-US" sz="4400">
                <a:solidFill>
                  <a:srgbClr val="ffffff"/>
                </a:solidFill>
                <a:latin typeface="Segoe UI Light"/>
              </a:rPr>
              <a:t>-  Shreyas G ( 11CO88 )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20560" y="2200320"/>
            <a:ext cx="11172600" cy="4220640"/>
          </a:xfrm>
          <a:prstGeom prst="rect">
            <a:avLst/>
          </a:prstGeom>
          <a:solidFill>
            <a:srgbClr val="595959"/>
          </a:solidFill>
          <a:ln w="9360">
            <a:noFill/>
          </a:ln>
        </p:spPr>
      </p:sp>
      <p:sp>
        <p:nvSpPr>
          <p:cNvPr id="245" name="TextShape 2"/>
          <p:cNvSpPr txBox="1"/>
          <p:nvPr/>
        </p:nvSpPr>
        <p:spPr>
          <a:xfrm>
            <a:off x="519120" y="228600"/>
            <a:ext cx="11148480" cy="75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Fault tolerance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520560" y="2200320"/>
            <a:ext cx="2004480" cy="200484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60840" rIns="60840" tIns="60840" bIns="6084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"/>
                <a:ea typeface="Segoe UI"/>
              </a:rPr>
              <a:t>Worker Failure</a:t>
            </a:r>
            <a:endParaRPr/>
          </a:p>
        </p:txBody>
      </p:sp>
      <p:sp>
        <p:nvSpPr>
          <p:cNvPr id="247" name="CustomShape 4"/>
          <p:cNvSpPr/>
          <p:nvPr/>
        </p:nvSpPr>
        <p:spPr>
          <a:xfrm>
            <a:off x="532080" y="4416120"/>
            <a:ext cx="2004480" cy="2004840"/>
          </a:xfrm>
          <a:prstGeom prst="rect">
            <a:avLst/>
          </a:prstGeom>
          <a:solidFill>
            <a:srgbClr val="bfdf92"/>
          </a:solidFill>
          <a:ln w="9360">
            <a:noFill/>
          </a:ln>
        </p:spPr>
        <p:txBody>
          <a:bodyPr lIns="60840" rIns="60840" tIns="60840" bIns="6084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"/>
                <a:ea typeface="Segoe UI"/>
              </a:rPr>
              <a:t>Master Failure</a:t>
            </a:r>
            <a:endParaRPr/>
          </a:p>
        </p:txBody>
      </p:sp>
      <p:sp>
        <p:nvSpPr>
          <p:cNvPr id="248" name="CustomShape 5"/>
          <p:cNvSpPr/>
          <p:nvPr/>
        </p:nvSpPr>
        <p:spPr>
          <a:xfrm>
            <a:off x="2525400" y="2200320"/>
            <a:ext cx="9155160" cy="200484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  <p:txBody>
          <a:bodyPr lIns="122040" rIns="0" tIns="122040" bIns="6084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 Light"/>
              </a:rPr>
              <a:t>The master pings every worker periodically. If no response is received from a worker in a certain amount of time, the master marks the worker as failed.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 Light"/>
              </a:rPr>
              <a:t>Any map tasks completed by the worker are reset back to their initial idle state, and therefore become eligible for scheduling on other workers.</a:t>
            </a:r>
            <a:endParaRPr/>
          </a:p>
        </p:txBody>
      </p:sp>
      <p:sp>
        <p:nvSpPr>
          <p:cNvPr id="249" name="CustomShape 6"/>
          <p:cNvSpPr/>
          <p:nvPr/>
        </p:nvSpPr>
        <p:spPr>
          <a:xfrm>
            <a:off x="2536560" y="4416120"/>
            <a:ext cx="9156960" cy="2004840"/>
          </a:xfrm>
          <a:prstGeom prst="rect">
            <a:avLst/>
          </a:prstGeom>
          <a:solidFill>
            <a:srgbClr val="94c949"/>
          </a:solidFill>
          <a:ln w="9360">
            <a:noFill/>
          </a:ln>
        </p:spPr>
        <p:txBody>
          <a:bodyPr lIns="122040" rIns="0" tIns="122040" bIns="6084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 Light"/>
              </a:rPr>
              <a:t>Very rare. therefore the current implementation aborts the MapReduce computation if the master fails.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 Light"/>
              </a:rPr>
              <a:t>Clients can check for this condition and retry the MapReduce operation if they desire.</a:t>
            </a:r>
            <a:endParaRPr/>
          </a:p>
        </p:txBody>
      </p:sp>
      <p:sp>
        <p:nvSpPr>
          <p:cNvPr id="250" name="CustomShape 7"/>
          <p:cNvSpPr/>
          <p:nvPr/>
        </p:nvSpPr>
        <p:spPr>
          <a:xfrm>
            <a:off x="354600" y="992880"/>
            <a:ext cx="11681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80bee4"/>
                </a:solidFill>
                <a:latin typeface="Segoe UI"/>
              </a:rPr>
              <a:t>More the number of machines involved more the probability of  fault.</a:t>
            </a:r>
            <a:endParaRPr/>
          </a:p>
        </p:txBody>
      </p:sp>
    </p:spTree>
  </p:cSld>
  <p:transition spd="med">
    <p:fade/>
  </p:transition>
  <p:timing>
    <p:tnLst>
      <p:par>
        <p:cTn id="452" dur="indefinite" restart="never" nodeType="tmRoot">
          <p:childTnLst>
            <p:seq>
              <p:cTn id="453" dur="indefinite" nodeType="mainSeq">
                <p:childTnLst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000"/>
                            </p:stCondLst>
                            <p:childTnLst>
                              <p:par>
                                <p:cTn id="46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500"/>
                            </p:stCondLst>
                            <p:childTnLst>
                              <p:par>
                                <p:cTn id="46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1"/>
          <p:cNvGraphicFramePr/>
          <p:nvPr/>
        </p:nvGraphicFramePr>
        <p:xfrm>
          <a:off x="523080" y="1092240"/>
          <a:ext cx="11144880" cy="5407920"/>
        </p:xfrm>
        <a:graphic>
          <a:graphicData uri="http://schemas.openxmlformats.org/drawingml/2006/table">
            <a:tbl>
              <a:tblPr/>
              <a:tblGrid>
                <a:gridCol w="2433960"/>
                <a:gridCol w="3914280"/>
                <a:gridCol w="4796640"/>
              </a:tblGrid>
              <a:tr h="494280">
                <a:tc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900">
                          <a:solidFill>
                            <a:srgbClr val="ffffff"/>
                          </a:solidFill>
                          <a:latin typeface="Segoe UI"/>
                        </a:rPr>
                        <a:t>RDBMS</a:t>
                      </a:r>
                      <a:endParaRPr/>
                    </a:p>
                  </a:txBody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900">
                          <a:solidFill>
                            <a:srgbClr val="ffffff"/>
                          </a:solidFill>
                          <a:latin typeface="Segoe UI"/>
                        </a:rPr>
                        <a:t>MapReduce</a:t>
                      </a:r>
                      <a:endParaRPr/>
                    </a:p>
                  </a:txBody>
                  <a:tcPr/>
                </a:tc>
              </a:tr>
              <a:tr h="936360"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>
                          <a:solidFill>
                            <a:srgbClr val="ffffff"/>
                          </a:solidFill>
                          <a:latin typeface="Segoe UI"/>
                        </a:rPr>
                        <a:t>Data set</a:t>
                      </a:r>
                      <a:endParaRPr/>
                    </a:p>
                  </a:txBody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latin typeface="Segoe UI"/>
                        </a:rPr>
                        <a:t>Good for small data sets.</a:t>
                      </a:r>
                      <a:endParaRPr/>
                    </a:p>
                  </a:txBody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latin typeface="Segoe UI"/>
                        </a:rPr>
                        <a:t>Good for large and very large data sets.</a:t>
                      </a:r>
                      <a:endParaRPr/>
                    </a:p>
                  </a:txBody>
                  <a:tcPr/>
                </a:tc>
              </a:tr>
              <a:tr h="1072440"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>
                          <a:solidFill>
                            <a:srgbClr val="ffffff"/>
                          </a:solidFill>
                          <a:latin typeface="Segoe UI"/>
                        </a:rPr>
                        <a:t>Query</a:t>
                      </a:r>
                      <a:endParaRPr/>
                    </a:p>
                  </a:txBody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latin typeface="Segoe UI"/>
                        </a:rPr>
                        <a:t>Applications with more insertions than searching should use this as B-Trees are less efficient than MapReduce</a:t>
                      </a:r>
                      <a:endParaRPr/>
                    </a:p>
                  </a:txBody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latin typeface="Segoe UI"/>
                        </a:rPr>
                        <a:t>Applications with insertions and more searching should use this.</a:t>
                      </a:r>
                      <a:endParaRPr/>
                    </a:p>
                  </a:txBody>
                  <a:tcPr/>
                </a:tc>
              </a:tr>
              <a:tr h="1316160"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>
                          <a:solidFill>
                            <a:srgbClr val="ffffff"/>
                          </a:solidFill>
                          <a:latin typeface="Segoe UI"/>
                        </a:rPr>
                        <a:t>Schema</a:t>
                      </a:r>
                      <a:endParaRPr/>
                    </a:p>
                  </a:txBody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latin typeface="Segoe UI"/>
                        </a:rPr>
                        <a:t>Static schema</a:t>
                      </a:r>
                      <a:endParaRPr/>
                    </a:p>
                  </a:txBody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latin typeface="Segoe UI"/>
                        </a:rPr>
                        <a:t>Dynamic schema</a:t>
                      </a:r>
                      <a:endParaRPr/>
                    </a:p>
                  </a:txBody>
                  <a:tcPr/>
                </a:tc>
              </a:tr>
              <a:tr h="1588680"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>
                          <a:solidFill>
                            <a:srgbClr val="ffffff"/>
                          </a:solidFill>
                          <a:latin typeface="Segoe UI"/>
                        </a:rPr>
                        <a:t>Normalization</a:t>
                      </a:r>
                      <a:endParaRPr/>
                    </a:p>
                  </a:txBody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latin typeface="Segoe UI"/>
                        </a:rPr>
                        <a:t>Normalization can be used to remove redundancy</a:t>
                      </a:r>
                      <a:endParaRPr/>
                    </a:p>
                  </a:txBody>
                  <a:tcPr/>
                </a:tc>
                <a:tc>
                  <a:txBody>
                    <a:bodyPr lIns="121680" rIns="12168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solidFill>
                            <a:srgbClr val="ffffff"/>
                          </a:solidFill>
                          <a:latin typeface="Segoe UI"/>
                        </a:rPr>
                        <a:t>Redundancy is the basis of MapReduce. Parallelism not possible without redundancy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2" name="TextShape 2"/>
          <p:cNvSpPr txBox="1"/>
          <p:nvPr/>
        </p:nvSpPr>
        <p:spPr>
          <a:xfrm>
            <a:off x="519120" y="228600"/>
            <a:ext cx="11148480" cy="75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Can’t we simply use RDBMS??</a:t>
            </a:r>
            <a:endParaRPr/>
          </a:p>
        </p:txBody>
      </p:sp>
    </p:spTree>
  </p:cSld>
  <p:transition>
    <p:fade/>
  </p:transition>
  <p:timing>
    <p:tnLst>
      <p:par>
        <p:cTn id="471" dur="indefinite" restart="never" nodeType="tmRoot">
          <p:childTnLst>
            <p:seq>
              <p:cTn id="472" dur="indefinite" nodeType="mainSeq">
                <p:childTnLst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19120" y="228600"/>
            <a:ext cx="11148480" cy="75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More uses of MapReduce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1104120" y="1248480"/>
            <a:ext cx="704160" cy="704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255" name="CustomShape 3"/>
          <p:cNvSpPr/>
          <p:nvPr/>
        </p:nvSpPr>
        <p:spPr>
          <a:xfrm>
            <a:off x="1808640" y="1248480"/>
            <a:ext cx="9074880" cy="70452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Distributed pattern-based searching</a:t>
            </a:r>
            <a:endParaRPr/>
          </a:p>
        </p:txBody>
      </p:sp>
      <p:sp>
        <p:nvSpPr>
          <p:cNvPr id="256" name="CustomShape 4"/>
          <p:cNvSpPr/>
          <p:nvPr/>
        </p:nvSpPr>
        <p:spPr>
          <a:xfrm>
            <a:off x="1104120" y="2007360"/>
            <a:ext cx="704160" cy="704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257" name="CustomShape 5"/>
          <p:cNvSpPr/>
          <p:nvPr/>
        </p:nvSpPr>
        <p:spPr>
          <a:xfrm>
            <a:off x="1808640" y="2007360"/>
            <a:ext cx="9074880" cy="70452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Count of URL Access Frequency</a:t>
            </a:r>
            <a:endParaRPr/>
          </a:p>
        </p:txBody>
      </p:sp>
      <p:sp>
        <p:nvSpPr>
          <p:cNvPr id="258" name="CustomShape 6"/>
          <p:cNvSpPr/>
          <p:nvPr/>
        </p:nvSpPr>
        <p:spPr>
          <a:xfrm>
            <a:off x="1104120" y="2766600"/>
            <a:ext cx="704160" cy="704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259" name="CustomShape 7"/>
          <p:cNvSpPr/>
          <p:nvPr/>
        </p:nvSpPr>
        <p:spPr>
          <a:xfrm>
            <a:off x="1808640" y="2766600"/>
            <a:ext cx="9074880" cy="70452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Web link-graph reversal</a:t>
            </a:r>
            <a:endParaRPr/>
          </a:p>
        </p:txBody>
      </p:sp>
      <p:sp>
        <p:nvSpPr>
          <p:cNvPr id="260" name="CustomShape 8"/>
          <p:cNvSpPr/>
          <p:nvPr/>
        </p:nvSpPr>
        <p:spPr>
          <a:xfrm>
            <a:off x="1104120" y="3525480"/>
            <a:ext cx="704160" cy="704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261" name="CustomShape 9"/>
          <p:cNvSpPr/>
          <p:nvPr/>
        </p:nvSpPr>
        <p:spPr>
          <a:xfrm>
            <a:off x="1808640" y="3525480"/>
            <a:ext cx="9074880" cy="70452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Term-vector per host</a:t>
            </a:r>
            <a:endParaRPr/>
          </a:p>
        </p:txBody>
      </p:sp>
      <p:sp>
        <p:nvSpPr>
          <p:cNvPr id="262" name="CustomShape 10"/>
          <p:cNvSpPr/>
          <p:nvPr/>
        </p:nvSpPr>
        <p:spPr>
          <a:xfrm>
            <a:off x="1104120" y="4284360"/>
            <a:ext cx="704160" cy="704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263" name="CustomShape 11"/>
          <p:cNvSpPr/>
          <p:nvPr/>
        </p:nvSpPr>
        <p:spPr>
          <a:xfrm>
            <a:off x="1808640" y="4284360"/>
            <a:ext cx="9074880" cy="70452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Web access log</a:t>
            </a:r>
            <a:endParaRPr/>
          </a:p>
        </p:txBody>
      </p:sp>
      <p:sp>
        <p:nvSpPr>
          <p:cNvPr id="264" name="CustomShape 12"/>
          <p:cNvSpPr/>
          <p:nvPr/>
        </p:nvSpPr>
        <p:spPr>
          <a:xfrm>
            <a:off x="1104120" y="5043240"/>
            <a:ext cx="704160" cy="704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265" name="CustomShape 13"/>
          <p:cNvSpPr/>
          <p:nvPr/>
        </p:nvSpPr>
        <p:spPr>
          <a:xfrm>
            <a:off x="1808640" y="5043240"/>
            <a:ext cx="9074880" cy="70452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Distribution sort</a:t>
            </a:r>
            <a:endParaRPr/>
          </a:p>
        </p:txBody>
      </p:sp>
      <p:sp>
        <p:nvSpPr>
          <p:cNvPr id="266" name="CustomShape 14"/>
          <p:cNvSpPr/>
          <p:nvPr/>
        </p:nvSpPr>
        <p:spPr>
          <a:xfrm>
            <a:off x="1104120" y="5816520"/>
            <a:ext cx="9779400" cy="704520"/>
          </a:xfrm>
          <a:prstGeom prst="rect">
            <a:avLst/>
          </a:prstGeom>
          <a:solidFill>
            <a:srgbClr val="ed5326"/>
          </a:solidFill>
          <a:ln w="9360">
            <a:noFill/>
          </a:ln>
        </p:spPr>
        <p:txBody>
          <a:bodyPr lIns="122040" rIns="122040" tIns="60840" bIns="122040" anchor="b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Segoe UI Light"/>
                <a:ea typeface="Segoe UI"/>
              </a:rPr>
              <a:t>and many more..</a:t>
            </a:r>
            <a:endParaRPr/>
          </a:p>
        </p:txBody>
      </p:sp>
      <p:sp>
        <p:nvSpPr>
          <p:cNvPr id="267" name="CustomShape 15"/>
          <p:cNvSpPr/>
          <p:nvPr/>
        </p:nvSpPr>
        <p:spPr>
          <a:xfrm>
            <a:off x="1294560" y="2897640"/>
            <a:ext cx="313920" cy="424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8" name="CustomShape 16"/>
          <p:cNvSpPr/>
          <p:nvPr/>
        </p:nvSpPr>
        <p:spPr>
          <a:xfrm>
            <a:off x="1218240" y="4412160"/>
            <a:ext cx="465120" cy="44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9" name="CustomShape 17"/>
          <p:cNvSpPr/>
          <p:nvPr/>
        </p:nvSpPr>
        <p:spPr>
          <a:xfrm>
            <a:off x="1253880" y="2106360"/>
            <a:ext cx="393120" cy="47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70" name="CustomShape 18"/>
          <p:cNvSpPr/>
          <p:nvPr/>
        </p:nvSpPr>
        <p:spPr>
          <a:xfrm>
            <a:off x="1225080" y="5205960"/>
            <a:ext cx="490680" cy="379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71" name="CustomShape 19"/>
          <p:cNvSpPr/>
          <p:nvPr/>
        </p:nvSpPr>
        <p:spPr>
          <a:xfrm>
            <a:off x="1264680" y="1368720"/>
            <a:ext cx="411120" cy="46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72" name="CustomShape 20"/>
          <p:cNvSpPr/>
          <p:nvPr/>
        </p:nvSpPr>
        <p:spPr>
          <a:xfrm>
            <a:off x="1186200" y="3654360"/>
            <a:ext cx="524520" cy="44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ransition>
    <p:fade/>
  </p:transition>
  <p:timing>
    <p:tnLst>
      <p:par>
        <p:cTn id="478" dur="indefinite" restart="never" nodeType="tmRoot">
          <p:childTnLst>
            <p:seq>
              <p:cTn id="479" dur="indefinite" nodeType="mainSeq">
                <p:childTnLst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19120" y="228600"/>
            <a:ext cx="11148480" cy="761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Implementation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519120" y="1447920"/>
            <a:ext cx="11148480" cy="26035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90000"/>
              <a:buFont typeface="Wingdings" charset="2"/>
              <a:buChar char=""/>
            </a:pPr>
            <a:r>
              <a:rPr lang="en-US" sz="3600">
                <a:solidFill>
                  <a:srgbClr val="ffffff"/>
                </a:solidFill>
                <a:latin typeface="Segoe UI Light"/>
              </a:rPr>
              <a:t>Build a simple application showing the use of map and reduce functions.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"/>
            </a:pPr>
            <a:r>
              <a:rPr lang="en-US" sz="3600">
                <a:solidFill>
                  <a:srgbClr val="ffffff"/>
                </a:solidFill>
                <a:latin typeface="Segoe UI Light"/>
              </a:rPr>
              <a:t>Compare the application with normal database developed application regarding parameters such as  scalability , fault tolerance and reliability.</a:t>
            </a:r>
            <a:endParaRPr/>
          </a:p>
        </p:txBody>
      </p:sp>
    </p:spTree>
  </p:cSld>
  <p:transition>
    <p:fade/>
  </p:transition>
  <p:timing>
    <p:tnLst>
      <p:par>
        <p:cTn id="539" dur="indefinite" restart="never" nodeType="tmRoot">
          <p:childTnLst>
            <p:seq>
              <p:cTn id="5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519120" y="3152160"/>
            <a:ext cx="11148480" cy="8859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6400">
                <a:solidFill>
                  <a:srgbClr val="ffffff"/>
                </a:solidFill>
                <a:latin typeface="Segoe UI Light"/>
              </a:rPr>
              <a:t>Thank you</a:t>
            </a:r>
            <a:endParaRPr/>
          </a:p>
        </p:txBody>
      </p:sp>
    </p:spTree>
  </p:cSld>
  <p:transition>
    <p:fade/>
  </p:transition>
  <p:timing>
    <p:tnLst>
      <p:par>
        <p:cTn id="541" dur="indefinite" restart="never" nodeType="tmRoot">
          <p:childTnLst>
            <p:seq>
              <p:cTn id="5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19120" y="228600"/>
            <a:ext cx="11148480" cy="75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Data Data Data !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104120" y="1030680"/>
            <a:ext cx="704160" cy="123228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152" name="CustomShape 3"/>
          <p:cNvSpPr/>
          <p:nvPr/>
        </p:nvSpPr>
        <p:spPr>
          <a:xfrm>
            <a:off x="1808640" y="1030680"/>
            <a:ext cx="9074880" cy="123228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The New York Stock Exchange generates about one terabyte of new trade data per day.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1104120" y="2317680"/>
            <a:ext cx="704160" cy="125100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154" name="CustomShape 5"/>
          <p:cNvSpPr/>
          <p:nvPr/>
        </p:nvSpPr>
        <p:spPr>
          <a:xfrm>
            <a:off x="1104120" y="3619440"/>
            <a:ext cx="704160" cy="124056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155" name="CustomShape 6"/>
          <p:cNvSpPr/>
          <p:nvPr/>
        </p:nvSpPr>
        <p:spPr>
          <a:xfrm>
            <a:off x="1808640" y="3619440"/>
            <a:ext cx="9074880" cy="124056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The Large Hadron Collider near Geneva, Switzerland, will produce about 15 petabytes of data per year.</a:t>
            </a:r>
            <a:endParaRPr/>
          </a:p>
        </p:txBody>
      </p:sp>
      <p:sp>
        <p:nvSpPr>
          <p:cNvPr id="156" name="CustomShape 7"/>
          <p:cNvSpPr/>
          <p:nvPr/>
        </p:nvSpPr>
        <p:spPr>
          <a:xfrm>
            <a:off x="1104120" y="4910400"/>
            <a:ext cx="704160" cy="109548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157" name="CustomShape 8"/>
          <p:cNvSpPr/>
          <p:nvPr/>
        </p:nvSpPr>
        <p:spPr>
          <a:xfrm>
            <a:off x="1808640" y="4910400"/>
            <a:ext cx="9074880" cy="109548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Ancestry.com, the genealogy site, stores around 2.5 petabytes of data.</a:t>
            </a:r>
            <a:endParaRPr/>
          </a:p>
        </p:txBody>
      </p:sp>
      <p:sp>
        <p:nvSpPr>
          <p:cNvPr id="158" name="CustomShape 9"/>
          <p:cNvSpPr/>
          <p:nvPr/>
        </p:nvSpPr>
        <p:spPr>
          <a:xfrm>
            <a:off x="1104120" y="6120000"/>
            <a:ext cx="9839880" cy="738000"/>
          </a:xfrm>
          <a:prstGeom prst="rect">
            <a:avLst/>
          </a:prstGeom>
          <a:solidFill>
            <a:srgbClr val="ed5326"/>
          </a:solidFill>
          <a:ln w="9360">
            <a:noFill/>
          </a:ln>
        </p:spPr>
        <p:txBody>
          <a:bodyPr lIns="122040" rIns="122040" tIns="60840" bIns="122040" anchor="b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Segoe UI Light"/>
                <a:ea typeface="Segoe UI"/>
              </a:rPr>
              <a:t>Storage has increased but transfer rate has not</a:t>
            </a:r>
            <a:endParaRPr/>
          </a:p>
        </p:txBody>
      </p:sp>
      <p:sp>
        <p:nvSpPr>
          <p:cNvPr id="159" name="CustomShape 10"/>
          <p:cNvSpPr/>
          <p:nvPr/>
        </p:nvSpPr>
        <p:spPr>
          <a:xfrm>
            <a:off x="1244520" y="4015080"/>
            <a:ext cx="465120" cy="44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0" name="CustomShape 11"/>
          <p:cNvSpPr/>
          <p:nvPr/>
        </p:nvSpPr>
        <p:spPr>
          <a:xfrm>
            <a:off x="1293120" y="1371960"/>
            <a:ext cx="393120" cy="47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1" name="CustomShape 12"/>
          <p:cNvSpPr/>
          <p:nvPr/>
        </p:nvSpPr>
        <p:spPr>
          <a:xfrm>
            <a:off x="1215000" y="5142960"/>
            <a:ext cx="524520" cy="44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2" name="CustomShape 13"/>
          <p:cNvSpPr/>
          <p:nvPr/>
        </p:nvSpPr>
        <p:spPr>
          <a:xfrm>
            <a:off x="1271520" y="2670120"/>
            <a:ext cx="411120" cy="46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3" name="CustomShape 14"/>
          <p:cNvSpPr/>
          <p:nvPr/>
        </p:nvSpPr>
        <p:spPr>
          <a:xfrm>
            <a:off x="1808640" y="2317680"/>
            <a:ext cx="9074880" cy="1251000"/>
          </a:xfrm>
          <a:prstGeom prst="rect">
            <a:avLst/>
          </a:prstGeom>
          <a:solidFill>
            <a:srgbClr val="80bee4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700">
                <a:solidFill>
                  <a:srgbClr val="ffffff"/>
                </a:solidFill>
                <a:latin typeface="Segoe UI"/>
              </a:rPr>
              <a:t>Facebook hosts approximately 10 billion photos, taking up one petabyte of storage.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300"/>
                                        <p:tgtEl>
                                          <p:spTgt spid="152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300"/>
                            </p:stCondLst>
                            <p:childTnLst>
                              <p:par>
                                <p:cTn id="5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00"/>
                            </p:stCondLst>
                            <p:childTnLst>
                              <p:par>
                                <p:cTn id="5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804920" y="1491840"/>
            <a:ext cx="6701760" cy="4328280"/>
          </a:xfrm>
          <a:prstGeom prst="rect">
            <a:avLst/>
          </a:prstGeom>
          <a:solidFill>
            <a:srgbClr val="404040"/>
          </a:solidFill>
          <a:ln w="9360">
            <a:noFill/>
          </a:ln>
        </p:spPr>
      </p:sp>
      <p:sp>
        <p:nvSpPr>
          <p:cNvPr id="165" name="TextShape 2"/>
          <p:cNvSpPr txBox="1"/>
          <p:nvPr/>
        </p:nvSpPr>
        <p:spPr>
          <a:xfrm>
            <a:off x="519120" y="228600"/>
            <a:ext cx="11148480" cy="75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How to handle so much data? 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5165640" y="1621080"/>
            <a:ext cx="6340680" cy="38638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95959"/>
                </a:solidFill>
                <a:latin typeface="Segoe UI Light"/>
              </a:rPr>
              <a:t>Parallel Processing</a:t>
            </a:r>
            <a:endParaRPr/>
          </a:p>
          <a:p>
            <a:r>
              <a:rPr lang="en-US" sz="1900">
                <a:solidFill>
                  <a:srgbClr val="595959"/>
                </a:solidFill>
                <a:latin typeface="Segoe UI"/>
              </a:rPr>
              <a:t>Reading/writing data from  a single disk is slow. Hence data is </a:t>
            </a:r>
            <a:endParaRPr/>
          </a:p>
          <a:p>
            <a:r>
              <a:rPr lang="en-US" sz="1900">
                <a:solidFill>
                  <a:srgbClr val="595959"/>
                </a:solidFill>
                <a:latin typeface="Segoe UI"/>
              </a:rPr>
              <a:t>distributed over several disks. Every time a query is made data is fetched from several disks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595959"/>
                </a:solidFill>
                <a:latin typeface="Segoe UI Light"/>
              </a:rPr>
              <a:t>Difficult for application developers</a:t>
            </a:r>
            <a:endParaRPr/>
          </a:p>
          <a:p>
            <a:r>
              <a:rPr lang="en-US" sz="1900">
                <a:solidFill>
                  <a:srgbClr val="595959"/>
                </a:solidFill>
                <a:latin typeface="Segoe UI"/>
              </a:rPr>
              <a:t>Application developers had to take care of :</a:t>
            </a:r>
            <a:endParaRPr/>
          </a:p>
          <a:p>
            <a:endParaRPr/>
          </a:p>
          <a:p>
            <a:r>
              <a:rPr lang="en-US" sz="1900">
                <a:solidFill>
                  <a:srgbClr val="595959"/>
                </a:solidFill>
                <a:latin typeface="Segoe UI"/>
              </a:rPr>
              <a:t>1. Robustness against hardware failure.</a:t>
            </a:r>
            <a:endParaRPr/>
          </a:p>
          <a:p>
            <a:r>
              <a:rPr lang="en-US" sz="1900">
                <a:solidFill>
                  <a:srgbClr val="595959"/>
                </a:solidFill>
                <a:latin typeface="Segoe UI"/>
              </a:rPr>
              <a:t>2. Parallelism.</a:t>
            </a:r>
            <a:endParaRPr/>
          </a:p>
          <a:p>
            <a:r>
              <a:rPr lang="en-US" sz="1900">
                <a:solidFill>
                  <a:srgbClr val="595959"/>
                </a:solidFill>
                <a:latin typeface="Segoe UI"/>
              </a:rPr>
              <a:t>3. I/O scheduling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595959"/>
                </a:solidFill>
                <a:latin typeface="Segoe UI Light"/>
              </a:rPr>
              <a:t>MapReduce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77360" y="1491840"/>
            <a:ext cx="4327200" cy="432828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</p:sp>
      <p:sp>
        <p:nvSpPr>
          <p:cNvPr id="168" name="CustomShape 5"/>
          <p:cNvSpPr/>
          <p:nvPr/>
        </p:nvSpPr>
        <p:spPr>
          <a:xfrm>
            <a:off x="1376640" y="2421360"/>
            <a:ext cx="2528640" cy="252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6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6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6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66">
                                            <p:txEl>
                                              <p:pRg st="20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66">
                                            <p:txEl>
                                              <p:pRg st="2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66">
                                            <p:txEl>
                                              <p:pRg st="2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5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66">
                                            <p:txEl>
                                              <p:pRg st="85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66">
                                            <p:txEl>
                                              <p:pRg st="85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66">
                                            <p:txEl>
                                              <p:pRg st="85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8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66">
                                            <p:txEl>
                                              <p:pRg st="180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66">
                                            <p:txEl>
                                              <p:pRg st="18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66">
                                            <p:txEl>
                                              <p:pRg st="18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17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66">
                                            <p:txEl>
                                              <p:pRg st="217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66">
                                            <p:txEl>
                                              <p:pRg st="217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66">
                                            <p:txEl>
                                              <p:pRg st="217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6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166">
                                            <p:txEl>
                                              <p:pRg st="263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66">
                                            <p:txEl>
                                              <p:pRg st="26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66">
                                            <p:txEl>
                                              <p:pRg st="26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0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166">
                                            <p:txEl>
                                              <p:pRg st="303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66">
                                            <p:txEl>
                                              <p:pRg st="30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66">
                                            <p:txEl>
                                              <p:pRg st="30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19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166">
                                            <p:txEl>
                                              <p:pRg st="319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66">
                                            <p:txEl>
                                              <p:pRg st="319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66">
                                            <p:txEl>
                                              <p:pRg st="319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38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66">
                                            <p:txEl>
                                              <p:pRg st="338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66">
                                            <p:txEl>
                                              <p:pRg st="338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66">
                                            <p:txEl>
                                              <p:pRg st="338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604240" y="1780920"/>
            <a:ext cx="8420040" cy="4383360"/>
          </a:xfrm>
          <a:prstGeom prst="rect">
            <a:avLst/>
          </a:prstGeom>
          <a:solidFill>
            <a:srgbClr val="595959"/>
          </a:solidFill>
          <a:ln w="9360">
            <a:noFill/>
          </a:ln>
        </p:spPr>
      </p:sp>
      <p:sp>
        <p:nvSpPr>
          <p:cNvPr id="170" name="CustomShape 2"/>
          <p:cNvSpPr/>
          <p:nvPr/>
        </p:nvSpPr>
        <p:spPr>
          <a:xfrm>
            <a:off x="519120" y="1780920"/>
            <a:ext cx="2084760" cy="2085480"/>
          </a:xfrm>
          <a:prstGeom prst="rect">
            <a:avLst/>
          </a:prstGeom>
          <a:solidFill>
            <a:srgbClr val="94c949"/>
          </a:solidFill>
          <a:ln w="9360">
            <a:noFill/>
          </a:ln>
        </p:spPr>
      </p:sp>
      <p:sp>
        <p:nvSpPr>
          <p:cNvPr id="171" name="TextShape 3"/>
          <p:cNvSpPr txBox="1"/>
          <p:nvPr/>
        </p:nvSpPr>
        <p:spPr>
          <a:xfrm>
            <a:off x="519120" y="228600"/>
            <a:ext cx="11148480" cy="1758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MapReduce</a:t>
            </a:r>
            <a:r>
              <a:rPr lang="en-US" sz="5500">
                <a:solidFill>
                  <a:srgbClr val="ffffff"/>
                </a:solidFill>
                <a:latin typeface="Segoe UI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Segoe UI Light"/>
              </a:rPr>
              <a:t>A programming model and an associated implementation for processing and generating large data sets.</a:t>
            </a:r>
            <a:r>
              <a:rPr lang="en-US" sz="2400">
                <a:solidFill>
                  <a:srgbClr val="ffffff"/>
                </a:solidFill>
                <a:latin typeface="Segoe UI Light"/>
              </a:rPr>
              <a:t>
</a:t>
            </a:r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809640" y="2330640"/>
            <a:ext cx="1450080" cy="98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3" name="CustomShape 5"/>
          <p:cNvSpPr/>
          <p:nvPr/>
        </p:nvSpPr>
        <p:spPr>
          <a:xfrm>
            <a:off x="2604240" y="1780920"/>
            <a:ext cx="8420040" cy="397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Google is one of the largest users of multiple processor computing in the world.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MapReduce was introduced in a paper written in 2004 by Jeffrey Dean and Sanjay Ghemawat from Google.</a:t>
            </a:r>
            <a:endParaRPr/>
          </a:p>
        </p:txBody>
      </p:sp>
      <p:pic>
        <p:nvPicPr>
          <p:cNvPr id="1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0"/>
            <a:ext cx="152280" cy="1522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>
    <p:fade/>
  </p:transition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173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73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73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173">
                                            <p:txEl>
                                              <p:pRg st="82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73">
                                            <p:txEl>
                                              <p:pRg st="8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73">
                                            <p:txEl>
                                              <p:pRg st="8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604240" y="1780920"/>
            <a:ext cx="8420040" cy="4902120"/>
          </a:xfrm>
          <a:prstGeom prst="rect">
            <a:avLst/>
          </a:prstGeom>
          <a:solidFill>
            <a:srgbClr val="595959"/>
          </a:solidFill>
          <a:ln w="93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519120" y="1780920"/>
            <a:ext cx="2084760" cy="2085480"/>
          </a:xfrm>
          <a:prstGeom prst="rect">
            <a:avLst/>
          </a:prstGeom>
          <a:solidFill>
            <a:srgbClr val="94c949"/>
          </a:solidFill>
          <a:ln w="9360">
            <a:noFill/>
          </a:ln>
        </p:spPr>
      </p:sp>
      <p:sp>
        <p:nvSpPr>
          <p:cNvPr id="177" name="TextShape 3"/>
          <p:cNvSpPr txBox="1"/>
          <p:nvPr/>
        </p:nvSpPr>
        <p:spPr>
          <a:xfrm>
            <a:off x="519120" y="228600"/>
            <a:ext cx="11148480" cy="1758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MapReduce</a:t>
            </a:r>
            <a:r>
              <a:rPr lang="en-US" sz="5500">
                <a:solidFill>
                  <a:srgbClr val="ffffff"/>
                </a:solidFill>
                <a:latin typeface="Segoe UI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Segoe UI Light"/>
              </a:rPr>
              <a:t>A programming model and an associated implementation for processing and generating large data sets.</a:t>
            </a:r>
            <a:r>
              <a:rPr lang="en-US" sz="2400">
                <a:solidFill>
                  <a:srgbClr val="ffffff"/>
                </a:solidFill>
                <a:latin typeface="Segoe UI Light"/>
              </a:rPr>
              <a:t>
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2604240" y="1780920"/>
            <a:ext cx="8420040" cy="49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Segoe UI Light"/>
              </a:rPr>
              <a:t>What is MapReduce?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Users specify a </a:t>
            </a:r>
            <a:r>
              <a:rPr i="1" lang="en-IN" sz="2200">
                <a:solidFill>
                  <a:srgbClr val="ffffff"/>
                </a:solidFill>
                <a:latin typeface="Segoe UI"/>
              </a:rPr>
              <a:t>map function </a:t>
            </a:r>
            <a:r>
              <a:rPr lang="en-IN" sz="2200">
                <a:solidFill>
                  <a:srgbClr val="ffffff"/>
                </a:solidFill>
                <a:latin typeface="Segoe UI"/>
              </a:rPr>
              <a:t>that processes a key/value pair to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generate a set of </a:t>
            </a:r>
            <a:r>
              <a:rPr i="1" lang="en-IN" sz="2200">
                <a:solidFill>
                  <a:srgbClr val="ffffff"/>
                </a:solidFill>
                <a:latin typeface="Segoe UI"/>
              </a:rPr>
              <a:t>intermediate</a:t>
            </a:r>
            <a:r>
              <a:rPr lang="en-IN" sz="2200">
                <a:solidFill>
                  <a:srgbClr val="ffffff"/>
                </a:solidFill>
                <a:latin typeface="Segoe UI"/>
              </a:rPr>
              <a:t> key/value pairs, and a </a:t>
            </a:r>
            <a:r>
              <a:rPr i="1" lang="en-IN" sz="2200">
                <a:solidFill>
                  <a:srgbClr val="ffffff"/>
                </a:solidFill>
                <a:latin typeface="Segoe UI"/>
              </a:rPr>
              <a:t>reduce</a:t>
            </a:r>
            <a:r>
              <a:rPr lang="en-IN" sz="2200">
                <a:solidFill>
                  <a:srgbClr val="ffffff"/>
                </a:solidFill>
                <a:latin typeface="Segoe UI"/>
              </a:rPr>
              <a:t> function that merges all intermediate values associated with the same intermediate key.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Segoe UI"/>
              </a:rPr>
              <a:t>How does it help Application developers?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Simple library which they have to include application code to obtain: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1. Automatic parallelization and distribution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2. Fault-tolerance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3. I/O scheduling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4. Status and monitoring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Hides complexity beneath the features provided  by it.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846000" y="2385360"/>
            <a:ext cx="1310400" cy="101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0"/>
            <a:ext cx="152280" cy="1522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>
    <p:fade/>
  </p:transition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178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78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78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178">
                                            <p:txEl>
                                              <p:pRg st="1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78">
                                            <p:txEl>
                                              <p:pRg st="1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78">
                                            <p:txEl>
                                              <p:pRg st="1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3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178">
                                            <p:txEl>
                                              <p:pRg st="83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178">
                                            <p:txEl>
                                              <p:pRg st="83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178">
                                            <p:txEl>
                                              <p:pRg st="83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33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78">
                                            <p:txEl>
                                              <p:pRg st="233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78">
                                            <p:txEl>
                                              <p:pRg st="233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78">
                                            <p:txEl>
                                              <p:pRg st="233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7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78">
                                            <p:txEl>
                                              <p:pRg st="274" end="3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78">
                                            <p:txEl>
                                              <p:pRg st="27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78">
                                            <p:txEl>
                                              <p:pRg st="27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44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178">
                                            <p:txEl>
                                              <p:pRg st="344" end="3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78">
                                            <p:txEl>
                                              <p:pRg st="344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78">
                                            <p:txEl>
                                              <p:pRg st="344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90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178">
                                            <p:txEl>
                                              <p:pRg st="390" end="4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178">
                                            <p:txEl>
                                              <p:pRg st="390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178">
                                            <p:txEl>
                                              <p:pRg st="390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09" end="4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178">
                                            <p:txEl>
                                              <p:pRg st="409" end="4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178">
                                            <p:txEl>
                                              <p:pRg st="409" end="4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78">
                                            <p:txEl>
                                              <p:pRg st="409" end="4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27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178">
                                            <p:txEl>
                                              <p:pRg st="427" end="4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178">
                                            <p:txEl>
                                              <p:pRg st="427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78">
                                            <p:txEl>
                                              <p:pRg st="427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53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178">
                                            <p:txEl>
                                              <p:pRg st="453" end="5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178">
                                            <p:txEl>
                                              <p:pRg st="453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78">
                                            <p:txEl>
                                              <p:pRg st="453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65200" y="1247040"/>
            <a:ext cx="11072160" cy="5436000"/>
          </a:xfrm>
          <a:prstGeom prst="rect">
            <a:avLst/>
          </a:prstGeom>
          <a:solidFill>
            <a:srgbClr val="595959"/>
          </a:solidFill>
          <a:ln w="9360">
            <a:noFill/>
          </a:ln>
        </p:spPr>
      </p:sp>
      <p:sp>
        <p:nvSpPr>
          <p:cNvPr id="182" name="TextShape 2"/>
          <p:cNvSpPr txBox="1"/>
          <p:nvPr/>
        </p:nvSpPr>
        <p:spPr>
          <a:xfrm>
            <a:off x="519120" y="228600"/>
            <a:ext cx="11148480" cy="1093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lang="en-US" sz="5500">
                <a:solidFill>
                  <a:srgbClr val="ffffff"/>
                </a:solidFill>
                <a:latin typeface="Segoe UI Light"/>
              </a:rPr>
              <a:t>Programming model</a:t>
            </a:r>
            <a:r>
              <a:rPr lang="en-US" sz="2400">
                <a:solidFill>
                  <a:srgbClr val="ffffff"/>
                </a:solidFill>
                <a:latin typeface="Segoe UI Light"/>
              </a:rPr>
              <a:t>.</a:t>
            </a:r>
            <a:r>
              <a:rPr lang="en-US" sz="2400">
                <a:solidFill>
                  <a:srgbClr val="ffffff"/>
                </a:solidFill>
                <a:latin typeface="Segoe UI Light"/>
              </a:rPr>
              <a:t>
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565200" y="1247040"/>
            <a:ext cx="11072160" cy="54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 </a:t>
            </a:r>
            <a:r>
              <a:rPr lang="en-IN" sz="2200">
                <a:solidFill>
                  <a:srgbClr val="ffffff"/>
                </a:solidFill>
                <a:latin typeface="Segoe UI"/>
              </a:rPr>
              <a:t>Input &amp; Output: each a set of </a:t>
            </a:r>
            <a:r>
              <a:rPr lang="en-IN" sz="2800">
                <a:solidFill>
                  <a:srgbClr val="ffffff"/>
                </a:solidFill>
                <a:latin typeface="Segoe UI"/>
              </a:rPr>
              <a:t>key/value</a:t>
            </a:r>
            <a:r>
              <a:rPr lang="en-IN" sz="2200">
                <a:solidFill>
                  <a:srgbClr val="ffffff"/>
                </a:solidFill>
                <a:latin typeface="Segoe UI"/>
              </a:rPr>
              <a:t> pairs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Programmer specifies two functions: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map (in_key, in_value) -&gt; list(out_key, intermediate_value)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    </a:t>
            </a:r>
            <a:r>
              <a:rPr lang="en-IN" sz="2200">
                <a:solidFill>
                  <a:srgbClr val="ffffff"/>
                </a:solidFill>
                <a:latin typeface="Segoe UI"/>
              </a:rPr>
              <a:t>Processes input key/value pair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    </a:t>
            </a:r>
            <a:r>
              <a:rPr lang="en-IN" sz="2200">
                <a:solidFill>
                  <a:srgbClr val="ffffff"/>
                </a:solidFill>
                <a:latin typeface="Segoe UI"/>
              </a:rPr>
              <a:t>Produces set of intermediate pairs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reduce (out_key, list(intermediate_value)) -&gt; list(out_value)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    </a:t>
            </a:r>
            <a:r>
              <a:rPr lang="en-IN" sz="2200">
                <a:solidFill>
                  <a:srgbClr val="ffffff"/>
                </a:solidFill>
                <a:latin typeface="Segoe UI"/>
              </a:rPr>
              <a:t>Combines all intermediate values for a particular key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    </a:t>
            </a:r>
            <a:r>
              <a:rPr lang="en-IN" sz="2200">
                <a:solidFill>
                  <a:srgbClr val="ffffff"/>
                </a:solidFill>
                <a:latin typeface="Segoe UI"/>
              </a:rPr>
              <a:t>Produces a set of merged output values (usually just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Inspired by similar primitives in LISP and other functional programming languages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0"/>
            <a:ext cx="152280" cy="1522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>
    <p:fade/>
  </p:transition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19120" y="2819520"/>
            <a:ext cx="11148480" cy="12186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8800">
                <a:solidFill>
                  <a:srgbClr val="ffffff"/>
                </a:solidFill>
                <a:latin typeface="Segoe UI Light"/>
              </a:rPr>
              <a:t>Demo</a:t>
            </a:r>
            <a:endParaRPr/>
          </a:p>
        </p:txBody>
      </p:sp>
    </p:spTree>
  </p:cSld>
  <p:transition>
    <p:fade/>
  </p:transition>
  <p:timing>
    <p:tnLst>
      <p:par>
        <p:cTn id="228" dur="indefinite" restart="never" nodeType="tmRoot">
          <p:childTnLst>
            <p:seq>
              <p:cTn id="2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65200" y="1247040"/>
            <a:ext cx="11072160" cy="54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1721880" y="333720"/>
            <a:ext cx="1841040" cy="920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3700">
                <a:solidFill>
                  <a:srgbClr val="ffffff"/>
                </a:solidFill>
                <a:latin typeface="Segoe UI Light"/>
                <a:ea typeface="Segoe UI"/>
              </a:rPr>
              <a:t>Input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2953800" y="714960"/>
            <a:ext cx="490680" cy="379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"/>
              </a:rPr>
              <a:t>cc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 rot="5400000">
            <a:off x="2214000" y="124200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190" name="CustomShape 5"/>
          <p:cNvSpPr/>
          <p:nvPr/>
        </p:nvSpPr>
        <p:spPr>
          <a:xfrm>
            <a:off x="2072520" y="2104560"/>
            <a:ext cx="1080360" cy="1011960"/>
          </a:xfrm>
          <a:prstGeom prst="ellipse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Segoe UI"/>
                <a:ea typeface="Segoe UI"/>
              </a:rPr>
              <a:t>M</a:t>
            </a:r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3910680" y="333720"/>
            <a:ext cx="1841040" cy="920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3700">
                <a:solidFill>
                  <a:srgbClr val="ffffff"/>
                </a:solidFill>
                <a:latin typeface="Segoe UI Light"/>
                <a:ea typeface="Segoe UI"/>
              </a:rPr>
              <a:t>Input</a:t>
            </a:r>
            <a:endParaRPr/>
          </a:p>
        </p:txBody>
      </p:sp>
      <p:sp>
        <p:nvSpPr>
          <p:cNvPr id="192" name="CustomShape 7"/>
          <p:cNvSpPr/>
          <p:nvPr/>
        </p:nvSpPr>
        <p:spPr>
          <a:xfrm>
            <a:off x="5142600" y="714960"/>
            <a:ext cx="490680" cy="379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"/>
              </a:rPr>
              <a:t>cc</a:t>
            </a:r>
            <a:endParaRPr/>
          </a:p>
        </p:txBody>
      </p:sp>
      <p:sp>
        <p:nvSpPr>
          <p:cNvPr id="193" name="CustomShape 8"/>
          <p:cNvSpPr/>
          <p:nvPr/>
        </p:nvSpPr>
        <p:spPr>
          <a:xfrm>
            <a:off x="6151320" y="333720"/>
            <a:ext cx="1841040" cy="920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3700">
                <a:solidFill>
                  <a:srgbClr val="ffffff"/>
                </a:solidFill>
                <a:latin typeface="Segoe UI Light"/>
                <a:ea typeface="Segoe UI"/>
              </a:rPr>
              <a:t>Input</a:t>
            </a:r>
            <a:endParaRPr/>
          </a:p>
        </p:txBody>
      </p:sp>
      <p:sp>
        <p:nvSpPr>
          <p:cNvPr id="194" name="CustomShape 9"/>
          <p:cNvSpPr/>
          <p:nvPr/>
        </p:nvSpPr>
        <p:spPr>
          <a:xfrm>
            <a:off x="7383240" y="714960"/>
            <a:ext cx="490680" cy="379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"/>
              </a:rPr>
              <a:t>cc</a:t>
            </a:r>
            <a:endParaRPr/>
          </a:p>
        </p:txBody>
      </p:sp>
      <p:sp>
        <p:nvSpPr>
          <p:cNvPr id="195" name="CustomShape 10"/>
          <p:cNvSpPr/>
          <p:nvPr/>
        </p:nvSpPr>
        <p:spPr>
          <a:xfrm>
            <a:off x="8378280" y="325440"/>
            <a:ext cx="1841040" cy="92052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3700">
                <a:solidFill>
                  <a:srgbClr val="ffffff"/>
                </a:solidFill>
                <a:latin typeface="Segoe UI Light"/>
                <a:ea typeface="Segoe UI"/>
              </a:rPr>
              <a:t>Input</a:t>
            </a:r>
            <a:endParaRPr/>
          </a:p>
        </p:txBody>
      </p:sp>
      <p:sp>
        <p:nvSpPr>
          <p:cNvPr id="196" name="CustomShape 11"/>
          <p:cNvSpPr/>
          <p:nvPr/>
        </p:nvSpPr>
        <p:spPr>
          <a:xfrm>
            <a:off x="9609840" y="706680"/>
            <a:ext cx="490680" cy="379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Segoe UI"/>
              </a:rPr>
              <a:t>cc</a:t>
            </a:r>
            <a:endParaRPr/>
          </a:p>
        </p:txBody>
      </p:sp>
      <p:sp>
        <p:nvSpPr>
          <p:cNvPr id="197" name="CustomShape 12"/>
          <p:cNvSpPr/>
          <p:nvPr/>
        </p:nvSpPr>
        <p:spPr>
          <a:xfrm rot="5400000">
            <a:off x="4402800" y="124200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198" name="CustomShape 13"/>
          <p:cNvSpPr/>
          <p:nvPr/>
        </p:nvSpPr>
        <p:spPr>
          <a:xfrm rot="5400000">
            <a:off x="6643080" y="124200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199" name="CustomShape 14"/>
          <p:cNvSpPr/>
          <p:nvPr/>
        </p:nvSpPr>
        <p:spPr>
          <a:xfrm rot="5400000">
            <a:off x="8870040" y="123408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00" name="CustomShape 15"/>
          <p:cNvSpPr/>
          <p:nvPr/>
        </p:nvSpPr>
        <p:spPr>
          <a:xfrm>
            <a:off x="4291200" y="2118600"/>
            <a:ext cx="1080360" cy="1011960"/>
          </a:xfrm>
          <a:prstGeom prst="ellipse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Segoe UI"/>
                <a:ea typeface="Segoe UI"/>
              </a:rPr>
              <a:t>M</a:t>
            </a:r>
            <a:endParaRPr/>
          </a:p>
        </p:txBody>
      </p:sp>
      <p:sp>
        <p:nvSpPr>
          <p:cNvPr id="201" name="CustomShape 16"/>
          <p:cNvSpPr/>
          <p:nvPr/>
        </p:nvSpPr>
        <p:spPr>
          <a:xfrm>
            <a:off x="6512760" y="2104560"/>
            <a:ext cx="1080360" cy="1011960"/>
          </a:xfrm>
          <a:prstGeom prst="ellipse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Segoe UI"/>
                <a:ea typeface="Segoe UI"/>
              </a:rPr>
              <a:t>M</a:t>
            </a:r>
            <a:endParaRPr/>
          </a:p>
        </p:txBody>
      </p:sp>
      <p:sp>
        <p:nvSpPr>
          <p:cNvPr id="202" name="CustomShape 17"/>
          <p:cNvSpPr/>
          <p:nvPr/>
        </p:nvSpPr>
        <p:spPr>
          <a:xfrm>
            <a:off x="8774640" y="2118600"/>
            <a:ext cx="1080360" cy="1011960"/>
          </a:xfrm>
          <a:prstGeom prst="ellipse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Segoe UI"/>
                <a:ea typeface="Segoe UI"/>
              </a:rPr>
              <a:t>M</a:t>
            </a:r>
            <a:endParaRPr/>
          </a:p>
        </p:txBody>
      </p:sp>
      <p:sp>
        <p:nvSpPr>
          <p:cNvPr id="203" name="CustomShape 18"/>
          <p:cNvSpPr/>
          <p:nvPr/>
        </p:nvSpPr>
        <p:spPr>
          <a:xfrm rot="5400000">
            <a:off x="2214000" y="311976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04" name="CustomShape 19"/>
          <p:cNvSpPr/>
          <p:nvPr/>
        </p:nvSpPr>
        <p:spPr>
          <a:xfrm rot="5400000">
            <a:off x="4402800" y="311976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05" name="CustomShape 20"/>
          <p:cNvSpPr/>
          <p:nvPr/>
        </p:nvSpPr>
        <p:spPr>
          <a:xfrm rot="5400000">
            <a:off x="6643080" y="311976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06" name="CustomShape 21"/>
          <p:cNvSpPr/>
          <p:nvPr/>
        </p:nvSpPr>
        <p:spPr>
          <a:xfrm rot="5400000">
            <a:off x="8870040" y="311184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07" name="CustomShape 22"/>
          <p:cNvSpPr/>
          <p:nvPr/>
        </p:nvSpPr>
        <p:spPr>
          <a:xfrm>
            <a:off x="1749600" y="3973320"/>
            <a:ext cx="1841040" cy="1379880"/>
          </a:xfrm>
          <a:prstGeom prst="rect">
            <a:avLst/>
          </a:prstGeom>
          <a:solidFill>
            <a:srgbClr val="ed5326"/>
          </a:solidFill>
          <a:ln w="10800">
            <a:solidFill>
              <a:srgbClr val="af3d1c"/>
            </a:solidFill>
            <a:round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Segoe UI Light"/>
                <a:ea typeface="Segoe UI"/>
              </a:rPr>
              <a:t>K1:v1, K1:v2,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Segoe UI Light"/>
                <a:ea typeface="Segoe UI"/>
              </a:rPr>
              <a:t>K2:v3….</a:t>
            </a:r>
            <a:endParaRPr/>
          </a:p>
        </p:txBody>
      </p:sp>
      <p:sp>
        <p:nvSpPr>
          <p:cNvPr id="208" name="CustomShape 23"/>
          <p:cNvSpPr/>
          <p:nvPr/>
        </p:nvSpPr>
        <p:spPr>
          <a:xfrm>
            <a:off x="3938040" y="3973320"/>
            <a:ext cx="1841040" cy="1379880"/>
          </a:xfrm>
          <a:prstGeom prst="rect">
            <a:avLst/>
          </a:prstGeom>
          <a:solidFill>
            <a:srgbClr val="ed5326"/>
          </a:solidFill>
          <a:ln w="10800">
            <a:solidFill>
              <a:srgbClr val="af3d1c"/>
            </a:solidFill>
            <a:round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Segoe UI"/>
                <a:ea typeface="Segoe UI"/>
              </a:rPr>
              <a:t>NULL</a:t>
            </a:r>
            <a:endParaRPr/>
          </a:p>
        </p:txBody>
      </p:sp>
      <p:sp>
        <p:nvSpPr>
          <p:cNvPr id="209" name="CustomShape 24"/>
          <p:cNvSpPr/>
          <p:nvPr/>
        </p:nvSpPr>
        <p:spPr>
          <a:xfrm>
            <a:off x="6178680" y="3973320"/>
            <a:ext cx="1841040" cy="1379880"/>
          </a:xfrm>
          <a:prstGeom prst="rect">
            <a:avLst/>
          </a:prstGeom>
          <a:solidFill>
            <a:srgbClr val="ed5326"/>
          </a:solidFill>
          <a:ln w="10800">
            <a:solidFill>
              <a:srgbClr val="af3d1c"/>
            </a:solidFill>
            <a:round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Segoe UI"/>
                <a:ea typeface="Segoe UI"/>
              </a:rPr>
              <a:t>K1:v4,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Segoe UI"/>
                <a:ea typeface="Segoe UI"/>
              </a:rPr>
              <a:t>K3:v5</a:t>
            </a:r>
            <a:endParaRPr/>
          </a:p>
        </p:txBody>
      </p:sp>
      <p:sp>
        <p:nvSpPr>
          <p:cNvPr id="210" name="CustomShape 25"/>
          <p:cNvSpPr/>
          <p:nvPr/>
        </p:nvSpPr>
        <p:spPr>
          <a:xfrm>
            <a:off x="8405640" y="3965040"/>
            <a:ext cx="1841040" cy="1387800"/>
          </a:xfrm>
          <a:prstGeom prst="rect">
            <a:avLst/>
          </a:prstGeom>
          <a:solidFill>
            <a:srgbClr val="ed5326"/>
          </a:solidFill>
          <a:ln w="10800">
            <a:solidFill>
              <a:srgbClr val="af3d1c"/>
            </a:solidFill>
            <a:round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500">
                <a:solidFill>
                  <a:srgbClr val="ffffff"/>
                </a:solidFill>
                <a:latin typeface="Segoe UI"/>
                <a:ea typeface="Segoe UI"/>
              </a:rPr>
              <a:t>K4:v6</a:t>
            </a:r>
            <a:endParaRPr/>
          </a:p>
        </p:txBody>
      </p:sp>
      <p:sp>
        <p:nvSpPr>
          <p:cNvPr id="211" name="CustomShape 26"/>
          <p:cNvSpPr/>
          <p:nvPr/>
        </p:nvSpPr>
        <p:spPr>
          <a:xfrm rot="5400000">
            <a:off x="2241360" y="534888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12" name="CustomShape 27"/>
          <p:cNvSpPr/>
          <p:nvPr/>
        </p:nvSpPr>
        <p:spPr>
          <a:xfrm rot="5400000">
            <a:off x="4430160" y="534888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13" name="CustomShape 28"/>
          <p:cNvSpPr/>
          <p:nvPr/>
        </p:nvSpPr>
        <p:spPr>
          <a:xfrm rot="5400000">
            <a:off x="6670800" y="534888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14" name="CustomShape 29"/>
          <p:cNvSpPr/>
          <p:nvPr/>
        </p:nvSpPr>
        <p:spPr>
          <a:xfrm rot="5400000">
            <a:off x="8897400" y="534096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pic>
        <p:nvPicPr>
          <p:cNvPr id="2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0"/>
            <a:ext cx="152280" cy="1522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>
    <p:fade/>
  </p:transition>
  <p:timing>
    <p:tnLst>
      <p:par>
        <p:cTn id="230" dur="indefinite" restart="never" nodeType="tmRoot">
          <p:childTnLst>
            <p:seq>
              <p:cTn id="231" dur="indefinite" nodeType="mainSeq">
                <p:childTnLst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5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65200" y="1247040"/>
            <a:ext cx="11072160" cy="54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ffffff"/>
                </a:solidFill>
                <a:latin typeface="Segoe U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7" name="CustomShape 2"/>
          <p:cNvSpPr/>
          <p:nvPr/>
        </p:nvSpPr>
        <p:spPr>
          <a:xfrm rot="5400000">
            <a:off x="2214000" y="1368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18" name="CustomShape 3"/>
          <p:cNvSpPr/>
          <p:nvPr/>
        </p:nvSpPr>
        <p:spPr>
          <a:xfrm rot="5400000">
            <a:off x="4402800" y="1368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19" name="CustomShape 4"/>
          <p:cNvSpPr/>
          <p:nvPr/>
        </p:nvSpPr>
        <p:spPr>
          <a:xfrm rot="5400000">
            <a:off x="6643080" y="1368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20" name="CustomShape 5"/>
          <p:cNvSpPr/>
          <p:nvPr/>
        </p:nvSpPr>
        <p:spPr>
          <a:xfrm rot="5400000">
            <a:off x="8870040" y="576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21" name="CustomShape 6"/>
          <p:cNvSpPr/>
          <p:nvPr/>
        </p:nvSpPr>
        <p:spPr>
          <a:xfrm rot="5400000">
            <a:off x="2214000" y="189144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22" name="CustomShape 7"/>
          <p:cNvSpPr/>
          <p:nvPr/>
        </p:nvSpPr>
        <p:spPr>
          <a:xfrm rot="5400000">
            <a:off x="4402800" y="189144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23" name="CustomShape 8"/>
          <p:cNvSpPr/>
          <p:nvPr/>
        </p:nvSpPr>
        <p:spPr>
          <a:xfrm rot="5400000">
            <a:off x="6643080" y="189144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24" name="CustomShape 9"/>
          <p:cNvSpPr/>
          <p:nvPr/>
        </p:nvSpPr>
        <p:spPr>
          <a:xfrm rot="5400000">
            <a:off x="8870040" y="188352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25" name="CustomShape 10"/>
          <p:cNvSpPr/>
          <p:nvPr/>
        </p:nvSpPr>
        <p:spPr>
          <a:xfrm>
            <a:off x="1749600" y="2761920"/>
            <a:ext cx="1720800" cy="1135800"/>
          </a:xfrm>
          <a:prstGeom prst="rect">
            <a:avLst/>
          </a:prstGeom>
          <a:solidFill>
            <a:srgbClr val="ed5326"/>
          </a:solidFill>
          <a:ln w="10800">
            <a:solidFill>
              <a:srgbClr val="af3d1c"/>
            </a:solidFill>
            <a:round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Segoe UI Light"/>
                <a:ea typeface="Segoe UI"/>
              </a:rPr>
              <a:t>K1:v1, K1:v2,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Segoe UI Light"/>
                <a:ea typeface="Segoe UI"/>
              </a:rPr>
              <a:t>K1:v4</a:t>
            </a:r>
            <a:endParaRPr/>
          </a:p>
        </p:txBody>
      </p:sp>
      <p:sp>
        <p:nvSpPr>
          <p:cNvPr id="226" name="CustomShape 11"/>
          <p:cNvSpPr/>
          <p:nvPr/>
        </p:nvSpPr>
        <p:spPr>
          <a:xfrm rot="5400000">
            <a:off x="2181240" y="388584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27" name="CustomShape 12"/>
          <p:cNvSpPr/>
          <p:nvPr/>
        </p:nvSpPr>
        <p:spPr>
          <a:xfrm rot="5400000">
            <a:off x="4402800" y="384912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28" name="CustomShape 13"/>
          <p:cNvSpPr/>
          <p:nvPr/>
        </p:nvSpPr>
        <p:spPr>
          <a:xfrm rot="5400000">
            <a:off x="6643080" y="384912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29" name="CustomShape 14"/>
          <p:cNvSpPr/>
          <p:nvPr/>
        </p:nvSpPr>
        <p:spPr>
          <a:xfrm rot="5400000">
            <a:off x="8916120" y="3877560"/>
            <a:ext cx="857520" cy="88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30" name="CustomShape 15"/>
          <p:cNvSpPr/>
          <p:nvPr/>
        </p:nvSpPr>
        <p:spPr>
          <a:xfrm>
            <a:off x="1749600" y="884160"/>
            <a:ext cx="8325360" cy="101160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3500">
                <a:solidFill>
                  <a:srgbClr val="ffffff"/>
                </a:solidFill>
                <a:latin typeface="Segoe UI"/>
                <a:ea typeface="Segoe UI"/>
              </a:rPr>
              <a:t>SORT and GROUP by keys</a:t>
            </a:r>
            <a:endParaRPr/>
          </a:p>
        </p:txBody>
      </p:sp>
      <p:sp>
        <p:nvSpPr>
          <p:cNvPr id="231" name="CustomShape 16"/>
          <p:cNvSpPr/>
          <p:nvPr/>
        </p:nvSpPr>
        <p:spPr>
          <a:xfrm>
            <a:off x="2069640" y="4748400"/>
            <a:ext cx="1080360" cy="1011960"/>
          </a:xfrm>
          <a:prstGeom prst="ellipse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Segoe UI"/>
                <a:ea typeface="Segoe UI"/>
              </a:rPr>
              <a:t>R</a:t>
            </a:r>
            <a:endParaRPr/>
          </a:p>
        </p:txBody>
      </p:sp>
      <p:sp>
        <p:nvSpPr>
          <p:cNvPr id="232" name="CustomShape 17"/>
          <p:cNvSpPr/>
          <p:nvPr/>
        </p:nvSpPr>
        <p:spPr>
          <a:xfrm>
            <a:off x="4291200" y="4692240"/>
            <a:ext cx="1080360" cy="1011960"/>
          </a:xfrm>
          <a:prstGeom prst="ellipse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Segoe UI"/>
                <a:ea typeface="Segoe UI"/>
              </a:rPr>
              <a:t>R</a:t>
            </a:r>
            <a:endParaRPr/>
          </a:p>
        </p:txBody>
      </p:sp>
      <p:sp>
        <p:nvSpPr>
          <p:cNvPr id="233" name="CustomShape 18"/>
          <p:cNvSpPr/>
          <p:nvPr/>
        </p:nvSpPr>
        <p:spPr>
          <a:xfrm>
            <a:off x="6531840" y="4692240"/>
            <a:ext cx="1080360" cy="1011960"/>
          </a:xfrm>
          <a:prstGeom prst="ellipse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Segoe UI"/>
                <a:ea typeface="Segoe UI"/>
              </a:rPr>
              <a:t>R</a:t>
            </a:r>
            <a:endParaRPr/>
          </a:p>
        </p:txBody>
      </p:sp>
      <p:sp>
        <p:nvSpPr>
          <p:cNvPr id="234" name="CustomShape 19"/>
          <p:cNvSpPr/>
          <p:nvPr/>
        </p:nvSpPr>
        <p:spPr>
          <a:xfrm>
            <a:off x="8804520" y="4719600"/>
            <a:ext cx="1080360" cy="1011960"/>
          </a:xfrm>
          <a:prstGeom prst="ellipse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Segoe UI"/>
                <a:ea typeface="Segoe UI"/>
              </a:rPr>
              <a:t>R</a:t>
            </a:r>
            <a:endParaRPr/>
          </a:p>
        </p:txBody>
      </p:sp>
      <p:sp>
        <p:nvSpPr>
          <p:cNvPr id="235" name="CustomShape 20"/>
          <p:cNvSpPr/>
          <p:nvPr/>
        </p:nvSpPr>
        <p:spPr>
          <a:xfrm>
            <a:off x="3970800" y="2743200"/>
            <a:ext cx="1720800" cy="1135800"/>
          </a:xfrm>
          <a:prstGeom prst="rect">
            <a:avLst/>
          </a:prstGeom>
          <a:solidFill>
            <a:srgbClr val="ed5326"/>
          </a:solidFill>
          <a:ln w="10800">
            <a:solidFill>
              <a:srgbClr val="af3d1c"/>
            </a:solidFill>
            <a:round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Segoe UI Light"/>
                <a:ea typeface="Segoe UI"/>
              </a:rPr>
              <a:t>K2:v3</a:t>
            </a:r>
            <a:endParaRPr/>
          </a:p>
        </p:txBody>
      </p:sp>
      <p:sp>
        <p:nvSpPr>
          <p:cNvPr id="236" name="CustomShape 21"/>
          <p:cNvSpPr/>
          <p:nvPr/>
        </p:nvSpPr>
        <p:spPr>
          <a:xfrm>
            <a:off x="6211440" y="2725560"/>
            <a:ext cx="1720800" cy="1135800"/>
          </a:xfrm>
          <a:prstGeom prst="rect">
            <a:avLst/>
          </a:prstGeom>
          <a:solidFill>
            <a:srgbClr val="ed5326"/>
          </a:solidFill>
          <a:ln w="10800">
            <a:solidFill>
              <a:srgbClr val="af3d1c"/>
            </a:solidFill>
            <a:round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Segoe UI Light"/>
                <a:ea typeface="Segoe UI"/>
              </a:rPr>
              <a:t>K3:v5</a:t>
            </a:r>
            <a:endParaRPr/>
          </a:p>
        </p:txBody>
      </p:sp>
      <p:sp>
        <p:nvSpPr>
          <p:cNvPr id="237" name="CustomShape 22"/>
          <p:cNvSpPr/>
          <p:nvPr/>
        </p:nvSpPr>
        <p:spPr>
          <a:xfrm>
            <a:off x="8438400" y="2754000"/>
            <a:ext cx="1720800" cy="1135800"/>
          </a:xfrm>
          <a:prstGeom prst="rect">
            <a:avLst/>
          </a:prstGeom>
          <a:solidFill>
            <a:srgbClr val="ed5326"/>
          </a:solidFill>
          <a:ln w="10800">
            <a:solidFill>
              <a:srgbClr val="af3d1c"/>
            </a:solidFill>
            <a:round/>
          </a:ln>
        </p:spPr>
        <p:txBody>
          <a:bodyPr lIns="122040" rIns="122040" tIns="60840" bIns="122040" anchor="b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Segoe UI Light"/>
                <a:ea typeface="Segoe UI"/>
              </a:rPr>
              <a:t>K4:v6</a:t>
            </a:r>
            <a:endParaRPr/>
          </a:p>
        </p:txBody>
      </p:sp>
      <p:sp>
        <p:nvSpPr>
          <p:cNvPr id="238" name="CustomShape 23"/>
          <p:cNvSpPr/>
          <p:nvPr/>
        </p:nvSpPr>
        <p:spPr>
          <a:xfrm rot="5400000">
            <a:off x="2361600" y="5771520"/>
            <a:ext cx="4971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39" name="CustomShape 24"/>
          <p:cNvSpPr/>
          <p:nvPr/>
        </p:nvSpPr>
        <p:spPr>
          <a:xfrm rot="5400000">
            <a:off x="4583160" y="5735160"/>
            <a:ext cx="4971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40" name="CustomShape 25"/>
          <p:cNvSpPr/>
          <p:nvPr/>
        </p:nvSpPr>
        <p:spPr>
          <a:xfrm rot="5400000">
            <a:off x="6823800" y="5735160"/>
            <a:ext cx="4971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41" name="CustomShape 26"/>
          <p:cNvSpPr/>
          <p:nvPr/>
        </p:nvSpPr>
        <p:spPr>
          <a:xfrm rot="5400000">
            <a:off x="9096480" y="5763600"/>
            <a:ext cx="4971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360">
            <a:noFill/>
          </a:ln>
        </p:spPr>
      </p:sp>
      <p:sp>
        <p:nvSpPr>
          <p:cNvPr id="242" name="CustomShape 27"/>
          <p:cNvSpPr/>
          <p:nvPr/>
        </p:nvSpPr>
        <p:spPr>
          <a:xfrm>
            <a:off x="1856160" y="6233400"/>
            <a:ext cx="8218440" cy="477000"/>
          </a:xfrm>
          <a:prstGeom prst="rect">
            <a:avLst/>
          </a:prstGeom>
          <a:solidFill>
            <a:srgbClr val="3397d3"/>
          </a:solidFill>
          <a:ln w="936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Segoe UI"/>
                <a:ea typeface="Segoe UI"/>
              </a:rPr>
              <a:t>Output</a:t>
            </a:r>
            <a:endParaRPr/>
          </a:p>
        </p:txBody>
      </p:sp>
      <p:pic>
        <p:nvPicPr>
          <p:cNvPr id="2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0"/>
            <a:ext cx="152280" cy="1522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>
    <p:fade/>
  </p:transition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1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