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hyI4UNnYVu91HH07zSyMlXKA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472229-0BDC-42E4-91DC-D99FA3C91FBD}">
  <a:tblStyle styleId="{4D472229-0BDC-42E4-91DC-D99FA3C91F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GillSans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c2d6c9579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1c2d6c95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31c2d6c9579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c2d6c9579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1c2d6c957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31c2d6c9579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bd8a5ea6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31bd8a5ea62_1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c2d6c9579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c2d6c957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1c2d6c9579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c2d6c957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31c2d6c9579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66cf62af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d66cf62a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d66cf62af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bd8a5ea6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31bd8a5ea62_1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c2d6c95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31c2d6c957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ider Slide">
  <p:cSld name="1_Divider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>
            <a:off x="-56445" y="5"/>
            <a:ext cx="9206200" cy="5151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2-line-whitetext-colorshield.png" id="17" name="Google Shape;1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599" y="4296762"/>
            <a:ext cx="1769927" cy="650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2"/>
          <p:cNvPicPr preferRelativeResize="0"/>
          <p:nvPr/>
        </p:nvPicPr>
        <p:blipFill rotWithShape="1">
          <a:blip r:embed="rId3">
            <a:alphaModFix amt="9000"/>
          </a:blip>
          <a:srcRect b="0" l="0" r="0" t="0"/>
          <a:stretch/>
        </p:blipFill>
        <p:spPr>
          <a:xfrm>
            <a:off x="199388" y="151675"/>
            <a:ext cx="3080816" cy="345772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2"/>
          <p:cNvSpPr txBox="1"/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subTitle"/>
          </p:nvPr>
        </p:nvSpPr>
        <p:spPr>
          <a:xfrm>
            <a:off x="958151" y="3255792"/>
            <a:ext cx="7397039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94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94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9pPr>
          </a:lstStyle>
          <a:p/>
        </p:txBody>
      </p:sp>
      <p:grpSp>
        <p:nvGrpSpPr>
          <p:cNvPr id="21" name="Google Shape;21;p12"/>
          <p:cNvGrpSpPr/>
          <p:nvPr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22" name="Google Shape;22;p12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" name="Google Shape;24;p12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457200" y="1067992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546495"/>
            <a:ext cx="4040188" cy="3048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3" name="Google Shape;103;p21"/>
          <p:cNvSpPr txBox="1"/>
          <p:nvPr>
            <p:ph idx="3" type="body"/>
          </p:nvPr>
        </p:nvSpPr>
        <p:spPr>
          <a:xfrm>
            <a:off x="4645033" y="1066669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21"/>
          <p:cNvSpPr txBox="1"/>
          <p:nvPr>
            <p:ph idx="4" type="body"/>
          </p:nvPr>
        </p:nvSpPr>
        <p:spPr>
          <a:xfrm>
            <a:off x="4645033" y="1546495"/>
            <a:ext cx="4041775" cy="3048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7" name="Google Shape;107;p21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08" name="Google Shape;108;p21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sidebar">
  <p:cSld name="Content and sideba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6142182" y="1782939"/>
            <a:ext cx="2544621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6142182" y="2310651"/>
            <a:ext cx="2544621" cy="2282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6" name="Google Shape;116;p22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17" name="Google Shape;117;p22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120" name="Google Shape;120;p22"/>
          <p:cNvCxnSpPr/>
          <p:nvPr/>
        </p:nvCxnSpPr>
        <p:spPr>
          <a:xfrm>
            <a:off x="5908842" y="1099992"/>
            <a:ext cx="0" cy="3599013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22"/>
          <p:cNvSpPr txBox="1"/>
          <p:nvPr>
            <p:ph idx="3" type="body"/>
          </p:nvPr>
        </p:nvSpPr>
        <p:spPr>
          <a:xfrm>
            <a:off x="310162" y="1485154"/>
            <a:ext cx="5294781" cy="3231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2" name="Google Shape;122;p22"/>
          <p:cNvSpPr txBox="1"/>
          <p:nvPr>
            <p:ph idx="4" type="body"/>
          </p:nvPr>
        </p:nvSpPr>
        <p:spPr>
          <a:xfrm>
            <a:off x="310162" y="1808344"/>
            <a:ext cx="5294781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3" name="Google Shape;123;p22"/>
          <p:cNvSpPr txBox="1"/>
          <p:nvPr>
            <p:ph idx="5" type="body"/>
          </p:nvPr>
        </p:nvSpPr>
        <p:spPr>
          <a:xfrm>
            <a:off x="310162" y="2353694"/>
            <a:ext cx="5294781" cy="3231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4" name="Google Shape;124;p22"/>
          <p:cNvSpPr txBox="1"/>
          <p:nvPr>
            <p:ph idx="6" type="body"/>
          </p:nvPr>
        </p:nvSpPr>
        <p:spPr>
          <a:xfrm>
            <a:off x="310162" y="2676884"/>
            <a:ext cx="5294781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5" name="Google Shape;125;p22"/>
          <p:cNvSpPr txBox="1"/>
          <p:nvPr>
            <p:ph idx="7" type="body"/>
          </p:nvPr>
        </p:nvSpPr>
        <p:spPr>
          <a:xfrm>
            <a:off x="310162" y="3191895"/>
            <a:ext cx="5294781" cy="3231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6" name="Google Shape;126;p22"/>
          <p:cNvSpPr txBox="1"/>
          <p:nvPr>
            <p:ph idx="8" type="body"/>
          </p:nvPr>
        </p:nvSpPr>
        <p:spPr>
          <a:xfrm>
            <a:off x="310162" y="3515084"/>
            <a:ext cx="5294781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7" name="Google Shape;127;p22"/>
          <p:cNvSpPr txBox="1"/>
          <p:nvPr>
            <p:ph idx="9" type="body"/>
          </p:nvPr>
        </p:nvSpPr>
        <p:spPr>
          <a:xfrm>
            <a:off x="309033" y="965872"/>
            <a:ext cx="5295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00144D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">
  <p:cSld name="Metric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1" name="Google Shape;131;p23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32" name="Google Shape;132;p23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5" name="Google Shape;135;p23"/>
          <p:cNvSpPr/>
          <p:nvPr/>
        </p:nvSpPr>
        <p:spPr>
          <a:xfrm>
            <a:off x="457210" y="1110136"/>
            <a:ext cx="2198255" cy="10297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457209" y="1110132"/>
            <a:ext cx="2198255" cy="475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37" name="Google Shape;137;p23"/>
          <p:cNvGrpSpPr/>
          <p:nvPr/>
        </p:nvGrpSpPr>
        <p:grpSpPr>
          <a:xfrm>
            <a:off x="457198" y="2210973"/>
            <a:ext cx="3035300" cy="1029799"/>
            <a:chOff x="457198" y="2913323"/>
            <a:chExt cx="3035300" cy="1373065"/>
          </a:xfrm>
        </p:grpSpPr>
        <p:sp>
          <p:nvSpPr>
            <p:cNvPr id="138" name="Google Shape;138;p23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40" name="Google Shape;140;p23"/>
          <p:cNvGrpSpPr/>
          <p:nvPr/>
        </p:nvGrpSpPr>
        <p:grpSpPr>
          <a:xfrm>
            <a:off x="457199" y="3303510"/>
            <a:ext cx="8181976" cy="1029799"/>
            <a:chOff x="457199" y="4370039"/>
            <a:chExt cx="8181976" cy="1373065"/>
          </a:xfrm>
        </p:grpSpPr>
        <p:sp>
          <p:nvSpPr>
            <p:cNvPr id="141" name="Google Shape;141;p2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43" name="Google Shape;143;p23"/>
          <p:cNvGrpSpPr/>
          <p:nvPr/>
        </p:nvGrpSpPr>
        <p:grpSpPr>
          <a:xfrm>
            <a:off x="2746375" y="1110136"/>
            <a:ext cx="2762250" cy="1029799"/>
            <a:chOff x="2746375" y="1480176"/>
            <a:chExt cx="2762250" cy="1373065"/>
          </a:xfrm>
        </p:grpSpPr>
        <p:sp>
          <p:nvSpPr>
            <p:cNvPr id="144" name="Google Shape;144;p23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46" name="Google Shape;146;p23"/>
          <p:cNvGrpSpPr/>
          <p:nvPr/>
        </p:nvGrpSpPr>
        <p:grpSpPr>
          <a:xfrm>
            <a:off x="5611092" y="1110136"/>
            <a:ext cx="3028082" cy="1029799"/>
            <a:chOff x="5556249" y="1480176"/>
            <a:chExt cx="3082926" cy="1373065"/>
          </a:xfrm>
        </p:grpSpPr>
        <p:sp>
          <p:nvSpPr>
            <p:cNvPr id="147" name="Google Shape;147;p23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49" name="Google Shape;149;p23"/>
          <p:cNvGrpSpPr/>
          <p:nvPr/>
        </p:nvGrpSpPr>
        <p:grpSpPr>
          <a:xfrm>
            <a:off x="3582730" y="2210973"/>
            <a:ext cx="5056446" cy="1029799"/>
            <a:chOff x="3556000" y="2913323"/>
            <a:chExt cx="5083175" cy="1373065"/>
          </a:xfrm>
        </p:grpSpPr>
        <p:sp>
          <p:nvSpPr>
            <p:cNvPr id="150" name="Google Shape;150;p23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457201" y="1197944"/>
            <a:ext cx="2198254" cy="577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3" name="Google Shape;153;p23"/>
          <p:cNvSpPr txBox="1"/>
          <p:nvPr>
            <p:ph idx="2" type="body"/>
          </p:nvPr>
        </p:nvSpPr>
        <p:spPr>
          <a:xfrm>
            <a:off x="457210" y="1775180"/>
            <a:ext cx="2198255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4" name="Google Shape;154;p23"/>
          <p:cNvSpPr txBox="1"/>
          <p:nvPr>
            <p:ph idx="3" type="body"/>
          </p:nvPr>
        </p:nvSpPr>
        <p:spPr>
          <a:xfrm>
            <a:off x="2746376" y="1197944"/>
            <a:ext cx="2762250" cy="577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5" name="Google Shape;155;p23"/>
          <p:cNvSpPr txBox="1"/>
          <p:nvPr>
            <p:ph idx="4" type="body"/>
          </p:nvPr>
        </p:nvSpPr>
        <p:spPr>
          <a:xfrm>
            <a:off x="2746378" y="1775180"/>
            <a:ext cx="2762251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6" name="Google Shape;156;p23"/>
          <p:cNvSpPr txBox="1"/>
          <p:nvPr>
            <p:ph idx="5" type="body"/>
          </p:nvPr>
        </p:nvSpPr>
        <p:spPr>
          <a:xfrm>
            <a:off x="5611093" y="1197944"/>
            <a:ext cx="3028080" cy="577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7" name="Google Shape;157;p23"/>
          <p:cNvSpPr txBox="1"/>
          <p:nvPr>
            <p:ph idx="6" type="body"/>
          </p:nvPr>
        </p:nvSpPr>
        <p:spPr>
          <a:xfrm>
            <a:off x="5611099" y="1775180"/>
            <a:ext cx="3028081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8" name="Google Shape;158;p23"/>
          <p:cNvSpPr txBox="1"/>
          <p:nvPr>
            <p:ph idx="7" type="body"/>
          </p:nvPr>
        </p:nvSpPr>
        <p:spPr>
          <a:xfrm>
            <a:off x="3582731" y="2283875"/>
            <a:ext cx="5056442" cy="577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9" name="Google Shape;159;p23"/>
          <p:cNvSpPr txBox="1"/>
          <p:nvPr>
            <p:ph idx="8" type="body"/>
          </p:nvPr>
        </p:nvSpPr>
        <p:spPr>
          <a:xfrm>
            <a:off x="3582730" y="2861109"/>
            <a:ext cx="5056446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0" name="Google Shape;160;p23"/>
          <p:cNvSpPr txBox="1"/>
          <p:nvPr>
            <p:ph idx="9" type="body"/>
          </p:nvPr>
        </p:nvSpPr>
        <p:spPr>
          <a:xfrm>
            <a:off x="457200" y="2283875"/>
            <a:ext cx="3035298" cy="577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1" name="Google Shape;161;p23"/>
          <p:cNvSpPr txBox="1"/>
          <p:nvPr>
            <p:ph idx="13" type="body"/>
          </p:nvPr>
        </p:nvSpPr>
        <p:spPr>
          <a:xfrm>
            <a:off x="457206" y="2861109"/>
            <a:ext cx="3035299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2" name="Google Shape;162;p23"/>
          <p:cNvSpPr txBox="1"/>
          <p:nvPr>
            <p:ph idx="14" type="body"/>
          </p:nvPr>
        </p:nvSpPr>
        <p:spPr>
          <a:xfrm>
            <a:off x="457201" y="3385708"/>
            <a:ext cx="8181972" cy="577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lt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3" name="Google Shape;163;p23"/>
          <p:cNvSpPr txBox="1"/>
          <p:nvPr>
            <p:ph idx="15" type="body"/>
          </p:nvPr>
        </p:nvSpPr>
        <p:spPr>
          <a:xfrm>
            <a:off x="457197" y="3962944"/>
            <a:ext cx="8181980" cy="32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n Diagram">
  <p:cSld name="Venn Diagra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1602040" y="1009064"/>
            <a:ext cx="3742766" cy="374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3764025" y="997539"/>
            <a:ext cx="3742766" cy="3742764"/>
          </a:xfrm>
          <a:prstGeom prst="ellipse">
            <a:avLst/>
          </a:prstGeom>
          <a:solidFill>
            <a:schemeClr val="accent3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1622280" y="2589950"/>
            <a:ext cx="1947510" cy="6522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  <a:defRPr b="0"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1" name="Google Shape;171;p25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72" name="Google Shape;172;p25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0162" y="0"/>
            <a:ext cx="7986713" cy="7084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5"/>
          <p:cNvSpPr txBox="1"/>
          <p:nvPr>
            <p:ph idx="2" type="body"/>
          </p:nvPr>
        </p:nvSpPr>
        <p:spPr>
          <a:xfrm>
            <a:off x="3569790" y="2589610"/>
            <a:ext cx="1968500" cy="652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3" type="body"/>
          </p:nvPr>
        </p:nvSpPr>
        <p:spPr>
          <a:xfrm>
            <a:off x="5538290" y="2589610"/>
            <a:ext cx="1968500" cy="652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/>
          <p:nvPr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26"/>
          <p:cNvSpPr/>
          <p:nvPr>
            <p:ph idx="2" type="pic"/>
          </p:nvPr>
        </p:nvSpPr>
        <p:spPr>
          <a:xfrm>
            <a:off x="-15075" y="0"/>
            <a:ext cx="9186334" cy="4185826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6"/>
          <p:cNvSpPr/>
          <p:nvPr/>
        </p:nvSpPr>
        <p:spPr>
          <a:xfrm>
            <a:off x="-42334" y="4233334"/>
            <a:ext cx="9242778" cy="91657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465844" y="4471120"/>
            <a:ext cx="5813600" cy="455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4" name="Google Shape;184;p26"/>
          <p:cNvGrpSpPr/>
          <p:nvPr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185" name="Google Shape;185;p26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/>
          <p:nvPr/>
        </p:nvSpPr>
        <p:spPr>
          <a:xfrm>
            <a:off x="312469" y="4593469"/>
            <a:ext cx="2229555" cy="5282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27"/>
          <p:cNvSpPr/>
          <p:nvPr>
            <p:ph idx="2" type="pic"/>
          </p:nvPr>
        </p:nvSpPr>
        <p:spPr>
          <a:xfrm>
            <a:off x="-14817" y="0"/>
            <a:ext cx="9186334" cy="4185826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465844" y="4471120"/>
            <a:ext cx="5813600" cy="455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3" name="Google Shape;193;p27"/>
          <p:cNvGrpSpPr/>
          <p:nvPr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194" name="Google Shape;194;p27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icture with Caption">
  <p:cSld name="2_Picture with Captio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/>
        </p:nvSpPr>
        <p:spPr>
          <a:xfrm>
            <a:off x="363798" y="4553643"/>
            <a:ext cx="2229555" cy="5898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28"/>
          <p:cNvSpPr/>
          <p:nvPr>
            <p:ph idx="2" type="pic"/>
          </p:nvPr>
        </p:nvSpPr>
        <p:spPr>
          <a:xfrm>
            <a:off x="-25400" y="1011586"/>
            <a:ext cx="9186334" cy="4138319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28"/>
          <p:cNvSpPr/>
          <p:nvPr/>
        </p:nvSpPr>
        <p:spPr>
          <a:xfrm>
            <a:off x="-21167" y="-3292"/>
            <a:ext cx="9178768" cy="9673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465844" y="231435"/>
            <a:ext cx="8220956" cy="4557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02" name="Google Shape;202;p28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3" name="Google Shape;203;p28"/>
          <p:cNvGrpSpPr/>
          <p:nvPr/>
        </p:nvGrpSpPr>
        <p:grpSpPr>
          <a:xfrm>
            <a:off x="-21168" y="964078"/>
            <a:ext cx="9175834" cy="47507"/>
            <a:chOff x="685800" y="1794746"/>
            <a:chExt cx="7772400" cy="179475"/>
          </a:xfrm>
        </p:grpSpPr>
        <p:sp>
          <p:nvSpPr>
            <p:cNvPr id="204" name="Google Shape;204;p28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3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" name="Google Shape;28;p13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9" name="Google Shape;29;p13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" name="Google Shape;30;p13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" name="Google Shape;31;p13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457200" y="1104904"/>
            <a:ext cx="8082552" cy="3489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/>
          <p:nvPr/>
        </p:nvSpPr>
        <p:spPr>
          <a:xfrm>
            <a:off x="9" y="0"/>
            <a:ext cx="9143999" cy="5143500"/>
          </a:xfrm>
          <a:prstGeom prst="rect">
            <a:avLst/>
          </a:prstGeom>
          <a:solidFill>
            <a:srgbClr val="D7DA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4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430464" y="902369"/>
            <a:ext cx="8229600" cy="3690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8" name="Google Shape;38;p14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39" name="Google Shape;39;p14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" name="Google Shape;40;p14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descr="1-line-bluetext-colorshield.png" id="42" name="Google Shape;4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699003"/>
            <a:ext cx="1809092" cy="34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5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30464" y="902369"/>
            <a:ext cx="8229600" cy="3690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47" name="Google Shape;47;p15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48" name="Google Shape;48;p15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-line-bluetext-colorshield.png" id="52" name="Google Shape;52;p16"/>
          <p:cNvPicPr preferRelativeResize="0"/>
          <p:nvPr/>
        </p:nvPicPr>
        <p:blipFill rotWithShape="1">
          <a:blip r:embed="rId2">
            <a:alphaModFix/>
          </a:blip>
          <a:srcRect b="-1906" l="-1" r="-156" t="0"/>
          <a:stretch/>
        </p:blipFill>
        <p:spPr>
          <a:xfrm>
            <a:off x="6585599" y="4296761"/>
            <a:ext cx="1769927" cy="656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pennwatermark.pdf" id="53" name="Google Shape;53;p16"/>
          <p:cNvPicPr preferRelativeResize="0"/>
          <p:nvPr/>
        </p:nvPicPr>
        <p:blipFill rotWithShape="1">
          <a:blip r:embed="rId3">
            <a:alphaModFix amt="6000"/>
          </a:blip>
          <a:srcRect b="0" l="0" r="0" t="0"/>
          <a:stretch/>
        </p:blipFill>
        <p:spPr>
          <a:xfrm>
            <a:off x="199388" y="136510"/>
            <a:ext cx="3080816" cy="347289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6"/>
          <p:cNvSpPr txBox="1"/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" type="subTitle"/>
          </p:nvPr>
        </p:nvSpPr>
        <p:spPr>
          <a:xfrm>
            <a:off x="958151" y="3255792"/>
            <a:ext cx="7397039" cy="658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94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94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9pPr>
          </a:lstStyle>
          <a:p/>
        </p:txBody>
      </p:sp>
      <p:grpSp>
        <p:nvGrpSpPr>
          <p:cNvPr id="56" name="Google Shape;56;p16"/>
          <p:cNvGrpSpPr/>
          <p:nvPr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57" name="Google Shape;57;p16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0" name="Google Shape;60;p16"/>
          <p:cNvSpPr/>
          <p:nvPr/>
        </p:nvSpPr>
        <p:spPr>
          <a:xfrm>
            <a:off x="254010" y="4572000"/>
            <a:ext cx="2243667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ennwatermark.pdf" id="62" name="Google Shape;62;p17"/>
          <p:cNvPicPr preferRelativeResize="0"/>
          <p:nvPr/>
        </p:nvPicPr>
        <p:blipFill rotWithShape="1">
          <a:blip r:embed="rId2">
            <a:alphaModFix amt="6000"/>
          </a:blip>
          <a:srcRect b="0" l="0" r="0" t="0"/>
          <a:stretch/>
        </p:blipFill>
        <p:spPr>
          <a:xfrm>
            <a:off x="199388" y="105531"/>
            <a:ext cx="3336156" cy="374596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7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430464" y="902369"/>
            <a:ext cx="8229600" cy="3690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6" name="Google Shape;66;p17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67" name="Google Shape;67;p17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>
            <p:ph idx="2" type="pic"/>
          </p:nvPr>
        </p:nvSpPr>
        <p:spPr>
          <a:xfrm>
            <a:off x="4811889" y="1066670"/>
            <a:ext cx="3874912" cy="3527953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457200" y="1066669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18"/>
          <p:cNvSpPr txBox="1"/>
          <p:nvPr>
            <p:ph idx="3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8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" name="Google Shape;76;p18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77" name="Google Shape;77;p18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8" name="Google Shape;78;p18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9" name="Google Shape;79;p18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mparison">
  <p:cSld name="4_Comparis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ennwatermark.pdf" id="81" name="Google Shape;81;p19"/>
          <p:cNvPicPr preferRelativeResize="0"/>
          <p:nvPr/>
        </p:nvPicPr>
        <p:blipFill rotWithShape="1">
          <a:blip r:embed="rId2">
            <a:alphaModFix amt="6000"/>
          </a:blip>
          <a:srcRect b="0" l="0" r="0" t="0"/>
          <a:stretch/>
        </p:blipFill>
        <p:spPr>
          <a:xfrm>
            <a:off x="199388" y="105531"/>
            <a:ext cx="3338896" cy="374904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9"/>
          <p:cNvSpPr/>
          <p:nvPr>
            <p:ph idx="2" type="pic"/>
          </p:nvPr>
        </p:nvSpPr>
        <p:spPr>
          <a:xfrm>
            <a:off x="4811889" y="1066670"/>
            <a:ext cx="3874912" cy="3527953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457200" y="1066669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9"/>
          <p:cNvSpPr txBox="1"/>
          <p:nvPr>
            <p:ph idx="3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7" name="Google Shape;87;p19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88" name="Google Shape;88;p19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457200" y="1104904"/>
            <a:ext cx="4038600" cy="3489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4648200" y="1104902"/>
            <a:ext cx="4038600" cy="34897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20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" name="Google Shape;96;p20"/>
          <p:cNvGrpSpPr/>
          <p:nvPr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97" name="Google Shape;97;p20"/>
            <p:cNvSpPr/>
            <p:nvPr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8" name="Google Shape;98;p20"/>
            <p:cNvSpPr/>
            <p:nvPr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9" name="Google Shape;99;p20"/>
            <p:cNvSpPr/>
            <p:nvPr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-line-bluetext-colorshield.png" id="10" name="Google Shape;10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4699003"/>
            <a:ext cx="1809092" cy="3474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30464" y="1029708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1"/>
          <p:cNvSpPr txBox="1"/>
          <p:nvPr>
            <p:ph type="title"/>
          </p:nvPr>
        </p:nvSpPr>
        <p:spPr>
          <a:xfrm>
            <a:off x="323520" y="-19089"/>
            <a:ext cx="8229600" cy="7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95001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8.jpg"/><Relationship Id="rId5" Type="http://schemas.openxmlformats.org/officeDocument/2006/relationships/image" Target="../media/image12.jpg"/><Relationship Id="rId6" Type="http://schemas.openxmlformats.org/officeDocument/2006/relationships/image" Target="../media/image10.jpg"/><Relationship Id="rId7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DXVg4w80hYU" TargetMode="Externa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/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/>
              <a:t>MEAM 5200	</a:t>
            </a:r>
            <a:br>
              <a:rPr lang="en-US"/>
            </a:br>
            <a:r>
              <a:rPr lang="en-US" sz="2650"/>
              <a:t>Final Project: Pick and Place Challenge</a:t>
            </a:r>
            <a:endParaRPr sz="2600"/>
          </a:p>
        </p:txBody>
      </p:sp>
      <p:sp>
        <p:nvSpPr>
          <p:cNvPr id="212" name="Google Shape;212;p1"/>
          <p:cNvSpPr txBox="1"/>
          <p:nvPr>
            <p:ph idx="1" type="subTitle"/>
          </p:nvPr>
        </p:nvSpPr>
        <p:spPr>
          <a:xfrm>
            <a:off x="958151" y="3255792"/>
            <a:ext cx="7397039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444"/>
              </a:spcBef>
              <a:spcAft>
                <a:spcPts val="0"/>
              </a:spcAft>
              <a:buSzPct val="100000"/>
              <a:buNone/>
            </a:pPr>
            <a:r>
              <a:rPr lang="en-US"/>
              <a:t>Group 17</a:t>
            </a:r>
            <a:endParaRPr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/>
              <a:t>Kabir Puri, Shreyas Raorane, Dhyey Shah, Chris Spletzer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c2d6c9579_0_6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2" name="Google Shape;342;g31c2d6c9579_0_6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Lessons Learned</a:t>
            </a:r>
            <a:endParaRPr/>
          </a:p>
        </p:txBody>
      </p:sp>
      <p:sp>
        <p:nvSpPr>
          <p:cNvPr id="343" name="Google Shape;343;g31c2d6c9579_0_6"/>
          <p:cNvSpPr txBox="1"/>
          <p:nvPr>
            <p:ph idx="1" type="body"/>
          </p:nvPr>
        </p:nvSpPr>
        <p:spPr>
          <a:xfrm>
            <a:off x="457200" y="1104902"/>
            <a:ext cx="8082600" cy="150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175" lvl="0" marL="342900" rtl="0" algn="l">
              <a:spcBef>
                <a:spcPts val="3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Gill Sans"/>
              <a:buChar char="•"/>
            </a:pPr>
            <a:r>
              <a:rPr lang="en-US"/>
              <a:t>Need to reduce the amount of computation for IK</a:t>
            </a:r>
            <a:endParaRPr/>
          </a:p>
          <a:p>
            <a:pPr indent="0" lvl="0" marL="0" rtl="0" algn="l">
              <a:spcBef>
                <a:spcPts val="350"/>
              </a:spcBef>
              <a:spcAft>
                <a:spcPts val="0"/>
              </a:spcAft>
              <a:buNone/>
            </a:pPr>
            <a:r>
              <a:rPr lang="en-US"/>
              <a:t>(Using previously computed q’s for </a:t>
            </a:r>
            <a:r>
              <a:rPr lang="en-US"/>
              <a:t>predetermined</a:t>
            </a:r>
            <a:r>
              <a:rPr lang="en-US"/>
              <a:t> positions) </a:t>
            </a:r>
            <a:endParaRPr/>
          </a:p>
          <a:p>
            <a:pPr indent="0" lvl="0" marL="457200" rtl="0" algn="l">
              <a:spcBef>
                <a:spcPts val="3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31c2d6c9579_0_6"/>
          <p:cNvSpPr txBox="1"/>
          <p:nvPr/>
        </p:nvSpPr>
        <p:spPr>
          <a:xfrm>
            <a:off x="4537138" y="2904213"/>
            <a:ext cx="11700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Static Block View (SV) Position for detecting</a:t>
            </a:r>
            <a:endParaRPr sz="12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45" name="Google Shape;345;g31c2d6c9579_0_6"/>
          <p:cNvPicPr preferRelativeResize="0"/>
          <p:nvPr/>
        </p:nvPicPr>
        <p:blipFill rotWithShape="1">
          <a:blip r:embed="rId3">
            <a:alphaModFix/>
          </a:blip>
          <a:srcRect b="8129" l="35994" r="42360" t="29241"/>
          <a:stretch/>
        </p:blipFill>
        <p:spPr>
          <a:xfrm>
            <a:off x="3142750" y="2308725"/>
            <a:ext cx="1468373" cy="199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c2d6c9579_0_13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2" name="Google Shape;352;g31c2d6c9579_0_13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Lessons Learned</a:t>
            </a:r>
            <a:endParaRPr/>
          </a:p>
        </p:txBody>
      </p:sp>
      <p:sp>
        <p:nvSpPr>
          <p:cNvPr id="353" name="Google Shape;353;g31c2d6c9579_0_13"/>
          <p:cNvSpPr txBox="1"/>
          <p:nvPr>
            <p:ph idx="1" type="body"/>
          </p:nvPr>
        </p:nvSpPr>
        <p:spPr>
          <a:xfrm>
            <a:off x="457200" y="1104904"/>
            <a:ext cx="8082600" cy="34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35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Using a p</a:t>
            </a:r>
            <a:r>
              <a:rPr lang="en-US"/>
              <a:t>lanner did not give much advantage (IK resulted in smoother trajectories compared to RRT, also for paths without obstacles, RRT added to the computation cost with no added benefits)</a:t>
            </a:r>
            <a:endParaRPr/>
          </a:p>
          <a:p>
            <a:pPr indent="0" lvl="0" marL="457200" rtl="0" algn="l">
              <a:spcBef>
                <a:spcPts val="3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1bd8a5ea62_1_26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g31bd8a5ea62_1_26"/>
          <p:cNvSpPr txBox="1"/>
          <p:nvPr/>
        </p:nvSpPr>
        <p:spPr>
          <a:xfrm>
            <a:off x="2940450" y="2090250"/>
            <a:ext cx="32631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Thank You !</a:t>
            </a:r>
            <a:endParaRPr sz="48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4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High Level Architecture</a:t>
            </a:r>
            <a:endParaRPr/>
          </a:p>
        </p:txBody>
      </p:sp>
      <p:sp>
        <p:nvSpPr>
          <p:cNvPr id="219" name="Google Shape;219;p4"/>
          <p:cNvSpPr/>
          <p:nvPr/>
        </p:nvSpPr>
        <p:spPr>
          <a:xfrm>
            <a:off x="275100" y="1230025"/>
            <a:ext cx="1767300" cy="912300"/>
          </a:xfrm>
          <a:prstGeom prst="rect">
            <a:avLst/>
          </a:prstGeom>
          <a:solidFill>
            <a:srgbClr val="0014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" name="Google Shape;220;p4"/>
          <p:cNvSpPr txBox="1"/>
          <p:nvPr/>
        </p:nvSpPr>
        <p:spPr>
          <a:xfrm>
            <a:off x="587250" y="1437475"/>
            <a:ext cx="11430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Detection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1" name="Google Shape;221;p4"/>
          <p:cNvCxnSpPr>
            <a:stCxn id="219" idx="3"/>
          </p:cNvCxnSpPr>
          <p:nvPr/>
        </p:nvCxnSpPr>
        <p:spPr>
          <a:xfrm>
            <a:off x="2042400" y="1686175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4"/>
          <p:cNvSpPr/>
          <p:nvPr/>
        </p:nvSpPr>
        <p:spPr>
          <a:xfrm>
            <a:off x="2550600" y="1230025"/>
            <a:ext cx="1767300" cy="912300"/>
          </a:xfrm>
          <a:prstGeom prst="rect">
            <a:avLst/>
          </a:prstGeom>
          <a:solidFill>
            <a:srgbClr val="0014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3" name="Google Shape;223;p4"/>
          <p:cNvSpPr txBox="1"/>
          <p:nvPr/>
        </p:nvSpPr>
        <p:spPr>
          <a:xfrm>
            <a:off x="2862750" y="1352800"/>
            <a:ext cx="11430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Moving to POIs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4" name="Google Shape;224;p4"/>
          <p:cNvCxnSpPr/>
          <p:nvPr/>
        </p:nvCxnSpPr>
        <p:spPr>
          <a:xfrm>
            <a:off x="4317900" y="1686175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4"/>
          <p:cNvSpPr/>
          <p:nvPr/>
        </p:nvSpPr>
        <p:spPr>
          <a:xfrm>
            <a:off x="4826100" y="1230025"/>
            <a:ext cx="1767300" cy="912300"/>
          </a:xfrm>
          <a:prstGeom prst="rect">
            <a:avLst/>
          </a:prstGeom>
          <a:solidFill>
            <a:srgbClr val="0014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p4"/>
          <p:cNvSpPr txBox="1"/>
          <p:nvPr/>
        </p:nvSpPr>
        <p:spPr>
          <a:xfrm>
            <a:off x="5138250" y="1299875"/>
            <a:ext cx="11430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Grabbing the block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7" name="Google Shape;227;p4"/>
          <p:cNvCxnSpPr/>
          <p:nvPr/>
        </p:nvCxnSpPr>
        <p:spPr>
          <a:xfrm>
            <a:off x="6593400" y="1686175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4"/>
          <p:cNvSpPr/>
          <p:nvPr/>
        </p:nvSpPr>
        <p:spPr>
          <a:xfrm>
            <a:off x="7101600" y="1230025"/>
            <a:ext cx="1767300" cy="912300"/>
          </a:xfrm>
          <a:prstGeom prst="rect">
            <a:avLst/>
          </a:prstGeom>
          <a:solidFill>
            <a:srgbClr val="0014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4"/>
          <p:cNvSpPr txBox="1"/>
          <p:nvPr/>
        </p:nvSpPr>
        <p:spPr>
          <a:xfrm>
            <a:off x="7413750" y="1299875"/>
            <a:ext cx="11430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Stacking the block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0" name="Google Shape;230;p4"/>
          <p:cNvCxnSpPr>
            <a:stCxn id="219" idx="2"/>
          </p:cNvCxnSpPr>
          <p:nvPr/>
        </p:nvCxnSpPr>
        <p:spPr>
          <a:xfrm>
            <a:off x="1158750" y="2142325"/>
            <a:ext cx="0" cy="1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4"/>
          <p:cNvCxnSpPr/>
          <p:nvPr/>
        </p:nvCxnSpPr>
        <p:spPr>
          <a:xfrm rot="10800000">
            <a:off x="310150" y="2320225"/>
            <a:ext cx="8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4"/>
          <p:cNvCxnSpPr/>
          <p:nvPr/>
        </p:nvCxnSpPr>
        <p:spPr>
          <a:xfrm>
            <a:off x="297500" y="2309525"/>
            <a:ext cx="0" cy="21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4"/>
          <p:cNvCxnSpPr/>
          <p:nvPr/>
        </p:nvCxnSpPr>
        <p:spPr>
          <a:xfrm>
            <a:off x="308100" y="2637575"/>
            <a:ext cx="12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4"/>
          <p:cNvCxnSpPr/>
          <p:nvPr/>
        </p:nvCxnSpPr>
        <p:spPr>
          <a:xfrm>
            <a:off x="308100" y="3292250"/>
            <a:ext cx="12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4"/>
          <p:cNvSpPr txBox="1"/>
          <p:nvPr/>
        </p:nvSpPr>
        <p:spPr>
          <a:xfrm>
            <a:off x="412650" y="2391450"/>
            <a:ext cx="149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Detecting Blocks using get_detections (block to camera)</a:t>
            </a:r>
            <a:endParaRPr sz="11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6" name="Google Shape;236;p4"/>
          <p:cNvSpPr txBox="1"/>
          <p:nvPr/>
        </p:nvSpPr>
        <p:spPr>
          <a:xfrm>
            <a:off x="412650" y="3008338"/>
            <a:ext cx="149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Getting transformation from Camera to End-effector</a:t>
            </a:r>
            <a:endParaRPr sz="11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7" name="Google Shape;237;p4"/>
          <p:cNvCxnSpPr/>
          <p:nvPr/>
        </p:nvCxnSpPr>
        <p:spPr>
          <a:xfrm>
            <a:off x="308100" y="3846825"/>
            <a:ext cx="12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4"/>
          <p:cNvSpPr txBox="1"/>
          <p:nvPr/>
        </p:nvSpPr>
        <p:spPr>
          <a:xfrm>
            <a:off x="412650" y="3625225"/>
            <a:ext cx="149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Computing FK to get transformation of EE in world frame</a:t>
            </a:r>
            <a:endParaRPr sz="11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39" name="Google Shape;239;p4"/>
          <p:cNvCxnSpPr/>
          <p:nvPr/>
        </p:nvCxnSpPr>
        <p:spPr>
          <a:xfrm>
            <a:off x="3411850" y="2142325"/>
            <a:ext cx="0" cy="1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4"/>
          <p:cNvCxnSpPr/>
          <p:nvPr/>
        </p:nvCxnSpPr>
        <p:spPr>
          <a:xfrm rot="10800000">
            <a:off x="2563250" y="2320225"/>
            <a:ext cx="8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4"/>
          <p:cNvCxnSpPr/>
          <p:nvPr/>
        </p:nvCxnSpPr>
        <p:spPr>
          <a:xfrm>
            <a:off x="2550600" y="2309525"/>
            <a:ext cx="0" cy="21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4"/>
          <p:cNvCxnSpPr/>
          <p:nvPr/>
        </p:nvCxnSpPr>
        <p:spPr>
          <a:xfrm>
            <a:off x="2561200" y="2637575"/>
            <a:ext cx="12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4"/>
          <p:cNvCxnSpPr/>
          <p:nvPr/>
        </p:nvCxnSpPr>
        <p:spPr>
          <a:xfrm>
            <a:off x="2550600" y="3404975"/>
            <a:ext cx="12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4"/>
          <p:cNvSpPr txBox="1"/>
          <p:nvPr/>
        </p:nvSpPr>
        <p:spPr>
          <a:xfrm>
            <a:off x="2665750" y="2391450"/>
            <a:ext cx="149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Inputting</a:t>
            </a:r>
            <a:r>
              <a:rPr lang="en-US" sz="11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 q to move from stationary to Static Block View </a:t>
            </a:r>
            <a:r>
              <a:rPr lang="en-US" sz="11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position</a:t>
            </a:r>
            <a:r>
              <a:rPr lang="en-US" sz="11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 (SV) </a:t>
            </a:r>
            <a:endParaRPr sz="11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4"/>
          <p:cNvSpPr txBox="1"/>
          <p:nvPr/>
        </p:nvSpPr>
        <p:spPr>
          <a:xfrm>
            <a:off x="2665750" y="3008338"/>
            <a:ext cx="149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6" name="Google Shape;246;p4"/>
          <p:cNvCxnSpPr/>
          <p:nvPr/>
        </p:nvCxnSpPr>
        <p:spPr>
          <a:xfrm>
            <a:off x="2550600" y="3984425"/>
            <a:ext cx="12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4"/>
          <p:cNvSpPr txBox="1"/>
          <p:nvPr/>
        </p:nvSpPr>
        <p:spPr>
          <a:xfrm>
            <a:off x="2665750" y="3709875"/>
            <a:ext cx="149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Move to placement block view (PV) position with q</a:t>
            </a:r>
            <a:endParaRPr sz="11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8" name="Google Shape;248;p4"/>
          <p:cNvSpPr txBox="1"/>
          <p:nvPr/>
        </p:nvSpPr>
        <p:spPr>
          <a:xfrm>
            <a:off x="2665750" y="3119138"/>
            <a:ext cx="149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Computing q_block with IK to move to the block</a:t>
            </a:r>
            <a:endParaRPr sz="11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9" name="Google Shape;249;p4"/>
          <p:cNvCxnSpPr/>
          <p:nvPr/>
        </p:nvCxnSpPr>
        <p:spPr>
          <a:xfrm>
            <a:off x="5780100" y="2142325"/>
            <a:ext cx="0" cy="1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4"/>
          <p:cNvCxnSpPr/>
          <p:nvPr/>
        </p:nvCxnSpPr>
        <p:spPr>
          <a:xfrm rot="10800000">
            <a:off x="4931500" y="2320225"/>
            <a:ext cx="8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4"/>
          <p:cNvCxnSpPr/>
          <p:nvPr/>
        </p:nvCxnSpPr>
        <p:spPr>
          <a:xfrm>
            <a:off x="4918850" y="2309525"/>
            <a:ext cx="0" cy="21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4"/>
          <p:cNvCxnSpPr/>
          <p:nvPr/>
        </p:nvCxnSpPr>
        <p:spPr>
          <a:xfrm>
            <a:off x="4929450" y="2637575"/>
            <a:ext cx="12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4"/>
          <p:cNvCxnSpPr/>
          <p:nvPr/>
        </p:nvCxnSpPr>
        <p:spPr>
          <a:xfrm>
            <a:off x="4918850" y="3404975"/>
            <a:ext cx="12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4"/>
          <p:cNvSpPr txBox="1"/>
          <p:nvPr/>
        </p:nvSpPr>
        <p:spPr>
          <a:xfrm>
            <a:off x="5034000" y="2391450"/>
            <a:ext cx="149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Opening the gripper (0.09m) </a:t>
            </a:r>
            <a:r>
              <a:rPr lang="en-US" sz="11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once</a:t>
            </a:r>
            <a:r>
              <a:rPr lang="en-US" sz="11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 it reaches SV</a:t>
            </a:r>
            <a:endParaRPr sz="11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5" name="Google Shape;255;p4"/>
          <p:cNvSpPr txBox="1"/>
          <p:nvPr/>
        </p:nvSpPr>
        <p:spPr>
          <a:xfrm>
            <a:off x="5034000" y="3008338"/>
            <a:ext cx="149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6" name="Google Shape;256;p4"/>
          <p:cNvCxnSpPr/>
          <p:nvPr/>
        </p:nvCxnSpPr>
        <p:spPr>
          <a:xfrm>
            <a:off x="4918850" y="3984425"/>
            <a:ext cx="12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4"/>
          <p:cNvSpPr txBox="1"/>
          <p:nvPr/>
        </p:nvSpPr>
        <p:spPr>
          <a:xfrm>
            <a:off x="5034000" y="3709875"/>
            <a:ext cx="149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Opening the gripper once it reaches respective Stacking Block position (SBV)</a:t>
            </a:r>
            <a:endParaRPr sz="11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8" name="Google Shape;258;p4"/>
          <p:cNvSpPr txBox="1"/>
          <p:nvPr/>
        </p:nvSpPr>
        <p:spPr>
          <a:xfrm>
            <a:off x="5034000" y="2926413"/>
            <a:ext cx="149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Closing the gripper with 52N at a width of 0.048m to grab the block</a:t>
            </a:r>
            <a:endParaRPr sz="11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9" name="Google Shape;259;p4"/>
          <p:cNvCxnSpPr/>
          <p:nvPr/>
        </p:nvCxnSpPr>
        <p:spPr>
          <a:xfrm>
            <a:off x="8042825" y="2142325"/>
            <a:ext cx="0" cy="1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4"/>
          <p:cNvCxnSpPr/>
          <p:nvPr/>
        </p:nvCxnSpPr>
        <p:spPr>
          <a:xfrm rot="10800000">
            <a:off x="7194225" y="2320225"/>
            <a:ext cx="83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4"/>
          <p:cNvCxnSpPr/>
          <p:nvPr/>
        </p:nvCxnSpPr>
        <p:spPr>
          <a:xfrm>
            <a:off x="7181575" y="2309525"/>
            <a:ext cx="0" cy="21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4"/>
          <p:cNvCxnSpPr/>
          <p:nvPr/>
        </p:nvCxnSpPr>
        <p:spPr>
          <a:xfrm>
            <a:off x="7192175" y="2637575"/>
            <a:ext cx="12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4"/>
          <p:cNvCxnSpPr/>
          <p:nvPr/>
        </p:nvCxnSpPr>
        <p:spPr>
          <a:xfrm>
            <a:off x="7181575" y="3404975"/>
            <a:ext cx="12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4"/>
          <p:cNvSpPr txBox="1"/>
          <p:nvPr/>
        </p:nvSpPr>
        <p:spPr>
          <a:xfrm>
            <a:off x="7296725" y="2391450"/>
            <a:ext cx="149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Computing q_stack from PV to SBV using IK</a:t>
            </a:r>
            <a:endParaRPr sz="11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5" name="Google Shape;265;p4"/>
          <p:cNvSpPr txBox="1"/>
          <p:nvPr/>
        </p:nvSpPr>
        <p:spPr>
          <a:xfrm>
            <a:off x="7296725" y="3008338"/>
            <a:ext cx="149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6" name="Google Shape;266;p4"/>
          <p:cNvSpPr txBox="1"/>
          <p:nvPr/>
        </p:nvSpPr>
        <p:spPr>
          <a:xfrm>
            <a:off x="7287100" y="3063988"/>
            <a:ext cx="1492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Increment z for subsequent blocks to be stacked</a:t>
            </a:r>
            <a:endParaRPr sz="11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7" name="Google Shape;267;p4"/>
          <p:cNvSpPr txBox="1"/>
          <p:nvPr/>
        </p:nvSpPr>
        <p:spPr>
          <a:xfrm>
            <a:off x="7287100" y="3709875"/>
            <a:ext cx="158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Get feedback and validate gripper status using get_gripper_state</a:t>
            </a:r>
            <a:endParaRPr sz="11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68" name="Google Shape;268;p4"/>
          <p:cNvCxnSpPr/>
          <p:nvPr/>
        </p:nvCxnSpPr>
        <p:spPr>
          <a:xfrm>
            <a:off x="7181575" y="3901275"/>
            <a:ext cx="12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5"/>
          <p:cNvSpPr txBox="1"/>
          <p:nvPr/>
        </p:nvSpPr>
        <p:spPr>
          <a:xfrm>
            <a:off x="457200" y="1016000"/>
            <a:ext cx="78909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Approach - </a:t>
            </a:r>
            <a:endParaRPr sz="18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75" name="Google Shape;275;p5"/>
          <p:cNvPicPr preferRelativeResize="0"/>
          <p:nvPr/>
        </p:nvPicPr>
        <p:blipFill rotWithShape="1">
          <a:blip r:embed="rId3">
            <a:alphaModFix/>
          </a:blip>
          <a:srcRect b="0" l="16947" r="42422" t="12990"/>
          <a:stretch/>
        </p:blipFill>
        <p:spPr>
          <a:xfrm>
            <a:off x="441951" y="1652926"/>
            <a:ext cx="1617402" cy="1837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5"/>
          <p:cNvPicPr preferRelativeResize="0"/>
          <p:nvPr/>
        </p:nvPicPr>
        <p:blipFill rotWithShape="1">
          <a:blip r:embed="rId4">
            <a:alphaModFix/>
          </a:blip>
          <a:srcRect b="0" l="25035" r="28540" t="0"/>
          <a:stretch/>
        </p:blipFill>
        <p:spPr>
          <a:xfrm>
            <a:off x="3796429" y="1652926"/>
            <a:ext cx="1219117" cy="1837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5"/>
          <p:cNvPicPr preferRelativeResize="0"/>
          <p:nvPr/>
        </p:nvPicPr>
        <p:blipFill rotWithShape="1">
          <a:blip r:embed="rId5">
            <a:alphaModFix/>
          </a:blip>
          <a:srcRect b="5751" l="24521" r="12522" t="7495"/>
          <a:stretch/>
        </p:blipFill>
        <p:spPr>
          <a:xfrm>
            <a:off x="5265098" y="1672456"/>
            <a:ext cx="1617399" cy="17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5"/>
          <p:cNvPicPr preferRelativeResize="0"/>
          <p:nvPr/>
        </p:nvPicPr>
        <p:blipFill rotWithShape="1">
          <a:blip r:embed="rId6">
            <a:alphaModFix/>
          </a:blip>
          <a:srcRect b="10637" l="30818" r="39099" t="15643"/>
          <a:stretch/>
        </p:blipFill>
        <p:spPr>
          <a:xfrm>
            <a:off x="7132044" y="1652935"/>
            <a:ext cx="1570006" cy="1837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5"/>
          <p:cNvPicPr preferRelativeResize="0"/>
          <p:nvPr/>
        </p:nvPicPr>
        <p:blipFill rotWithShape="1">
          <a:blip r:embed="rId7">
            <a:alphaModFix/>
          </a:blip>
          <a:srcRect b="8129" l="35994" r="42360" t="29241"/>
          <a:stretch/>
        </p:blipFill>
        <p:spPr>
          <a:xfrm>
            <a:off x="2225722" y="1652935"/>
            <a:ext cx="1321147" cy="183763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5"/>
          <p:cNvSpPr txBox="1"/>
          <p:nvPr/>
        </p:nvSpPr>
        <p:spPr>
          <a:xfrm>
            <a:off x="724300" y="3530450"/>
            <a:ext cx="10527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Stationary Position</a:t>
            </a:r>
            <a:endParaRPr sz="12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1" name="Google Shape;281;p5"/>
          <p:cNvSpPr txBox="1"/>
          <p:nvPr/>
        </p:nvSpPr>
        <p:spPr>
          <a:xfrm>
            <a:off x="2301975" y="3530450"/>
            <a:ext cx="10527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Static Block View (SV) </a:t>
            </a:r>
            <a:r>
              <a:rPr lang="en-US" sz="12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Position for detecting</a:t>
            </a:r>
            <a:endParaRPr sz="12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2" name="Google Shape;282;p5"/>
          <p:cNvSpPr txBox="1"/>
          <p:nvPr/>
        </p:nvSpPr>
        <p:spPr>
          <a:xfrm>
            <a:off x="3879638" y="3530450"/>
            <a:ext cx="10527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Grabbing Static block by computed IK</a:t>
            </a:r>
            <a:endParaRPr sz="12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3" name="Google Shape;283;p5"/>
          <p:cNvSpPr txBox="1"/>
          <p:nvPr/>
        </p:nvSpPr>
        <p:spPr>
          <a:xfrm>
            <a:off x="5464202" y="3530450"/>
            <a:ext cx="12192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Placing the block at Stacking block position (SBV)</a:t>
            </a:r>
            <a:endParaRPr sz="12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4" name="Google Shape;284;p5"/>
          <p:cNvSpPr txBox="1"/>
          <p:nvPr/>
        </p:nvSpPr>
        <p:spPr>
          <a:xfrm>
            <a:off x="7390688" y="3530450"/>
            <a:ext cx="10527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Dynamic Blocks Stacked (Robot at PV)</a:t>
            </a:r>
            <a:endParaRPr sz="12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c2d6c9579_0_29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g31c2d6c9579_0_29"/>
          <p:cNvSpPr txBox="1"/>
          <p:nvPr>
            <p:ph type="title"/>
          </p:nvPr>
        </p:nvSpPr>
        <p:spPr>
          <a:xfrm>
            <a:off x="266051" y="747500"/>
            <a:ext cx="24513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Dynamic Blocks</a:t>
            </a:r>
            <a:endParaRPr sz="2400"/>
          </a:p>
        </p:txBody>
      </p:sp>
      <p:sp>
        <p:nvSpPr>
          <p:cNvPr id="292" name="Google Shape;292;g31c2d6c9579_0_29"/>
          <p:cNvSpPr txBox="1"/>
          <p:nvPr>
            <p:ph idx="1" type="body"/>
          </p:nvPr>
        </p:nvSpPr>
        <p:spPr>
          <a:xfrm>
            <a:off x="448375" y="1316579"/>
            <a:ext cx="8082600" cy="34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After running block detection, with the turntable center as the origin, converting the block’s cartesian coordinates (x,y) to polar coordinates (r,θ).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As the turntable rotates at a constant angular velocity(r=0.305m), we assume blocks move in a uniform circular motion to on the predict the block’s future angular position θ(t) = θ(0) + </a:t>
            </a:r>
            <a:r>
              <a:rPr lang="en-US"/>
              <a:t>ωt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tune ωt and catch the block in place.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"/>
          <p:cNvSpPr txBox="1"/>
          <p:nvPr>
            <p:ph idx="12" type="sldNum"/>
          </p:nvPr>
        </p:nvSpPr>
        <p:spPr>
          <a:xfrm>
            <a:off x="6553200" y="469899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7"/>
          <p:cNvSpPr txBox="1"/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Results </a:t>
            </a:r>
            <a:endParaRPr/>
          </a:p>
        </p:txBody>
      </p:sp>
      <p:pic>
        <p:nvPicPr>
          <p:cNvPr id="299" name="Google Shape;299;p7"/>
          <p:cNvPicPr preferRelativeResize="0"/>
          <p:nvPr/>
        </p:nvPicPr>
        <p:blipFill rotWithShape="1">
          <a:blip r:embed="rId3">
            <a:alphaModFix/>
          </a:blip>
          <a:srcRect b="9933" l="20380" r="9247" t="18082"/>
          <a:stretch/>
        </p:blipFill>
        <p:spPr>
          <a:xfrm>
            <a:off x="1314489" y="976000"/>
            <a:ext cx="6515024" cy="31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7"/>
          <p:cNvSpPr txBox="1"/>
          <p:nvPr/>
        </p:nvSpPr>
        <p:spPr>
          <a:xfrm>
            <a:off x="2629963" y="4253650"/>
            <a:ext cx="38841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We could properly stack the 4 static blocks </a:t>
            </a:r>
            <a:endParaRPr sz="12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c2d6c9579_1_6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g31c2d6c9579_1_6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Results </a:t>
            </a:r>
            <a:endParaRPr/>
          </a:p>
        </p:txBody>
      </p:sp>
      <p:graphicFrame>
        <p:nvGraphicFramePr>
          <p:cNvPr id="307" name="Google Shape;307;g31c2d6c9579_1_6"/>
          <p:cNvGraphicFramePr/>
          <p:nvPr/>
        </p:nvGraphicFramePr>
        <p:xfrm>
          <a:off x="2159000" y="265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{4D472229-0BDC-42E4-91DC-D99FA3C91FBD}</a:tableStyleId>
              </a:tblPr>
              <a:tblGrid>
                <a:gridCol w="2413000"/>
                <a:gridCol w="2413000"/>
              </a:tblGrid>
              <a:tr h="22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Run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IK Method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122.392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119.698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130.122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127.641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8" name="Google Shape;308;g31c2d6c9579_1_6"/>
          <p:cNvSpPr txBox="1"/>
          <p:nvPr/>
        </p:nvSpPr>
        <p:spPr>
          <a:xfrm>
            <a:off x="952500" y="2199497"/>
            <a:ext cx="56217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  <a:latin typeface="Gill Sans"/>
                <a:ea typeface="Gill Sans"/>
                <a:cs typeface="Gill Sans"/>
                <a:sym typeface="Gill Sans"/>
              </a:rPr>
              <a:t>Run Times</a:t>
            </a:r>
            <a:endParaRPr sz="1800">
              <a:solidFill>
                <a:srgbClr val="59595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9" name="Google Shape;309;g31c2d6c9579_1_6"/>
          <p:cNvSpPr txBox="1"/>
          <p:nvPr/>
        </p:nvSpPr>
        <p:spPr>
          <a:xfrm>
            <a:off x="285750" y="947200"/>
            <a:ext cx="85725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We evaluated our approach with the inverse kinematics method to calculate the runtimes and the paths generated by the approach.</a:t>
            </a:r>
            <a:endParaRPr sz="24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0" name="Google Shape;310;g31c2d6c9579_1_6"/>
          <p:cNvSpPr/>
          <p:nvPr/>
        </p:nvSpPr>
        <p:spPr>
          <a:xfrm>
            <a:off x="6338925" y="1870000"/>
            <a:ext cx="2200800" cy="8997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~ 2 minutes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d66cf62af6_0_0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g2d66cf62af6_0_0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18" name="Google Shape;318;g2d66cf62af6_0_0"/>
          <p:cNvSpPr txBox="1"/>
          <p:nvPr>
            <p:ph idx="1" type="body"/>
          </p:nvPr>
        </p:nvSpPr>
        <p:spPr>
          <a:xfrm>
            <a:off x="457200" y="1104904"/>
            <a:ext cx="8082600" cy="348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A few other results we obtained by gruelling trial and errors were:</a:t>
            </a:r>
            <a:endParaRPr/>
          </a:p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Computation Times Over Multiple Iterations for both blue and red teams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Paths Obtained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Probabilities</a:t>
            </a:r>
            <a:r>
              <a:rPr lang="en-US"/>
              <a:t> of us stacking successfully (still under review)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Knowledge and Wisdom		 </a:t>
            </a:r>
            <a:endParaRPr sz="900"/>
          </a:p>
        </p:txBody>
      </p:sp>
      <p:pic>
        <p:nvPicPr>
          <p:cNvPr id="319" name="Google Shape;319;g2d66cf62af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6300" y="3404400"/>
            <a:ext cx="435700" cy="4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bd8a5ea62_1_20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" name="Google Shape;325;g31bd8a5ea62_1_20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Problems and Challenges</a:t>
            </a:r>
            <a:endParaRPr/>
          </a:p>
        </p:txBody>
      </p:sp>
      <p:sp>
        <p:nvSpPr>
          <p:cNvPr id="326" name="Google Shape;326;g31bd8a5ea62_1_20"/>
          <p:cNvSpPr txBox="1"/>
          <p:nvPr/>
        </p:nvSpPr>
        <p:spPr>
          <a:xfrm>
            <a:off x="457199" y="1016001"/>
            <a:ext cx="78909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175" lvl="0" marL="342900" marR="0" rtl="0" algn="l">
              <a:spcBef>
                <a:spcPts val="3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Gill Sans"/>
              <a:buChar char="•"/>
            </a:pPr>
            <a:r>
              <a:rPr lang="en-US" sz="24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IK converging issues (pre-defined q’s)</a:t>
            </a:r>
            <a:endParaRPr sz="24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7" name="Google Shape;327;g31bd8a5ea62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475" y="1498425"/>
            <a:ext cx="6229000" cy="317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c2d6c9579_0_0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3" name="Google Shape;333;g31c2d6c9579_0_0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</a:pPr>
            <a:r>
              <a:rPr lang="en-US"/>
              <a:t>Problems and Challenges</a:t>
            </a:r>
            <a:endParaRPr/>
          </a:p>
        </p:txBody>
      </p:sp>
      <p:sp>
        <p:nvSpPr>
          <p:cNvPr id="334" name="Google Shape;334;g31c2d6c9579_0_0"/>
          <p:cNvSpPr txBox="1"/>
          <p:nvPr/>
        </p:nvSpPr>
        <p:spPr>
          <a:xfrm>
            <a:off x="0" y="1016000"/>
            <a:ext cx="31902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175" lvl="0" marL="342900" marR="0" rtl="0" algn="l">
              <a:spcBef>
                <a:spcPts val="3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Gill Sans"/>
              <a:buChar char="•"/>
            </a:pPr>
            <a:r>
              <a:rPr lang="en-US" sz="24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software vs hardware gap, led to challenges like noise in the april tag pose </a:t>
            </a:r>
            <a:r>
              <a:rPr lang="en-US" sz="24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detection </a:t>
            </a:r>
            <a:r>
              <a:rPr lang="en-US" sz="2400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rPr>
              <a:t>(averaging over readings)</a:t>
            </a:r>
            <a:endParaRPr sz="24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35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35" name="Google Shape;335;g31c2d6c9579_0_0" title="Pick issues - place oka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875" y="1181812"/>
            <a:ext cx="5412350" cy="30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3">
      <a:dk1>
        <a:srgbClr val="00144D"/>
      </a:dk1>
      <a:lt1>
        <a:srgbClr val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2017-09-22T15:37:04Z</dcterms:created>
  <dc:creator>Lindsey Tabor</dc:creator>
</cp:coreProperties>
</file>