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3" r:id="rId2"/>
    <p:sldId id="304" r:id="rId3"/>
    <p:sldId id="311" r:id="rId4"/>
    <p:sldId id="306" r:id="rId5"/>
    <p:sldId id="307" r:id="rId6"/>
    <p:sldId id="308" r:id="rId7"/>
    <p:sldId id="310" r:id="rId8"/>
    <p:sldId id="266" r:id="rId9"/>
    <p:sldId id="309" r:id="rId10"/>
    <p:sldId id="267" r:id="rId11"/>
    <p:sldId id="312" r:id="rId12"/>
  </p:sldIdLst>
  <p:sldSz cx="9144000" cy="6858000" type="screen4x3"/>
  <p:notesSz cx="7023100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fld id="{48AE811C-6E56-49FF-9623-E6DDC55DBC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21188"/>
            <a:ext cx="561975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fld id="{40C4BF7C-48D4-49C1-BEB5-596CBFA162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643225-0625-497E-82D5-57AB6E54219C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D28234-15DD-4BD7-9279-0EB7394DF1AE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4498D3-C50D-43F1-A4C5-46EC5B46BFAD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Unit for Print (1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0"/>
            <a:ext cx="29718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7194E-6C41-43B0-ABB9-7B62CB461DDB}" type="datetime1">
              <a:rPr lang="en-US" smtClean="0"/>
              <a:t>4/4/2019</a:t>
            </a:fld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Banking</a:t>
            </a: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6FF80-322E-4FA6-9BBA-7A02FE0FEC3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185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087B6-8993-44E3-AC13-370B58B35305}" type="datetime1">
              <a:rPr lang="en-US" smtClean="0"/>
              <a:t>4/4/2019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Banking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4C2A4-A8EE-41E8-8018-785A9111EA1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499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23E40-09E2-470D-82A6-016D29651AB7}" type="datetime1">
              <a:rPr lang="en-US" smtClean="0"/>
              <a:t>4/4/2019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Banking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80573-60E8-4752-A818-A5D7067D9CE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061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A217A-0545-4AAC-BDAD-2F3DEC4D659D}" type="datetime1">
              <a:rPr lang="en-US" smtClean="0"/>
              <a:t>4/4/2019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Banking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888ED3-1ECF-45CE-8C7E-5EE9DBD7020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966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Unit for Print (1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0"/>
            <a:ext cx="28194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D3062-4EF7-4A05-BC5E-3E5425BCD308}" type="datetime1">
              <a:rPr lang="en-US" smtClean="0"/>
              <a:t>4/4/2019</a:t>
            </a:fld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Banking</a:t>
            </a: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F2C65-71E1-420C-8518-4CF63C0950B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9218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7F369-5DA1-4F6C-8E3F-0D0A09472D36}" type="datetime1">
              <a:rPr lang="en-US" smtClean="0"/>
              <a:t>4/4/2019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Banking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17E661-7330-4A8D-80AA-E3756B33CF3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1053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74D3E-250C-4A42-B8A6-74547ADD7784}" type="datetime1">
              <a:rPr lang="en-US" smtClean="0"/>
              <a:t>4/4/2019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Banking</a:t>
            </a: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E19FB-FF4B-4F78-91F5-002806939D1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56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DE9DA-394E-4526-AB30-D4E965E11D9F}" type="datetime1">
              <a:rPr lang="en-US" smtClean="0"/>
              <a:t>4/4/2019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Banking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1B735-E6CF-40A5-93A1-21ED2655C21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800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2CC00-7A25-49DF-835C-CB0BC676EE10}" type="datetime1">
              <a:rPr lang="en-US" smtClean="0"/>
              <a:t>4/4/2019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Banking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FC6515-F25F-436D-A595-FAEC4D1D580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383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57FE7-176B-45A3-8760-6CEFEE227B39}" type="datetime1">
              <a:rPr lang="en-US" smtClean="0"/>
              <a:t>4/4/2019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Banking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638F29-7ABC-4B75-85AF-6FDBC8499F1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8109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C961C-4B74-444A-98BF-AE42E3C30B76}" type="datetime1">
              <a:rPr lang="en-US" smtClean="0"/>
              <a:t>4/4/2019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Banking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EE7A7-F503-4BF7-9EBA-3E73BE5973A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6010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AC8EEE3-892E-463D-BD0F-46210850740C}" type="datetime1">
              <a:rPr lang="en-US" smtClean="0"/>
              <a:t>4/4/2019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Banking</a:t>
            </a: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2C8B3A-22EF-4E88-8E0A-6D5DD4BD2E0E}" type="slidenum">
              <a:rPr lang="en-GB" altLang="en-US"/>
              <a:pPr/>
              <a:t>‹#›</a:t>
            </a:fld>
            <a:endParaRPr lang="en-GB" altLang="en-US"/>
          </a:p>
        </p:txBody>
      </p:sp>
      <p:pic>
        <p:nvPicPr>
          <p:cNvPr id="1031" name="Picture 2" descr="Logo Unit for Print (1)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0"/>
            <a:ext cx="29718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1" r:id="rId2"/>
    <p:sldLayoutId id="214748371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CSE_Even_Semster_Syllabus-2017-18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>
          <a:xfrm>
            <a:off x="733044" y="1676400"/>
            <a:ext cx="7677912" cy="685800"/>
          </a:xfrm>
        </p:spPr>
        <p:txBody>
          <a:bodyPr/>
          <a:lstStyle/>
          <a:p>
            <a:r>
              <a:rPr lang="en-IN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LOAN STATUS PREDICTION</a:t>
            </a:r>
            <a:br>
              <a:rPr lang="en-IN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6</a:t>
            </a: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/>
          <a:p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 By:</a:t>
            </a:r>
          </a:p>
          <a:p>
            <a:r>
              <a:rPr lang="en-US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Srivats </a:t>
            </a:r>
            <a:r>
              <a:rPr lang="en-US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Ramanujam, 120003312</a:t>
            </a:r>
          </a:p>
          <a:p>
            <a:r>
              <a:rPr lang="en-US" alt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Srivathsan</a:t>
            </a:r>
            <a:r>
              <a:rPr lang="en-US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G, 120003311</a:t>
            </a:r>
          </a:p>
          <a:p>
            <a:r>
              <a:rPr lang="en-US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Arvind V, 120003036</a:t>
            </a:r>
          </a:p>
          <a:p>
            <a:r>
              <a:rPr lang="en-US" alt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Shreyas</a:t>
            </a:r>
            <a:r>
              <a:rPr lang="en-US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N, 120003292</a:t>
            </a:r>
          </a:p>
          <a:p>
            <a:r>
              <a:rPr lang="en-US" alt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Venkatraman</a:t>
            </a:r>
            <a:r>
              <a:rPr lang="en-US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M, 120003353</a:t>
            </a:r>
          </a:p>
          <a:p>
            <a:r>
              <a:rPr lang="en-US" alt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Srivattsan</a:t>
            </a:r>
            <a:r>
              <a:rPr lang="en-US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G, 120003313</a:t>
            </a:r>
          </a:p>
          <a:p>
            <a:r>
              <a:rPr lang="en-US" alt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Visnukanth</a:t>
            </a:r>
            <a:r>
              <a:rPr lang="en-US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P, 120003368</a:t>
            </a: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en-US" sz="3600" dirty="0" smtClean="0">
                <a:solidFill>
                  <a:srgbClr val="C00000"/>
                </a:solidFill>
              </a:rPr>
              <a:t>OUTPUT AND FUTURE WORK</a:t>
            </a:r>
            <a:endParaRPr lang="en-US" altLang="en-US" sz="3600" dirty="0" smtClean="0">
              <a:solidFill>
                <a:srgbClr val="C0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400" dirty="0" smtClean="0">
                <a:solidFill>
                  <a:srgbClr val="002060"/>
                </a:solidFill>
              </a:rPr>
              <a:t>The model predicts the loan status of individuals whether fully paid or charged off.</a:t>
            </a:r>
            <a:endParaRPr lang="en-US" altLang="en-US" sz="2400" dirty="0" smtClean="0">
              <a:solidFill>
                <a:srgbClr val="002060"/>
              </a:solidFill>
            </a:endParaRPr>
          </a:p>
          <a:p>
            <a:pPr algn="just" eaLnBrk="1" hangingPunct="1"/>
            <a:r>
              <a:rPr lang="en-US" altLang="en-US" sz="2400" dirty="0" smtClean="0">
                <a:solidFill>
                  <a:srgbClr val="002060"/>
                </a:solidFill>
              </a:rPr>
              <a:t>Also, accuracy of various models are analyzed.</a:t>
            </a:r>
            <a:endParaRPr lang="en-US" altLang="en-US" sz="2400" dirty="0">
              <a:solidFill>
                <a:srgbClr val="002060"/>
              </a:solidFill>
            </a:endParaRPr>
          </a:p>
          <a:p>
            <a:pPr marL="0" indent="0" algn="just" eaLnBrk="1" hangingPunct="1">
              <a:buNone/>
            </a:pPr>
            <a:endParaRPr lang="en-US" altLang="en-US" sz="2400" dirty="0" smtClean="0"/>
          </a:p>
          <a:p>
            <a:pPr marL="0" indent="0" algn="just" eaLnBrk="1" hangingPunct="1">
              <a:buNone/>
            </a:pPr>
            <a:r>
              <a:rPr lang="en-US" altLang="en-US" sz="2400" dirty="0" smtClean="0">
                <a:solidFill>
                  <a:srgbClr val="C00000"/>
                </a:solidFill>
              </a:rPr>
              <a:t>Future Work:</a:t>
            </a:r>
          </a:p>
          <a:p>
            <a:pPr algn="just" eaLnBrk="1" hangingPunct="1"/>
            <a:r>
              <a:rPr lang="en-US" altLang="en-US" sz="2400" dirty="0" smtClean="0">
                <a:solidFill>
                  <a:srgbClr val="002060"/>
                </a:solidFill>
              </a:rPr>
              <a:t>More Models should be analyzed and should be checked for accuracy.</a:t>
            </a:r>
          </a:p>
          <a:p>
            <a:pPr algn="just" eaLnBrk="1" hangingPunct="1"/>
            <a:r>
              <a:rPr lang="en-US" altLang="en-US" sz="2400" dirty="0" smtClean="0">
                <a:solidFill>
                  <a:srgbClr val="002060"/>
                </a:solidFill>
              </a:rPr>
              <a:t>Higher true negative data’s can be used for better analysis. 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endParaRPr lang="en-US" altLang="en-US" sz="5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E90CA7-A81F-49F0-A335-95BA59C33441}" type="datetime1">
              <a:rPr lang="en-US" smtClean="0"/>
              <a:t>4/4/2019</a:t>
            </a:fld>
            <a:endParaRPr lang="en-GB"/>
          </a:p>
        </p:txBody>
      </p:sp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Banking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6B205E-33CE-422D-AFE3-6073C2BFA69E}" type="slidenum">
              <a:rPr lang="en-GB" altLang="en-US"/>
              <a:pPr eaLnBrk="1" hangingPunct="1"/>
              <a:t>10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sz="6000" b="1" dirty="0" smtClean="0">
                <a:solidFill>
                  <a:srgbClr val="C00000"/>
                </a:solidFill>
              </a:rPr>
              <a:t>THANK YOU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5A217A-0545-4AAC-BDAD-2F3DEC4D659D}" type="datetime1">
              <a:rPr lang="en-US" smtClean="0"/>
              <a:t>4/5/2019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Banking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ED3-1ECF-45CE-8C7E-5EE9DBD7020C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166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solidFill>
                  <a:srgbClr val="C00000"/>
                </a:solidFill>
              </a:rPr>
              <a:t>OBJECTIVES</a:t>
            </a:r>
            <a:endParaRPr lang="en-US" altLang="en-US" sz="3600" dirty="0" smtClean="0">
              <a:solidFill>
                <a:srgbClr val="C00000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93254"/>
            <a:ext cx="8229600" cy="4525963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Predicting the loan status of individuals based on their </a:t>
            </a:r>
            <a:r>
              <a:rPr lang="en-US" sz="2800" dirty="0" smtClean="0">
                <a:solidFill>
                  <a:srgbClr val="002060"/>
                </a:solidFill>
              </a:rPr>
              <a:t>credit parameters such as Credit </a:t>
            </a:r>
            <a:r>
              <a:rPr lang="en-US" sz="2800" dirty="0">
                <a:solidFill>
                  <a:srgbClr val="002060"/>
                </a:solidFill>
              </a:rPr>
              <a:t>S</a:t>
            </a:r>
            <a:r>
              <a:rPr lang="en-US" sz="2800" dirty="0" smtClean="0">
                <a:solidFill>
                  <a:srgbClr val="002060"/>
                </a:solidFill>
              </a:rPr>
              <a:t>core, Annual Income, etc. .</a:t>
            </a:r>
            <a:endParaRPr lang="en-US" altLang="en-US" sz="2800" dirty="0">
              <a:solidFill>
                <a:srgbClr val="002060"/>
              </a:solidFill>
              <a:hlinkClick r:id="rId2" action="ppaction://hlinkfile"/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Comparing the efficiency of three standard Machine Learning models on a Banking  Dataset.</a:t>
            </a:r>
            <a:endParaRPr lang="en-US" sz="2800" dirty="0" smtClean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7A48AB-D7A0-48B9-B4DB-A79C1E135BCE}" type="slidenum">
              <a:rPr lang="en-GB" altLang="en-US"/>
              <a:pPr eaLnBrk="1" hangingPunct="1"/>
              <a:t>2</a:t>
            </a:fld>
            <a:endParaRPr lang="en-GB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9C457F-0EF6-47AC-9443-8FE840E7EB6E}" type="datetime1">
              <a:rPr lang="en-US" smtClean="0"/>
              <a:t>4/4/2019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Banking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1430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BASIC CONCEPTS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C00000"/>
                </a:solidFill>
              </a:rPr>
              <a:t>Gradient Boosting: </a:t>
            </a:r>
            <a:r>
              <a:rPr lang="en-US" sz="2000" dirty="0" smtClean="0">
                <a:solidFill>
                  <a:srgbClr val="002060"/>
                </a:solidFill>
              </a:rPr>
              <a:t>It is a ML technique for regression and classification problem, which produces a prediction model in the form of an ensemble of weak prediction model, typically decision trees.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Logistic Regression: </a:t>
            </a:r>
            <a:r>
              <a:rPr lang="en-US" sz="2000" dirty="0" smtClean="0">
                <a:solidFill>
                  <a:srgbClr val="002060"/>
                </a:solidFill>
              </a:rPr>
              <a:t>It is a regression analysis to conduct when the dependent variable is binary. Logistic Regression is a predictive analysis used to describe and to explain the relationship between one dependent binary variable and one or more independent variable.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Random Forest: </a:t>
            </a:r>
            <a:r>
              <a:rPr lang="en-US" sz="2000" dirty="0" smtClean="0">
                <a:solidFill>
                  <a:srgbClr val="002060"/>
                </a:solidFill>
              </a:rPr>
              <a:t>It is an ensemble learning method for classification, regression and other task that operates by constructing a multitude of decision trees of training time and outputting the class.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5A217A-0545-4AAC-BDAD-2F3DEC4D659D}" type="datetime1">
              <a:rPr lang="en-US" smtClean="0"/>
              <a:t>4/4/2019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Banking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ED3-1ECF-45CE-8C7E-5EE9DBD7020C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913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72440" y="457200"/>
            <a:ext cx="8229600" cy="1143000"/>
          </a:xfrm>
        </p:spPr>
        <p:txBody>
          <a:bodyPr/>
          <a:lstStyle/>
          <a:p>
            <a:r>
              <a:rPr lang="en-US" altLang="en-US" sz="3600" dirty="0" smtClean="0">
                <a:solidFill>
                  <a:srgbClr val="C00000"/>
                </a:solidFill>
              </a:rPr>
              <a:t>PROPOSED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6379BF-4712-4B14-9678-A68F3D83A2D9}" type="slidenum">
              <a:rPr lang="en-GB" altLang="en-US"/>
              <a:pPr eaLnBrk="1" hangingPunct="1"/>
              <a:t>4</a:t>
            </a:fld>
            <a:endParaRPr lang="en-GB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F4C8A-5784-4581-B59F-AE4D1AB46839}" type="datetime1">
              <a:rPr lang="en-US" smtClean="0"/>
              <a:t>4/5/2019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Banking</a:t>
            </a:r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0728" y="1524000"/>
            <a:ext cx="8229600" cy="4525963"/>
          </a:xfrm>
        </p:spPr>
        <p:txBody>
          <a:bodyPr/>
          <a:lstStyle/>
          <a:p>
            <a:r>
              <a:rPr lang="en-US" sz="2800" dirty="0" smtClean="0">
                <a:solidFill>
                  <a:srgbClr val="002060"/>
                </a:solidFill>
              </a:rPr>
              <a:t>Cleaned and preprocessed dataset used for building the models.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Three different models are built and efficiency of each model is compared.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Specific features were selected based on their collinearity using a threshold determined by experimenting.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The system will finally predict who can pay their loans and who cannot.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66725" y="338138"/>
            <a:ext cx="8229600" cy="1143000"/>
          </a:xfrm>
        </p:spPr>
        <p:txBody>
          <a:bodyPr/>
          <a:lstStyle/>
          <a:p>
            <a:r>
              <a:rPr lang="en-US" altLang="en-US" sz="3600" dirty="0" smtClean="0">
                <a:solidFill>
                  <a:srgbClr val="C00000"/>
                </a:solidFill>
              </a:rPr>
              <a:t>DATASET</a:t>
            </a:r>
            <a:endParaRPr lang="en-US" altLang="en-US" sz="3600" dirty="0" smtClean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A0DE15-E231-43AB-BFAF-CE356BBC8ACA}" type="slidenum">
              <a:rPr lang="en-GB" altLang="en-US"/>
              <a:pPr eaLnBrk="1" hangingPunct="1"/>
              <a:t>5</a:t>
            </a:fld>
            <a:endParaRPr lang="en-GB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CD55E7-19DD-40FA-A43A-5D1EDF48A5AC}" type="datetime1">
              <a:rPr lang="en-US" smtClean="0"/>
              <a:t>4/4/2019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Banking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3058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397669"/>
            <a:ext cx="8229600" cy="1143000"/>
          </a:xfrm>
        </p:spPr>
        <p:txBody>
          <a:bodyPr/>
          <a:lstStyle/>
          <a:p>
            <a:r>
              <a:rPr lang="en-US" altLang="en-US" sz="3600" dirty="0" smtClean="0">
                <a:solidFill>
                  <a:srgbClr val="C00000"/>
                </a:solidFill>
              </a:rPr>
              <a:t>PREPROCESSING</a:t>
            </a:r>
            <a:endParaRPr lang="en-US" altLang="en-US" sz="3600" dirty="0" smtClean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096640-3604-4983-9377-5E48CF6A1754}" type="datetime1">
              <a:rPr lang="en-US" smtClean="0"/>
              <a:t>4/5/2019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Banking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7ADDA7-E265-46F7-828E-8DAB5EC80799}" type="slidenum">
              <a:rPr lang="en-GB" altLang="en-US"/>
              <a:pPr eaLnBrk="1" hangingPunct="1"/>
              <a:t>6</a:t>
            </a:fld>
            <a:endParaRPr lang="en-GB" altLang="en-US"/>
          </a:p>
        </p:txBody>
      </p:sp>
      <p:pic>
        <p:nvPicPr>
          <p:cNvPr id="9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0669"/>
            <a:ext cx="8229600" cy="42746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altLang="en-US" sz="4000" dirty="0" smtClean="0">
                <a:solidFill>
                  <a:srgbClr val="C00000"/>
                </a:solidFill>
              </a:rPr>
              <a:t/>
            </a:r>
            <a:br>
              <a:rPr lang="en-US" altLang="en-US" sz="4000" dirty="0" smtClean="0">
                <a:solidFill>
                  <a:srgbClr val="C00000"/>
                </a:solidFill>
              </a:rPr>
            </a:br>
            <a:r>
              <a:rPr lang="en-US" altLang="en-US" sz="4000" dirty="0" smtClean="0">
                <a:solidFill>
                  <a:srgbClr val="C00000"/>
                </a:solidFill>
              </a:rPr>
              <a:t/>
            </a:r>
            <a:br>
              <a:rPr lang="en-US" altLang="en-US" sz="4000" dirty="0" smtClean="0">
                <a:solidFill>
                  <a:srgbClr val="C00000"/>
                </a:solidFill>
              </a:rPr>
            </a:br>
            <a:endParaRPr lang="en-US" altLang="en-US" sz="4000" dirty="0" smtClean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B661F0-4BB1-4054-BACD-2964F8B664B5}" type="datetime1">
              <a:rPr lang="en-US" smtClean="0"/>
              <a:t>4/5/2019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Banking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96371B-18B1-4E68-BEA9-B07EF3F07FF3}" type="slidenum">
              <a:rPr lang="en-GB" altLang="en-US"/>
              <a:pPr eaLnBrk="1" hangingPunct="1"/>
              <a:t>7</a:t>
            </a:fld>
            <a:endParaRPr lang="en-GB" alt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7848600" cy="4754563"/>
          </a:xfrm>
        </p:spPr>
      </p:pic>
      <p:sp>
        <p:nvSpPr>
          <p:cNvPr id="13" name="Title 5"/>
          <p:cNvSpPr txBox="1">
            <a:spLocks/>
          </p:cNvSpPr>
          <p:nvPr/>
        </p:nvSpPr>
        <p:spPr bwMode="auto">
          <a:xfrm>
            <a:off x="457200" y="44053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200" kern="0" dirty="0" smtClean="0">
                <a:solidFill>
                  <a:srgbClr val="C00000"/>
                </a:solidFill>
              </a:rPr>
              <a:t>CORRELATION BETWEEN COLUMNS</a:t>
            </a:r>
            <a:endParaRPr lang="en-US" altLang="en-US" sz="3200" kern="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title"/>
          </p:nvPr>
        </p:nvSpPr>
        <p:spPr>
          <a:xfrm>
            <a:off x="457200" y="518160"/>
            <a:ext cx="8229600" cy="1143000"/>
          </a:xfrm>
        </p:spPr>
        <p:txBody>
          <a:bodyPr/>
          <a:lstStyle/>
          <a:p>
            <a:r>
              <a:rPr lang="en-US" altLang="en-US" sz="4000" dirty="0" smtClean="0">
                <a:solidFill>
                  <a:srgbClr val="C00000"/>
                </a:solidFill>
              </a:rPr>
              <a:t>ALGORITHMS</a:t>
            </a:r>
            <a:endParaRPr lang="en-US" altLang="en-US" sz="4000" dirty="0" smtClean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A83E72-A46F-4415-95BA-80FF539B2174}" type="datetime1">
              <a:rPr lang="en-US" smtClean="0"/>
              <a:t>4/5/2019</a:t>
            </a:fld>
            <a:endParaRPr lang="en-GB"/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Banking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39DA94-A522-4207-BC25-1F925C251290}" type="slidenum">
              <a:rPr lang="en-GB" altLang="en-US"/>
              <a:pPr eaLnBrk="1" hangingPunct="1"/>
              <a:t>8</a:t>
            </a:fld>
            <a:endParaRPr lang="en-GB" alt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098030" cy="1036320"/>
          </a:xfrm>
        </p:spPr>
      </p:pic>
      <p:pic>
        <p:nvPicPr>
          <p:cNvPr id="9" name="Content Placeholder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3067748"/>
            <a:ext cx="793242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Content Placeholder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4328160"/>
            <a:ext cx="731520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>
                <a:solidFill>
                  <a:srgbClr val="C00000"/>
                </a:solidFill>
              </a:rPr>
              <a:t>COMPARISON</a:t>
            </a:r>
            <a:endParaRPr lang="en-US" altLang="en-US" sz="4000" dirty="0" smtClean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09B4982-016D-4731-AF05-10F47313843D}" type="datetime1">
              <a:rPr lang="en-US" smtClean="0"/>
              <a:t>4/4/2019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Banking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539499-3B07-4A91-BF47-EABD710914E2}" type="slidenum">
              <a:rPr lang="en-GB" altLang="en-US"/>
              <a:pPr eaLnBrk="1" hangingPunct="1"/>
              <a:t>9</a:t>
            </a:fld>
            <a:endParaRPr lang="en-GB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17638"/>
            <a:ext cx="6893568" cy="4013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2251</TotalTime>
  <Words>336</Words>
  <Application>Microsoft Office PowerPoint</Application>
  <PresentationFormat>On-screen Show (4:3)</PresentationFormat>
  <Paragraphs>69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Default Design</vt:lpstr>
      <vt:lpstr>BANK LOAN STATUS PREDICTION  TEAM 6</vt:lpstr>
      <vt:lpstr>OBJECTIVES</vt:lpstr>
      <vt:lpstr>BASIC CONCEPTS</vt:lpstr>
      <vt:lpstr>PROPOSED SYSTEM</vt:lpstr>
      <vt:lpstr>DATASET</vt:lpstr>
      <vt:lpstr>PREPROCESSING</vt:lpstr>
      <vt:lpstr>  </vt:lpstr>
      <vt:lpstr>ALGORITHMS</vt:lpstr>
      <vt:lpstr>COMPARISON</vt:lpstr>
      <vt:lpstr>OUTPUT AND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unit1</dc:title>
  <dc:creator>U Sreenivasulu</dc:creator>
  <cp:lastModifiedBy>Srivats S Ramanujam</cp:lastModifiedBy>
  <cp:revision>185</cp:revision>
  <cp:lastPrinted>1601-01-01T00:00:00Z</cp:lastPrinted>
  <dcterms:created xsi:type="dcterms:W3CDTF">1601-01-01T00:00:00Z</dcterms:created>
  <dcterms:modified xsi:type="dcterms:W3CDTF">2019-04-04T19:18:37Z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