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esting" id="{8ADC77BC-3202-4F80-A285-25182067F01A}">
          <p14:sldIdLst>
            <p14:sldId id="256"/>
            <p14:sldId id="257"/>
          </p14:sldIdLst>
        </p14:section>
        <p14:section name="Interesting Insights" id="{FB4783FC-E5B1-4DCB-8F9E-FB97C6779750}">
          <p14:sldIdLst>
            <p14:sldId id="258"/>
            <p14:sldId id="259"/>
            <p14:sldId id="261"/>
            <p14:sldId id="262"/>
            <p14:sldId id="263"/>
          </p14:sldIdLst>
        </p14:section>
        <p14:section name="Additional comments" id="{FB6F1126-853D-4B3C-A20C-4AB21EB90F7B}">
          <p14:sldIdLst>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5BE629-5BDB-4523-9E84-D229E91CE9AE}" v="103" dt="2022-04-18T07:32:45.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D9B469-F33A-4DC1-8759-EA225D3C7A8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72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CBFB-C86D-4A2A-B6D8-5134E9932E74}"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B469-F33A-4DC1-8759-EA225D3C7A84}" type="slidenum">
              <a:rPr lang="en-US" smtClean="0"/>
              <a:t>‹#›</a:t>
            </a:fld>
            <a:endParaRPr lang="en-US"/>
          </a:p>
        </p:txBody>
      </p:sp>
    </p:spTree>
    <p:extLst>
      <p:ext uri="{BB962C8B-B14F-4D97-AF65-F5344CB8AC3E}">
        <p14:creationId xmlns:p14="http://schemas.microsoft.com/office/powerpoint/2010/main" val="317589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4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51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spTree>
    <p:extLst>
      <p:ext uri="{BB962C8B-B14F-4D97-AF65-F5344CB8AC3E}">
        <p14:creationId xmlns:p14="http://schemas.microsoft.com/office/powerpoint/2010/main" val="334858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10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589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94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36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spTree>
    <p:extLst>
      <p:ext uri="{BB962C8B-B14F-4D97-AF65-F5344CB8AC3E}">
        <p14:creationId xmlns:p14="http://schemas.microsoft.com/office/powerpoint/2010/main" val="82165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CBFB-C86D-4A2A-B6D8-5134E9932E74}"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B469-F33A-4DC1-8759-EA225D3C7A8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554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FCBFB-C86D-4A2A-B6D8-5134E9932E74}"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B469-F33A-4DC1-8759-EA225D3C7A84}" type="slidenum">
              <a:rPr lang="en-US" smtClean="0"/>
              <a:t>‹#›</a:t>
            </a:fld>
            <a:endParaRPr lang="en-US"/>
          </a:p>
        </p:txBody>
      </p:sp>
    </p:spTree>
    <p:extLst>
      <p:ext uri="{BB962C8B-B14F-4D97-AF65-F5344CB8AC3E}">
        <p14:creationId xmlns:p14="http://schemas.microsoft.com/office/powerpoint/2010/main" val="55775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FCBFB-C86D-4A2A-B6D8-5134E9932E74}"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9B469-F33A-4DC1-8759-EA225D3C7A8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86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FCBFB-C86D-4A2A-B6D8-5134E9932E74}"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9B469-F33A-4DC1-8759-EA225D3C7A8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50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CBFB-C86D-4A2A-B6D8-5134E9932E74}"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9B469-F33A-4DC1-8759-EA225D3C7A84}" type="slidenum">
              <a:rPr lang="en-US" smtClean="0"/>
              <a:t>‹#›</a:t>
            </a:fld>
            <a:endParaRPr lang="en-US"/>
          </a:p>
        </p:txBody>
      </p:sp>
    </p:spTree>
    <p:extLst>
      <p:ext uri="{BB962C8B-B14F-4D97-AF65-F5344CB8AC3E}">
        <p14:creationId xmlns:p14="http://schemas.microsoft.com/office/powerpoint/2010/main" val="357300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CBFB-C86D-4A2A-B6D8-5134E9932E74}"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B469-F33A-4DC1-8759-EA225D3C7A8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19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CBFB-C86D-4A2A-B6D8-5134E9932E74}"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B469-F33A-4DC1-8759-EA225D3C7A84}" type="slidenum">
              <a:rPr lang="en-US" smtClean="0"/>
              <a:t>‹#›</a:t>
            </a:fld>
            <a:endParaRPr lang="en-US"/>
          </a:p>
        </p:txBody>
      </p:sp>
    </p:spTree>
    <p:extLst>
      <p:ext uri="{BB962C8B-B14F-4D97-AF65-F5344CB8AC3E}">
        <p14:creationId xmlns:p14="http://schemas.microsoft.com/office/powerpoint/2010/main" val="360559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2FCBFB-C86D-4A2A-B6D8-5134E9932E74}" type="datetimeFigureOut">
              <a:rPr lang="en-US" smtClean="0"/>
              <a:t>4/19/2022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9B469-F33A-4DC1-8759-EA225D3C7A84}" type="slidenum">
              <a:rPr lang="en-US" smtClean="0"/>
              <a:t>‹#›</a:t>
            </a:fld>
            <a:endParaRPr lang="en-US"/>
          </a:p>
        </p:txBody>
      </p:sp>
    </p:spTree>
    <p:extLst>
      <p:ext uri="{BB962C8B-B14F-4D97-AF65-F5344CB8AC3E}">
        <p14:creationId xmlns:p14="http://schemas.microsoft.com/office/powerpoint/2010/main" val="3393722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D8B9-ECE8-4F25-8659-C37E5628FFF5}"/>
              </a:ext>
            </a:extLst>
          </p:cNvPr>
          <p:cNvSpPr>
            <a:spLocks noGrp="1"/>
          </p:cNvSpPr>
          <p:nvPr>
            <p:ph type="ctrTitle"/>
          </p:nvPr>
        </p:nvSpPr>
        <p:spPr>
          <a:xfrm>
            <a:off x="5971592" y="2802465"/>
            <a:ext cx="3937691" cy="1515533"/>
          </a:xfrm>
        </p:spPr>
        <p:txBody>
          <a:bodyPr/>
          <a:lstStyle/>
          <a:p>
            <a:r>
              <a:rPr lang="en-US" b="1" dirty="0">
                <a:solidFill>
                  <a:srgbClr val="FF0000"/>
                </a:solidFill>
              </a:rPr>
              <a:t>Arby’s Case Study</a:t>
            </a:r>
            <a:r>
              <a:rPr lang="en-US" dirty="0"/>
              <a:t>	</a:t>
            </a:r>
            <a:br>
              <a:rPr lang="en-US" dirty="0"/>
            </a:br>
            <a:r>
              <a:rPr lang="en-US" dirty="0"/>
              <a:t>Inspire Brand</a:t>
            </a:r>
          </a:p>
        </p:txBody>
      </p:sp>
      <p:sp>
        <p:nvSpPr>
          <p:cNvPr id="3" name="Subtitle 2">
            <a:extLst>
              <a:ext uri="{FF2B5EF4-FFF2-40B4-BE49-F238E27FC236}">
                <a16:creationId xmlns:a16="http://schemas.microsoft.com/office/drawing/2014/main" id="{8383F3F6-87DB-4DC7-9654-17002B7B2200}"/>
              </a:ext>
            </a:extLst>
          </p:cNvPr>
          <p:cNvSpPr>
            <a:spLocks noGrp="1"/>
          </p:cNvSpPr>
          <p:nvPr>
            <p:ph type="subTitle" idx="1"/>
          </p:nvPr>
        </p:nvSpPr>
        <p:spPr>
          <a:xfrm>
            <a:off x="3093614" y="4513752"/>
            <a:ext cx="6815669" cy="1320802"/>
          </a:xfrm>
        </p:spPr>
        <p:txBody>
          <a:bodyPr/>
          <a:lstStyle/>
          <a:p>
            <a:r>
              <a:rPr lang="en-US" dirty="0"/>
              <a:t>							Shreyas Kulkarni</a:t>
            </a:r>
          </a:p>
          <a:p>
            <a:endParaRPr lang="en-US" dirty="0"/>
          </a:p>
        </p:txBody>
      </p:sp>
      <p:pic>
        <p:nvPicPr>
          <p:cNvPr id="5" name="Picture 4">
            <a:extLst>
              <a:ext uri="{FF2B5EF4-FFF2-40B4-BE49-F238E27FC236}">
                <a16:creationId xmlns:a16="http://schemas.microsoft.com/office/drawing/2014/main" id="{68623162-5859-42E1-8EBB-1685CC5BEB70}"/>
              </a:ext>
            </a:extLst>
          </p:cNvPr>
          <p:cNvPicPr>
            <a:picLocks noChangeAspect="1"/>
          </p:cNvPicPr>
          <p:nvPr/>
        </p:nvPicPr>
        <p:blipFill>
          <a:blip r:embed="rId2"/>
          <a:stretch>
            <a:fillRect/>
          </a:stretch>
        </p:blipFill>
        <p:spPr>
          <a:xfrm>
            <a:off x="2670681" y="1586480"/>
            <a:ext cx="2964437" cy="1973751"/>
          </a:xfrm>
          <a:prstGeom prst="rect">
            <a:avLst/>
          </a:prstGeom>
        </p:spPr>
      </p:pic>
      <p:pic>
        <p:nvPicPr>
          <p:cNvPr id="3074" name="Picture 2" descr="Dunkin' parent Inspire Brands opening a ghost kitchen | Nation's Restaurant  News">
            <a:extLst>
              <a:ext uri="{FF2B5EF4-FFF2-40B4-BE49-F238E27FC236}">
                <a16:creationId xmlns:a16="http://schemas.microsoft.com/office/drawing/2014/main" id="{3B73AF52-5307-47C5-895F-10B74BF8A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6" y="3755986"/>
            <a:ext cx="2714625" cy="1515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7A1-AEC7-405E-AE00-E1197A5DF065}"/>
              </a:ext>
            </a:extLst>
          </p:cNvPr>
          <p:cNvSpPr>
            <a:spLocks noGrp="1"/>
          </p:cNvSpPr>
          <p:nvPr>
            <p:ph type="title"/>
          </p:nvPr>
        </p:nvSpPr>
        <p:spPr>
          <a:xfrm>
            <a:off x="1295402" y="982132"/>
            <a:ext cx="9601196" cy="1051941"/>
          </a:xfrm>
        </p:spPr>
        <p:txBody>
          <a:bodyPr/>
          <a:lstStyle/>
          <a:p>
            <a:r>
              <a:rPr lang="en-US" dirty="0"/>
              <a:t>Forecasted weekly sales</a:t>
            </a:r>
          </a:p>
        </p:txBody>
      </p:sp>
      <p:sp>
        <p:nvSpPr>
          <p:cNvPr id="3" name="Content Placeholder 2">
            <a:extLst>
              <a:ext uri="{FF2B5EF4-FFF2-40B4-BE49-F238E27FC236}">
                <a16:creationId xmlns:a16="http://schemas.microsoft.com/office/drawing/2014/main" id="{B5AD3103-9CF9-447B-8C10-C790F2E5471D}"/>
              </a:ext>
            </a:extLst>
          </p:cNvPr>
          <p:cNvSpPr>
            <a:spLocks noGrp="1"/>
          </p:cNvSpPr>
          <p:nvPr>
            <p:ph idx="1"/>
          </p:nvPr>
        </p:nvSpPr>
        <p:spPr>
          <a:xfrm>
            <a:off x="1017037" y="2425960"/>
            <a:ext cx="10077061" cy="3673844"/>
          </a:xfrm>
        </p:spPr>
        <p:txBody>
          <a:bodyPr>
            <a:normAutofit/>
          </a:bodyPr>
          <a:lstStyle/>
          <a:p>
            <a:r>
              <a:rPr lang="en-US" sz="2000" dirty="0"/>
              <a:t>2019 forecasted sales for all the restaurants are attached in ArbysForecastedSales2019_week.csv</a:t>
            </a:r>
          </a:p>
          <a:p>
            <a:r>
              <a:rPr lang="en-US" sz="2000" dirty="0"/>
              <a:t>The forecasts have been generalized for all the restaurants. However, we can improve the predictions further by finding out the relationship between the sales and impacting factors per restaurant or </a:t>
            </a:r>
            <a:r>
              <a:rPr lang="en-US" sz="2000" dirty="0" err="1"/>
              <a:t>atleast</a:t>
            </a:r>
            <a:r>
              <a:rPr lang="en-US" sz="2000" dirty="0"/>
              <a:t> DMA/State. </a:t>
            </a:r>
          </a:p>
          <a:p>
            <a:r>
              <a:rPr lang="en-US" sz="2000" dirty="0"/>
              <a:t>We can use better multivariate multistep forecasting models like VAR or LSTM which can fit to the patterns better than SARIMAX. </a:t>
            </a:r>
          </a:p>
          <a:p>
            <a:r>
              <a:rPr lang="en-US" sz="2000" dirty="0"/>
              <a:t>We can create additional features which are seasonal and affecting the sales</a:t>
            </a:r>
          </a:p>
          <a:p>
            <a:r>
              <a:rPr lang="en-US" sz="2000" dirty="0"/>
              <a:t>Constant factors like age, state have been ignored in this scope which can give better insights </a:t>
            </a:r>
          </a:p>
        </p:txBody>
      </p:sp>
    </p:spTree>
    <p:extLst>
      <p:ext uri="{BB962C8B-B14F-4D97-AF65-F5344CB8AC3E}">
        <p14:creationId xmlns:p14="http://schemas.microsoft.com/office/powerpoint/2010/main" val="106499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9883-EAE9-4E4A-B252-425C9AF1FDDD}"/>
              </a:ext>
            </a:extLst>
          </p:cNvPr>
          <p:cNvSpPr>
            <a:spLocks noGrp="1"/>
          </p:cNvSpPr>
          <p:nvPr>
            <p:ph type="title"/>
          </p:nvPr>
        </p:nvSpPr>
        <p:spPr/>
        <p:txBody>
          <a:bodyPr/>
          <a:lstStyle/>
          <a:p>
            <a:r>
              <a:rPr lang="en-US" dirty="0"/>
              <a:t>Data Available</a:t>
            </a:r>
          </a:p>
        </p:txBody>
      </p:sp>
      <p:sp>
        <p:nvSpPr>
          <p:cNvPr id="3" name="Content Placeholder 2">
            <a:extLst>
              <a:ext uri="{FF2B5EF4-FFF2-40B4-BE49-F238E27FC236}">
                <a16:creationId xmlns:a16="http://schemas.microsoft.com/office/drawing/2014/main" id="{20CCDC51-426F-45BD-8988-C41B865284BE}"/>
              </a:ext>
            </a:extLst>
          </p:cNvPr>
          <p:cNvSpPr>
            <a:spLocks noGrp="1"/>
          </p:cNvSpPr>
          <p:nvPr>
            <p:ph idx="1"/>
          </p:nvPr>
        </p:nvSpPr>
        <p:spPr/>
        <p:txBody>
          <a:bodyPr/>
          <a:lstStyle/>
          <a:p>
            <a:r>
              <a:rPr lang="en-US" dirty="0"/>
              <a:t>4 years of daily sales all over the US in all the available restaurants	</a:t>
            </a:r>
          </a:p>
          <a:p>
            <a:r>
              <a:rPr lang="en-US" dirty="0"/>
              <a:t>Restaurant details</a:t>
            </a:r>
          </a:p>
          <a:p>
            <a:r>
              <a:rPr lang="en-US" dirty="0"/>
              <a:t>Day by Day weather condition (Min/max/avg temp, rain, snow, storm)</a:t>
            </a:r>
          </a:p>
          <a:p>
            <a:r>
              <a:rPr lang="en-US" dirty="0"/>
              <a:t>Competition in the proximity</a:t>
            </a:r>
          </a:p>
          <a:p>
            <a:r>
              <a:rPr lang="en-US" dirty="0"/>
              <a:t>Marketing efforts</a:t>
            </a:r>
          </a:p>
          <a:p>
            <a:r>
              <a:rPr lang="en-US" dirty="0"/>
              <a:t>Promotional offers (print data)</a:t>
            </a:r>
          </a:p>
          <a:p>
            <a:endParaRPr lang="en-US" dirty="0"/>
          </a:p>
          <a:p>
            <a:endParaRPr lang="en-US" dirty="0"/>
          </a:p>
        </p:txBody>
      </p:sp>
    </p:spTree>
    <p:extLst>
      <p:ext uri="{BB962C8B-B14F-4D97-AF65-F5344CB8AC3E}">
        <p14:creationId xmlns:p14="http://schemas.microsoft.com/office/powerpoint/2010/main" val="267282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FA66-028C-443D-85B2-968455AF9FF4}"/>
              </a:ext>
            </a:extLst>
          </p:cNvPr>
          <p:cNvSpPr>
            <a:spLocks noGrp="1"/>
          </p:cNvSpPr>
          <p:nvPr>
            <p:ph type="title"/>
          </p:nvPr>
        </p:nvSpPr>
        <p:spPr>
          <a:xfrm>
            <a:off x="1295402" y="677332"/>
            <a:ext cx="9601196" cy="989543"/>
          </a:xfrm>
        </p:spPr>
        <p:txBody>
          <a:bodyPr>
            <a:normAutofit/>
          </a:bodyPr>
          <a:lstStyle/>
          <a:p>
            <a:r>
              <a:rPr lang="en-US" dirty="0">
                <a:solidFill>
                  <a:schemeClr val="accent4"/>
                </a:solidFill>
              </a:rPr>
              <a:t>Interesting Insights</a:t>
            </a:r>
          </a:p>
        </p:txBody>
      </p:sp>
      <p:pic>
        <p:nvPicPr>
          <p:cNvPr id="8" name="Picture 2">
            <a:extLst>
              <a:ext uri="{FF2B5EF4-FFF2-40B4-BE49-F238E27FC236}">
                <a16:creationId xmlns:a16="http://schemas.microsoft.com/office/drawing/2014/main" id="{6C78E4F5-6FF7-4469-BC5F-DF30036B0B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4268" y="2463282"/>
            <a:ext cx="3753551" cy="3429340"/>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2F5376-991D-4207-9BBE-A950CC718310}"/>
              </a:ext>
            </a:extLst>
          </p:cNvPr>
          <p:cNvSpPr>
            <a:spLocks noGrp="1"/>
          </p:cNvSpPr>
          <p:nvPr>
            <p:ph idx="1"/>
          </p:nvPr>
        </p:nvSpPr>
        <p:spPr>
          <a:xfrm>
            <a:off x="5616445" y="2446526"/>
            <a:ext cx="5924550" cy="3429341"/>
          </a:xfrm>
        </p:spPr>
        <p:txBody>
          <a:bodyPr>
            <a:normAutofit/>
          </a:bodyPr>
          <a:lstStyle/>
          <a:p>
            <a:pPr marL="0" indent="0">
              <a:buNone/>
            </a:pPr>
            <a:r>
              <a:rPr lang="en-US" sz="2000" dirty="0">
                <a:solidFill>
                  <a:srgbClr val="262626"/>
                </a:solidFill>
              </a:rPr>
              <a:t>Highest revenue coming from MI, followed by OH and IN, whereas a lot of scope of improvement in major states CA, TX and WA.</a:t>
            </a:r>
          </a:p>
          <a:p>
            <a:pPr marL="0" indent="0">
              <a:buNone/>
            </a:pPr>
            <a:r>
              <a:rPr lang="en-US" sz="2000" dirty="0">
                <a:solidFill>
                  <a:srgbClr val="262626"/>
                </a:solidFill>
              </a:rPr>
              <a:t>The business is growing exponentially every year. </a:t>
            </a:r>
          </a:p>
          <a:p>
            <a:pPr marL="0" indent="0">
              <a:buNone/>
            </a:pPr>
            <a:endParaRPr lang="en-US" dirty="0">
              <a:solidFill>
                <a:srgbClr val="262626"/>
              </a:solidFill>
            </a:endParaRPr>
          </a:p>
        </p:txBody>
      </p:sp>
      <p:sp>
        <p:nvSpPr>
          <p:cNvPr id="12" name="TextBox 11">
            <a:extLst>
              <a:ext uri="{FF2B5EF4-FFF2-40B4-BE49-F238E27FC236}">
                <a16:creationId xmlns:a16="http://schemas.microsoft.com/office/drawing/2014/main" id="{08638E3D-DA9D-4A6B-8200-105CA0A98C58}"/>
              </a:ext>
            </a:extLst>
          </p:cNvPr>
          <p:cNvSpPr txBox="1"/>
          <p:nvPr/>
        </p:nvSpPr>
        <p:spPr>
          <a:xfrm>
            <a:off x="1434268" y="1707863"/>
            <a:ext cx="9165308" cy="738664"/>
          </a:xfrm>
          <a:prstGeom prst="rect">
            <a:avLst/>
          </a:prstGeom>
          <a:noFill/>
        </p:spPr>
        <p:txBody>
          <a:bodyPr wrap="square" rtlCol="0">
            <a:spAutoFit/>
          </a:bodyPr>
          <a:lstStyle/>
          <a:p>
            <a:r>
              <a:rPr lang="en-US" sz="2400" dirty="0">
                <a:solidFill>
                  <a:srgbClr val="262626"/>
                </a:solidFill>
              </a:rPr>
              <a:t>1169 Restaurants, 72 DMAs, ~ $5.4 B revenue in 50 states over the 4 years</a:t>
            </a:r>
          </a:p>
          <a:p>
            <a:endParaRPr lang="en-US" dirty="0"/>
          </a:p>
        </p:txBody>
      </p:sp>
      <p:pic>
        <p:nvPicPr>
          <p:cNvPr id="1030" name="Picture 6">
            <a:extLst>
              <a:ext uri="{FF2B5EF4-FFF2-40B4-BE49-F238E27FC236}">
                <a16:creationId xmlns:a16="http://schemas.microsoft.com/office/drawing/2014/main" id="{FB268DF8-9562-42D7-B00B-A739DBE215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953" y="4049999"/>
            <a:ext cx="33242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2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C67DA6C-8309-412C-AE00-2130BFCB1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0265F1BD-4861-49D8-A86E-2B172B361B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4" name="Picture 193">
              <a:extLst>
                <a:ext uri="{FF2B5EF4-FFF2-40B4-BE49-F238E27FC236}">
                  <a16:creationId xmlns:a16="http://schemas.microsoft.com/office/drawing/2014/main" id="{DB4970A5-A0AC-4011-B050-85C241AD325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60" name="Rectangle 194">
              <a:extLst>
                <a:ext uri="{FF2B5EF4-FFF2-40B4-BE49-F238E27FC236}">
                  <a16:creationId xmlns:a16="http://schemas.microsoft.com/office/drawing/2014/main" id="{F5887F88-EE52-408B-BB7E-44543B57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6" name="Picture 195">
              <a:extLst>
                <a:ext uri="{FF2B5EF4-FFF2-40B4-BE49-F238E27FC236}">
                  <a16:creationId xmlns:a16="http://schemas.microsoft.com/office/drawing/2014/main" id="{A958E468-5B42-4219-BBD8-C1E42D72B3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7" name="Picture 196">
              <a:extLst>
                <a:ext uri="{FF2B5EF4-FFF2-40B4-BE49-F238E27FC236}">
                  <a16:creationId xmlns:a16="http://schemas.microsoft.com/office/drawing/2014/main" id="{2F19D3D2-543E-46C0-99F9-C635856471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8" name="Straight Connector 197">
            <a:extLst>
              <a:ext uri="{FF2B5EF4-FFF2-40B4-BE49-F238E27FC236}">
                <a16:creationId xmlns:a16="http://schemas.microsoft.com/office/drawing/2014/main" id="{88C962A0-AE17-42B0-87F6-8B05C334FA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92391"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2054" name="Content Placeholder 2053">
            <a:extLst>
              <a:ext uri="{FF2B5EF4-FFF2-40B4-BE49-F238E27FC236}">
                <a16:creationId xmlns:a16="http://schemas.microsoft.com/office/drawing/2014/main" id="{DEBE0A40-9B10-256D-BF1B-79FD973F20A3}"/>
              </a:ext>
            </a:extLst>
          </p:cNvPr>
          <p:cNvSpPr>
            <a:spLocks noGrp="1"/>
          </p:cNvSpPr>
          <p:nvPr>
            <p:ph idx="1"/>
          </p:nvPr>
        </p:nvSpPr>
        <p:spPr>
          <a:xfrm>
            <a:off x="743869" y="631096"/>
            <a:ext cx="10819308" cy="5617304"/>
          </a:xfrm>
        </p:spPr>
        <p:txBody>
          <a:bodyPr>
            <a:normAutofit/>
          </a:bodyPr>
          <a:lstStyle/>
          <a:p>
            <a:pPr marL="0" indent="0">
              <a:buNone/>
            </a:pPr>
            <a:r>
              <a:rPr lang="en-US" sz="3200" b="1" dirty="0">
                <a:solidFill>
                  <a:schemeClr val="tx1"/>
                </a:solidFill>
              </a:rPr>
              <a:t>Impact of weather</a:t>
            </a:r>
          </a:p>
          <a:p>
            <a:pPr marL="0" indent="0">
              <a:buNone/>
            </a:pPr>
            <a:endParaRPr lang="en-US" sz="1800" dirty="0">
              <a:solidFill>
                <a:schemeClr val="tx1"/>
              </a:solidFill>
            </a:endParaRPr>
          </a:p>
          <a:p>
            <a:r>
              <a:rPr lang="en-US" sz="1800" dirty="0">
                <a:solidFill>
                  <a:schemeClr val="tx1"/>
                </a:solidFill>
              </a:rPr>
              <a:t>In all the states of storm, the revenue remains almost the </a:t>
            </a:r>
          </a:p>
          <a:p>
            <a:pPr marL="0" indent="0">
              <a:buNone/>
            </a:pPr>
            <a:r>
              <a:rPr lang="en-US" sz="1800" dirty="0">
                <a:solidFill>
                  <a:schemeClr val="tx1"/>
                </a:solidFill>
              </a:rPr>
              <a:t>constant indicating, Arby’s keep shinning in the thunderstorm too :P</a:t>
            </a:r>
          </a:p>
          <a:p>
            <a:r>
              <a:rPr lang="en-US" sz="1800" dirty="0">
                <a:solidFill>
                  <a:schemeClr val="tx1"/>
                </a:solidFill>
              </a:rPr>
              <a:t>Whereas, increasing snow and rain affects the business by </a:t>
            </a:r>
          </a:p>
          <a:p>
            <a:pPr marL="0" indent="0">
              <a:buNone/>
            </a:pPr>
            <a:r>
              <a:rPr lang="en-US" sz="1800" dirty="0">
                <a:solidFill>
                  <a:schemeClr val="tx1"/>
                </a:solidFill>
              </a:rPr>
              <a:t>considerable margin</a:t>
            </a:r>
          </a:p>
          <a:p>
            <a:endParaRPr lang="en-US" sz="1800" dirty="0"/>
          </a:p>
        </p:txBody>
      </p:sp>
      <p:pic>
        <p:nvPicPr>
          <p:cNvPr id="2056" name="Picture 8">
            <a:extLst>
              <a:ext uri="{FF2B5EF4-FFF2-40B4-BE49-F238E27FC236}">
                <a16:creationId xmlns:a16="http://schemas.microsoft.com/office/drawing/2014/main" id="{598A5D1F-D387-4595-9D54-D07BB43932A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17097" y="3495675"/>
            <a:ext cx="4498654" cy="2763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1E0554A5-DB14-4D0A-A904-79D9499E963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755359" y="3600450"/>
            <a:ext cx="4613699" cy="265874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5AD59DE-4C11-458B-B13A-D078C15C560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870404" y="607814"/>
            <a:ext cx="4577728" cy="299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26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6F1A1B1-D72D-4219-AE30-3EDB2FD2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601FE7BE-30C9-47E1-AA23-7FC5DE0C9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4" name="Picture 83">
              <a:extLst>
                <a:ext uri="{FF2B5EF4-FFF2-40B4-BE49-F238E27FC236}">
                  <a16:creationId xmlns:a16="http://schemas.microsoft.com/office/drawing/2014/main" id="{58256DDC-2B46-4CBD-98CD-4843A1D36C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Rectangle 84">
              <a:extLst>
                <a:ext uri="{FF2B5EF4-FFF2-40B4-BE49-F238E27FC236}">
                  <a16:creationId xmlns:a16="http://schemas.microsoft.com/office/drawing/2014/main" id="{AB299BC9-AA13-472C-B2CB-8B1A49F1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CCEA125A-C8E0-43E9-A034-878F58FA98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7" name="Picture 86">
              <a:extLst>
                <a:ext uri="{FF2B5EF4-FFF2-40B4-BE49-F238E27FC236}">
                  <a16:creationId xmlns:a16="http://schemas.microsoft.com/office/drawing/2014/main" id="{BC268254-A470-41D9-884E-9DE377E94B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9" name="Straight Connector 88">
            <a:extLst>
              <a:ext uri="{FF2B5EF4-FFF2-40B4-BE49-F238E27FC236}">
                <a16:creationId xmlns:a16="http://schemas.microsoft.com/office/drawing/2014/main" id="{1F510FDE-DE95-4B70-9D1C-7214BFCC3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92391"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D98F27F-4CCB-47BA-907F-C8F7C0762BFB}"/>
              </a:ext>
            </a:extLst>
          </p:cNvPr>
          <p:cNvSpPr>
            <a:spLocks noGrp="1"/>
          </p:cNvSpPr>
          <p:nvPr>
            <p:ph idx="1"/>
          </p:nvPr>
        </p:nvSpPr>
        <p:spPr>
          <a:xfrm>
            <a:off x="1167385" y="2556932"/>
            <a:ext cx="4673373" cy="3318936"/>
          </a:xfrm>
        </p:spPr>
        <p:txBody>
          <a:bodyPr>
            <a:normAutofit/>
          </a:bodyPr>
          <a:lstStyle/>
          <a:p>
            <a:pPr marL="0" indent="0">
              <a:buNone/>
            </a:pPr>
            <a:endParaRPr lang="en-US" sz="1800"/>
          </a:p>
          <a:p>
            <a:pPr marL="0" indent="0">
              <a:buNone/>
            </a:pPr>
            <a:r>
              <a:rPr lang="en-US" sz="1800"/>
              <a:t>Out of all months, march scores highest daily average revenue with narrow margin, </a:t>
            </a:r>
          </a:p>
          <a:p>
            <a:pPr marL="0" indent="0">
              <a:buNone/>
            </a:pPr>
            <a:r>
              <a:rPr lang="en-US" sz="1800"/>
              <a:t>Whereas during entire holiday session, avg daily sales remain low surprisingly</a:t>
            </a:r>
          </a:p>
          <a:p>
            <a:pPr marL="0" indent="0">
              <a:buNone/>
            </a:pPr>
            <a:r>
              <a:rPr lang="en-US" sz="1800"/>
              <a:t>Maximum average daily sales occurs on Friday</a:t>
            </a:r>
          </a:p>
        </p:txBody>
      </p:sp>
      <p:pic>
        <p:nvPicPr>
          <p:cNvPr id="4108" name="Picture 12">
            <a:extLst>
              <a:ext uri="{FF2B5EF4-FFF2-40B4-BE49-F238E27FC236}">
                <a16:creationId xmlns:a16="http://schemas.microsoft.com/office/drawing/2014/main" id="{15CF221D-2841-4001-A528-1F6AC5A0DB5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977172" y="702252"/>
            <a:ext cx="3398157" cy="239133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789746B-0A4F-4578-B39C-503E7511D23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485793" y="4017165"/>
            <a:ext cx="4563081" cy="22660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B4D25AA-69C5-4307-9F40-63034B53537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013555" y="1314452"/>
            <a:ext cx="3398157" cy="2667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759E4E-EFA7-4B89-AB64-F1E338137D88}"/>
              </a:ext>
            </a:extLst>
          </p:cNvPr>
          <p:cNvSpPr txBox="1"/>
          <p:nvPr/>
        </p:nvSpPr>
        <p:spPr>
          <a:xfrm>
            <a:off x="904875" y="1047750"/>
            <a:ext cx="4191000" cy="1077218"/>
          </a:xfrm>
          <a:prstGeom prst="rect">
            <a:avLst/>
          </a:prstGeom>
          <a:noFill/>
        </p:spPr>
        <p:txBody>
          <a:bodyPr wrap="square" rtlCol="0">
            <a:spAutoFit/>
          </a:bodyPr>
          <a:lstStyle/>
          <a:p>
            <a:r>
              <a:rPr lang="en-US" sz="3200" b="1" dirty="0"/>
              <a:t>Seasonality : Month and week</a:t>
            </a:r>
          </a:p>
        </p:txBody>
      </p:sp>
    </p:spTree>
    <p:extLst>
      <p:ext uri="{BB962C8B-B14F-4D97-AF65-F5344CB8AC3E}">
        <p14:creationId xmlns:p14="http://schemas.microsoft.com/office/powerpoint/2010/main" val="163561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D7F33B6-8C31-4B23-8F04-392659628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61" y="771525"/>
            <a:ext cx="3633788"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5AC601-E049-4DFC-9FEA-93B7EB754B45}"/>
              </a:ext>
            </a:extLst>
          </p:cNvPr>
          <p:cNvSpPr txBox="1"/>
          <p:nvPr/>
        </p:nvSpPr>
        <p:spPr>
          <a:xfrm>
            <a:off x="5133976" y="3886200"/>
            <a:ext cx="6553200" cy="1477328"/>
          </a:xfrm>
          <a:prstGeom prst="rect">
            <a:avLst/>
          </a:prstGeom>
          <a:noFill/>
        </p:spPr>
        <p:txBody>
          <a:bodyPr wrap="square" rtlCol="0">
            <a:spAutoFit/>
          </a:bodyPr>
          <a:lstStyle/>
          <a:p>
            <a:r>
              <a:rPr lang="en-US" dirty="0"/>
              <a:t>Remodeling the shop helps increasing the sell. Here’s the visual which backs that. It increases the daily average sales by $250 after that.</a:t>
            </a:r>
          </a:p>
          <a:p>
            <a:endParaRPr lang="en-US" dirty="0"/>
          </a:p>
          <a:p>
            <a:r>
              <a:rPr lang="en-US" dirty="0"/>
              <a:t>As age of the shop decreases the average revenue. That has been the trend. As the age increases by months, sales starts dropping eventually</a:t>
            </a:r>
          </a:p>
        </p:txBody>
      </p:sp>
      <p:pic>
        <p:nvPicPr>
          <p:cNvPr id="5128" name="Picture 8">
            <a:extLst>
              <a:ext uri="{FF2B5EF4-FFF2-40B4-BE49-F238E27FC236}">
                <a16:creationId xmlns:a16="http://schemas.microsoft.com/office/drawing/2014/main" id="{E5BF0862-43E1-43CB-B727-0CA3D8D46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709862"/>
            <a:ext cx="3905250" cy="3424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4AA756-D423-40BC-9014-CDB643B568B9}"/>
              </a:ext>
            </a:extLst>
          </p:cNvPr>
          <p:cNvSpPr txBox="1"/>
          <p:nvPr/>
        </p:nvSpPr>
        <p:spPr>
          <a:xfrm>
            <a:off x="900111" y="838616"/>
            <a:ext cx="6267450" cy="584775"/>
          </a:xfrm>
          <a:prstGeom prst="rect">
            <a:avLst/>
          </a:prstGeom>
          <a:noFill/>
        </p:spPr>
        <p:txBody>
          <a:bodyPr wrap="square" rtlCol="0">
            <a:spAutoFit/>
          </a:bodyPr>
          <a:lstStyle/>
          <a:p>
            <a:r>
              <a:rPr lang="en-US" sz="3200" b="1" dirty="0"/>
              <a:t>Age and remodeling:</a:t>
            </a:r>
          </a:p>
        </p:txBody>
      </p:sp>
    </p:spTree>
    <p:extLst>
      <p:ext uri="{BB962C8B-B14F-4D97-AF65-F5344CB8AC3E}">
        <p14:creationId xmlns:p14="http://schemas.microsoft.com/office/powerpoint/2010/main" val="151085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C906-52DC-4B3D-A934-ED0B97EC2079}"/>
              </a:ext>
            </a:extLst>
          </p:cNvPr>
          <p:cNvSpPr>
            <a:spLocks noGrp="1"/>
          </p:cNvSpPr>
          <p:nvPr>
            <p:ph type="title"/>
          </p:nvPr>
        </p:nvSpPr>
        <p:spPr>
          <a:xfrm>
            <a:off x="1295402" y="982133"/>
            <a:ext cx="9601196" cy="753362"/>
          </a:xfrm>
        </p:spPr>
        <p:txBody>
          <a:bodyPr>
            <a:normAutofit fontScale="90000"/>
          </a:bodyPr>
          <a:lstStyle/>
          <a:p>
            <a:r>
              <a:rPr lang="en-US" dirty="0"/>
              <a:t>Effects of Print and Media</a:t>
            </a:r>
          </a:p>
        </p:txBody>
      </p:sp>
      <p:sp>
        <p:nvSpPr>
          <p:cNvPr id="3" name="Content Placeholder 2">
            <a:extLst>
              <a:ext uri="{FF2B5EF4-FFF2-40B4-BE49-F238E27FC236}">
                <a16:creationId xmlns:a16="http://schemas.microsoft.com/office/drawing/2014/main" id="{8B2A6B83-42AF-4996-934D-26A271134B9D}"/>
              </a:ext>
            </a:extLst>
          </p:cNvPr>
          <p:cNvSpPr>
            <a:spLocks noGrp="1"/>
          </p:cNvSpPr>
          <p:nvPr>
            <p:ph idx="1"/>
          </p:nvPr>
        </p:nvSpPr>
        <p:spPr>
          <a:xfrm>
            <a:off x="1295401" y="1735495"/>
            <a:ext cx="9601196" cy="4140373"/>
          </a:xfrm>
        </p:spPr>
        <p:txBody>
          <a:bodyPr/>
          <a:lstStyle/>
          <a:p>
            <a:r>
              <a:rPr lang="en-US" dirty="0"/>
              <a:t>I ran the regression model with and without print and media programs and observed the predicted results.</a:t>
            </a:r>
          </a:p>
          <a:p>
            <a:r>
              <a:rPr lang="en-US" dirty="0"/>
              <a:t>Here are the interesting outcomes:</a:t>
            </a:r>
          </a:p>
          <a:p>
            <a:pPr lvl="1"/>
            <a:endParaRPr lang="en-US" dirty="0"/>
          </a:p>
        </p:txBody>
      </p:sp>
      <p:graphicFrame>
        <p:nvGraphicFramePr>
          <p:cNvPr id="4" name="Table 4">
            <a:extLst>
              <a:ext uri="{FF2B5EF4-FFF2-40B4-BE49-F238E27FC236}">
                <a16:creationId xmlns:a16="http://schemas.microsoft.com/office/drawing/2014/main" id="{9364DD5D-52EA-4340-8374-D76840A13AEC}"/>
              </a:ext>
            </a:extLst>
          </p:cNvPr>
          <p:cNvGraphicFramePr>
            <a:graphicFrameLocks noGrp="1"/>
          </p:cNvGraphicFramePr>
          <p:nvPr>
            <p:extLst>
              <p:ext uri="{D42A27DB-BD31-4B8C-83A1-F6EECF244321}">
                <p14:modId xmlns:p14="http://schemas.microsoft.com/office/powerpoint/2010/main" val="2298225296"/>
              </p:ext>
            </p:extLst>
          </p:nvPr>
        </p:nvGraphicFramePr>
        <p:xfrm>
          <a:off x="1520890" y="3285585"/>
          <a:ext cx="9375708" cy="2123440"/>
        </p:xfrm>
        <a:graphic>
          <a:graphicData uri="http://schemas.openxmlformats.org/drawingml/2006/table">
            <a:tbl>
              <a:tblPr firstRow="1" bandRow="1">
                <a:tableStyleId>{5C22544A-7EE6-4342-B048-85BDC9FD1C3A}</a:tableStyleId>
              </a:tblPr>
              <a:tblGrid>
                <a:gridCol w="2575249">
                  <a:extLst>
                    <a:ext uri="{9D8B030D-6E8A-4147-A177-3AD203B41FA5}">
                      <a16:colId xmlns:a16="http://schemas.microsoft.com/office/drawing/2014/main" val="1214643526"/>
                    </a:ext>
                  </a:extLst>
                </a:gridCol>
                <a:gridCol w="2864498">
                  <a:extLst>
                    <a:ext uri="{9D8B030D-6E8A-4147-A177-3AD203B41FA5}">
                      <a16:colId xmlns:a16="http://schemas.microsoft.com/office/drawing/2014/main" val="4105541136"/>
                    </a:ext>
                  </a:extLst>
                </a:gridCol>
                <a:gridCol w="2164702">
                  <a:extLst>
                    <a:ext uri="{9D8B030D-6E8A-4147-A177-3AD203B41FA5}">
                      <a16:colId xmlns:a16="http://schemas.microsoft.com/office/drawing/2014/main" val="1170255410"/>
                    </a:ext>
                  </a:extLst>
                </a:gridCol>
                <a:gridCol w="1771259">
                  <a:extLst>
                    <a:ext uri="{9D8B030D-6E8A-4147-A177-3AD203B41FA5}">
                      <a16:colId xmlns:a16="http://schemas.microsoft.com/office/drawing/2014/main" val="3932981443"/>
                    </a:ext>
                  </a:extLst>
                </a:gridCol>
              </a:tblGrid>
              <a:tr h="370840">
                <a:tc>
                  <a:txBody>
                    <a:bodyPr/>
                    <a:lstStyle/>
                    <a:p>
                      <a:r>
                        <a:rPr lang="en-US" dirty="0"/>
                        <a:t>Situation</a:t>
                      </a:r>
                    </a:p>
                  </a:txBody>
                  <a:tcPr/>
                </a:tc>
                <a:tc>
                  <a:txBody>
                    <a:bodyPr/>
                    <a:lstStyle/>
                    <a:p>
                      <a:r>
                        <a:rPr lang="en-US" dirty="0"/>
                        <a:t>Predicted average daily sales per restaurant</a:t>
                      </a:r>
                    </a:p>
                  </a:txBody>
                  <a:tcPr/>
                </a:tc>
                <a:tc>
                  <a:txBody>
                    <a:bodyPr/>
                    <a:lstStyle/>
                    <a:p>
                      <a:r>
                        <a:rPr lang="en-US" dirty="0"/>
                        <a:t>Lift</a:t>
                      </a:r>
                    </a:p>
                  </a:txBody>
                  <a:tcPr/>
                </a:tc>
                <a:tc>
                  <a:txBody>
                    <a:bodyPr/>
                    <a:lstStyle/>
                    <a:p>
                      <a:r>
                        <a:rPr lang="en-US" dirty="0"/>
                        <a:t>Percentage lift if present</a:t>
                      </a:r>
                    </a:p>
                  </a:txBody>
                  <a:tcPr/>
                </a:tc>
                <a:extLst>
                  <a:ext uri="{0D108BD9-81ED-4DB2-BD59-A6C34878D82A}">
                    <a16:rowId xmlns:a16="http://schemas.microsoft.com/office/drawing/2014/main" val="3826832608"/>
                  </a:ext>
                </a:extLst>
              </a:tr>
              <a:tr h="370840">
                <a:tc>
                  <a:txBody>
                    <a:bodyPr/>
                    <a:lstStyle/>
                    <a:p>
                      <a:r>
                        <a:rPr lang="en-US" dirty="0"/>
                        <a:t>With both media and print</a:t>
                      </a:r>
                    </a:p>
                  </a:txBody>
                  <a:tcPr/>
                </a:tc>
                <a:tc>
                  <a:txBody>
                    <a:bodyPr/>
                    <a:lstStyle/>
                    <a:p>
                      <a:pPr algn="ctr"/>
                      <a:r>
                        <a:rPr lang="en-US" dirty="0"/>
                        <a:t>3595.14</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016196712"/>
                  </a:ext>
                </a:extLst>
              </a:tr>
              <a:tr h="370840">
                <a:tc>
                  <a:txBody>
                    <a:bodyPr/>
                    <a:lstStyle/>
                    <a:p>
                      <a:r>
                        <a:rPr lang="en-US" dirty="0"/>
                        <a:t>Without only print</a:t>
                      </a:r>
                    </a:p>
                  </a:txBody>
                  <a:tcPr/>
                </a:tc>
                <a:tc>
                  <a:txBody>
                    <a:bodyPr/>
                    <a:lstStyle/>
                    <a:p>
                      <a:pPr algn="ctr"/>
                      <a:r>
                        <a:rPr lang="en-US" dirty="0"/>
                        <a:t>3537.46</a:t>
                      </a:r>
                    </a:p>
                  </a:txBody>
                  <a:tcPr/>
                </a:tc>
                <a:tc>
                  <a:txBody>
                    <a:bodyPr/>
                    <a:lstStyle/>
                    <a:p>
                      <a:pPr algn="ctr" fontAlgn="b"/>
                      <a:r>
                        <a:rPr lang="en-US" sz="1800" b="0" i="0" u="none" strike="noStrike" dirty="0">
                          <a:solidFill>
                            <a:srgbClr val="000000"/>
                          </a:solidFill>
                          <a:effectLst/>
                          <a:latin typeface="+mj-lt"/>
                        </a:rPr>
                        <a:t>57.68</a:t>
                      </a:r>
                    </a:p>
                  </a:txBody>
                  <a:tcPr marL="7620" marR="7620" marT="7620" marB="0" anchor="b"/>
                </a:tc>
                <a:tc>
                  <a:txBody>
                    <a:bodyPr/>
                    <a:lstStyle/>
                    <a:p>
                      <a:pPr algn="ctr" fontAlgn="b"/>
                      <a:r>
                        <a:rPr lang="en-US" sz="1800" b="0" i="0" u="none" strike="noStrike" dirty="0">
                          <a:solidFill>
                            <a:srgbClr val="000000"/>
                          </a:solidFill>
                          <a:effectLst/>
                          <a:latin typeface="+mj-lt"/>
                        </a:rPr>
                        <a:t>1.631%</a:t>
                      </a:r>
                    </a:p>
                  </a:txBody>
                  <a:tcPr marL="7620" marR="7620" marT="7620" marB="0" anchor="b"/>
                </a:tc>
                <a:extLst>
                  <a:ext uri="{0D108BD9-81ED-4DB2-BD59-A6C34878D82A}">
                    <a16:rowId xmlns:a16="http://schemas.microsoft.com/office/drawing/2014/main" val="3526416213"/>
                  </a:ext>
                </a:extLst>
              </a:tr>
              <a:tr h="370840">
                <a:tc>
                  <a:txBody>
                    <a:bodyPr/>
                    <a:lstStyle/>
                    <a:p>
                      <a:r>
                        <a:rPr lang="en-US" dirty="0"/>
                        <a:t>Without only media</a:t>
                      </a:r>
                    </a:p>
                  </a:txBody>
                  <a:tcPr/>
                </a:tc>
                <a:tc>
                  <a:txBody>
                    <a:bodyPr/>
                    <a:lstStyle/>
                    <a:p>
                      <a:pPr algn="ctr"/>
                      <a:r>
                        <a:rPr lang="en-US" dirty="0"/>
                        <a:t>3314.16</a:t>
                      </a:r>
                    </a:p>
                  </a:txBody>
                  <a:tcPr/>
                </a:tc>
                <a:tc>
                  <a:txBody>
                    <a:bodyPr/>
                    <a:lstStyle/>
                    <a:p>
                      <a:pPr algn="ctr" fontAlgn="b"/>
                      <a:r>
                        <a:rPr lang="en-US" sz="1800" b="0" i="0" u="none" strike="noStrike" dirty="0">
                          <a:solidFill>
                            <a:srgbClr val="000000"/>
                          </a:solidFill>
                          <a:effectLst/>
                          <a:latin typeface="+mj-lt"/>
                        </a:rPr>
                        <a:t>280.98</a:t>
                      </a:r>
                    </a:p>
                  </a:txBody>
                  <a:tcPr marL="7620" marR="7620" marT="7620" marB="0" anchor="b"/>
                </a:tc>
                <a:tc>
                  <a:txBody>
                    <a:bodyPr/>
                    <a:lstStyle/>
                    <a:p>
                      <a:pPr algn="ctr" fontAlgn="b"/>
                      <a:r>
                        <a:rPr lang="en-US" sz="1800" b="0" i="0" u="none" strike="noStrike">
                          <a:solidFill>
                            <a:srgbClr val="000000"/>
                          </a:solidFill>
                          <a:effectLst/>
                          <a:latin typeface="+mj-lt"/>
                        </a:rPr>
                        <a:t>8.478%</a:t>
                      </a:r>
                    </a:p>
                  </a:txBody>
                  <a:tcPr marL="7620" marR="7620" marT="7620" marB="0" anchor="b"/>
                </a:tc>
                <a:extLst>
                  <a:ext uri="{0D108BD9-81ED-4DB2-BD59-A6C34878D82A}">
                    <a16:rowId xmlns:a16="http://schemas.microsoft.com/office/drawing/2014/main" val="3702165112"/>
                  </a:ext>
                </a:extLst>
              </a:tr>
              <a:tr h="370840">
                <a:tc>
                  <a:txBody>
                    <a:bodyPr/>
                    <a:lstStyle/>
                    <a:p>
                      <a:r>
                        <a:rPr lang="en-US" dirty="0"/>
                        <a:t>Without anything of them</a:t>
                      </a:r>
                    </a:p>
                  </a:txBody>
                  <a:tcPr/>
                </a:tc>
                <a:tc>
                  <a:txBody>
                    <a:bodyPr/>
                    <a:lstStyle/>
                    <a:p>
                      <a:pPr algn="ctr"/>
                      <a:r>
                        <a:rPr lang="en-US" dirty="0"/>
                        <a:t>3256.48</a:t>
                      </a:r>
                    </a:p>
                  </a:txBody>
                  <a:tcPr/>
                </a:tc>
                <a:tc>
                  <a:txBody>
                    <a:bodyPr/>
                    <a:lstStyle/>
                    <a:p>
                      <a:pPr algn="ctr" fontAlgn="b"/>
                      <a:r>
                        <a:rPr lang="en-US" sz="1800" b="0" i="0" u="none" strike="noStrike" dirty="0">
                          <a:solidFill>
                            <a:srgbClr val="000000"/>
                          </a:solidFill>
                          <a:effectLst/>
                          <a:latin typeface="+mj-lt"/>
                        </a:rPr>
                        <a:t>338.66</a:t>
                      </a:r>
                    </a:p>
                  </a:txBody>
                  <a:tcPr marL="7620" marR="7620" marT="7620" marB="0" anchor="b"/>
                </a:tc>
                <a:tc>
                  <a:txBody>
                    <a:bodyPr/>
                    <a:lstStyle/>
                    <a:p>
                      <a:pPr algn="ctr" fontAlgn="b"/>
                      <a:r>
                        <a:rPr lang="en-US" sz="1800" b="0" i="0" u="none" strike="noStrike" dirty="0">
                          <a:solidFill>
                            <a:srgbClr val="000000"/>
                          </a:solidFill>
                          <a:effectLst/>
                          <a:latin typeface="+mj-lt"/>
                        </a:rPr>
                        <a:t>10.400%</a:t>
                      </a:r>
                    </a:p>
                  </a:txBody>
                  <a:tcPr marL="7620" marR="7620" marT="7620" marB="0" anchor="b"/>
                </a:tc>
                <a:extLst>
                  <a:ext uri="{0D108BD9-81ED-4DB2-BD59-A6C34878D82A}">
                    <a16:rowId xmlns:a16="http://schemas.microsoft.com/office/drawing/2014/main" val="568458163"/>
                  </a:ext>
                </a:extLst>
              </a:tr>
            </a:tbl>
          </a:graphicData>
        </a:graphic>
      </p:graphicFrame>
    </p:spTree>
    <p:extLst>
      <p:ext uri="{BB962C8B-B14F-4D97-AF65-F5344CB8AC3E}">
        <p14:creationId xmlns:p14="http://schemas.microsoft.com/office/powerpoint/2010/main" val="304643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875F-4FAE-407A-A9B2-9FBC26DA0E65}"/>
              </a:ext>
            </a:extLst>
          </p:cNvPr>
          <p:cNvSpPr>
            <a:spLocks noGrp="1"/>
          </p:cNvSpPr>
          <p:nvPr>
            <p:ph type="title"/>
          </p:nvPr>
        </p:nvSpPr>
        <p:spPr>
          <a:xfrm>
            <a:off x="1295402" y="982133"/>
            <a:ext cx="9601196" cy="809346"/>
          </a:xfrm>
        </p:spPr>
        <p:txBody>
          <a:bodyPr/>
          <a:lstStyle/>
          <a:p>
            <a:r>
              <a:rPr lang="en-US" dirty="0"/>
              <a:t>Further Marketing Improvements</a:t>
            </a:r>
          </a:p>
        </p:txBody>
      </p:sp>
      <p:sp>
        <p:nvSpPr>
          <p:cNvPr id="3" name="Content Placeholder 2">
            <a:extLst>
              <a:ext uri="{FF2B5EF4-FFF2-40B4-BE49-F238E27FC236}">
                <a16:creationId xmlns:a16="http://schemas.microsoft.com/office/drawing/2014/main" id="{21D8935E-2B7F-41A7-8671-ABA8AA48D3CB}"/>
              </a:ext>
            </a:extLst>
          </p:cNvPr>
          <p:cNvSpPr>
            <a:spLocks noGrp="1"/>
          </p:cNvSpPr>
          <p:nvPr>
            <p:ph idx="1"/>
          </p:nvPr>
        </p:nvSpPr>
        <p:spPr>
          <a:xfrm>
            <a:off x="1295401" y="1940767"/>
            <a:ext cx="9601196" cy="3935101"/>
          </a:xfrm>
        </p:spPr>
        <p:txBody>
          <a:bodyPr>
            <a:normAutofit/>
          </a:bodyPr>
          <a:lstStyle/>
          <a:p>
            <a:r>
              <a:rPr lang="en-US" sz="2000" dirty="0"/>
              <a:t>We observed that as TRP increases, sales increases. So, we can implement more advertising campaigns </a:t>
            </a:r>
          </a:p>
          <a:p>
            <a:r>
              <a:rPr lang="en-US" sz="2000" dirty="0"/>
              <a:t>Remodeling the restaurants have huge impact on the sales. So, Inspire Brand can encourage the owners to remodel the restaurants to improve the sales</a:t>
            </a:r>
          </a:p>
          <a:p>
            <a:r>
              <a:rPr lang="en-US" sz="2000" dirty="0"/>
              <a:t>We can provide print coupons more frequently</a:t>
            </a:r>
          </a:p>
          <a:p>
            <a:r>
              <a:rPr lang="en-US" sz="2000" dirty="0"/>
              <a:t>We can extend this analysis to state and DMA level and see how much competition is affecting. We can come up with the offers accordingly</a:t>
            </a:r>
          </a:p>
          <a:p>
            <a:r>
              <a:rPr lang="en-US" sz="2000" dirty="0"/>
              <a:t>We can increase the scope of the analysis by including more restaurant features like food type, customer transactions to analyze the more factors which can impact sales</a:t>
            </a:r>
          </a:p>
        </p:txBody>
      </p:sp>
    </p:spTree>
    <p:extLst>
      <p:ext uri="{BB962C8B-B14F-4D97-AF65-F5344CB8AC3E}">
        <p14:creationId xmlns:p14="http://schemas.microsoft.com/office/powerpoint/2010/main" val="326299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95EEF-67B1-4C28-A2A7-F4757418DD30}"/>
              </a:ext>
            </a:extLst>
          </p:cNvPr>
          <p:cNvSpPr>
            <a:spLocks noGrp="1"/>
          </p:cNvSpPr>
          <p:nvPr>
            <p:ph idx="1"/>
          </p:nvPr>
        </p:nvSpPr>
        <p:spPr>
          <a:xfrm>
            <a:off x="1091682" y="830424"/>
            <a:ext cx="10189027" cy="5045444"/>
          </a:xfrm>
        </p:spPr>
        <p:txBody>
          <a:bodyPr>
            <a:normAutofit/>
          </a:bodyPr>
          <a:lstStyle/>
          <a:p>
            <a:r>
              <a:rPr lang="en-US" sz="2000" dirty="0"/>
              <a:t>We can use the social media too accordingly based on the finding of customer demographics and food type for the marketing. Right now we are just showing the ads on TV. Social media and targeted offers can increase the reach of the restaurants</a:t>
            </a:r>
          </a:p>
          <a:p>
            <a:r>
              <a:rPr lang="en-US" sz="2000" dirty="0"/>
              <a:t>By partnering with the delivery service companies</a:t>
            </a:r>
          </a:p>
          <a:p>
            <a:r>
              <a:rPr lang="en-US" sz="2000" dirty="0"/>
              <a:t>By offering the loyalty programs to the customers</a:t>
            </a:r>
          </a:p>
          <a:p>
            <a:r>
              <a:rPr lang="en-US" sz="2000" dirty="0"/>
              <a:t>While opening the new shop, we can use the above findings to come up with the most optimized location and the menu</a:t>
            </a:r>
          </a:p>
          <a:p>
            <a:r>
              <a:rPr lang="en-US" sz="2000" dirty="0"/>
              <a:t>Forecasting menu demand along with the sales.</a:t>
            </a:r>
          </a:p>
          <a:p>
            <a:r>
              <a:rPr lang="en-US" sz="2000" dirty="0"/>
              <a:t>Focus the DMAs where daily average sales is less, bucketize them and find out the impacting factors per DMA</a:t>
            </a:r>
          </a:p>
          <a:p>
            <a:r>
              <a:rPr lang="en-US" sz="2000" dirty="0"/>
              <a:t>Whenever the sales is less as per the prediction (Weekdays, holiday seasons) we can offer more promos</a:t>
            </a:r>
          </a:p>
        </p:txBody>
      </p:sp>
    </p:spTree>
    <p:extLst>
      <p:ext uri="{BB962C8B-B14F-4D97-AF65-F5344CB8AC3E}">
        <p14:creationId xmlns:p14="http://schemas.microsoft.com/office/powerpoint/2010/main" val="32117424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4778</TotalTime>
  <Words>674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Arby’s Case Study  Inspire Brand</vt:lpstr>
      <vt:lpstr>Data Available</vt:lpstr>
      <vt:lpstr>Interesting Insights</vt:lpstr>
      <vt:lpstr>PowerPoint Presentation</vt:lpstr>
      <vt:lpstr>PowerPoint Presentation</vt:lpstr>
      <vt:lpstr>PowerPoint Presentation</vt:lpstr>
      <vt:lpstr>Effects of Print and Media</vt:lpstr>
      <vt:lpstr>Further Marketing Improvements</vt:lpstr>
      <vt:lpstr>PowerPoint Presentation</vt:lpstr>
      <vt:lpstr>Forecasted weekly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Arby’s Case Study  </dc:title>
  <dc:creator>Shreyas Kulkarni</dc:creator>
  <cp:lastModifiedBy>Shreyas Kulkarni</cp:lastModifiedBy>
  <cp:revision>2</cp:revision>
  <dcterms:created xsi:type="dcterms:W3CDTF">2022-04-14T21:30:23Z</dcterms:created>
  <dcterms:modified xsi:type="dcterms:W3CDTF">2022-04-19T04:05:11Z</dcterms:modified>
</cp:coreProperties>
</file>