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ataplatform.cloud.ibm.com/docs/content/wsj/analyze-data/fm-agent-lab.html?context=wx&amp;audience=wd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782746"/>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LEARNMATE FOR PERSONALIZED COURSE PATHWAY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Shreyas Bibhuty-MIT, Manipal-Computer and Communication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A0E79991-5708-57FB-09CD-D2FB8975D442}"/>
              </a:ext>
            </a:extLst>
          </p:cNvPr>
          <p:cNvPicPr>
            <a:picLocks noGrp="1" noChangeAspect="1"/>
          </p:cNvPicPr>
          <p:nvPr>
            <p:ph idx="1"/>
          </p:nvPr>
        </p:nvPicPr>
        <p:blipFill>
          <a:blip r:embed="rId2"/>
          <a:stretch>
            <a:fillRect/>
          </a:stretch>
        </p:blipFill>
        <p:spPr>
          <a:xfrm>
            <a:off x="904352" y="720616"/>
            <a:ext cx="10008158" cy="5625024"/>
          </a:xfrm>
        </p:spPr>
      </p:pic>
    </p:spTree>
    <p:extLst>
      <p:ext uri="{BB962C8B-B14F-4D97-AF65-F5344CB8AC3E}">
        <p14:creationId xmlns:p14="http://schemas.microsoft.com/office/powerpoint/2010/main" val="381767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6F9DC2CC-4C61-BC54-1F29-D2061C9AF6C4}"/>
              </a:ext>
            </a:extLst>
          </p:cNvPr>
          <p:cNvPicPr>
            <a:picLocks noGrp="1" noChangeAspect="1"/>
          </p:cNvPicPr>
          <p:nvPr>
            <p:ph idx="1"/>
          </p:nvPr>
        </p:nvPicPr>
        <p:blipFill>
          <a:blip r:embed="rId2"/>
          <a:stretch>
            <a:fillRect/>
          </a:stretch>
        </p:blipFill>
        <p:spPr>
          <a:xfrm>
            <a:off x="894303" y="714968"/>
            <a:ext cx="10168932" cy="5715386"/>
          </a:xfrm>
        </p:spPr>
      </p:pic>
    </p:spTree>
    <p:extLst>
      <p:ext uri="{BB962C8B-B14F-4D97-AF65-F5344CB8AC3E}">
        <p14:creationId xmlns:p14="http://schemas.microsoft.com/office/powerpoint/2010/main" val="214777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92500" lnSpcReduction="10000"/>
          </a:bodyPr>
          <a:lstStyle/>
          <a:p>
            <a:pPr marL="305435" indent="-305435"/>
            <a:r>
              <a:rPr lang="en-US" sz="2000" dirty="0"/>
              <a:t>The </a:t>
            </a:r>
            <a:r>
              <a:rPr lang="en-US" sz="2000" dirty="0" err="1"/>
              <a:t>LearnMate</a:t>
            </a:r>
            <a:r>
              <a:rPr lang="en-US" sz="2000" dirty="0"/>
              <a:t> AI agent successfully demonstrates the potential of Agentic AI in guiding students through personalized learning paths based on their interests, skill levels, and goals.</a:t>
            </a:r>
          </a:p>
          <a:p>
            <a:pPr marL="305435" indent="-305435"/>
            <a:r>
              <a:rPr lang="en-US" sz="2000" dirty="0"/>
              <a:t>By leveraging IBM Watsonx.ai, </a:t>
            </a:r>
            <a:r>
              <a:rPr lang="en-US" sz="2000" dirty="0" err="1"/>
              <a:t>LangGraph</a:t>
            </a:r>
            <a:r>
              <a:rPr lang="en-US" sz="2000" dirty="0"/>
              <a:t> framework, and tools like Google Search and Wikipedia, the system dynamically tailors course suggestions in real-time.</a:t>
            </a:r>
          </a:p>
          <a:p>
            <a:pPr marL="305435" indent="-305435"/>
            <a:r>
              <a:rPr lang="en-US" sz="2000" b="1" dirty="0"/>
              <a:t>Challenges faced</a:t>
            </a:r>
            <a:r>
              <a:rPr lang="en-US" sz="2000" dirty="0"/>
              <a:t> during implementation included managing model-tool interactions, handling ambiguous inputs, and fine-tuning prompts for improved personalization.</a:t>
            </a:r>
          </a:p>
          <a:p>
            <a:pPr marL="305435" indent="-305435"/>
            <a:r>
              <a:rPr lang="en-US" sz="2000" dirty="0"/>
              <a:t>Moving forward, the system can be enhanced with more advanced recommendation algorithms, integration with verified course APIs (e.g., Coursera, edX), and feedback-driven learning loops for improved suggestions.</a:t>
            </a:r>
          </a:p>
          <a:p>
            <a:r>
              <a:rPr lang="en-US" sz="2000" b="1" dirty="0"/>
              <a:t>Key achievements</a:t>
            </a:r>
            <a:r>
              <a:rPr lang="en-US" sz="2000" dirty="0"/>
              <a:t> include:</a:t>
            </a:r>
          </a:p>
          <a:p>
            <a:pPr lvl="1"/>
            <a:r>
              <a:rPr lang="en-US" sz="1700" dirty="0"/>
              <a:t>Seamless user-agent interaction via </a:t>
            </a:r>
            <a:r>
              <a:rPr lang="en-US" sz="1700" dirty="0" err="1"/>
              <a:t>Watsonx</a:t>
            </a:r>
            <a:r>
              <a:rPr lang="en-US" sz="1700" dirty="0"/>
              <a:t> Agent Preview</a:t>
            </a:r>
          </a:p>
          <a:p>
            <a:pPr lvl="1"/>
            <a:r>
              <a:rPr lang="en-US" sz="1700" dirty="0"/>
              <a:t>Integration of real-time search tools for relevant course recommendations</a:t>
            </a:r>
          </a:p>
          <a:p>
            <a:pPr lvl="1"/>
            <a:r>
              <a:rPr lang="en-US" sz="1700" dirty="0"/>
              <a:t>Accurate interpretation of learner goals and timelines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2F5245F1-0668-473D-436D-2A498302470A}"/>
              </a:ext>
            </a:extLst>
          </p:cNvPr>
          <p:cNvSpPr txBox="1"/>
          <p:nvPr/>
        </p:nvSpPr>
        <p:spPr>
          <a:xfrm>
            <a:off x="807688" y="1498780"/>
            <a:ext cx="10757597" cy="3139321"/>
          </a:xfrm>
          <a:prstGeom prst="rect">
            <a:avLst/>
          </a:prstGeom>
          <a:noFill/>
        </p:spPr>
        <p:txBody>
          <a:bodyPr wrap="square">
            <a:spAutoFit/>
          </a:bodyPr>
          <a:lstStyle/>
          <a:p>
            <a:pPr marL="285750" indent="-285750">
              <a:buClr>
                <a:srgbClr val="00B0F0"/>
              </a:buClr>
              <a:buFont typeface="Wingdings" panose="05000000000000000000" pitchFamily="2" charset="2"/>
              <a:buChar char="§"/>
            </a:pPr>
            <a:r>
              <a:rPr lang="en-US" b="1" dirty="0"/>
              <a:t>Adaptive Learning with Feedback Loops</a:t>
            </a:r>
          </a:p>
          <a:p>
            <a:pPr>
              <a:buClr>
                <a:srgbClr val="00B0F0"/>
              </a:buClr>
            </a:pPr>
            <a:r>
              <a:rPr lang="en-US" dirty="0"/>
              <a:t>     Introduce feedback-based tuning where the agent learns from user ratings, course completions, and    satisfaction to improve future recommendations.</a:t>
            </a:r>
          </a:p>
          <a:p>
            <a:pPr marL="285750" indent="-285750">
              <a:buClr>
                <a:srgbClr val="00B0F0"/>
              </a:buClr>
              <a:buFont typeface="Wingdings" panose="05000000000000000000" pitchFamily="2" charset="2"/>
              <a:buChar char="§"/>
            </a:pPr>
            <a:endParaRPr lang="en-US" dirty="0"/>
          </a:p>
          <a:p>
            <a:pPr marL="285750" indent="-285750">
              <a:buClr>
                <a:srgbClr val="00B0F0"/>
              </a:buClr>
              <a:buFont typeface="Wingdings" panose="05000000000000000000" pitchFamily="2" charset="2"/>
              <a:buChar char="§"/>
            </a:pPr>
            <a:r>
              <a:rPr lang="en-US" b="1" dirty="0"/>
              <a:t>Multi-language and Regional Expansion</a:t>
            </a:r>
            <a:br>
              <a:rPr lang="en-US" dirty="0"/>
            </a:br>
            <a:r>
              <a:rPr lang="en-US" dirty="0"/>
              <a:t>Extend the system’s reach by supporting multiple languages and customizing recommendations based on regional education preferences and market needs.</a:t>
            </a:r>
          </a:p>
          <a:p>
            <a:pPr marL="285750" indent="-285750">
              <a:buClr>
                <a:srgbClr val="00B0F0"/>
              </a:buClr>
              <a:buFont typeface="Wingdings" panose="05000000000000000000" pitchFamily="2" charset="2"/>
              <a:buChar char="§"/>
            </a:pPr>
            <a:endParaRPr lang="en-US" dirty="0"/>
          </a:p>
          <a:p>
            <a:pPr marL="285750" indent="-285750">
              <a:buClr>
                <a:srgbClr val="00B0F0"/>
              </a:buClr>
              <a:buFont typeface="Wingdings" panose="05000000000000000000" pitchFamily="2" charset="2"/>
              <a:buChar char="§"/>
            </a:pPr>
            <a:r>
              <a:rPr lang="en-US" b="1" dirty="0"/>
              <a:t>Scalability Enhancements</a:t>
            </a:r>
            <a:br>
              <a:rPr lang="en-US" dirty="0"/>
            </a:br>
            <a:r>
              <a:rPr lang="en-US" dirty="0"/>
              <a:t>Deploy </a:t>
            </a:r>
            <a:r>
              <a:rPr lang="en-US" dirty="0" err="1"/>
              <a:t>LearnMate</a:t>
            </a:r>
            <a:r>
              <a:rPr lang="en-US" dirty="0"/>
              <a:t> across institutions, universities, or training centers as a plug-and-play AI academic assistant.</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https://dataplatform.cloud.ibm.com/docs/content/wsj/analyze-data/fm-agent-lab.html?context=wx&amp;audience=wdp</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descr="A close-up of a certificate&#10;&#10;AI-generated content may be incorrect.">
            <a:extLst>
              <a:ext uri="{FF2B5EF4-FFF2-40B4-BE49-F238E27FC236}">
                <a16:creationId xmlns:a16="http://schemas.microsoft.com/office/drawing/2014/main" id="{A19646E6-8DFA-D2C9-890A-14EAF82ACE00}"/>
              </a:ext>
            </a:extLst>
          </p:cNvPr>
          <p:cNvPicPr>
            <a:picLocks noChangeAspect="1"/>
          </p:cNvPicPr>
          <p:nvPr/>
        </p:nvPicPr>
        <p:blipFill>
          <a:blip r:embed="rId2"/>
          <a:stretch>
            <a:fillRect/>
          </a:stretch>
        </p:blipFill>
        <p:spPr>
          <a:xfrm>
            <a:off x="1396720" y="1232452"/>
            <a:ext cx="8684595" cy="5564289"/>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52AA3EE0-4C0E-41D6-E344-9FE6A57CA0B7}"/>
              </a:ext>
            </a:extLst>
          </p:cNvPr>
          <p:cNvPicPr>
            <a:picLocks noGrp="1" noChangeAspect="1"/>
          </p:cNvPicPr>
          <p:nvPr>
            <p:ph idx="1"/>
          </p:nvPr>
        </p:nvPicPr>
        <p:blipFill>
          <a:blip r:embed="rId2"/>
          <a:stretch>
            <a:fillRect/>
          </a:stretch>
        </p:blipFill>
        <p:spPr>
          <a:xfrm>
            <a:off x="1396599" y="1232452"/>
            <a:ext cx="7315321" cy="5288566"/>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descr="A screenshot of a computer&#10;&#10;AI-generated content may be incorrect.">
            <a:extLst>
              <a:ext uri="{FF2B5EF4-FFF2-40B4-BE49-F238E27FC236}">
                <a16:creationId xmlns:a16="http://schemas.microsoft.com/office/drawing/2014/main" id="{52FC7768-F81F-4C38-958A-F062D025C666}"/>
              </a:ext>
            </a:extLst>
          </p:cNvPr>
          <p:cNvPicPr>
            <a:picLocks noChangeAspect="1"/>
          </p:cNvPicPr>
          <p:nvPr/>
        </p:nvPicPr>
        <p:blipFill>
          <a:blip r:embed="rId2"/>
          <a:stretch>
            <a:fillRect/>
          </a:stretch>
        </p:blipFill>
        <p:spPr>
          <a:xfrm>
            <a:off x="1306286" y="1200294"/>
            <a:ext cx="8995945" cy="5657706"/>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US" sz="3200" dirty="0"/>
              <a:t>Students often struggle to identify the right learning path that aligns with their interests and long-term goals due to the overwhelming number of online courses and a lack of personalized guidance. </a:t>
            </a:r>
            <a:r>
              <a:rPr lang="en-US" sz="3200" dirty="0" err="1"/>
              <a:t>LearnMate</a:t>
            </a:r>
            <a:r>
              <a:rPr lang="en-US" sz="3200" dirty="0"/>
              <a:t> aims to solve this by acting as an Agentic AI coach that interacts with students, understands their interests (like Frontend Development, Cybersecurity, UI/UX Design, etc.), assesses their current skill level, and dynamically builds a personalized course roadmap that adapts over time based on progress and preferences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t>The proposed system aims to address the challenge of guiding students toward personalized learning pathways that align with their interests and career goals. This involves leveraging Agentic AI capabilities using IBM Cloud Lite services and IBM Granite foundation models to interact with students, assess their skills, and dynamically create adaptive course roadmaps. The solution consists of the following components:</a:t>
            </a:r>
            <a:endParaRPr lang="en-IN" sz="1200" b="1" dirty="0">
              <a:latin typeface="Calibri"/>
              <a:cs typeface="Calibri"/>
            </a:endParaRPr>
          </a:p>
          <a:p>
            <a:pPr marL="305435" indent="-305435"/>
            <a:r>
              <a:rPr lang="en-IN" sz="1200" b="1" dirty="0">
                <a:latin typeface="Calibri"/>
                <a:ea typeface="+mn-lt"/>
                <a:cs typeface="+mn-lt"/>
              </a:rPr>
              <a:t>Data Collection &amp; Interaction:</a:t>
            </a:r>
            <a:endParaRPr lang="en-IN" sz="1200" b="1" dirty="0">
              <a:latin typeface="Calibri"/>
              <a:cs typeface="Calibri"/>
            </a:endParaRPr>
          </a:p>
          <a:p>
            <a:pPr marL="629920" lvl="1" indent="-305435"/>
            <a:r>
              <a:rPr lang="en-IN" sz="1200" b="1" dirty="0">
                <a:latin typeface="Calibri" panose="020F0502020204030204" pitchFamily="34" charset="0"/>
                <a:ea typeface="Calibri" panose="020F0502020204030204" pitchFamily="34" charset="0"/>
                <a:cs typeface="Calibri" panose="020F0502020204030204" pitchFamily="34" charset="0"/>
              </a:rPr>
              <a:t> </a:t>
            </a:r>
            <a:r>
              <a:rPr lang="en-US" sz="1200" b="1" dirty="0"/>
              <a:t>Collect user profile data: academic background, skill level, interests (e.g., AI, Cybersecurity, UI/UX).</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t>Interact through AI agent prompts using </a:t>
            </a:r>
            <a:r>
              <a:rPr lang="en-US" sz="1200" b="1" dirty="0" err="1"/>
              <a:t>Watsonx</a:t>
            </a:r>
            <a:r>
              <a:rPr lang="en-US" sz="1200" b="1" dirty="0"/>
              <a:t> Agent Lab interface.</a:t>
            </a:r>
          </a:p>
          <a:p>
            <a:pPr marL="629920" lvl="1" indent="-305435"/>
            <a:r>
              <a:rPr lang="en-US" sz="1200" b="1" dirty="0"/>
              <a:t>Use external tools (Google/Wikipedia search, WebCrawler) for real-time information retrieval.</a:t>
            </a:r>
            <a:endParaRPr lang="en-IN" sz="1200" b="1" dirty="0">
              <a:latin typeface="Calibri"/>
              <a:ea typeface="+mn-lt"/>
              <a:cs typeface="+mn-lt"/>
            </a:endParaRPr>
          </a:p>
          <a:p>
            <a:pPr marL="305435" indent="-305435"/>
            <a:r>
              <a:rPr lang="en-IN" sz="1200" b="1" dirty="0">
                <a:latin typeface="Calibri"/>
                <a:ea typeface="+mn-lt"/>
                <a:cs typeface="+mn-lt"/>
              </a:rPr>
              <a:t>Preprocessing &amp; Instruction Design:</a:t>
            </a:r>
            <a:endParaRPr lang="en-IN" sz="1200" b="1" dirty="0">
              <a:latin typeface="Calibri"/>
              <a:cs typeface="Calibri"/>
            </a:endParaRPr>
          </a:p>
          <a:p>
            <a:pPr marL="629920" lvl="1" indent="-305435"/>
            <a:r>
              <a:rPr lang="en-US" sz="1200" b="1" dirty="0"/>
              <a:t>Instructions framed using </a:t>
            </a:r>
            <a:r>
              <a:rPr lang="en-US" sz="1200" b="1" dirty="0" err="1"/>
              <a:t>LangGraph</a:t>
            </a:r>
            <a:r>
              <a:rPr lang="en-US" sz="1200" b="1" dirty="0"/>
              <a:t> architecture (e.g., </a:t>
            </a:r>
            <a:r>
              <a:rPr lang="en-US" sz="1200" b="1" dirty="0" err="1"/>
              <a:t>ReAct</a:t>
            </a:r>
            <a:r>
              <a:rPr lang="en-US" sz="1200" b="1" dirty="0"/>
              <a:t>-based prompt planning).</a:t>
            </a:r>
            <a:endParaRPr lang="en-IN" sz="1200" b="1" dirty="0">
              <a:latin typeface="Calibri"/>
              <a:cs typeface="Calibri"/>
            </a:endParaRPr>
          </a:p>
          <a:p>
            <a:pPr marL="629920" lvl="1" indent="-305435"/>
            <a:r>
              <a:rPr lang="en-US" sz="1200" b="1" dirty="0"/>
              <a:t>Skill and interest extraction from user messages for intent classification.</a:t>
            </a:r>
            <a:endParaRPr lang="en-IN" sz="1200" b="1" dirty="0">
              <a:latin typeface="Calibri"/>
              <a:cs typeface="Calibri"/>
            </a:endParaRPr>
          </a:p>
          <a:p>
            <a:pPr marL="305435" indent="-305435"/>
            <a:r>
              <a:rPr lang="en-IN" sz="1200" b="1" dirty="0">
                <a:latin typeface="Calibri"/>
                <a:ea typeface="+mn-lt"/>
                <a:cs typeface="+mn-lt"/>
              </a:rPr>
              <a:t>Agentic AI Modelling:</a:t>
            </a:r>
            <a:endParaRPr lang="en-IN" sz="1200" b="1" dirty="0">
              <a:latin typeface="Calibri"/>
              <a:cs typeface="Calibri"/>
            </a:endParaRPr>
          </a:p>
          <a:p>
            <a:pPr marL="629920" lvl="1" indent="-305435"/>
            <a:r>
              <a:rPr lang="en-IN" sz="1200" b="1" dirty="0">
                <a:latin typeface="Calibri"/>
                <a:cs typeface="Calibri"/>
              </a:rPr>
              <a:t>Foundation Model: llama-3-3-70b-instruct.</a:t>
            </a:r>
          </a:p>
          <a:p>
            <a:pPr marL="629920" lvl="1" indent="-305435"/>
            <a:r>
              <a:rPr lang="en-US" sz="1200" b="1" dirty="0"/>
              <a:t>Incorporates interactive question-answering loop to refine learner intent.</a:t>
            </a:r>
          </a:p>
          <a:p>
            <a:pPr marL="629920" lvl="1" indent="-305435"/>
            <a:r>
              <a:rPr lang="en-US" sz="1200" b="1" dirty="0"/>
              <a:t>Incorporates interactive question-answering loop to refine learner intent</a:t>
            </a:r>
            <a:r>
              <a:rPr lang="en-US" sz="1200" dirty="0"/>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t>Project deployed via Watsonx.ai Sandbox.</a:t>
            </a:r>
            <a:endParaRPr lang="en-IN" sz="1200" b="1" dirty="0">
              <a:latin typeface="Calibri"/>
              <a:cs typeface="Calibri"/>
            </a:endParaRPr>
          </a:p>
          <a:p>
            <a:pPr marL="629920" lvl="1" indent="-305435"/>
            <a:r>
              <a:rPr lang="en-US" sz="1200" b="1" dirty="0"/>
              <a:t>Uses Watsonx.ai Runtime service and Deployment Space for production preview.</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t>Real-time response quality checked via agent preview.</a:t>
            </a:r>
            <a:endParaRPr lang="en-IN" sz="1200" b="1" dirty="0">
              <a:latin typeface="Calibri"/>
              <a:cs typeface="Calibri"/>
            </a:endParaRPr>
          </a:p>
          <a:p>
            <a:pPr marL="629920" lvl="1" indent="-305435"/>
            <a:r>
              <a:rPr lang="en-US" sz="1200" b="1" dirty="0"/>
              <a:t>Manual testing of conversation flow with beginner-level learner queries (e.g., "I want to learn AI in 2 days").</a:t>
            </a:r>
            <a:endParaRPr lang="en-IN" sz="1200" dirty="0"/>
          </a:p>
          <a:p>
            <a:pPr marL="0" indent="0">
              <a:buNone/>
            </a:pPr>
            <a:endParaRPr lang="en-IN" dirty="0"/>
          </a:p>
        </p:txBody>
      </p:sp>
      <p:sp>
        <p:nvSpPr>
          <p:cNvPr id="3" name="Rectangle 1">
            <a:extLst>
              <a:ext uri="{FF2B5EF4-FFF2-40B4-BE49-F238E27FC236}">
                <a16:creationId xmlns:a16="http://schemas.microsoft.com/office/drawing/2014/main" id="{09B3EEA0-ADA0-F8C8-37FF-893C8CE6D14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Collect user profile data, including academic background, skill level, and interests (e.g., Frontend Development, Cybersecurity, UI/UX Design).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555974"/>
          </a:xfrm>
        </p:spPr>
        <p:txBody>
          <a:bodyPr>
            <a:normAutofit fontScale="92500" lnSpcReduction="10000"/>
          </a:bodyPr>
          <a:lstStyle/>
          <a:p>
            <a:pPr marL="0" indent="0">
              <a:buNone/>
            </a:pPr>
            <a:r>
              <a:rPr lang="en-US" b="1" dirty="0"/>
              <a:t>The "System Approach" section outlines the overall strategy and tools used to build and deploy the </a:t>
            </a:r>
            <a:r>
              <a:rPr lang="en-US" b="1" dirty="0" err="1"/>
              <a:t>LearnMate</a:t>
            </a:r>
            <a:r>
              <a:rPr lang="en-US" b="1" dirty="0"/>
              <a:t> agent for guiding students in selecting personalized learning pathways using Agentic AI on IBM Cloud.</a:t>
            </a:r>
          </a:p>
          <a:p>
            <a:pPr marL="305435" indent="-305435"/>
            <a:r>
              <a:rPr lang="en-IN" sz="1800" b="1" dirty="0">
                <a:solidFill>
                  <a:srgbClr val="0F0F0F"/>
                </a:solidFill>
              </a:rPr>
              <a:t>System requirements:</a:t>
            </a:r>
          </a:p>
          <a:p>
            <a:pPr marL="899435" lvl="2" indent="-305435"/>
            <a:r>
              <a:rPr lang="en-IN" sz="1400" b="1" dirty="0">
                <a:solidFill>
                  <a:srgbClr val="0F0F0F"/>
                </a:solidFill>
              </a:rPr>
              <a:t>IBM Cloud account with access to </a:t>
            </a:r>
            <a:r>
              <a:rPr lang="en-IN" sz="1400" b="1" dirty="0" err="1">
                <a:solidFill>
                  <a:srgbClr val="0F0F0F"/>
                </a:solidFill>
              </a:rPr>
              <a:t>Watsonx</a:t>
            </a:r>
            <a:r>
              <a:rPr lang="en-IN" sz="1400" b="1" dirty="0">
                <a:solidFill>
                  <a:srgbClr val="0F0F0F"/>
                </a:solidFill>
              </a:rPr>
              <a:t> services.</a:t>
            </a:r>
          </a:p>
          <a:p>
            <a:pPr marL="899435" lvl="2" indent="-305435"/>
            <a:r>
              <a:rPr lang="en-IN" sz="1400" b="1" dirty="0">
                <a:solidFill>
                  <a:srgbClr val="0F0F0F"/>
                </a:solidFill>
              </a:rPr>
              <a:t>Web browser for accessing the Agent Lab interface</a:t>
            </a:r>
          </a:p>
          <a:p>
            <a:pPr marL="899435" lvl="2" indent="-305435"/>
            <a:r>
              <a:rPr lang="en-IN" sz="1400" b="1" dirty="0">
                <a:solidFill>
                  <a:srgbClr val="0F0F0F"/>
                </a:solidFill>
              </a:rPr>
              <a:t>Stable Internet connection</a:t>
            </a:r>
            <a:endParaRPr lang="en-IN" sz="1800" b="1" dirty="0">
              <a:solidFill>
                <a:srgbClr val="0F0F0F"/>
              </a:solidFill>
            </a:endParaRPr>
          </a:p>
          <a:p>
            <a:pPr marL="305435" indent="-305435"/>
            <a:r>
              <a:rPr lang="en-IN" sz="1800" b="1" dirty="0">
                <a:solidFill>
                  <a:srgbClr val="0F0F0F"/>
                </a:solidFill>
              </a:rPr>
              <a:t>Libraries and tools Used:</a:t>
            </a:r>
          </a:p>
          <a:p>
            <a:pPr marL="899435" lvl="2" indent="-305435"/>
            <a:r>
              <a:rPr lang="en-IN" sz="1400" b="1" dirty="0">
                <a:solidFill>
                  <a:srgbClr val="0F0F0F"/>
                </a:solidFill>
              </a:rPr>
              <a:t>Model:llama-3-3-70b-instruct</a:t>
            </a:r>
          </a:p>
          <a:p>
            <a:pPr marL="899435" lvl="2" indent="-305435"/>
            <a:r>
              <a:rPr lang="en-IN" sz="1400" b="1" dirty="0" err="1">
                <a:solidFill>
                  <a:srgbClr val="0F0F0F"/>
                </a:solidFill>
              </a:rPr>
              <a:t>Framework:LangGraph</a:t>
            </a:r>
            <a:endParaRPr lang="en-IN" sz="1400" b="1" dirty="0">
              <a:solidFill>
                <a:srgbClr val="0F0F0F"/>
              </a:solidFill>
            </a:endParaRPr>
          </a:p>
          <a:p>
            <a:pPr marL="899435" lvl="2" indent="-305435"/>
            <a:r>
              <a:rPr lang="en-IN" sz="1400" b="1" dirty="0" err="1">
                <a:solidFill>
                  <a:srgbClr val="0F0F0F"/>
                </a:solidFill>
              </a:rPr>
              <a:t>Architecture:ReAct</a:t>
            </a:r>
            <a:endParaRPr lang="en-IN" sz="1400" b="1" dirty="0">
              <a:solidFill>
                <a:srgbClr val="0F0F0F"/>
              </a:solidFill>
            </a:endParaRPr>
          </a:p>
          <a:p>
            <a:pPr marL="899435" lvl="2" indent="-305435"/>
            <a:r>
              <a:rPr lang="en-IN" sz="1400" b="1" dirty="0">
                <a:solidFill>
                  <a:srgbClr val="0F0F0F"/>
                </a:solidFill>
              </a:rPr>
              <a:t>Tool Integrations</a:t>
            </a:r>
          </a:p>
          <a:p>
            <a:pPr marL="899435" lvl="2" indent="-305435"/>
            <a:r>
              <a:rPr lang="en-IN" sz="1400" b="1" dirty="0" err="1">
                <a:solidFill>
                  <a:srgbClr val="0F0F0F"/>
                </a:solidFill>
              </a:rPr>
              <a:t>Watsonx</a:t>
            </a:r>
            <a:r>
              <a:rPr lang="en-IN" sz="1400" b="1" dirty="0">
                <a:solidFill>
                  <a:srgbClr val="0F0F0F"/>
                </a:solidFill>
              </a:rPr>
              <a:t> Services</a:t>
            </a:r>
          </a:p>
          <a:p>
            <a:pPr marL="1241435" lvl="3" indent="-305435"/>
            <a:r>
              <a:rPr lang="en-IN" sz="1200" b="1" dirty="0">
                <a:solidFill>
                  <a:srgbClr val="0F0F0F"/>
                </a:solidFill>
              </a:rPr>
              <a:t>Watsonx.ai Runtime</a:t>
            </a:r>
          </a:p>
          <a:p>
            <a:pPr marL="1241435" lvl="3" indent="-305435"/>
            <a:r>
              <a:rPr lang="en-IN" sz="1200" b="1" dirty="0">
                <a:solidFill>
                  <a:srgbClr val="0F0F0F"/>
                </a:solidFill>
              </a:rPr>
              <a:t>Agent Lab</a:t>
            </a:r>
          </a:p>
          <a:p>
            <a:pPr marL="1241435" lvl="3" indent="-305435"/>
            <a:r>
              <a:rPr lang="en-IN" sz="1200" b="1" dirty="0">
                <a:solidFill>
                  <a:srgbClr val="0F0F0F"/>
                </a:solidFill>
              </a:rPr>
              <a:t>Deployment  Space</a:t>
            </a:r>
          </a:p>
          <a:p>
            <a:pPr marL="1241435" lvl="3" indent="-305435"/>
            <a:r>
              <a:rPr lang="en-IN" sz="1200" b="1" dirty="0">
                <a:solidFill>
                  <a:srgbClr val="0F0F0F"/>
                </a:solidFill>
              </a:rPr>
              <a:t>Additional Platform Tools:</a:t>
            </a:r>
          </a:p>
          <a:p>
            <a:pPr marL="1601435" lvl="4" indent="-305435"/>
            <a:r>
              <a:rPr lang="en-IN" sz="1200" b="1" dirty="0">
                <a:solidFill>
                  <a:srgbClr val="0F0F0F"/>
                </a:solidFill>
              </a:rPr>
              <a:t>Prompt Interface(instruction tuning)</a:t>
            </a:r>
          </a:p>
          <a:p>
            <a:pPr marL="1601435" lvl="4" indent="-305435"/>
            <a:r>
              <a:rPr lang="en-IN" sz="1200" b="1" dirty="0">
                <a:solidFill>
                  <a:srgbClr val="0F0F0F"/>
                </a:solidFill>
              </a:rPr>
              <a:t>Agent preview panel for real-time testing</a:t>
            </a:r>
          </a:p>
          <a:p>
            <a:pPr marL="1241435" lvl="3" indent="-305435"/>
            <a:endParaRPr lang="en-IN" sz="1200" b="1" dirty="0">
              <a:solidFill>
                <a:srgbClr val="0F0F0F"/>
              </a:solidFill>
            </a:endParaRPr>
          </a:p>
          <a:p>
            <a:pPr marL="1241435" lvl="3" indent="-305435"/>
            <a:endParaRPr lang="en-IN" sz="1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pPr marL="305435" indent="-305435"/>
            <a:r>
              <a:rPr lang="en-IN" sz="1400" b="1" dirty="0">
                <a:ea typeface="+mn-lt"/>
                <a:cs typeface="+mn-lt"/>
              </a:rPr>
              <a:t>Algorithm Selection:</a:t>
            </a:r>
            <a:endParaRPr lang="en-IN" sz="1400" b="1" dirty="0"/>
          </a:p>
          <a:p>
            <a:pPr marL="629435" lvl="1" indent="-305435"/>
            <a:r>
              <a:rPr lang="en-IN" dirty="0">
                <a:ea typeface="+mn-lt"/>
                <a:cs typeface="+mn-lt"/>
              </a:rPr>
              <a:t>The system uses LLM-based prompting with the llama-3-3-70b-instruct model deployed via Watsonxx.ai.</a:t>
            </a:r>
          </a:p>
          <a:p>
            <a:pPr marL="629435" lvl="1" indent="-305435"/>
            <a:r>
              <a:rPr lang="en-IN" dirty="0">
                <a:ea typeface="+mn-lt"/>
                <a:cs typeface="+mn-lt"/>
              </a:rPr>
              <a:t>The </a:t>
            </a:r>
            <a:r>
              <a:rPr lang="en-IN" dirty="0" err="1">
                <a:ea typeface="+mn-lt"/>
                <a:cs typeface="+mn-lt"/>
              </a:rPr>
              <a:t>ReAct</a:t>
            </a:r>
            <a:r>
              <a:rPr lang="en-IN" dirty="0">
                <a:ea typeface="+mn-lt"/>
                <a:cs typeface="+mn-lt"/>
              </a:rPr>
              <a:t> architecture allows the agent to  iteratively reason and take actions like web searches or API calls.</a:t>
            </a:r>
          </a:p>
          <a:p>
            <a:pPr marL="629435" lvl="1" indent="-305435"/>
            <a:r>
              <a:rPr lang="en-IN" dirty="0" err="1"/>
              <a:t>LangGraph</a:t>
            </a:r>
            <a:r>
              <a:rPr lang="en-IN" dirty="0"/>
              <a:t> framework orchestrates the flow between </a:t>
            </a:r>
            <a:r>
              <a:rPr lang="en-IN" dirty="0" err="1"/>
              <a:t>prompts,tools</a:t>
            </a:r>
            <a:r>
              <a:rPr lang="en-IN" dirty="0"/>
              <a:t>, and user responses.</a:t>
            </a:r>
          </a:p>
          <a:p>
            <a:pPr marL="305435" indent="-305435"/>
            <a:r>
              <a:rPr lang="en-IN" sz="1400" b="1" dirty="0">
                <a:ea typeface="+mn-lt"/>
                <a:cs typeface="+mn-lt"/>
              </a:rPr>
              <a:t>Data Input:</a:t>
            </a:r>
            <a:endParaRPr lang="en-IN" sz="1400" dirty="0"/>
          </a:p>
          <a:p>
            <a:pPr marL="629920" lvl="1" indent="-305435"/>
            <a:r>
              <a:rPr lang="en-IN" dirty="0">
                <a:ea typeface="+mn-lt"/>
                <a:cs typeface="+mn-lt"/>
              </a:rPr>
              <a:t>User inputs include:</a:t>
            </a:r>
          </a:p>
          <a:p>
            <a:pPr marL="899920" lvl="2" indent="-305435"/>
            <a:r>
              <a:rPr lang="en-IN" dirty="0">
                <a:ea typeface="+mn-lt"/>
                <a:cs typeface="+mn-lt"/>
              </a:rPr>
              <a:t>Interests(</a:t>
            </a:r>
            <a:r>
              <a:rPr lang="en-IN" dirty="0" err="1">
                <a:ea typeface="+mn-lt"/>
                <a:cs typeface="+mn-lt"/>
              </a:rPr>
              <a:t>e.g.,AI,UI</a:t>
            </a:r>
            <a:r>
              <a:rPr lang="en-IN" dirty="0">
                <a:ea typeface="+mn-lt"/>
                <a:cs typeface="+mn-lt"/>
              </a:rPr>
              <a:t>/</a:t>
            </a:r>
            <a:r>
              <a:rPr lang="en-IN" dirty="0" err="1">
                <a:ea typeface="+mn-lt"/>
                <a:cs typeface="+mn-lt"/>
              </a:rPr>
              <a:t>UX,Cybersecurity</a:t>
            </a:r>
            <a:endParaRPr lang="en-IN" dirty="0">
              <a:ea typeface="+mn-lt"/>
              <a:cs typeface="+mn-lt"/>
            </a:endParaRPr>
          </a:p>
          <a:p>
            <a:pPr marL="899920" lvl="2" indent="-305435"/>
            <a:r>
              <a:rPr lang="en-IN" dirty="0"/>
              <a:t>Skill levels(Beginner/Intermediate/Advanced)</a:t>
            </a:r>
          </a:p>
          <a:p>
            <a:pPr marL="899920" lvl="2" indent="-305435"/>
            <a:r>
              <a:rPr lang="en-IN" dirty="0"/>
              <a:t>Career goals and time constraints</a:t>
            </a:r>
          </a:p>
          <a:p>
            <a:pPr marL="305435" indent="-305435"/>
            <a:r>
              <a:rPr lang="en-IN" sz="1400" b="1" dirty="0">
                <a:ea typeface="+mn-lt"/>
                <a:cs typeface="+mn-lt"/>
              </a:rPr>
              <a:t>Training Process:</a:t>
            </a:r>
            <a:endParaRPr lang="en-IN" sz="1400" dirty="0"/>
          </a:p>
          <a:p>
            <a:pPr marL="629920" lvl="1" indent="-305435"/>
            <a:r>
              <a:rPr lang="en-IN" dirty="0">
                <a:ea typeface="+mn-lt"/>
                <a:cs typeface="+mn-lt"/>
              </a:rPr>
              <a:t>No traditional model training is </a:t>
            </a:r>
            <a:r>
              <a:rPr lang="en-IN" dirty="0" err="1">
                <a:ea typeface="+mn-lt"/>
                <a:cs typeface="+mn-lt"/>
              </a:rPr>
              <a:t>performed.Instead</a:t>
            </a:r>
            <a:r>
              <a:rPr lang="en-IN" dirty="0">
                <a:ea typeface="+mn-lt"/>
                <a:cs typeface="+mn-lt"/>
              </a:rPr>
              <a:t>:</a:t>
            </a:r>
          </a:p>
          <a:p>
            <a:pPr marL="899920" lvl="2" indent="-305435"/>
            <a:r>
              <a:rPr lang="en-IN" dirty="0"/>
              <a:t>The LLM is pretrained and used in a zero-shot/few-shot prompting fashion. </a:t>
            </a:r>
          </a:p>
          <a:p>
            <a:pPr marL="899920" lvl="2" indent="-305435"/>
            <a:r>
              <a:rPr lang="en-IN" dirty="0"/>
              <a:t>Skill extraction and course matching are done through intelligent prompt design and tool interaction.</a:t>
            </a:r>
          </a:p>
          <a:p>
            <a:pPr marL="899920" lvl="2" indent="-305435"/>
            <a:r>
              <a:rPr lang="en-IN" dirty="0"/>
              <a:t>User feedback in Agent Preview helps fine-tune instructions manually.</a:t>
            </a:r>
          </a:p>
          <a:p>
            <a:pPr marL="305435" indent="-305435"/>
            <a:r>
              <a:rPr lang="en-IN" sz="1400" b="1" dirty="0">
                <a:ea typeface="+mn-lt"/>
                <a:cs typeface="+mn-lt"/>
              </a:rPr>
              <a:t>Prediction Process:</a:t>
            </a:r>
            <a:endParaRPr lang="en-IN" sz="1400" dirty="0"/>
          </a:p>
          <a:p>
            <a:pPr marL="629920" lvl="1" indent="-305435"/>
            <a:r>
              <a:rPr lang="en-IN" dirty="0"/>
              <a:t>The agents suggests personalized course roadmaps by combining:</a:t>
            </a:r>
          </a:p>
          <a:p>
            <a:pPr marL="899920" lvl="2" indent="-305435"/>
            <a:r>
              <a:rPr lang="en-IN" dirty="0"/>
              <a:t>Detected interests and skills</a:t>
            </a:r>
          </a:p>
          <a:p>
            <a:pPr marL="899920" lvl="2" indent="-305435"/>
            <a:r>
              <a:rPr lang="en-IN" dirty="0"/>
              <a:t>Web-searched certified course availability</a:t>
            </a:r>
          </a:p>
          <a:p>
            <a:pPr marL="899920" lvl="2" indent="-305435"/>
            <a:r>
              <a:rPr lang="en-IN" dirty="0"/>
              <a:t>Response patterns evaluated in real-time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5" name="Content Placeholder 14" descr="Screens screenshot of a computer screen&#10;&#10;AI-generated content may be incorrect.">
            <a:extLst>
              <a:ext uri="{FF2B5EF4-FFF2-40B4-BE49-F238E27FC236}">
                <a16:creationId xmlns:a16="http://schemas.microsoft.com/office/drawing/2014/main" id="{7E16E3E1-6ECF-07CE-0935-3B695D91D9AF}"/>
              </a:ext>
            </a:extLst>
          </p:cNvPr>
          <p:cNvPicPr>
            <a:picLocks noGrp="1" noChangeAspect="1"/>
          </p:cNvPicPr>
          <p:nvPr>
            <p:ph idx="1"/>
          </p:nvPr>
        </p:nvPicPr>
        <p:blipFill>
          <a:blip r:embed="rId2"/>
          <a:stretch>
            <a:fillRect/>
          </a:stretch>
        </p:blipFill>
        <p:spPr>
          <a:xfrm>
            <a:off x="1003820" y="1142017"/>
            <a:ext cx="9536899" cy="5188445"/>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screen&#10;&#10;AI-generated content may be incorrect.">
            <a:extLst>
              <a:ext uri="{FF2B5EF4-FFF2-40B4-BE49-F238E27FC236}">
                <a16:creationId xmlns:a16="http://schemas.microsoft.com/office/drawing/2014/main" id="{E718521F-C2AE-F45A-1A8F-A00B9E13D986}"/>
              </a:ext>
            </a:extLst>
          </p:cNvPr>
          <p:cNvPicPr>
            <a:picLocks noGrp="1" noChangeAspect="1"/>
          </p:cNvPicPr>
          <p:nvPr>
            <p:ph idx="1"/>
          </p:nvPr>
        </p:nvPicPr>
        <p:blipFill>
          <a:blip r:embed="rId2"/>
          <a:stretch>
            <a:fillRect/>
          </a:stretch>
        </p:blipFill>
        <p:spPr>
          <a:xfrm>
            <a:off x="984738" y="765797"/>
            <a:ext cx="9998110" cy="5619376"/>
          </a:xfrm>
        </p:spPr>
      </p:pic>
    </p:spTree>
    <p:extLst>
      <p:ext uri="{BB962C8B-B14F-4D97-AF65-F5344CB8AC3E}">
        <p14:creationId xmlns:p14="http://schemas.microsoft.com/office/powerpoint/2010/main" val="58666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screen&#10;&#10;AI-generated content may be incorrect.">
            <a:extLst>
              <a:ext uri="{FF2B5EF4-FFF2-40B4-BE49-F238E27FC236}">
                <a16:creationId xmlns:a16="http://schemas.microsoft.com/office/drawing/2014/main" id="{4439103A-D894-A9BA-9041-1BA6560820D4}"/>
              </a:ext>
            </a:extLst>
          </p:cNvPr>
          <p:cNvPicPr>
            <a:picLocks noGrp="1" noChangeAspect="1"/>
          </p:cNvPicPr>
          <p:nvPr>
            <p:ph idx="1"/>
          </p:nvPr>
        </p:nvPicPr>
        <p:blipFill>
          <a:blip r:embed="rId2"/>
          <a:stretch>
            <a:fillRect/>
          </a:stretch>
        </p:blipFill>
        <p:spPr>
          <a:xfrm>
            <a:off x="904352" y="720616"/>
            <a:ext cx="10038303" cy="5641966"/>
          </a:xfrm>
        </p:spPr>
      </p:pic>
    </p:spTree>
    <p:extLst>
      <p:ext uri="{BB962C8B-B14F-4D97-AF65-F5344CB8AC3E}">
        <p14:creationId xmlns:p14="http://schemas.microsoft.com/office/powerpoint/2010/main" val="75494616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6379</TotalTime>
  <Words>928</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vt:lpstr>
      <vt:lpstr>Wingdings 2</vt:lpstr>
      <vt:lpstr>DividendVTI</vt:lpstr>
      <vt:lpstr>LEARNMATE FOR PERSONALIZED COURSE PATHWAY </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Shreyas Bibhuty - 123109958 - MITMPL</cp:lastModifiedBy>
  <cp:revision>26</cp:revision>
  <dcterms:created xsi:type="dcterms:W3CDTF">2021-05-26T16:50:10Z</dcterms:created>
  <dcterms:modified xsi:type="dcterms:W3CDTF">2025-08-04T16:35:28Z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