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inor">
          <a:srgbClr val="000000"/>
        </a:fontRef>
        <a:srgbClr val="000000"/>
      </a:tcTxStyle>
      <a:tcStyle>
        <a:tcBdr>
          <a:left>
            <a:ln w="6350" cap="flat">
              <a:solidFill>
                <a:srgbClr val="000000"/>
              </a:solidFill>
              <a:prstDash val="solid"/>
              <a:miter lim="800000"/>
            </a:ln>
          </a:left>
          <a:right>
            <a:ln w="6350" cap="flat">
              <a:solidFill>
                <a:srgbClr val="000000"/>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6350" cap="flat">
              <a:solidFill>
                <a:srgbClr val="000000"/>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6350" cap="flat">
              <a:solidFill>
                <a:srgbClr val="000000"/>
              </a:solidFill>
              <a:prstDash val="solid"/>
              <a:miter lim="800000"/>
            </a:ln>
          </a:top>
          <a:bottom>
            <a:ln w="6350" cap="flat">
              <a:solidFill>
                <a:srgbClr val="000000"/>
              </a:solidFill>
              <a:prstDash val="solid"/>
              <a:miter lim="800000"/>
            </a:ln>
          </a:bottom>
          <a:insideH>
            <a:ln w="12700" cap="flat">
              <a:noFill/>
              <a:miter lim="400000"/>
            </a:ln>
          </a:insideH>
          <a:insideV>
            <a:ln w="12700" cap="flat">
              <a:noFill/>
              <a:miter lim="400000"/>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7.jpeg"/><Relationship Id="rId4" Type="http://schemas.openxmlformats.org/officeDocument/2006/relationships/image" Target="../media/image18.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1.jpeg"/><Relationship Id="rId4"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nlinelibrary.wiley.com/doi/full/10.1111/dar.13032" TargetMode="External"/><Relationship Id="rId3" Type="http://schemas.openxmlformats.org/officeDocument/2006/relationships/hyperlink" Target="https://pubmed.ncbi.nlm.nih.gov/26796925/" TargetMode="External"/><Relationship Id="rId4" Type="http://schemas.openxmlformats.org/officeDocument/2006/relationships/hyperlink" Target="https://ourworldindata.org/drug-use" TargetMode="External"/><Relationship Id="rId5" Type="http://schemas.openxmlformats.org/officeDocument/2006/relationships/hyperlink" Target="https://thecleverprogrammer.com/2020/05/31/suicides-in-india-data-analysis-with-python/" TargetMode="External"/><Relationship Id="rId6" Type="http://schemas.openxmlformats.org/officeDocument/2006/relationships/hyperlink" Target="https://www.medscape.com/answers/286759-14675/what-is-the-suicide-rate-among-persons-with-depressive-disorder-clinical-depression#:~:text=Depression plays a role in,depressive disorder is nearly 20%" TargetMode="External"/><Relationship Id="rId7" Type="http://schemas.openxmlformats.org/officeDocument/2006/relationships/hyperlink" Target="https://theprint.in/india/many-more-people-commit-suicide-due-to-bad-marriage-than-divorce-ncrb-data-shows/765923/" TargetMode="External"/><Relationship Id="rId8" Type="http://schemas.openxmlformats.org/officeDocument/2006/relationships/image" Target="../media/image1.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chimavogu/why-are-suicide-rates-so-high-for-men-worldwide" TargetMode="External"/><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jpeg"/><Relationship Id="rId4"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1.jpeg"/><Relationship Id="rId4"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1.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854355" y="-168415"/>
            <a:ext cx="9144001" cy="2387601"/>
          </a:xfrm>
          <a:prstGeom prst="rect">
            <a:avLst/>
          </a:prstGeom>
        </p:spPr>
        <p:txBody>
          <a:bodyPr/>
          <a:lstStyle>
            <a:lvl1pPr algn="just">
              <a:defRPr>
                <a:latin typeface="Arial"/>
                <a:ea typeface="Arial"/>
                <a:cs typeface="Arial"/>
                <a:sym typeface="Arial"/>
              </a:defRPr>
            </a:lvl1pPr>
          </a:lstStyle>
          <a:p>
            <a:pPr/>
            <a:r>
              <a:t>Why are suicide rates so high for men worldwide?</a:t>
            </a:r>
          </a:p>
        </p:txBody>
      </p:sp>
      <p:sp>
        <p:nvSpPr>
          <p:cNvPr id="95" name="Subtitle 2"/>
          <p:cNvSpPr txBox="1"/>
          <p:nvPr>
            <p:ph type="subTitle" sz="half" idx="1"/>
          </p:nvPr>
        </p:nvSpPr>
        <p:spPr>
          <a:xfrm>
            <a:off x="1393657" y="2585878"/>
            <a:ext cx="9404685" cy="3490764"/>
          </a:xfrm>
          <a:prstGeom prst="rect">
            <a:avLst/>
          </a:prstGeom>
        </p:spPr>
        <p:txBody>
          <a:bodyPr/>
          <a:lstStyle/>
          <a:p>
            <a:pPr algn="just">
              <a:lnSpc>
                <a:spcPct val="81000"/>
              </a:lnSpc>
              <a:defRPr sz="3200">
                <a:latin typeface="Arial"/>
                <a:ea typeface="Arial"/>
                <a:cs typeface="Arial"/>
                <a:sym typeface="Arial"/>
              </a:defRPr>
            </a:pPr>
            <a:r>
              <a:t>Team Details:</a:t>
            </a:r>
          </a:p>
          <a:p>
            <a:pPr algn="just">
              <a:lnSpc>
                <a:spcPct val="81000"/>
              </a:lnSpc>
              <a:defRPr sz="3400">
                <a:latin typeface="Arial"/>
                <a:ea typeface="Arial"/>
                <a:cs typeface="Arial"/>
                <a:sym typeface="Arial"/>
              </a:defRPr>
            </a:pPr>
            <a:r>
              <a:t>TEAM -</a:t>
            </a:r>
            <a:r>
              <a:rPr sz="3600"/>
              <a:t>3</a:t>
            </a:r>
            <a:endParaRPr sz="3600"/>
          </a:p>
          <a:p>
            <a:pPr algn="just">
              <a:lnSpc>
                <a:spcPct val="81000"/>
              </a:lnSpc>
              <a:defRPr sz="3400">
                <a:latin typeface="Arial"/>
                <a:ea typeface="Arial"/>
                <a:cs typeface="Arial"/>
                <a:sym typeface="Arial"/>
              </a:defRPr>
            </a:pPr>
            <a:r>
              <a:t>Aayushi Gupta-01fe20bcs207(423)</a:t>
            </a:r>
          </a:p>
          <a:p>
            <a:pPr algn="just">
              <a:lnSpc>
                <a:spcPct val="81000"/>
              </a:lnSpc>
              <a:defRPr sz="3400">
                <a:latin typeface="Arial"/>
                <a:ea typeface="Arial"/>
                <a:cs typeface="Arial"/>
                <a:sym typeface="Arial"/>
              </a:defRPr>
            </a:pPr>
            <a:r>
              <a:t>Darshan Dixit-01fe20bcs215(431)</a:t>
            </a:r>
          </a:p>
          <a:p>
            <a:pPr algn="just">
              <a:lnSpc>
                <a:spcPct val="81000"/>
              </a:lnSpc>
              <a:defRPr sz="3400">
                <a:latin typeface="Arial"/>
                <a:ea typeface="Arial"/>
                <a:cs typeface="Arial"/>
                <a:sym typeface="Arial"/>
              </a:defRPr>
            </a:pPr>
            <a:r>
              <a:t>Shreyas Jakati-01fe20bcs216(432)</a:t>
            </a:r>
          </a:p>
          <a:p>
            <a:pPr algn="just">
              <a:lnSpc>
                <a:spcPct val="81000"/>
              </a:lnSpc>
              <a:defRPr sz="3400">
                <a:latin typeface="Arial"/>
                <a:ea typeface="Arial"/>
                <a:cs typeface="Arial"/>
                <a:sym typeface="Arial"/>
              </a:defRPr>
            </a:pPr>
            <a:r>
              <a:t>Shashank M Hosapeti-01fe20bcs197(413)</a:t>
            </a:r>
          </a:p>
        </p:txBody>
      </p:sp>
      <p:pic>
        <p:nvPicPr>
          <p:cNvPr id="96" name="Google Shape;86;p13" descr="Google Shape;86;p13"/>
          <p:cNvPicPr>
            <a:picLocks noChangeAspect="1"/>
          </p:cNvPicPr>
          <p:nvPr/>
        </p:nvPicPr>
        <p:blipFill>
          <a:blip r:embed="rId2">
            <a:extLst/>
          </a:blip>
          <a:stretch>
            <a:fillRect/>
          </a:stretch>
        </p:blipFill>
        <p:spPr>
          <a:xfrm>
            <a:off x="9998354" y="25539"/>
            <a:ext cx="2193646" cy="219364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ontent Placeholder 2"/>
          <p:cNvSpPr txBox="1"/>
          <p:nvPr/>
        </p:nvSpPr>
        <p:spPr>
          <a:xfrm>
            <a:off x="379352" y="135924"/>
            <a:ext cx="6099295" cy="48204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spcBef>
                <a:spcPts val="1000"/>
              </a:spcBef>
              <a:defRPr sz="2200">
                <a:latin typeface="Arial"/>
                <a:ea typeface="Arial"/>
                <a:cs typeface="Arial"/>
                <a:sym typeface="Arial"/>
              </a:defRPr>
            </a:pPr>
            <a:r>
              <a:t>Q3. How depression in males and crude marriage rate correlates?</a:t>
            </a:r>
            <a:endParaRPr sz="2800"/>
          </a:p>
          <a:p>
            <a:pPr algn="just">
              <a:lnSpc>
                <a:spcPct val="90000"/>
              </a:lnSpc>
              <a:spcBef>
                <a:spcPts val="1000"/>
              </a:spcBef>
              <a:defRPr sz="2200">
                <a:latin typeface="Arial"/>
                <a:ea typeface="Arial"/>
                <a:cs typeface="Arial"/>
                <a:sym typeface="Arial"/>
              </a:defRPr>
            </a:pPr>
            <a:endParaRPr sz="2800"/>
          </a:p>
          <a:p>
            <a:pPr algn="just">
              <a:lnSpc>
                <a:spcPct val="90000"/>
              </a:lnSpc>
              <a:spcBef>
                <a:spcPts val="1000"/>
              </a:spcBef>
              <a:defRPr sz="2200">
                <a:latin typeface="Arial"/>
                <a:ea typeface="Arial"/>
                <a:cs typeface="Arial"/>
                <a:sym typeface="Arial"/>
              </a:defRPr>
            </a:pPr>
            <a:r>
              <a:t>&gt; Male suicide rate and depression are directly proportional to each other</a:t>
            </a:r>
            <a:endParaRPr sz="2800"/>
          </a:p>
          <a:p>
            <a:pPr algn="just">
              <a:lnSpc>
                <a:spcPct val="90000"/>
              </a:lnSpc>
              <a:spcBef>
                <a:spcPts val="1000"/>
              </a:spcBef>
              <a:defRPr sz="2200">
                <a:latin typeface="Arial"/>
                <a:ea typeface="Arial"/>
                <a:cs typeface="Arial"/>
                <a:sym typeface="Arial"/>
              </a:defRPr>
            </a:pPr>
            <a:r>
              <a:t>&gt; But crude marriage rate does not affect average of depression prevalence in males as as correlation between them is low i.e 0.011.</a:t>
            </a:r>
            <a:endParaRPr sz="2800"/>
          </a:p>
          <a:p>
            <a:pPr algn="just">
              <a:lnSpc>
                <a:spcPct val="90000"/>
              </a:lnSpc>
              <a:spcBef>
                <a:spcPts val="1000"/>
              </a:spcBef>
              <a:defRPr sz="2200">
                <a:latin typeface="Arial"/>
                <a:ea typeface="Arial"/>
                <a:cs typeface="Arial"/>
                <a:sym typeface="Arial"/>
              </a:defRPr>
            </a:pPr>
            <a:r>
              <a:t>=&gt;Although crude marriage rate is varying yearly avg. depression prevalence is nearly constant.</a:t>
            </a:r>
          </a:p>
          <a:p>
            <a:pPr algn="just">
              <a:lnSpc>
                <a:spcPct val="90000"/>
              </a:lnSpc>
              <a:spcBef>
                <a:spcPts val="1000"/>
              </a:spcBef>
              <a:defRPr sz="2200">
                <a:latin typeface="Arial"/>
                <a:ea typeface="Arial"/>
                <a:cs typeface="Arial"/>
                <a:sym typeface="Arial"/>
              </a:defRPr>
            </a:pPr>
          </a:p>
        </p:txBody>
      </p:sp>
      <p:pic>
        <p:nvPicPr>
          <p:cNvPr id="161" name="Google Shape;86;p13" descr="Google Shape;86;p13"/>
          <p:cNvPicPr>
            <a:picLocks noChangeAspect="1"/>
          </p:cNvPicPr>
          <p:nvPr/>
        </p:nvPicPr>
        <p:blipFill>
          <a:blip r:embed="rId2">
            <a:extLst/>
          </a:blip>
          <a:stretch>
            <a:fillRect/>
          </a:stretch>
        </p:blipFill>
        <p:spPr>
          <a:xfrm>
            <a:off x="10535600" y="0"/>
            <a:ext cx="1656401" cy="1495169"/>
          </a:xfrm>
          <a:prstGeom prst="rect">
            <a:avLst/>
          </a:prstGeom>
          <a:ln w="12700">
            <a:miter lim="400000"/>
          </a:ln>
        </p:spPr>
      </p:pic>
      <p:pic>
        <p:nvPicPr>
          <p:cNvPr id="162" name="Picture 15" descr="Picture 15"/>
          <p:cNvPicPr>
            <a:picLocks noChangeAspect="1"/>
          </p:cNvPicPr>
          <p:nvPr/>
        </p:nvPicPr>
        <p:blipFill>
          <a:blip r:embed="rId3">
            <a:extLst/>
          </a:blip>
          <a:stretch>
            <a:fillRect/>
          </a:stretch>
        </p:blipFill>
        <p:spPr>
          <a:xfrm>
            <a:off x="2026137" y="3808147"/>
            <a:ext cx="3723814" cy="2943015"/>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163" name="Picture 19" descr="Picture 19"/>
          <p:cNvPicPr>
            <a:picLocks noChangeAspect="1"/>
          </p:cNvPicPr>
          <p:nvPr/>
        </p:nvPicPr>
        <p:blipFill>
          <a:blip r:embed="rId4">
            <a:extLst/>
          </a:blip>
          <a:stretch>
            <a:fillRect/>
          </a:stretch>
        </p:blipFill>
        <p:spPr>
          <a:xfrm>
            <a:off x="6882975" y="1618735"/>
            <a:ext cx="4848054" cy="4989948"/>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ontent Placeholder 2"/>
          <p:cNvSpPr txBox="1"/>
          <p:nvPr>
            <p:ph type="body" idx="1"/>
          </p:nvPr>
        </p:nvSpPr>
        <p:spPr>
          <a:xfrm>
            <a:off x="333632" y="135923"/>
            <a:ext cx="6783862" cy="6512013"/>
          </a:xfrm>
          <a:prstGeom prst="rect">
            <a:avLst/>
          </a:prstGeom>
        </p:spPr>
        <p:txBody>
          <a:bodyPr/>
          <a:lstStyle/>
          <a:p>
            <a:pPr marL="0" indent="0" algn="just" defTabSz="896111">
              <a:spcBef>
                <a:spcPts val="900"/>
              </a:spcBef>
              <a:buSzTx/>
              <a:buNone/>
              <a:defRPr sz="2156">
                <a:latin typeface="Arial"/>
                <a:ea typeface="Arial"/>
                <a:cs typeface="Arial"/>
                <a:sym typeface="Arial"/>
              </a:defRPr>
            </a:pPr>
            <a:r>
              <a:t>Q4. Why suicide rate are decreasing gradually? </a:t>
            </a:r>
          </a:p>
          <a:p>
            <a:pPr marL="0" indent="0" algn="just" defTabSz="896111">
              <a:spcBef>
                <a:spcPts val="900"/>
              </a:spcBef>
              <a:buSzTx/>
              <a:buNone/>
              <a:defRPr sz="2156">
                <a:latin typeface="Arial"/>
                <a:ea typeface="Arial"/>
                <a:cs typeface="Arial"/>
                <a:sym typeface="Arial"/>
              </a:defRPr>
            </a:pPr>
          </a:p>
          <a:p>
            <a:pPr marL="0" indent="0" algn="just" defTabSz="896111">
              <a:spcBef>
                <a:spcPts val="900"/>
              </a:spcBef>
              <a:buSzTx/>
              <a:buNone/>
              <a:defRPr sz="2156">
                <a:latin typeface="Arial"/>
                <a:ea typeface="Arial"/>
                <a:cs typeface="Arial"/>
                <a:sym typeface="Arial"/>
              </a:defRPr>
            </a:pPr>
            <a:r>
              <a:t>&gt;Depression and average male suicide rate are strongly correlated(0.98)</a:t>
            </a:r>
          </a:p>
          <a:p>
            <a:pPr marL="0" indent="0" algn="just" defTabSz="896111">
              <a:spcBef>
                <a:spcPts val="900"/>
              </a:spcBef>
              <a:buSzTx/>
              <a:buNone/>
              <a:defRPr sz="2156">
                <a:latin typeface="Arial"/>
                <a:ea typeface="Arial"/>
                <a:cs typeface="Arial"/>
                <a:sym typeface="Arial"/>
              </a:defRPr>
            </a:pPr>
          </a:p>
          <a:p>
            <a:pPr marL="0" indent="0" algn="just" defTabSz="896111">
              <a:spcBef>
                <a:spcPts val="900"/>
              </a:spcBef>
              <a:buSzTx/>
              <a:buNone/>
              <a:defRPr sz="2156">
                <a:latin typeface="Arial"/>
                <a:ea typeface="Arial"/>
                <a:cs typeface="Arial"/>
                <a:sym typeface="Arial"/>
              </a:defRPr>
            </a:pPr>
            <a:r>
              <a:t>&gt;As the years passes, depression is not the most common reason for males to  commit suicide.</a:t>
            </a:r>
          </a:p>
          <a:p>
            <a:pPr marL="0" indent="0" algn="just" defTabSz="896111">
              <a:spcBef>
                <a:spcPts val="900"/>
              </a:spcBef>
              <a:buSzTx/>
              <a:buNone/>
              <a:defRPr sz="2156">
                <a:latin typeface="Arial"/>
                <a:ea typeface="Arial"/>
                <a:cs typeface="Arial"/>
                <a:sym typeface="Arial"/>
              </a:defRPr>
            </a:pPr>
          </a:p>
          <a:p>
            <a:pPr marL="0" indent="0" algn="just" defTabSz="896111">
              <a:spcBef>
                <a:spcPts val="900"/>
              </a:spcBef>
              <a:buSzTx/>
              <a:buNone/>
              <a:defRPr sz="2156">
                <a:latin typeface="Arial"/>
                <a:ea typeface="Arial"/>
                <a:cs typeface="Arial"/>
                <a:sym typeface="Arial"/>
              </a:defRPr>
            </a:pPr>
            <a:r>
              <a:t>&gt;Average male suicide rate and year are negatively corelated (-0.9), that’s is as the year is increasing male suicide rate is decreasing.</a:t>
            </a:r>
          </a:p>
          <a:p>
            <a:pPr marL="0" indent="0" algn="just" defTabSz="896111">
              <a:spcBef>
                <a:spcPts val="900"/>
              </a:spcBef>
              <a:buSzTx/>
              <a:buNone/>
              <a:defRPr sz="2156">
                <a:latin typeface="Arial"/>
                <a:ea typeface="Arial"/>
                <a:cs typeface="Arial"/>
                <a:sym typeface="Arial"/>
              </a:defRPr>
            </a:pPr>
          </a:p>
          <a:p>
            <a:pPr marL="0" indent="0" algn="just" defTabSz="896111">
              <a:spcBef>
                <a:spcPts val="900"/>
              </a:spcBef>
              <a:buSzTx/>
              <a:buNone/>
              <a:defRPr sz="2156">
                <a:latin typeface="Arial"/>
                <a:ea typeface="Arial"/>
                <a:cs typeface="Arial"/>
                <a:sym typeface="Arial"/>
              </a:defRPr>
            </a:pPr>
            <a:r>
              <a:t>&gt;The attribute year and depression are negatively corelated(-0.87).</a:t>
            </a:r>
          </a:p>
          <a:p>
            <a:pPr marL="0" indent="0" algn="just" defTabSz="896111">
              <a:spcBef>
                <a:spcPts val="900"/>
              </a:spcBef>
              <a:buSzTx/>
              <a:buNone/>
              <a:defRPr sz="2156">
                <a:latin typeface="Arial"/>
                <a:ea typeface="Arial"/>
                <a:cs typeface="Arial"/>
                <a:sym typeface="Arial"/>
              </a:defRPr>
            </a:pPr>
          </a:p>
          <a:p>
            <a:pPr marL="0" indent="0" algn="just" defTabSz="896111">
              <a:spcBef>
                <a:spcPts val="900"/>
              </a:spcBef>
              <a:buSzTx/>
              <a:buNone/>
              <a:defRPr sz="2156">
                <a:latin typeface="Arial"/>
                <a:ea typeface="Arial"/>
                <a:cs typeface="Arial"/>
                <a:sym typeface="Arial"/>
              </a:defRPr>
            </a:pPr>
            <a:r>
              <a:t>&gt;As the years are increasing the depression rate is decreasing as also the male suicide rate is decreasing.</a:t>
            </a:r>
          </a:p>
        </p:txBody>
      </p:sp>
      <p:pic>
        <p:nvPicPr>
          <p:cNvPr id="166" name="Picture 5" descr="Picture 5"/>
          <p:cNvPicPr>
            <a:picLocks noChangeAspect="1"/>
          </p:cNvPicPr>
          <p:nvPr/>
        </p:nvPicPr>
        <p:blipFill>
          <a:blip r:embed="rId2">
            <a:extLst/>
          </a:blip>
          <a:stretch>
            <a:fillRect/>
          </a:stretch>
        </p:blipFill>
        <p:spPr>
          <a:xfrm>
            <a:off x="7489211" y="51130"/>
            <a:ext cx="2851452" cy="2014153"/>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167" name="Google Shape;86;p13" descr="Google Shape;86;p13"/>
          <p:cNvPicPr>
            <a:picLocks noChangeAspect="1"/>
          </p:cNvPicPr>
          <p:nvPr/>
        </p:nvPicPr>
        <p:blipFill>
          <a:blip r:embed="rId3">
            <a:extLst/>
          </a:blip>
          <a:stretch>
            <a:fillRect/>
          </a:stretch>
        </p:blipFill>
        <p:spPr>
          <a:xfrm>
            <a:off x="10551479" y="123568"/>
            <a:ext cx="1640521" cy="1668162"/>
          </a:xfrm>
          <a:prstGeom prst="rect">
            <a:avLst/>
          </a:prstGeom>
          <a:ln w="12700">
            <a:miter lim="400000"/>
          </a:ln>
        </p:spPr>
      </p:pic>
      <p:pic>
        <p:nvPicPr>
          <p:cNvPr id="168" name="Picture 4" descr="Picture 4"/>
          <p:cNvPicPr>
            <a:picLocks noChangeAspect="1"/>
          </p:cNvPicPr>
          <p:nvPr/>
        </p:nvPicPr>
        <p:blipFill>
          <a:blip r:embed="rId4">
            <a:extLst/>
          </a:blip>
          <a:stretch>
            <a:fillRect/>
          </a:stretch>
        </p:blipFill>
        <p:spPr>
          <a:xfrm>
            <a:off x="7489211" y="2202911"/>
            <a:ext cx="4603935" cy="465509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ontent Placeholder 2"/>
          <p:cNvSpPr txBox="1"/>
          <p:nvPr>
            <p:ph type="body" idx="1"/>
          </p:nvPr>
        </p:nvSpPr>
        <p:spPr>
          <a:xfrm>
            <a:off x="331572" y="161816"/>
            <a:ext cx="10026320" cy="6189557"/>
          </a:xfrm>
          <a:prstGeom prst="rect">
            <a:avLst/>
          </a:prstGeom>
        </p:spPr>
        <p:txBody>
          <a:bodyPr/>
          <a:lstStyle/>
          <a:p>
            <a:pPr marL="0" indent="0" algn="just">
              <a:lnSpc>
                <a:spcPct val="81000"/>
              </a:lnSpc>
              <a:buSzTx/>
              <a:buNone/>
              <a:defRPr sz="2200">
                <a:latin typeface="Arial"/>
                <a:ea typeface="Arial"/>
                <a:cs typeface="Arial"/>
                <a:sym typeface="Arial"/>
              </a:defRPr>
            </a:pPr>
            <a:r>
              <a:t>Q5.1 Which country has maximum suicide rate?</a:t>
            </a:r>
          </a:p>
          <a:p>
            <a:pPr marL="0" indent="0" algn="just">
              <a:lnSpc>
                <a:spcPct val="81000"/>
              </a:lnSpc>
              <a:buSzTx/>
              <a:buNone/>
              <a:defRPr sz="2200">
                <a:latin typeface="Arial"/>
                <a:ea typeface="Arial"/>
                <a:cs typeface="Arial"/>
                <a:sym typeface="Arial"/>
              </a:defRPr>
            </a:pPr>
            <a:r>
              <a:t>&gt;Correlation between attributes we came to know that crude marriage rate and depression are positively correlated. </a:t>
            </a:r>
          </a:p>
          <a:p>
            <a:pPr marL="0" indent="0" algn="just">
              <a:lnSpc>
                <a:spcPct val="81000"/>
              </a:lnSpc>
              <a:buSzTx/>
              <a:buNone/>
              <a:defRPr sz="2200">
                <a:latin typeface="Arial"/>
                <a:ea typeface="Arial"/>
                <a:cs typeface="Arial"/>
                <a:sym typeface="Arial"/>
              </a:defRPr>
            </a:pPr>
            <a:r>
              <a:t>&gt;We also know that avg. male suicide rate and depression are also highly correlated. </a:t>
            </a:r>
          </a:p>
          <a:p>
            <a:pPr marL="0" indent="0" algn="just">
              <a:lnSpc>
                <a:spcPct val="81000"/>
              </a:lnSpc>
              <a:buSzTx/>
              <a:buNone/>
              <a:defRPr sz="2200">
                <a:latin typeface="Arial"/>
                <a:ea typeface="Arial"/>
                <a:cs typeface="Arial"/>
                <a:sym typeface="Arial"/>
              </a:defRPr>
            </a:pPr>
            <a:r>
              <a:t>&gt;In the year 1995 we have maximum average suicide rate and GREENLAND has maximum depression and crude marriage rate rate in the same year.</a:t>
            </a:r>
          </a:p>
          <a:p>
            <a:pPr marL="0" indent="0" algn="just">
              <a:lnSpc>
                <a:spcPct val="81000"/>
              </a:lnSpc>
              <a:buSzTx/>
              <a:buNone/>
              <a:defRPr sz="2200">
                <a:latin typeface="Arial"/>
                <a:ea typeface="Arial"/>
                <a:cs typeface="Arial"/>
                <a:sym typeface="Arial"/>
              </a:defRPr>
            </a:pPr>
            <a:r>
              <a:t>&gt;So we can conclude that more the depression more is the crude marriage rate and avg male suicide rate and GREENLAND has maximum average male suicide rate.</a:t>
            </a:r>
          </a:p>
        </p:txBody>
      </p:sp>
      <p:pic>
        <p:nvPicPr>
          <p:cNvPr id="171" name="Google Shape;86;p13" descr="Google Shape;86;p13"/>
          <p:cNvPicPr>
            <a:picLocks noChangeAspect="1"/>
          </p:cNvPicPr>
          <p:nvPr/>
        </p:nvPicPr>
        <p:blipFill>
          <a:blip r:embed="rId2">
            <a:extLst/>
          </a:blip>
          <a:stretch>
            <a:fillRect/>
          </a:stretch>
        </p:blipFill>
        <p:spPr>
          <a:xfrm>
            <a:off x="10357891" y="54068"/>
            <a:ext cx="1834109" cy="1927656"/>
          </a:xfrm>
          <a:prstGeom prst="rect">
            <a:avLst/>
          </a:prstGeom>
          <a:ln w="12700">
            <a:miter lim="400000"/>
          </a:ln>
        </p:spPr>
      </p:pic>
      <p:pic>
        <p:nvPicPr>
          <p:cNvPr id="172" name="greenland.png" descr="greenland.png"/>
          <p:cNvPicPr>
            <a:picLocks noChangeAspect="1"/>
          </p:cNvPicPr>
          <p:nvPr/>
        </p:nvPicPr>
        <p:blipFill>
          <a:blip r:embed="rId3">
            <a:extLst/>
          </a:blip>
          <a:stretch>
            <a:fillRect/>
          </a:stretch>
        </p:blipFill>
        <p:spPr>
          <a:xfrm>
            <a:off x="2779332" y="3439449"/>
            <a:ext cx="5130801" cy="29718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Google Shape;86;p13" descr="Google Shape;86;p13"/>
          <p:cNvPicPr>
            <a:picLocks noChangeAspect="1"/>
          </p:cNvPicPr>
          <p:nvPr/>
        </p:nvPicPr>
        <p:blipFill>
          <a:blip r:embed="rId2">
            <a:extLst/>
          </a:blip>
          <a:stretch>
            <a:fillRect/>
          </a:stretch>
        </p:blipFill>
        <p:spPr>
          <a:xfrm>
            <a:off x="10354558" y="62585"/>
            <a:ext cx="1834110" cy="1927655"/>
          </a:xfrm>
          <a:prstGeom prst="rect">
            <a:avLst/>
          </a:prstGeom>
          <a:ln w="12700">
            <a:miter lim="400000"/>
          </a:ln>
        </p:spPr>
      </p:pic>
      <p:sp>
        <p:nvSpPr>
          <p:cNvPr id="175" name="Q5.2 Which country has minimum suicide rate?…"/>
          <p:cNvSpPr txBox="1"/>
          <p:nvPr/>
        </p:nvSpPr>
        <p:spPr>
          <a:xfrm>
            <a:off x="374502" y="242657"/>
            <a:ext cx="9691189" cy="21394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81000"/>
              </a:lnSpc>
              <a:spcBef>
                <a:spcPts val="1000"/>
              </a:spcBef>
              <a:buFont typeface="Arial"/>
              <a:defRPr sz="2200">
                <a:latin typeface="Arial"/>
                <a:ea typeface="Arial"/>
                <a:cs typeface="Arial"/>
                <a:sym typeface="Arial"/>
              </a:defRPr>
            </a:pPr>
            <a:r>
              <a:t>Q5.2 Which country has minimum suicide rate?</a:t>
            </a:r>
          </a:p>
          <a:p>
            <a:pPr>
              <a:lnSpc>
                <a:spcPct val="81000"/>
              </a:lnSpc>
              <a:spcBef>
                <a:spcPts val="1000"/>
              </a:spcBef>
              <a:buFont typeface="Arial"/>
              <a:defRPr sz="2200">
                <a:latin typeface="Arial"/>
                <a:ea typeface="Arial"/>
                <a:cs typeface="Arial"/>
                <a:sym typeface="Arial"/>
              </a:defRPr>
            </a:pPr>
            <a:r>
              <a:t>&gt;We know that Crude marriage rate and suicide rate are directly proportional to each other.</a:t>
            </a:r>
          </a:p>
          <a:p>
            <a:pPr>
              <a:lnSpc>
                <a:spcPct val="81000"/>
              </a:lnSpc>
              <a:spcBef>
                <a:spcPts val="1000"/>
              </a:spcBef>
              <a:buFont typeface="Arial"/>
              <a:defRPr sz="2200">
                <a:latin typeface="Arial"/>
                <a:ea typeface="Arial"/>
                <a:cs typeface="Arial"/>
                <a:sym typeface="Arial"/>
              </a:defRPr>
            </a:pPr>
            <a:r>
              <a:t>&gt;The minimum value of total disorder faced by people and minimum Crude marriage rate is found in the country MYANMAR.</a:t>
            </a:r>
          </a:p>
          <a:p>
            <a:pPr>
              <a:lnSpc>
                <a:spcPct val="81000"/>
              </a:lnSpc>
              <a:spcBef>
                <a:spcPts val="1000"/>
              </a:spcBef>
              <a:buFont typeface="Arial"/>
              <a:defRPr sz="2200">
                <a:latin typeface="Arial"/>
                <a:ea typeface="Arial"/>
                <a:cs typeface="Arial"/>
                <a:sym typeface="Arial"/>
              </a:defRPr>
            </a:pPr>
            <a:r>
              <a:t>&gt;Hence the country with minimum suicide rates is MYANMAR.</a:t>
            </a:r>
          </a:p>
        </p:txBody>
      </p:sp>
      <p:pic>
        <p:nvPicPr>
          <p:cNvPr id="176" name="mynmar.png" descr="mynmar.png"/>
          <p:cNvPicPr>
            <a:picLocks noChangeAspect="1"/>
          </p:cNvPicPr>
          <p:nvPr/>
        </p:nvPicPr>
        <p:blipFill>
          <a:blip r:embed="rId3">
            <a:extLst/>
          </a:blip>
          <a:stretch>
            <a:fillRect/>
          </a:stretch>
        </p:blipFill>
        <p:spPr>
          <a:xfrm>
            <a:off x="2546746" y="3183322"/>
            <a:ext cx="5346701" cy="29972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prstGeom prst="rect">
            <a:avLst/>
          </a:prstGeom>
        </p:spPr>
        <p:txBody>
          <a:bodyPr/>
          <a:lstStyle>
            <a:lvl1pPr algn="just">
              <a:defRPr sz="3500">
                <a:latin typeface="Arial"/>
                <a:ea typeface="Arial"/>
                <a:cs typeface="Arial"/>
                <a:sym typeface="Arial"/>
              </a:defRPr>
            </a:lvl1pPr>
          </a:lstStyle>
          <a:p>
            <a:pPr/>
            <a:r>
              <a:t>PREDICTION MODEL </a:t>
            </a:r>
          </a:p>
        </p:txBody>
      </p:sp>
      <p:sp>
        <p:nvSpPr>
          <p:cNvPr id="179" name="TextBox 4"/>
          <p:cNvSpPr txBox="1"/>
          <p:nvPr/>
        </p:nvSpPr>
        <p:spPr>
          <a:xfrm>
            <a:off x="886037" y="1708148"/>
            <a:ext cx="4472093" cy="27239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200">
                <a:latin typeface="Arial"/>
                <a:ea typeface="Arial"/>
                <a:cs typeface="Arial"/>
                <a:sym typeface="Arial"/>
              </a:defRPr>
            </a:pPr>
          </a:p>
          <a:p>
            <a:pPr algn="just">
              <a:defRPr sz="2200">
                <a:latin typeface="Arial"/>
                <a:ea typeface="Arial"/>
                <a:cs typeface="Arial"/>
                <a:sym typeface="Arial"/>
              </a:defRPr>
            </a:pPr>
          </a:p>
          <a:p>
            <a:pPr algn="just">
              <a:defRPr sz="2200">
                <a:latin typeface="Arial"/>
                <a:ea typeface="Arial"/>
                <a:cs typeface="Arial"/>
                <a:sym typeface="Arial"/>
              </a:defRPr>
            </a:pPr>
          </a:p>
          <a:p>
            <a:pPr algn="just">
              <a:defRPr sz="2200">
                <a:latin typeface="Arial"/>
                <a:ea typeface="Arial"/>
                <a:cs typeface="Arial"/>
                <a:sym typeface="Arial"/>
              </a:defRPr>
            </a:pPr>
            <a:r>
              <a:t>&gt;The red dot values represent the real dataset values and the blue line represents the prediction from the regression model.</a:t>
            </a:r>
          </a:p>
        </p:txBody>
      </p:sp>
      <p:pic>
        <p:nvPicPr>
          <p:cNvPr id="180" name="Google Shape;86;p13" descr="Google Shape;86;p13"/>
          <p:cNvPicPr>
            <a:picLocks noChangeAspect="1"/>
          </p:cNvPicPr>
          <p:nvPr/>
        </p:nvPicPr>
        <p:blipFill>
          <a:blip r:embed="rId2">
            <a:extLst/>
          </a:blip>
          <a:stretch>
            <a:fillRect/>
          </a:stretch>
        </p:blipFill>
        <p:spPr>
          <a:xfrm>
            <a:off x="10357891" y="54068"/>
            <a:ext cx="1834109" cy="1927656"/>
          </a:xfrm>
          <a:prstGeom prst="rect">
            <a:avLst/>
          </a:prstGeom>
          <a:ln w="12700">
            <a:miter lim="400000"/>
          </a:ln>
        </p:spPr>
      </p:pic>
      <p:pic>
        <p:nvPicPr>
          <p:cNvPr id="181" name="1 (3).png" descr="1 (3).png"/>
          <p:cNvPicPr>
            <a:picLocks noChangeAspect="1"/>
          </p:cNvPicPr>
          <p:nvPr/>
        </p:nvPicPr>
        <p:blipFill>
          <a:blip r:embed="rId3">
            <a:extLst/>
          </a:blip>
          <a:stretch>
            <a:fillRect/>
          </a:stretch>
        </p:blipFill>
        <p:spPr>
          <a:xfrm>
            <a:off x="5781726" y="1772605"/>
            <a:ext cx="5939070" cy="3952297"/>
          </a:xfrm>
          <a:prstGeom prst="rect">
            <a:avLst/>
          </a:prstGeom>
          <a:ln w="12700">
            <a:miter lim="400000"/>
          </a:ln>
        </p:spPr>
      </p:pic>
      <p:sp>
        <p:nvSpPr>
          <p:cNvPr id="182" name="Male Suicide Rate"/>
          <p:cNvSpPr txBox="1"/>
          <p:nvPr/>
        </p:nvSpPr>
        <p:spPr>
          <a:xfrm rot="16200000">
            <a:off x="5178945" y="3452030"/>
            <a:ext cx="1834110"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Male Suicide Rate</a:t>
            </a:r>
          </a:p>
        </p:txBody>
      </p:sp>
      <p:sp>
        <p:nvSpPr>
          <p:cNvPr id="183" name="Year"/>
          <p:cNvSpPr txBox="1"/>
          <p:nvPr/>
        </p:nvSpPr>
        <p:spPr>
          <a:xfrm>
            <a:off x="8457618" y="5285199"/>
            <a:ext cx="1834110"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Year</a:t>
            </a:r>
          </a:p>
        </p:txBody>
      </p:sp>
      <p:sp>
        <p:nvSpPr>
          <p:cNvPr id="184" name="Year VS male suicide rate"/>
          <p:cNvSpPr txBox="1"/>
          <p:nvPr/>
        </p:nvSpPr>
        <p:spPr>
          <a:xfrm>
            <a:off x="7601201" y="1881377"/>
            <a:ext cx="249765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Year VS male suicide rate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541636" y="168624"/>
            <a:ext cx="10515601" cy="833480"/>
          </a:xfrm>
          <a:prstGeom prst="rect">
            <a:avLst/>
          </a:prstGeom>
        </p:spPr>
        <p:txBody>
          <a:bodyPr/>
          <a:lstStyle>
            <a:lvl1pPr algn="just">
              <a:defRPr sz="3500">
                <a:latin typeface="Calibri (Body)"/>
                <a:ea typeface="Calibri (Body)"/>
                <a:cs typeface="Calibri (Body)"/>
                <a:sym typeface="Calibri (Body)"/>
              </a:defRPr>
            </a:lvl1pPr>
          </a:lstStyle>
          <a:p>
            <a:pPr/>
            <a:r>
              <a:t>CONCLUSION</a:t>
            </a:r>
          </a:p>
        </p:txBody>
      </p:sp>
      <p:sp>
        <p:nvSpPr>
          <p:cNvPr id="187" name="Content Placeholder 2"/>
          <p:cNvSpPr txBox="1"/>
          <p:nvPr>
            <p:ph type="body" idx="1"/>
          </p:nvPr>
        </p:nvSpPr>
        <p:spPr>
          <a:xfrm>
            <a:off x="455139" y="1526664"/>
            <a:ext cx="9825682" cy="5744686"/>
          </a:xfrm>
          <a:prstGeom prst="rect">
            <a:avLst/>
          </a:prstGeom>
        </p:spPr>
        <p:txBody>
          <a:bodyPr/>
          <a:lstStyle/>
          <a:p>
            <a:pPr marL="0" indent="0" algn="just">
              <a:buSzTx/>
              <a:buNone/>
              <a:defRPr sz="2200"/>
            </a:pPr>
            <a:r>
              <a:t>&gt;It is strongly evident from the analysis that factors such as crude marriage rate, depression rate, anxiety disorder, drug consumption disorder, bipolar disorder, eating disorders and schizophrenia, that affect average men suicide rate.</a:t>
            </a:r>
          </a:p>
          <a:p>
            <a:pPr marL="0" indent="0" algn="just">
              <a:buSzTx/>
              <a:buNone/>
              <a:defRPr sz="2200"/>
            </a:pPr>
            <a:r>
              <a:t>&gt;Suicide rate of men are 3 times that of female.</a:t>
            </a:r>
          </a:p>
          <a:p>
            <a:pPr marL="0" indent="0" algn="just">
              <a:buSzTx/>
              <a:buNone/>
              <a:defRPr sz="2200"/>
            </a:pPr>
            <a:r>
              <a:t>&gt;Crude marriage rate of a country and other major mental disorder such as depression play a vital role in male committing suicide as compared to females with correlation values 0.3, 0.98 respectively.</a:t>
            </a:r>
          </a:p>
          <a:p>
            <a:pPr marL="0" indent="0" algn="just">
              <a:buSzTx/>
              <a:buNone/>
              <a:defRPr sz="2200"/>
            </a:pPr>
            <a:r>
              <a:t>&gt;Disorder like schizophrenia and drug use disorder are contributing to male committing suicide as the yar passes with the correlation value of 0.98 and 0.99 respectively.</a:t>
            </a:r>
          </a:p>
        </p:txBody>
      </p:sp>
      <p:pic>
        <p:nvPicPr>
          <p:cNvPr id="188" name="Google Shape;86;p13" descr="Google Shape;86;p13"/>
          <p:cNvPicPr>
            <a:picLocks noChangeAspect="1"/>
          </p:cNvPicPr>
          <p:nvPr/>
        </p:nvPicPr>
        <p:blipFill>
          <a:blip r:embed="rId2">
            <a:extLst/>
          </a:blip>
          <a:stretch>
            <a:fillRect/>
          </a:stretch>
        </p:blipFill>
        <p:spPr>
          <a:xfrm>
            <a:off x="10436745" y="0"/>
            <a:ext cx="1834110" cy="192765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prstGeom prst="rect">
            <a:avLst/>
          </a:prstGeom>
        </p:spPr>
        <p:txBody>
          <a:bodyPr/>
          <a:lstStyle>
            <a:lvl1pPr algn="just">
              <a:defRPr sz="3500">
                <a:latin typeface="Arial"/>
                <a:ea typeface="Arial"/>
                <a:cs typeface="Arial"/>
                <a:sym typeface="Arial"/>
              </a:defRPr>
            </a:lvl1pPr>
          </a:lstStyle>
          <a:p>
            <a:pPr/>
            <a:r>
              <a:t>REFERENCES:</a:t>
            </a:r>
          </a:p>
        </p:txBody>
      </p:sp>
      <p:sp>
        <p:nvSpPr>
          <p:cNvPr id="191" name="Content Placeholder 2"/>
          <p:cNvSpPr txBox="1"/>
          <p:nvPr>
            <p:ph type="body" idx="1"/>
          </p:nvPr>
        </p:nvSpPr>
        <p:spPr>
          <a:prstGeom prst="rect">
            <a:avLst/>
          </a:prstGeom>
        </p:spPr>
        <p:txBody>
          <a:bodyPr/>
          <a:lstStyle/>
          <a:p>
            <a:pPr algn="just">
              <a:defRPr sz="2200">
                <a:latin typeface="Arial"/>
                <a:ea typeface="Arial"/>
                <a:cs typeface="Arial"/>
                <a:sym typeface="Arial"/>
              </a:defRPr>
            </a:pPr>
            <a:r>
              <a:rPr u="sng">
                <a:solidFill>
                  <a:srgbClr val="0563C1"/>
                </a:solidFill>
                <a:uFill>
                  <a:solidFill>
                    <a:srgbClr val="0563C1"/>
                  </a:solidFill>
                </a:uFill>
                <a:hlinkClick r:id="rId2" invalidUrl="" action="" tgtFrame="" tooltip="" history="1" highlightClick="0" endSnd="0"/>
              </a:rPr>
              <a:t>https://onlinelibrary.wiley.com/doi/full/10.1111/dar.13032</a:t>
            </a:r>
          </a:p>
          <a:p>
            <a:pPr algn="just">
              <a:defRPr sz="2200">
                <a:latin typeface="Arial"/>
                <a:ea typeface="Arial"/>
                <a:cs typeface="Arial"/>
                <a:sym typeface="Arial"/>
              </a:defRPr>
            </a:pPr>
            <a:r>
              <a:rPr u="sng">
                <a:solidFill>
                  <a:srgbClr val="0563C1"/>
                </a:solidFill>
                <a:uFill>
                  <a:solidFill>
                    <a:srgbClr val="0563C1"/>
                  </a:solidFill>
                </a:uFill>
                <a:hlinkClick r:id="rId3" invalidUrl="" action="" tgtFrame="" tooltip="" history="1" highlightClick="0" endSnd="0"/>
              </a:rPr>
              <a:t>https://pubmed.ncbi.nlm.nih.gov/26796925/</a:t>
            </a:r>
          </a:p>
          <a:p>
            <a:pPr algn="just">
              <a:defRPr sz="2200">
                <a:latin typeface="Arial"/>
                <a:ea typeface="Arial"/>
                <a:cs typeface="Arial"/>
                <a:sym typeface="Arial"/>
              </a:defRPr>
            </a:pPr>
            <a:r>
              <a:rPr u="sng">
                <a:solidFill>
                  <a:srgbClr val="0563C1"/>
                </a:solidFill>
                <a:uFill>
                  <a:solidFill>
                    <a:srgbClr val="0563C1"/>
                  </a:solidFill>
                </a:uFill>
                <a:hlinkClick r:id="rId4" invalidUrl="" action="" tgtFrame="" tooltip="" history="1" highlightClick="0" endSnd="0"/>
              </a:rPr>
              <a:t>https://ourworldindata.org/drug-use</a:t>
            </a:r>
          </a:p>
          <a:p>
            <a:pPr algn="just">
              <a:defRPr sz="2200">
                <a:latin typeface="Arial"/>
                <a:ea typeface="Arial"/>
                <a:cs typeface="Arial"/>
                <a:sym typeface="Arial"/>
              </a:defRPr>
            </a:pPr>
            <a:r>
              <a:rPr u="sng">
                <a:solidFill>
                  <a:srgbClr val="0563C1"/>
                </a:solidFill>
                <a:uFill>
                  <a:solidFill>
                    <a:srgbClr val="0563C1"/>
                  </a:solidFill>
                </a:uFill>
                <a:hlinkClick r:id="rId5" invalidUrl="" action="" tgtFrame="" tooltip="" history="1" highlightClick="0" endSnd="0"/>
              </a:rPr>
              <a:t>https://thecleverprogrammer.com/2020/05/31/suicides-in-india-data-analysis-with-python/</a:t>
            </a:r>
          </a:p>
          <a:p>
            <a:pPr algn="just">
              <a:defRPr sz="2200">
                <a:latin typeface="Arial"/>
                <a:ea typeface="Arial"/>
                <a:cs typeface="Arial"/>
                <a:sym typeface="Arial"/>
              </a:defRPr>
            </a:pPr>
            <a:r>
              <a:rPr u="sng">
                <a:solidFill>
                  <a:srgbClr val="0563C1"/>
                </a:solidFill>
                <a:uFill>
                  <a:solidFill>
                    <a:srgbClr val="0563C1"/>
                  </a:solidFill>
                </a:uFill>
                <a:hlinkClick r:id="rId6" invalidUrl="" action="" tgtFrame="" tooltip="" history="1" highlightClick="0" endSnd="0"/>
              </a:rPr>
              <a:t>https://www.medscape.com/answers/286759-14675/what-is-the-suicide-rate-among-persons-with-depressive-disorder-clinical-depression#:~:text=Depression%20plays%20a%20role%20in,depressive%20disorder%20is%20nearly%2020%25</a:t>
            </a:r>
          </a:p>
          <a:p>
            <a:pPr algn="just">
              <a:defRPr sz="2200">
                <a:latin typeface="Arial"/>
                <a:ea typeface="Arial"/>
                <a:cs typeface="Arial"/>
                <a:sym typeface="Arial"/>
              </a:defRPr>
            </a:pPr>
            <a:r>
              <a:rPr u="sng">
                <a:solidFill>
                  <a:srgbClr val="0563C1"/>
                </a:solidFill>
                <a:uFill>
                  <a:solidFill>
                    <a:srgbClr val="0563C1"/>
                  </a:solidFill>
                </a:uFill>
                <a:hlinkClick r:id="rId7" invalidUrl="" action="" tgtFrame="" tooltip="" history="1" highlightClick="0" endSnd="0"/>
              </a:rPr>
              <a:t>https://theprint.in/india/many-more-people-commit-suicide-due-to-bad-marriage-than-divorce-ncrb-data-shows/765923/</a:t>
            </a:r>
          </a:p>
        </p:txBody>
      </p:sp>
      <p:pic>
        <p:nvPicPr>
          <p:cNvPr id="192" name="Google Shape;86;p13" descr="Google Shape;86;p13"/>
          <p:cNvPicPr>
            <a:picLocks noChangeAspect="1"/>
          </p:cNvPicPr>
          <p:nvPr/>
        </p:nvPicPr>
        <p:blipFill>
          <a:blip r:embed="rId8">
            <a:extLst/>
          </a:blip>
          <a:stretch>
            <a:fillRect/>
          </a:stretch>
        </p:blipFill>
        <p:spPr>
          <a:xfrm>
            <a:off x="10436745" y="0"/>
            <a:ext cx="1834110" cy="192765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itle 1"/>
          <p:cNvSpPr txBox="1"/>
          <p:nvPr>
            <p:ph type="title"/>
          </p:nvPr>
        </p:nvSpPr>
        <p:spPr>
          <a:xfrm>
            <a:off x="420129" y="308919"/>
            <a:ext cx="11430001" cy="6289589"/>
          </a:xfrm>
          <a:prstGeom prst="rect">
            <a:avLst/>
          </a:prstGeom>
        </p:spPr>
        <p:txBody>
          <a:bodyPr/>
          <a:lstStyle/>
          <a:p>
            <a:pPr algn="ctr">
              <a:defRPr b="1" sz="7000">
                <a:effectLst>
                  <a:outerShdw sx="100000" sy="100000" kx="0" ky="0" algn="b" rotWithShape="0" blurRad="38100" dist="38100" dir="2700000">
                    <a:srgbClr val="000000">
                      <a:alpha val="43137"/>
                    </a:srgbClr>
                  </a:outerShdw>
                </a:effectLst>
                <a:latin typeface="Calibri (Body)"/>
                <a:ea typeface="Calibri (Body)"/>
                <a:cs typeface="Calibri (Body)"/>
                <a:sym typeface="Calibri (Body)"/>
              </a:defRPr>
            </a:pPr>
            <a:r>
              <a:t>THANK </a:t>
            </a:r>
            <a:br/>
            <a:r>
              <a:t>YOU!</a:t>
            </a:r>
          </a:p>
        </p:txBody>
      </p:sp>
      <p:pic>
        <p:nvPicPr>
          <p:cNvPr id="195" name="Google Shape;86;p13" descr="Google Shape;86;p13"/>
          <p:cNvPicPr>
            <a:picLocks noChangeAspect="1"/>
          </p:cNvPicPr>
          <p:nvPr/>
        </p:nvPicPr>
        <p:blipFill>
          <a:blip r:embed="rId2">
            <a:extLst/>
          </a:blip>
          <a:stretch>
            <a:fillRect/>
          </a:stretch>
        </p:blipFill>
        <p:spPr>
          <a:xfrm>
            <a:off x="10357891" y="-12357"/>
            <a:ext cx="1834109" cy="192765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1"/>
          <p:cNvSpPr txBox="1"/>
          <p:nvPr>
            <p:ph type="title"/>
          </p:nvPr>
        </p:nvSpPr>
        <p:spPr>
          <a:xfrm>
            <a:off x="1048264" y="328054"/>
            <a:ext cx="10515601" cy="1325563"/>
          </a:xfrm>
          <a:prstGeom prst="rect">
            <a:avLst/>
          </a:prstGeom>
        </p:spPr>
        <p:txBody>
          <a:bodyPr/>
          <a:lstStyle>
            <a:lvl1pPr algn="just">
              <a:defRPr sz="4200">
                <a:latin typeface="Arial"/>
                <a:ea typeface="Arial"/>
                <a:cs typeface="Arial"/>
                <a:sym typeface="Arial"/>
              </a:defRPr>
            </a:lvl1pPr>
          </a:lstStyle>
          <a:p>
            <a:pPr/>
            <a:r>
              <a:t>CONTENTS:</a:t>
            </a:r>
          </a:p>
        </p:txBody>
      </p:sp>
      <p:sp>
        <p:nvSpPr>
          <p:cNvPr id="99" name="Content Placeholder 2"/>
          <p:cNvSpPr txBox="1"/>
          <p:nvPr>
            <p:ph type="body" idx="1"/>
          </p:nvPr>
        </p:nvSpPr>
        <p:spPr>
          <a:prstGeom prst="rect">
            <a:avLst/>
          </a:prstGeom>
        </p:spPr>
        <p:txBody>
          <a:bodyPr/>
          <a:lstStyle/>
          <a:p>
            <a:pPr marL="514350" indent="-514350" algn="just">
              <a:lnSpc>
                <a:spcPct val="81000"/>
              </a:lnSpc>
              <a:buFontTx/>
              <a:buAutoNum type="arabicPeriod" startAt="1"/>
              <a:defRPr sz="3000">
                <a:latin typeface="Arial"/>
                <a:ea typeface="Arial"/>
                <a:cs typeface="Arial"/>
                <a:sym typeface="Arial"/>
              </a:defRPr>
            </a:pPr>
            <a:r>
              <a:t>Problem Statement</a:t>
            </a:r>
          </a:p>
          <a:p>
            <a:pPr marL="514350" indent="-514350" algn="just">
              <a:lnSpc>
                <a:spcPct val="81000"/>
              </a:lnSpc>
              <a:buFontTx/>
              <a:buAutoNum type="arabicPeriod" startAt="1"/>
              <a:defRPr sz="3000">
                <a:latin typeface="Arial"/>
                <a:ea typeface="Arial"/>
                <a:cs typeface="Arial"/>
                <a:sym typeface="Arial"/>
              </a:defRPr>
            </a:pPr>
            <a:r>
              <a:t>Domain Understanding </a:t>
            </a:r>
          </a:p>
          <a:p>
            <a:pPr marL="514350" indent="-514350" algn="just">
              <a:lnSpc>
                <a:spcPct val="81000"/>
              </a:lnSpc>
              <a:buFontTx/>
              <a:buAutoNum type="arabicPeriod" startAt="1"/>
              <a:defRPr sz="3000">
                <a:latin typeface="Arial"/>
                <a:ea typeface="Arial"/>
                <a:cs typeface="Arial"/>
                <a:sym typeface="Arial"/>
              </a:defRPr>
            </a:pPr>
            <a:r>
              <a:t>Dataset Understanding</a:t>
            </a:r>
          </a:p>
          <a:p>
            <a:pPr marL="514350" indent="-514350" algn="just">
              <a:lnSpc>
                <a:spcPct val="81000"/>
              </a:lnSpc>
              <a:buFontTx/>
              <a:buAutoNum type="arabicPeriod" startAt="1"/>
              <a:defRPr sz="3000">
                <a:latin typeface="Arial"/>
                <a:ea typeface="Arial"/>
                <a:cs typeface="Arial"/>
                <a:sym typeface="Arial"/>
              </a:defRPr>
            </a:pPr>
            <a:r>
              <a:t>Dataset Description</a:t>
            </a:r>
          </a:p>
          <a:p>
            <a:pPr marL="514350" indent="-514350" algn="just">
              <a:lnSpc>
                <a:spcPct val="81000"/>
              </a:lnSpc>
              <a:buFontTx/>
              <a:buAutoNum type="arabicPeriod" startAt="1"/>
              <a:defRPr sz="3000">
                <a:latin typeface="Arial"/>
                <a:ea typeface="Arial"/>
                <a:cs typeface="Arial"/>
                <a:sym typeface="Arial"/>
              </a:defRPr>
            </a:pPr>
            <a:r>
              <a:t>Preprocessing</a:t>
            </a:r>
          </a:p>
          <a:p>
            <a:pPr marL="514350" indent="-514350" algn="just">
              <a:lnSpc>
                <a:spcPct val="81000"/>
              </a:lnSpc>
              <a:buFontTx/>
              <a:buAutoNum type="arabicPeriod" startAt="1"/>
              <a:defRPr sz="3000">
                <a:latin typeface="Arial"/>
                <a:ea typeface="Arial"/>
                <a:cs typeface="Arial"/>
                <a:sym typeface="Arial"/>
              </a:defRPr>
            </a:pPr>
            <a:r>
              <a:t>Data Analysis &amp; Questions</a:t>
            </a:r>
          </a:p>
          <a:p>
            <a:pPr marL="514350" indent="-514350" algn="just">
              <a:lnSpc>
                <a:spcPct val="81000"/>
              </a:lnSpc>
              <a:buFontTx/>
              <a:buAutoNum type="arabicPeriod" startAt="1"/>
              <a:defRPr sz="3000">
                <a:latin typeface="Arial"/>
                <a:ea typeface="Arial"/>
                <a:cs typeface="Arial"/>
                <a:sym typeface="Arial"/>
              </a:defRPr>
            </a:pPr>
            <a:r>
              <a:t>Prediction Model</a:t>
            </a:r>
          </a:p>
          <a:p>
            <a:pPr marL="514350" indent="-514350" algn="just">
              <a:lnSpc>
                <a:spcPct val="81000"/>
              </a:lnSpc>
              <a:buFontTx/>
              <a:buAutoNum type="arabicPeriod" startAt="1"/>
              <a:defRPr>
                <a:latin typeface="Arial"/>
                <a:ea typeface="Arial"/>
                <a:cs typeface="Arial"/>
                <a:sym typeface="Arial"/>
              </a:defRPr>
            </a:pPr>
            <a:r>
              <a:t>Conclusion</a:t>
            </a:r>
          </a:p>
          <a:p>
            <a:pPr marL="514350" indent="-514350" algn="just">
              <a:lnSpc>
                <a:spcPct val="81000"/>
              </a:lnSpc>
              <a:buFontTx/>
              <a:buAutoNum type="arabicPeriod" startAt="1"/>
              <a:defRPr>
                <a:latin typeface="Arial"/>
                <a:ea typeface="Arial"/>
                <a:cs typeface="Arial"/>
                <a:sym typeface="Arial"/>
              </a:defRPr>
            </a:pPr>
            <a:r>
              <a:t>References</a:t>
            </a:r>
          </a:p>
        </p:txBody>
      </p:sp>
      <p:pic>
        <p:nvPicPr>
          <p:cNvPr id="100" name="Google Shape;86;p13" descr="Google Shape;86;p13"/>
          <p:cNvPicPr>
            <a:picLocks noChangeAspect="1"/>
          </p:cNvPicPr>
          <p:nvPr/>
        </p:nvPicPr>
        <p:blipFill>
          <a:blip r:embed="rId2">
            <a:extLst/>
          </a:blip>
          <a:stretch>
            <a:fillRect/>
          </a:stretch>
        </p:blipFill>
        <p:spPr>
          <a:xfrm>
            <a:off x="10293177" y="1"/>
            <a:ext cx="1834110" cy="192765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title"/>
          </p:nvPr>
        </p:nvSpPr>
        <p:spPr>
          <a:xfrm>
            <a:off x="265040" y="160742"/>
            <a:ext cx="10515601" cy="610236"/>
          </a:xfrm>
          <a:prstGeom prst="rect">
            <a:avLst/>
          </a:prstGeom>
        </p:spPr>
        <p:txBody>
          <a:bodyPr/>
          <a:lstStyle>
            <a:lvl1pPr algn="just">
              <a:defRPr sz="3500">
                <a:latin typeface="Arial"/>
                <a:ea typeface="Arial"/>
                <a:cs typeface="Arial"/>
                <a:sym typeface="Arial"/>
              </a:defRPr>
            </a:lvl1pPr>
          </a:lstStyle>
          <a:p>
            <a:pPr/>
            <a:r>
              <a:t>PROBLEM STATEMENT:</a:t>
            </a:r>
          </a:p>
        </p:txBody>
      </p:sp>
      <p:sp>
        <p:nvSpPr>
          <p:cNvPr id="103" name="Content Placeholder 2"/>
          <p:cNvSpPr txBox="1"/>
          <p:nvPr>
            <p:ph type="body" idx="1"/>
          </p:nvPr>
        </p:nvSpPr>
        <p:spPr>
          <a:xfrm>
            <a:off x="265040" y="770978"/>
            <a:ext cx="10286338" cy="4351338"/>
          </a:xfrm>
          <a:prstGeom prst="rect">
            <a:avLst/>
          </a:prstGeom>
        </p:spPr>
        <p:txBody>
          <a:bodyPr/>
          <a:lstStyle/>
          <a:p>
            <a:pPr marL="0" indent="0" algn="just">
              <a:buSzTx/>
              <a:buNone/>
              <a:defRPr sz="2200">
                <a:latin typeface="Arial"/>
                <a:ea typeface="Arial"/>
                <a:cs typeface="Arial"/>
                <a:sym typeface="Arial"/>
              </a:defRPr>
            </a:pPr>
            <a:r>
              <a:t>Analyzing the crude marriage rate , average male suicide rate and various disorders that contributes in the suicide rate. To find the relationship between various attributes given in our datasets(4).</a:t>
            </a:r>
          </a:p>
          <a:p>
            <a:pPr marL="0" indent="0" algn="just">
              <a:buSzTx/>
              <a:buNone/>
              <a:defRPr sz="2200">
                <a:latin typeface="Arial"/>
                <a:ea typeface="Arial"/>
                <a:cs typeface="Arial"/>
                <a:sym typeface="Arial"/>
              </a:defRPr>
            </a:pPr>
            <a:r>
              <a:t>And to conclude when and why suicide rate are high in men.</a:t>
            </a:r>
          </a:p>
          <a:p>
            <a:pPr marL="0" indent="0" algn="just">
              <a:buSzTx/>
              <a:buNone/>
              <a:defRPr sz="2200">
                <a:latin typeface="Arial"/>
                <a:ea typeface="Arial"/>
                <a:cs typeface="Arial"/>
                <a:sym typeface="Arial"/>
              </a:defRPr>
            </a:pPr>
            <a:r>
              <a:t>Source of our dataset:</a:t>
            </a:r>
          </a:p>
        </p:txBody>
      </p:sp>
      <p:sp>
        <p:nvSpPr>
          <p:cNvPr id="104" name="TextBox 4"/>
          <p:cNvSpPr txBox="1"/>
          <p:nvPr/>
        </p:nvSpPr>
        <p:spPr>
          <a:xfrm>
            <a:off x="310760" y="2537889"/>
            <a:ext cx="11262361" cy="7427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200" u="sng">
                <a:solidFill>
                  <a:srgbClr val="0563C1"/>
                </a:solidFill>
                <a:uFill>
                  <a:solidFill>
                    <a:srgbClr val="0563C1"/>
                  </a:solidFill>
                </a:uFill>
                <a:latin typeface="Arial"/>
                <a:ea typeface="Arial"/>
                <a:cs typeface="Arial"/>
                <a:sym typeface="Arial"/>
                <a:hlinkClick r:id="rId2" invalidUrl="" action="" tgtFrame="" tooltip="" history="1" highlightClick="0" endSnd="0"/>
              </a:defRPr>
            </a:lvl1pPr>
          </a:lstStyle>
          <a:p>
            <a:pPr>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https://www.kaggle.com/datasets/chimavogu/why-are-suicide-rates-so-high-for-men-worldwide</a:t>
            </a:r>
          </a:p>
        </p:txBody>
      </p:sp>
      <p:pic>
        <p:nvPicPr>
          <p:cNvPr id="105" name="Google Shape;86;p13" descr="Google Shape;86;p13"/>
          <p:cNvPicPr>
            <a:picLocks noChangeAspect="1"/>
          </p:cNvPicPr>
          <p:nvPr/>
        </p:nvPicPr>
        <p:blipFill>
          <a:blip r:embed="rId3">
            <a:extLst/>
          </a:blip>
          <a:stretch>
            <a:fillRect/>
          </a:stretch>
        </p:blipFill>
        <p:spPr>
          <a:xfrm>
            <a:off x="10436745" y="0"/>
            <a:ext cx="1834110" cy="1927655"/>
          </a:xfrm>
          <a:prstGeom prst="rect">
            <a:avLst/>
          </a:prstGeom>
          <a:ln w="12700">
            <a:miter lim="400000"/>
          </a:ln>
        </p:spPr>
      </p:pic>
      <p:sp>
        <p:nvSpPr>
          <p:cNvPr id="106" name="TextBox 6"/>
          <p:cNvSpPr txBox="1"/>
          <p:nvPr/>
        </p:nvSpPr>
        <p:spPr>
          <a:xfrm>
            <a:off x="310761" y="3263539"/>
            <a:ext cx="9383233" cy="584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3500">
                <a:latin typeface="Arial"/>
                <a:ea typeface="Arial"/>
                <a:cs typeface="Arial"/>
                <a:sym typeface="Arial"/>
              </a:defRPr>
            </a:lvl1pPr>
          </a:lstStyle>
          <a:p>
            <a:pPr/>
            <a:r>
              <a:t>DOMAIN UNDERSTANDING :</a:t>
            </a:r>
          </a:p>
        </p:txBody>
      </p:sp>
      <p:sp>
        <p:nvSpPr>
          <p:cNvPr id="107" name="TextBox 7"/>
          <p:cNvSpPr txBox="1"/>
          <p:nvPr/>
        </p:nvSpPr>
        <p:spPr>
          <a:xfrm>
            <a:off x="310762" y="4038584"/>
            <a:ext cx="10194895" cy="3054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just">
              <a:buSzPct val="100000"/>
              <a:buChar char="▪"/>
              <a:defRPr sz="2200">
                <a:latin typeface="Arial"/>
                <a:ea typeface="Arial"/>
                <a:cs typeface="Arial"/>
                <a:sym typeface="Arial"/>
              </a:defRPr>
            </a:pPr>
            <a:r>
              <a:t>Suicide is a hugely sensitive, complex issue with a tangled multitude of causes.</a:t>
            </a:r>
          </a:p>
          <a:p>
            <a:pPr marL="342900" indent="-342900" algn="just">
              <a:buSzPct val="100000"/>
              <a:buChar char="▪"/>
              <a:defRPr sz="2200">
                <a:latin typeface="Arial"/>
                <a:ea typeface="Arial"/>
                <a:cs typeface="Arial"/>
                <a:sym typeface="Arial"/>
              </a:defRPr>
            </a:pPr>
            <a:r>
              <a:t>Male suicide methods are often more violent, making them more likely to be completed before anyone can intervene.</a:t>
            </a:r>
          </a:p>
          <a:p>
            <a:pPr marL="342900" indent="-342900" algn="just">
              <a:buSzPct val="100000"/>
              <a:buChar char="▪"/>
              <a:defRPr sz="2200">
                <a:latin typeface="Arial"/>
                <a:ea typeface="Arial"/>
                <a:cs typeface="Arial"/>
                <a:sym typeface="Arial"/>
              </a:defRPr>
            </a:pPr>
            <a:r>
              <a:t>Men are nearly twice as likely as women to meet criteria for alcohol dependence. </a:t>
            </a:r>
          </a:p>
          <a:p>
            <a:pPr marL="342900" indent="-342900" algn="just">
              <a:buSzPct val="100000"/>
              <a:buChar char="▪"/>
              <a:defRPr sz="2200">
                <a:latin typeface="Arial"/>
                <a:ea typeface="Arial"/>
                <a:cs typeface="Arial"/>
                <a:sym typeface="Arial"/>
              </a:defRPr>
            </a:pPr>
            <a:r>
              <a:t>Drinking can deepen the depression.</a:t>
            </a:r>
          </a:p>
          <a:p>
            <a:pPr marL="342900" indent="-342900" algn="just">
              <a:buSzPct val="100000"/>
              <a:buChar char="▪"/>
              <a:defRPr sz="2200">
                <a:latin typeface="Arial"/>
                <a:ea typeface="Arial"/>
                <a:cs typeface="Arial"/>
                <a:sym typeface="Arial"/>
              </a:defRPr>
            </a:pPr>
            <a:r>
              <a:t>Men generally seek help with mental health problems less often.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ctrTitle"/>
          </p:nvPr>
        </p:nvSpPr>
        <p:spPr>
          <a:xfrm>
            <a:off x="121919" y="137159"/>
            <a:ext cx="3990227" cy="535092"/>
          </a:xfrm>
          <a:prstGeom prst="rect">
            <a:avLst/>
          </a:prstGeom>
        </p:spPr>
        <p:txBody>
          <a:bodyPr/>
          <a:lstStyle>
            <a:lvl1pPr algn="just">
              <a:defRPr sz="2700">
                <a:latin typeface="Arial"/>
                <a:ea typeface="Arial"/>
                <a:cs typeface="Arial"/>
                <a:sym typeface="Arial"/>
              </a:defRPr>
            </a:lvl1pPr>
          </a:lstStyle>
          <a:p>
            <a:pPr/>
            <a:r>
              <a:t>Dataset understanding</a:t>
            </a:r>
          </a:p>
        </p:txBody>
      </p:sp>
      <p:graphicFrame>
        <p:nvGraphicFramePr>
          <p:cNvPr id="110" name="Table 4"/>
          <p:cNvGraphicFramePr/>
          <p:nvPr/>
        </p:nvGraphicFramePr>
        <p:xfrm>
          <a:off x="76200" y="697219"/>
          <a:ext cx="6096000" cy="342551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773680"/>
                <a:gridCol w="3322320"/>
              </a:tblGrid>
              <a:tr h="348830">
                <a:tc>
                  <a:txBody>
                    <a:bodyPr/>
                    <a:lstStyle/>
                    <a:p>
                      <a:pPr algn="just">
                        <a:defRPr b="0" sz="1800">
                          <a:solidFill>
                            <a:srgbClr val="000000"/>
                          </a:solidFill>
                        </a:defRPr>
                      </a:pPr>
                      <a:r>
                        <a:rPr>
                          <a:solidFill>
                            <a:srgbClr val="FFFFFF"/>
                          </a:solidFill>
                          <a:latin typeface="Arial"/>
                          <a:ea typeface="Arial"/>
                          <a:cs typeface="Arial"/>
                          <a:sym typeface="Arial"/>
                        </a:rPr>
                        <a:t>ATTRIBUTE</a:t>
                      </a:r>
                    </a:p>
                  </a:txBody>
                  <a:tcPr marL="45720" marR="45720" marT="45720" marB="45720" anchor="t" anchorCtr="0" horzOverflow="overflow">
                    <a:lnL w="6350">
                      <a:solidFill>
                        <a:srgbClr val="000000"/>
                      </a:solidFill>
                      <a:miter/>
                    </a:lnL>
                  </a:tcPr>
                </a:tc>
                <a:tc>
                  <a:txBody>
                    <a:bodyPr/>
                    <a:lstStyle/>
                    <a:p>
                      <a:pPr algn="just">
                        <a:defRPr b="0" sz="1800">
                          <a:solidFill>
                            <a:srgbClr val="000000"/>
                          </a:solidFill>
                        </a:defRPr>
                      </a:pPr>
                      <a:r>
                        <a:rPr>
                          <a:solidFill>
                            <a:srgbClr val="FFFFFF"/>
                          </a:solidFill>
                          <a:latin typeface="Arial"/>
                          <a:ea typeface="Arial"/>
                          <a:cs typeface="Arial"/>
                          <a:sym typeface="Arial"/>
                        </a:rPr>
                        <a:t>DESCRIPTION</a:t>
                      </a:r>
                    </a:p>
                  </a:txBody>
                  <a:tcPr marL="45720" marR="45720" marT="45720" marB="45720" anchor="t" anchorCtr="0" horzOverflow="overflow">
                    <a:lnR w="6350">
                      <a:solidFill>
                        <a:srgbClr val="000000"/>
                      </a:solidFill>
                      <a:miter/>
                    </a:lnR>
                  </a:tcPr>
                </a:tc>
              </a:tr>
              <a:tr h="225517">
                <a:tc>
                  <a:txBody>
                    <a:bodyPr/>
                    <a:lstStyle/>
                    <a:p>
                      <a:pPr algn="just">
                        <a:defRPr sz="1800"/>
                      </a:pPr>
                      <a:r>
                        <a:rPr>
                          <a:latin typeface="Arial"/>
                          <a:ea typeface="Arial"/>
                          <a:cs typeface="Arial"/>
                          <a:sym typeface="Arial"/>
                        </a:rPr>
                        <a:t>Row Labels</a:t>
                      </a:r>
                    </a:p>
                  </a:txBody>
                  <a:tcPr marL="45720" marR="45720" marT="45720" marB="45720" anchor="t" anchorCtr="0" horzOverflow="overflow">
                    <a:lnL w="6350">
                      <a:solidFill>
                        <a:srgbClr val="000000"/>
                      </a:solidFill>
                      <a:miter/>
                    </a:lnL>
                    <a:lnB w="6350">
                      <a:solidFill>
                        <a:srgbClr val="000000"/>
                      </a:solidFill>
                      <a:miter/>
                    </a:lnB>
                  </a:tcPr>
                </a:tc>
                <a:tc>
                  <a:txBody>
                    <a:bodyPr/>
                    <a:lstStyle/>
                    <a:p>
                      <a:pPr algn="just">
                        <a:defRPr sz="1800"/>
                      </a:pPr>
                      <a:r>
                        <a:rPr>
                          <a:latin typeface="Arial"/>
                          <a:ea typeface="Arial"/>
                          <a:cs typeface="Arial"/>
                          <a:sym typeface="Arial"/>
                        </a:rPr>
                        <a:t>Year for which the average suicide rate is given.</a:t>
                      </a:r>
                    </a:p>
                  </a:txBody>
                  <a:tcPr marL="45720" marR="45720" marT="45720" marB="45720" anchor="t" anchorCtr="0" horzOverflow="overflow">
                    <a:lnR w="6350">
                      <a:solidFill>
                        <a:srgbClr val="000000"/>
                      </a:solidFill>
                      <a:miter/>
                    </a:lnR>
                    <a:lnB w="6350">
                      <a:solidFill>
                        <a:srgbClr val="000000"/>
                      </a:solidFill>
                      <a:miter/>
                    </a:lnB>
                  </a:tcPr>
                </a:tc>
              </a:tr>
              <a:tr h="640080">
                <a:tc>
                  <a:txBody>
                    <a:bodyPr/>
                    <a:lstStyle/>
                    <a:p>
                      <a:pPr algn="just">
                        <a:defRPr sz="1800"/>
                      </a:pPr>
                      <a:r>
                        <a:rPr>
                          <a:latin typeface="Arial"/>
                          <a:ea typeface="Arial"/>
                          <a:cs typeface="Arial"/>
                          <a:sym typeface="Arial"/>
                        </a:rPr>
                        <a:t>Average of Male suicide rate (age-standardized)</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Average male suicide rate per 100,000 for the given year.</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50800">
                <a:tc>
                  <a:txBody>
                    <a:bodyPr/>
                    <a:lstStyle/>
                    <a:p>
                      <a:pPr algn="just">
                        <a:defRPr sz="1800"/>
                      </a:pPr>
                      <a:r>
                        <a:rPr>
                          <a:latin typeface="Arial"/>
                          <a:ea typeface="Arial"/>
                          <a:cs typeface="Arial"/>
                          <a:sym typeface="Arial"/>
                        </a:rPr>
                        <a:t>Average of Female suicide rate (age-standardized)</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Average female suicide rate per 100,000 for the given year.</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368515">
                <a:tc>
                  <a:txBody>
                    <a:bodyPr/>
                    <a:lstStyle/>
                    <a:p>
                      <a:pPr algn="just">
                        <a:defRPr sz="1800"/>
                      </a:pPr>
                      <a:r>
                        <a:rPr>
                          <a:latin typeface="Arial"/>
                          <a:ea typeface="Arial"/>
                          <a:cs typeface="Arial"/>
                          <a:sym typeface="Arial"/>
                        </a:rPr>
                        <a:t>Row Labels/Year</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Year of the data</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368515">
                <a:tc>
                  <a:txBody>
                    <a:bodyPr/>
                    <a:lstStyle/>
                    <a:p>
                      <a:pPr algn="just">
                        <a:defRPr sz="1800"/>
                      </a:pPr>
                      <a:r>
                        <a:rPr>
                          <a:latin typeface="Arial"/>
                          <a:ea typeface="Arial"/>
                          <a:cs typeface="Arial"/>
                          <a:sym typeface="Arial"/>
                        </a:rPr>
                        <a:t>Average of depression prevalance in males </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Average of depression prevalance in males </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368515">
                <a:tc>
                  <a:txBody>
                    <a:bodyPr/>
                    <a:lstStyle/>
                    <a:p>
                      <a:pPr algn="just">
                        <a:defRPr sz="1800"/>
                      </a:pPr>
                      <a:r>
                        <a:rPr>
                          <a:latin typeface="Arial"/>
                          <a:ea typeface="Arial"/>
                          <a:cs typeface="Arial"/>
                          <a:sym typeface="Arial"/>
                        </a:rPr>
                        <a:t>Entity</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Name of the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368515">
                <a:tc>
                  <a:txBody>
                    <a:bodyPr/>
                    <a:lstStyle/>
                    <a:p>
                      <a:pPr algn="just">
                        <a:defRPr sz="1800"/>
                      </a:pPr>
                      <a:r>
                        <a:rPr>
                          <a:latin typeface="Arial"/>
                          <a:ea typeface="Arial"/>
                          <a:cs typeface="Arial"/>
                          <a:sym typeface="Arial"/>
                        </a:rPr>
                        <a:t>Code</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Three Alphabet code for the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368515">
                <a:tc>
                  <a:txBody>
                    <a:bodyPr/>
                    <a:lstStyle/>
                    <a:p>
                      <a:pPr algn="just">
                        <a:defRPr sz="1800"/>
                      </a:pPr>
                      <a:r>
                        <a:rPr>
                          <a:latin typeface="Arial"/>
                          <a:ea typeface="Arial"/>
                          <a:cs typeface="Arial"/>
                          <a:sym typeface="Arial"/>
                        </a:rPr>
                        <a:t>Schizophrenia</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Prevalance of Schizophrenia in a year of that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368515">
                <a:tc>
                  <a:txBody>
                    <a:bodyPr/>
                    <a:lstStyle/>
                    <a:p>
                      <a:pPr algn="just">
                        <a:defRPr sz="1800"/>
                      </a:pPr>
                      <a:r>
                        <a:rPr>
                          <a:latin typeface="Arial"/>
                          <a:ea typeface="Arial"/>
                          <a:cs typeface="Arial"/>
                          <a:sym typeface="Arial"/>
                        </a:rPr>
                        <a:t>anxiety_disorders</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Prevalance of anxiety disorders in a year of that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bl>
          </a:graphicData>
        </a:graphic>
      </p:graphicFrame>
      <p:pic>
        <p:nvPicPr>
          <p:cNvPr id="111" name="Google Shape;86;p13" descr="Google Shape;86;p13"/>
          <p:cNvPicPr>
            <a:picLocks noChangeAspect="1"/>
          </p:cNvPicPr>
          <p:nvPr/>
        </p:nvPicPr>
        <p:blipFill>
          <a:blip r:embed="rId2">
            <a:extLst/>
          </a:blip>
          <a:stretch>
            <a:fillRect/>
          </a:stretch>
        </p:blipFill>
        <p:spPr>
          <a:xfrm>
            <a:off x="10558664" y="187638"/>
            <a:ext cx="1374256" cy="1392565"/>
          </a:xfrm>
          <a:prstGeom prst="rect">
            <a:avLst/>
          </a:prstGeom>
          <a:ln w="12700">
            <a:miter lim="400000"/>
          </a:ln>
        </p:spPr>
      </p:pic>
      <p:graphicFrame>
        <p:nvGraphicFramePr>
          <p:cNvPr id="112" name="Table 4"/>
          <p:cNvGraphicFramePr/>
          <p:nvPr/>
        </p:nvGraphicFramePr>
        <p:xfrm>
          <a:off x="6172200" y="1366841"/>
          <a:ext cx="5760721" cy="1214428"/>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560320"/>
                <a:gridCol w="3200400"/>
              </a:tblGrid>
              <a:tr h="348830">
                <a:tc>
                  <a:txBody>
                    <a:bodyPr/>
                    <a:lstStyle/>
                    <a:p>
                      <a:pPr algn="just">
                        <a:defRPr b="0" sz="1800">
                          <a:solidFill>
                            <a:srgbClr val="000000"/>
                          </a:solidFill>
                        </a:defRPr>
                      </a:pPr>
                      <a:r>
                        <a:rPr>
                          <a:solidFill>
                            <a:srgbClr val="FFFFFF"/>
                          </a:solidFill>
                          <a:latin typeface="Arial"/>
                          <a:ea typeface="Arial"/>
                          <a:cs typeface="Arial"/>
                          <a:sym typeface="Arial"/>
                        </a:rPr>
                        <a:t>ATTRIBUTE</a:t>
                      </a:r>
                    </a:p>
                  </a:txBody>
                  <a:tcPr marL="45720" marR="45720" marT="45720" marB="45720" anchor="t" anchorCtr="0" horzOverflow="overflow">
                    <a:lnL w="6350">
                      <a:solidFill>
                        <a:srgbClr val="000000"/>
                      </a:solidFill>
                      <a:miter/>
                    </a:lnL>
                  </a:tcPr>
                </a:tc>
                <a:tc>
                  <a:txBody>
                    <a:bodyPr/>
                    <a:lstStyle/>
                    <a:p>
                      <a:pPr algn="just">
                        <a:defRPr b="0" sz="1800">
                          <a:solidFill>
                            <a:srgbClr val="000000"/>
                          </a:solidFill>
                        </a:defRPr>
                      </a:pPr>
                      <a:r>
                        <a:rPr>
                          <a:solidFill>
                            <a:srgbClr val="FFFFFF"/>
                          </a:solidFill>
                          <a:latin typeface="Arial"/>
                          <a:ea typeface="Arial"/>
                          <a:cs typeface="Arial"/>
                          <a:sym typeface="Arial"/>
                        </a:rPr>
                        <a:t>DESCRIPTION</a:t>
                      </a:r>
                    </a:p>
                  </a:txBody>
                  <a:tcPr marL="45720" marR="45720" marT="45720" marB="45720" anchor="t" anchorCtr="0" horzOverflow="overflow">
                    <a:lnR w="6350">
                      <a:solidFill>
                        <a:srgbClr val="000000"/>
                      </a:solidFill>
                      <a:miter/>
                    </a:lnR>
                  </a:tcPr>
                </a:tc>
              </a:tr>
              <a:tr h="225517">
                <a:tc>
                  <a:txBody>
                    <a:bodyPr/>
                    <a:lstStyle/>
                    <a:p>
                      <a:pPr algn="just">
                        <a:defRPr sz="1800"/>
                      </a:pPr>
                      <a:r>
                        <a:rPr>
                          <a:latin typeface="Arial"/>
                          <a:ea typeface="Arial"/>
                          <a:cs typeface="Arial"/>
                          <a:sym typeface="Arial"/>
                        </a:rPr>
                        <a:t>bipolar_disorder</a:t>
                      </a:r>
                    </a:p>
                  </a:txBody>
                  <a:tcPr marL="45720" marR="45720" marT="45720" marB="45720" anchor="t" anchorCtr="0" horzOverflow="overflow">
                    <a:lnL w="6350">
                      <a:solidFill>
                        <a:srgbClr val="000000"/>
                      </a:solidFill>
                      <a:miter/>
                    </a:lnL>
                    <a:lnB w="6350">
                      <a:solidFill>
                        <a:srgbClr val="000000"/>
                      </a:solidFill>
                      <a:miter/>
                    </a:lnB>
                  </a:tcPr>
                </a:tc>
                <a:tc>
                  <a:txBody>
                    <a:bodyPr/>
                    <a:lstStyle/>
                    <a:p>
                      <a:pPr algn="just">
                        <a:defRPr sz="1800"/>
                      </a:pPr>
                      <a:r>
                        <a:rPr>
                          <a:latin typeface="Arial"/>
                          <a:ea typeface="Arial"/>
                          <a:cs typeface="Arial"/>
                          <a:sym typeface="Arial"/>
                        </a:rPr>
                        <a:t>Prevalance of bipolar_disorder in a year of that country.</a:t>
                      </a:r>
                    </a:p>
                  </a:txBody>
                  <a:tcPr marL="45720" marR="45720" marT="45720" marB="45720" anchor="t" anchorCtr="0" horzOverflow="overflow">
                    <a:lnR w="6350">
                      <a:solidFill>
                        <a:srgbClr val="000000"/>
                      </a:solidFill>
                      <a:miter/>
                    </a:lnR>
                    <a:lnB w="6350">
                      <a:solidFill>
                        <a:srgbClr val="000000"/>
                      </a:solidFill>
                      <a:miter/>
                    </a:lnB>
                  </a:tcPr>
                </a:tc>
              </a:tr>
              <a:tr h="640080">
                <a:tc>
                  <a:txBody>
                    <a:bodyPr/>
                    <a:lstStyle/>
                    <a:p>
                      <a:pPr algn="just">
                        <a:defRPr sz="1800"/>
                      </a:pPr>
                      <a:r>
                        <a:rPr>
                          <a:latin typeface="Arial"/>
                          <a:ea typeface="Arial"/>
                          <a:cs typeface="Arial"/>
                          <a:sym typeface="Arial"/>
                        </a:rPr>
                        <a:t>eating_disorders</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Prevalance of eating_disorders in a year of that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50800">
                <a:tc>
                  <a:txBody>
                    <a:bodyPr/>
                    <a:lstStyle/>
                    <a:p>
                      <a:pPr algn="just">
                        <a:defRPr sz="1800"/>
                      </a:pPr>
                      <a:r>
                        <a:rPr>
                          <a:latin typeface="Arial"/>
                          <a:ea typeface="Arial"/>
                          <a:cs typeface="Arial"/>
                          <a:sym typeface="Arial"/>
                        </a:rPr>
                        <a:t>Crude marriage rate (per 1,000 inhabitants)</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Number of marriage by the total average population .</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50800">
                <a:tc>
                  <a:txBody>
                    <a:bodyPr/>
                    <a:lstStyle/>
                    <a:p>
                      <a:pPr algn="just">
                        <a:defRPr sz="1800"/>
                      </a:pPr>
                      <a:r>
                        <a:rPr>
                          <a:latin typeface="Arial"/>
                          <a:ea typeface="Arial"/>
                          <a:cs typeface="Arial"/>
                          <a:sym typeface="Arial"/>
                        </a:rPr>
                        <a:t>drug_use_disorders</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Prevalance of drug_use_disorders in a year of that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50800">
                <a:tc>
                  <a:txBody>
                    <a:bodyPr/>
                    <a:lstStyle/>
                    <a:p>
                      <a:pPr algn="just">
                        <a:defRPr sz="1800"/>
                      </a:pPr>
                      <a:r>
                        <a:rPr>
                          <a:latin typeface="Arial"/>
                          <a:ea typeface="Arial"/>
                          <a:cs typeface="Arial"/>
                          <a:sym typeface="Arial"/>
                        </a:rPr>
                        <a:t>Depression</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Prevalance of Depressionin a year of that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r h="50800">
                <a:tc>
                  <a:txBody>
                    <a:bodyPr/>
                    <a:lstStyle/>
                    <a:p>
                      <a:pPr algn="just">
                        <a:defRPr sz="1800"/>
                      </a:pPr>
                      <a:r>
                        <a:rPr>
                          <a:latin typeface="Arial"/>
                          <a:ea typeface="Arial"/>
                          <a:cs typeface="Arial"/>
                          <a:sym typeface="Arial"/>
                        </a:rPr>
                        <a:t>alcohol_use_disorders</a:t>
                      </a:r>
                    </a:p>
                  </a:txBody>
                  <a:tcPr marL="45720" marR="45720" marT="45720" marB="45720" anchor="t" anchorCtr="0" horzOverflow="overflow">
                    <a:lnL w="6350">
                      <a:solidFill>
                        <a:srgbClr val="000000"/>
                      </a:solidFill>
                      <a:miter/>
                    </a:lnL>
                    <a:lnT w="6350">
                      <a:solidFill>
                        <a:srgbClr val="000000"/>
                      </a:solidFill>
                      <a:miter/>
                    </a:lnT>
                    <a:lnB w="6350">
                      <a:solidFill>
                        <a:srgbClr val="000000"/>
                      </a:solidFill>
                      <a:miter/>
                    </a:lnB>
                  </a:tcPr>
                </a:tc>
                <a:tc>
                  <a:txBody>
                    <a:bodyPr/>
                    <a:lstStyle/>
                    <a:p>
                      <a:pPr algn="just">
                        <a:defRPr sz="1800"/>
                      </a:pPr>
                      <a:r>
                        <a:rPr>
                          <a:latin typeface="Arial"/>
                          <a:ea typeface="Arial"/>
                          <a:cs typeface="Arial"/>
                          <a:sym typeface="Arial"/>
                        </a:rPr>
                        <a:t>Prevalance of alcohol_use_disorders in a year of that country</a:t>
                      </a:r>
                    </a:p>
                  </a:txBody>
                  <a:tcPr marL="45720" marR="45720" marT="45720" marB="45720" anchor="t" anchorCtr="0" horzOverflow="overflow">
                    <a:lnR w="6350">
                      <a:solidFill>
                        <a:srgbClr val="000000"/>
                      </a:solidFill>
                      <a:miter/>
                    </a:lnR>
                    <a:lnT w="6350">
                      <a:solidFill>
                        <a:srgbClr val="000000"/>
                      </a:solidFill>
                      <a:miter/>
                    </a:lnT>
                    <a:lnB w="6350">
                      <a:solidFill>
                        <a:srgbClr val="000000"/>
                      </a:solidFill>
                      <a:miter/>
                    </a:lnB>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ctrTitle"/>
          </p:nvPr>
        </p:nvSpPr>
        <p:spPr>
          <a:xfrm>
            <a:off x="313037" y="107877"/>
            <a:ext cx="8183882" cy="577966"/>
          </a:xfrm>
          <a:prstGeom prst="rect">
            <a:avLst/>
          </a:prstGeom>
        </p:spPr>
        <p:txBody>
          <a:bodyPr/>
          <a:lstStyle>
            <a:lvl1pPr algn="just">
              <a:defRPr sz="3500">
                <a:latin typeface="Arial"/>
                <a:ea typeface="Arial"/>
                <a:cs typeface="Arial"/>
                <a:sym typeface="Arial"/>
              </a:defRPr>
            </a:lvl1pPr>
          </a:lstStyle>
          <a:p>
            <a:pPr/>
            <a:r>
              <a:t>DATASET DESCRIPTION</a:t>
            </a:r>
          </a:p>
        </p:txBody>
      </p:sp>
      <p:sp>
        <p:nvSpPr>
          <p:cNvPr id="115" name="Subtitle 2"/>
          <p:cNvSpPr txBox="1"/>
          <p:nvPr>
            <p:ph type="subTitle" sz="quarter" idx="1"/>
          </p:nvPr>
        </p:nvSpPr>
        <p:spPr>
          <a:xfrm>
            <a:off x="405638" y="4349579"/>
            <a:ext cx="3813989" cy="1655762"/>
          </a:xfrm>
          <a:prstGeom prst="rect">
            <a:avLst/>
          </a:prstGeom>
        </p:spPr>
        <p:txBody>
          <a:bodyPr/>
          <a:lstStyle/>
          <a:p>
            <a:pPr algn="just">
              <a:defRPr sz="2200">
                <a:latin typeface="Arial"/>
                <a:ea typeface="Arial"/>
                <a:cs typeface="Arial"/>
                <a:sym typeface="Arial"/>
              </a:defRPr>
            </a:pPr>
            <a:r>
              <a:t>prevalence_by_mental_and_substa description:</a:t>
            </a:r>
          </a:p>
          <a:p>
            <a:pPr algn="just">
              <a:defRPr sz="2200">
                <a:latin typeface="Arial"/>
                <a:ea typeface="Arial"/>
                <a:cs typeface="Arial"/>
                <a:sym typeface="Arial"/>
              </a:defRPr>
            </a:pPr>
            <a:r>
              <a:t>Number of tuples:6468 </a:t>
            </a:r>
          </a:p>
          <a:p>
            <a:pPr algn="just">
              <a:defRPr sz="2200">
                <a:latin typeface="Arial"/>
                <a:ea typeface="Arial"/>
                <a:cs typeface="Arial"/>
                <a:sym typeface="Arial"/>
              </a:defRPr>
            </a:pPr>
            <a:r>
              <a:t>Total number of attributes: 10</a:t>
            </a:r>
          </a:p>
        </p:txBody>
      </p:sp>
      <p:pic>
        <p:nvPicPr>
          <p:cNvPr id="116" name="Picture 4" descr="Picture 4"/>
          <p:cNvPicPr>
            <a:picLocks noChangeAspect="1"/>
          </p:cNvPicPr>
          <p:nvPr/>
        </p:nvPicPr>
        <p:blipFill>
          <a:blip r:embed="rId2">
            <a:extLst/>
          </a:blip>
          <a:stretch>
            <a:fillRect/>
          </a:stretch>
        </p:blipFill>
        <p:spPr>
          <a:xfrm>
            <a:off x="4402780" y="3952089"/>
            <a:ext cx="6768488" cy="1956517"/>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117" name="Rectangle 2"/>
          <p:cNvSpPr/>
          <p:nvPr/>
        </p:nvSpPr>
        <p:spPr>
          <a:xfrm>
            <a:off x="-92816" y="538054"/>
            <a:ext cx="12701" cy="277001"/>
          </a:xfrm>
          <a:prstGeom prst="rect">
            <a:avLst/>
          </a:prstGeom>
          <a:solidFill>
            <a:srgbClr val="FFFFFF"/>
          </a:solidFill>
          <a:ln w="12700">
            <a:miter lim="400000"/>
          </a:ln>
        </p:spPr>
        <p:txBody>
          <a:bodyPr lIns="45719" rIns="45719" anchor="ctr"/>
          <a:lstStyle/>
          <a:p>
            <a:pPr algn="just">
              <a:defRPr>
                <a:latin typeface="Arial"/>
                <a:ea typeface="Arial"/>
                <a:cs typeface="Arial"/>
                <a:sym typeface="Arial"/>
              </a:defRPr>
            </a:pPr>
          </a:p>
        </p:txBody>
      </p:sp>
      <p:pic>
        <p:nvPicPr>
          <p:cNvPr id="118" name="Google Shape;86;p13" descr="Google Shape;86;p13"/>
          <p:cNvPicPr>
            <a:picLocks noChangeAspect="1"/>
          </p:cNvPicPr>
          <p:nvPr/>
        </p:nvPicPr>
        <p:blipFill>
          <a:blip r:embed="rId3">
            <a:extLst/>
          </a:blip>
          <a:stretch>
            <a:fillRect/>
          </a:stretch>
        </p:blipFill>
        <p:spPr>
          <a:xfrm>
            <a:off x="10357891" y="0"/>
            <a:ext cx="1834109" cy="1927655"/>
          </a:xfrm>
          <a:prstGeom prst="rect">
            <a:avLst/>
          </a:prstGeom>
          <a:ln w="12700">
            <a:miter lim="400000"/>
          </a:ln>
        </p:spPr>
      </p:pic>
      <p:sp>
        <p:nvSpPr>
          <p:cNvPr id="119" name="Subtitle 2"/>
          <p:cNvSpPr txBox="1"/>
          <p:nvPr/>
        </p:nvSpPr>
        <p:spPr>
          <a:xfrm>
            <a:off x="451487" y="1099772"/>
            <a:ext cx="3722420" cy="165576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just">
              <a:lnSpc>
                <a:spcPct val="90000"/>
              </a:lnSpc>
              <a:spcBef>
                <a:spcPts val="1000"/>
              </a:spcBef>
              <a:defRPr sz="2200">
                <a:latin typeface="Arial"/>
                <a:ea typeface="Arial"/>
                <a:cs typeface="Arial"/>
                <a:sym typeface="Arial"/>
              </a:defRPr>
            </a:pPr>
            <a:r>
              <a:t>male-vs-female-suicide:</a:t>
            </a:r>
            <a:endParaRPr sz="2400"/>
          </a:p>
          <a:p>
            <a:pPr algn="just">
              <a:lnSpc>
                <a:spcPct val="90000"/>
              </a:lnSpc>
              <a:spcBef>
                <a:spcPts val="1000"/>
              </a:spcBef>
              <a:defRPr sz="2200">
                <a:latin typeface="Arial"/>
                <a:ea typeface="Arial"/>
                <a:cs typeface="Arial"/>
                <a:sym typeface="Arial"/>
              </a:defRPr>
            </a:pPr>
            <a:r>
              <a:t>Number of tuples:29 </a:t>
            </a:r>
            <a:endParaRPr sz="2400"/>
          </a:p>
          <a:p>
            <a:pPr algn="just">
              <a:lnSpc>
                <a:spcPct val="90000"/>
              </a:lnSpc>
              <a:spcBef>
                <a:spcPts val="1000"/>
              </a:spcBef>
              <a:defRPr sz="2200">
                <a:latin typeface="Arial"/>
                <a:ea typeface="Arial"/>
                <a:cs typeface="Arial"/>
                <a:sym typeface="Arial"/>
              </a:defRPr>
            </a:pPr>
            <a:r>
              <a:t>Total number of attributes: 3</a:t>
            </a:r>
          </a:p>
        </p:txBody>
      </p:sp>
      <p:pic>
        <p:nvPicPr>
          <p:cNvPr id="120" name="Picture 8" descr="Picture 8"/>
          <p:cNvPicPr>
            <a:picLocks noChangeAspect="1"/>
          </p:cNvPicPr>
          <p:nvPr/>
        </p:nvPicPr>
        <p:blipFill>
          <a:blip r:embed="rId4">
            <a:extLst/>
          </a:blip>
          <a:stretch>
            <a:fillRect/>
          </a:stretch>
        </p:blipFill>
        <p:spPr>
          <a:xfrm>
            <a:off x="4402780" y="1096684"/>
            <a:ext cx="5841798" cy="1956517"/>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ubtitle 2"/>
          <p:cNvSpPr txBox="1"/>
          <p:nvPr>
            <p:ph type="subTitle" sz="quarter" idx="1"/>
          </p:nvPr>
        </p:nvSpPr>
        <p:spPr>
          <a:xfrm>
            <a:off x="252901" y="542322"/>
            <a:ext cx="3711449" cy="1655761"/>
          </a:xfrm>
          <a:prstGeom prst="rect">
            <a:avLst/>
          </a:prstGeom>
        </p:spPr>
        <p:txBody>
          <a:bodyPr/>
          <a:lstStyle/>
          <a:p>
            <a:pPr algn="just">
              <a:defRPr sz="2200">
                <a:latin typeface="Arial"/>
                <a:ea typeface="Arial"/>
                <a:cs typeface="Arial"/>
                <a:sym typeface="Arial"/>
              </a:defRPr>
            </a:pPr>
            <a:r>
              <a:t>marriage-rate-per-1000-inhabitants description:</a:t>
            </a:r>
          </a:p>
          <a:p>
            <a:pPr algn="just">
              <a:defRPr sz="2200">
                <a:latin typeface="Arial"/>
                <a:ea typeface="Arial"/>
                <a:cs typeface="Arial"/>
                <a:sym typeface="Arial"/>
              </a:defRPr>
            </a:pPr>
            <a:r>
              <a:t>Number of tuples:3251   </a:t>
            </a:r>
          </a:p>
          <a:p>
            <a:pPr algn="just">
              <a:defRPr sz="2200">
                <a:latin typeface="Arial"/>
                <a:ea typeface="Arial"/>
                <a:cs typeface="Arial"/>
                <a:sym typeface="Arial"/>
              </a:defRPr>
            </a:pPr>
            <a:r>
              <a:t>Total number of attributes: 4</a:t>
            </a:r>
          </a:p>
        </p:txBody>
      </p:sp>
      <p:pic>
        <p:nvPicPr>
          <p:cNvPr id="123" name="Picture 4" descr="Picture 4"/>
          <p:cNvPicPr>
            <a:picLocks noChangeAspect="1"/>
          </p:cNvPicPr>
          <p:nvPr/>
        </p:nvPicPr>
        <p:blipFill>
          <a:blip r:embed="rId2">
            <a:extLst/>
          </a:blip>
          <a:stretch>
            <a:fillRect/>
          </a:stretch>
        </p:blipFill>
        <p:spPr>
          <a:xfrm>
            <a:off x="4378662" y="228599"/>
            <a:ext cx="3711448" cy="2461834"/>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124" name="Rectangle 1"/>
          <p:cNvSpPr/>
          <p:nvPr/>
        </p:nvSpPr>
        <p:spPr>
          <a:xfrm>
            <a:off x="-6318" y="90099"/>
            <a:ext cx="12701" cy="277001"/>
          </a:xfrm>
          <a:prstGeom prst="rect">
            <a:avLst/>
          </a:prstGeom>
          <a:solidFill>
            <a:srgbClr val="FFFFFF"/>
          </a:solidFill>
          <a:ln w="12700">
            <a:miter lim="400000"/>
          </a:ln>
        </p:spPr>
        <p:txBody>
          <a:bodyPr lIns="45719" rIns="45719" anchor="ctr"/>
          <a:lstStyle/>
          <a:p>
            <a:pPr algn="just">
              <a:defRPr>
                <a:latin typeface="Arial"/>
                <a:ea typeface="Arial"/>
                <a:cs typeface="Arial"/>
                <a:sym typeface="Arial"/>
              </a:defRPr>
            </a:pPr>
          </a:p>
        </p:txBody>
      </p:sp>
      <p:sp>
        <p:nvSpPr>
          <p:cNvPr id="125" name="TextBox 7"/>
          <p:cNvSpPr txBox="1"/>
          <p:nvPr/>
        </p:nvSpPr>
        <p:spPr>
          <a:xfrm>
            <a:off x="298621" y="49878"/>
            <a:ext cx="6006619" cy="4743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600">
                <a:latin typeface="Arial"/>
                <a:ea typeface="Arial"/>
                <a:cs typeface="Arial"/>
                <a:sym typeface="Arial"/>
              </a:defRPr>
            </a:lvl1pPr>
          </a:lstStyle>
          <a:p>
            <a:pPr/>
            <a:r>
              <a:t>CONTINUED..</a:t>
            </a:r>
          </a:p>
        </p:txBody>
      </p:sp>
      <p:pic>
        <p:nvPicPr>
          <p:cNvPr id="126" name="Google Shape;86;p13" descr="Google Shape;86;p13"/>
          <p:cNvPicPr>
            <a:picLocks noChangeAspect="1"/>
          </p:cNvPicPr>
          <p:nvPr/>
        </p:nvPicPr>
        <p:blipFill>
          <a:blip r:embed="rId3">
            <a:extLst/>
          </a:blip>
          <a:stretch>
            <a:fillRect/>
          </a:stretch>
        </p:blipFill>
        <p:spPr>
          <a:xfrm>
            <a:off x="10263750" y="0"/>
            <a:ext cx="1834110" cy="1927655"/>
          </a:xfrm>
          <a:prstGeom prst="rect">
            <a:avLst/>
          </a:prstGeom>
          <a:ln w="12700">
            <a:miter lim="400000"/>
          </a:ln>
        </p:spPr>
      </p:pic>
      <p:pic>
        <p:nvPicPr>
          <p:cNvPr id="127" name="Picture 6" descr="Picture 6"/>
          <p:cNvPicPr>
            <a:picLocks noChangeAspect="1"/>
          </p:cNvPicPr>
          <p:nvPr/>
        </p:nvPicPr>
        <p:blipFill>
          <a:blip r:embed="rId4">
            <a:extLst/>
          </a:blip>
          <a:stretch>
            <a:fillRect/>
          </a:stretch>
        </p:blipFill>
        <p:spPr>
          <a:xfrm>
            <a:off x="4378662" y="3429000"/>
            <a:ext cx="5418226" cy="2207692"/>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128" name="Subtitle 2"/>
          <p:cNvSpPr txBox="1"/>
          <p:nvPr/>
        </p:nvSpPr>
        <p:spPr>
          <a:xfrm>
            <a:off x="298622" y="3429000"/>
            <a:ext cx="3927621" cy="16557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just" defTabSz="749808">
              <a:lnSpc>
                <a:spcPct val="90000"/>
              </a:lnSpc>
              <a:spcBef>
                <a:spcPts val="800"/>
              </a:spcBef>
              <a:defRPr sz="1803">
                <a:latin typeface="Arial"/>
                <a:ea typeface="Arial"/>
                <a:cs typeface="Arial"/>
                <a:sym typeface="Arial"/>
              </a:defRPr>
            </a:pPr>
            <a:r>
              <a:t>male-suicide-with-depression-prevalance:</a:t>
            </a:r>
            <a:endParaRPr sz="1968"/>
          </a:p>
          <a:p>
            <a:pPr algn="just" defTabSz="749808">
              <a:lnSpc>
                <a:spcPct val="90000"/>
              </a:lnSpc>
              <a:spcBef>
                <a:spcPts val="800"/>
              </a:spcBef>
              <a:defRPr sz="1803">
                <a:latin typeface="Arial"/>
                <a:ea typeface="Arial"/>
                <a:cs typeface="Arial"/>
                <a:sym typeface="Arial"/>
              </a:defRPr>
            </a:pPr>
            <a:r>
              <a:t>Number of tuples:29 </a:t>
            </a:r>
            <a:endParaRPr sz="1968"/>
          </a:p>
          <a:p>
            <a:pPr algn="just" defTabSz="749808">
              <a:lnSpc>
                <a:spcPct val="90000"/>
              </a:lnSpc>
              <a:spcBef>
                <a:spcPts val="800"/>
              </a:spcBef>
              <a:defRPr sz="1803">
                <a:latin typeface="Arial"/>
                <a:ea typeface="Arial"/>
                <a:cs typeface="Arial"/>
                <a:sym typeface="Arial"/>
              </a:defRPr>
            </a:pPr>
            <a:r>
              <a:t>Total number of attributes: 3</a:t>
            </a:r>
            <a:endParaRPr sz="1968"/>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380587" y="355529"/>
            <a:ext cx="7925214" cy="891801"/>
          </a:xfrm>
          <a:prstGeom prst="rect">
            <a:avLst/>
          </a:prstGeom>
        </p:spPr>
        <p:txBody>
          <a:bodyPr/>
          <a:lstStyle>
            <a:lvl1pPr algn="just">
              <a:defRPr sz="3500">
                <a:latin typeface="Arial"/>
                <a:ea typeface="Arial"/>
                <a:cs typeface="Arial"/>
                <a:sym typeface="Arial"/>
              </a:defRPr>
            </a:lvl1pPr>
          </a:lstStyle>
          <a:p>
            <a:pPr/>
            <a:r>
              <a:t>PREPROCESSING – AN OVERVIEW</a:t>
            </a:r>
          </a:p>
        </p:txBody>
      </p:sp>
      <p:pic>
        <p:nvPicPr>
          <p:cNvPr id="131" name="Google Shape;86;p13" descr="Google Shape;86;p13"/>
          <p:cNvPicPr>
            <a:picLocks noChangeAspect="1"/>
          </p:cNvPicPr>
          <p:nvPr/>
        </p:nvPicPr>
        <p:blipFill>
          <a:blip r:embed="rId2">
            <a:extLst/>
          </a:blip>
          <a:stretch>
            <a:fillRect/>
          </a:stretch>
        </p:blipFill>
        <p:spPr>
          <a:xfrm>
            <a:off x="10225674" y="45664"/>
            <a:ext cx="1834110" cy="1927655"/>
          </a:xfrm>
          <a:prstGeom prst="rect">
            <a:avLst/>
          </a:prstGeom>
          <a:ln w="12700">
            <a:miter lim="400000"/>
          </a:ln>
        </p:spPr>
      </p:pic>
      <p:sp>
        <p:nvSpPr>
          <p:cNvPr id="132" name="Content Placeholder 5"/>
          <p:cNvSpPr txBox="1"/>
          <p:nvPr>
            <p:ph type="body" idx="1"/>
          </p:nvPr>
        </p:nvSpPr>
        <p:spPr>
          <a:xfrm>
            <a:off x="282145" y="1253329"/>
            <a:ext cx="11679195" cy="5604672"/>
          </a:xfrm>
          <a:prstGeom prst="rect">
            <a:avLst/>
          </a:prstGeom>
        </p:spPr>
        <p:txBody>
          <a:bodyPr/>
          <a:lstStyle/>
          <a:p>
            <a:pPr marL="0" indent="0" algn="just">
              <a:lnSpc>
                <a:spcPct val="81000"/>
              </a:lnSpc>
              <a:buSzTx/>
              <a:buNone/>
              <a:defRPr sz="1800">
                <a:latin typeface="Arial"/>
                <a:ea typeface="Arial"/>
                <a:cs typeface="Arial"/>
                <a:sym typeface="Arial"/>
              </a:defRPr>
            </a:pPr>
            <a:r>
              <a:t>Data Cleaning:</a:t>
            </a:r>
            <a:endParaRPr sz="2500"/>
          </a:p>
          <a:p>
            <a:pPr marL="0" indent="0" algn="just">
              <a:lnSpc>
                <a:spcPct val="81000"/>
              </a:lnSpc>
              <a:buSzTx/>
              <a:buNone/>
              <a:defRPr sz="2000">
                <a:latin typeface="Arial"/>
                <a:ea typeface="Arial"/>
                <a:cs typeface="Arial"/>
                <a:sym typeface="Arial"/>
              </a:defRPr>
            </a:pPr>
          </a:p>
          <a:p>
            <a:pPr marL="0" indent="0" algn="just">
              <a:lnSpc>
                <a:spcPct val="81000"/>
              </a:lnSpc>
              <a:buSzTx/>
              <a:buNone/>
              <a:defRPr sz="1800">
                <a:latin typeface="Arial"/>
                <a:ea typeface="Arial"/>
                <a:cs typeface="Arial"/>
                <a:sym typeface="Arial"/>
              </a:defRPr>
            </a:pPr>
            <a:r>
              <a:t>Data Selection:</a:t>
            </a:r>
            <a:endParaRPr sz="2500"/>
          </a:p>
          <a:p>
            <a:pPr marL="0" indent="0" algn="just">
              <a:lnSpc>
                <a:spcPct val="81000"/>
              </a:lnSpc>
              <a:buSzTx/>
              <a:buNone/>
              <a:defRPr sz="2000">
                <a:latin typeface="Arial"/>
                <a:ea typeface="Arial"/>
                <a:cs typeface="Arial"/>
                <a:sym typeface="Arial"/>
              </a:defRPr>
            </a:pPr>
          </a:p>
          <a:p>
            <a:pPr marL="0" indent="0" algn="just">
              <a:lnSpc>
                <a:spcPct val="81000"/>
              </a:lnSpc>
              <a:buSzTx/>
              <a:buNone/>
              <a:defRPr sz="2000">
                <a:latin typeface="Arial"/>
                <a:ea typeface="Arial"/>
                <a:cs typeface="Arial"/>
                <a:sym typeface="Arial"/>
              </a:defRPr>
            </a:pPr>
          </a:p>
          <a:p>
            <a:pPr marL="0" indent="0" algn="just">
              <a:lnSpc>
                <a:spcPct val="81000"/>
              </a:lnSpc>
              <a:buSzTx/>
              <a:buNone/>
              <a:defRPr sz="2000">
                <a:latin typeface="Arial"/>
                <a:ea typeface="Arial"/>
                <a:cs typeface="Arial"/>
                <a:sym typeface="Arial"/>
              </a:defRPr>
            </a:pPr>
          </a:p>
          <a:p>
            <a:pPr marL="0" indent="0" algn="just">
              <a:lnSpc>
                <a:spcPct val="81000"/>
              </a:lnSpc>
              <a:buSzTx/>
              <a:buNone/>
              <a:defRPr sz="2000">
                <a:latin typeface="Arial"/>
                <a:ea typeface="Arial"/>
                <a:cs typeface="Arial"/>
                <a:sym typeface="Arial"/>
              </a:defRPr>
            </a:pPr>
          </a:p>
          <a:p>
            <a:pPr marL="0" indent="0" algn="just">
              <a:lnSpc>
                <a:spcPct val="81000"/>
              </a:lnSpc>
              <a:buSzTx/>
              <a:buNone/>
              <a:defRPr sz="2000">
                <a:latin typeface="Arial"/>
                <a:ea typeface="Arial"/>
                <a:cs typeface="Arial"/>
                <a:sym typeface="Arial"/>
              </a:defRPr>
            </a:pPr>
          </a:p>
          <a:p>
            <a:pPr marL="0" indent="0" algn="just">
              <a:lnSpc>
                <a:spcPct val="81000"/>
              </a:lnSpc>
              <a:buSzTx/>
              <a:buNone/>
              <a:defRPr sz="1800">
                <a:latin typeface="Arial"/>
                <a:ea typeface="Arial"/>
                <a:cs typeface="Arial"/>
                <a:sym typeface="Arial"/>
              </a:defRPr>
            </a:pPr>
            <a:r>
              <a:t>Data Integration</a:t>
            </a:r>
            <a:endParaRPr sz="2500"/>
          </a:p>
          <a:p>
            <a:pPr marL="0" indent="0" algn="just">
              <a:lnSpc>
                <a:spcPct val="81000"/>
              </a:lnSpc>
              <a:buSzTx/>
              <a:buNone/>
              <a:defRPr sz="1800">
                <a:latin typeface="Arial"/>
                <a:ea typeface="Arial"/>
                <a:cs typeface="Arial"/>
                <a:sym typeface="Arial"/>
              </a:defRPr>
            </a:pPr>
            <a:r>
              <a:t>Data Reduction</a:t>
            </a:r>
            <a:endParaRPr sz="2500"/>
          </a:p>
          <a:p>
            <a:pPr marL="0" indent="0" algn="just">
              <a:lnSpc>
                <a:spcPct val="81000"/>
              </a:lnSpc>
              <a:buSzTx/>
              <a:buNone/>
              <a:defRPr sz="1800">
                <a:latin typeface="Arial"/>
                <a:ea typeface="Arial"/>
                <a:cs typeface="Arial"/>
                <a:sym typeface="Arial"/>
              </a:defRPr>
            </a:pPr>
            <a:r>
              <a:t>Data Transformation:</a:t>
            </a:r>
            <a:endParaRPr sz="2000"/>
          </a:p>
          <a:p>
            <a:pPr marL="0" indent="0" algn="just">
              <a:lnSpc>
                <a:spcPct val="81000"/>
              </a:lnSpc>
              <a:buSzTx/>
              <a:buNone/>
              <a:defRPr sz="2000">
                <a:latin typeface="Arial"/>
                <a:ea typeface="Arial"/>
                <a:cs typeface="Arial"/>
                <a:sym typeface="Arial"/>
              </a:defRPr>
            </a:pPr>
          </a:p>
          <a:p>
            <a:pPr marL="0" indent="0" algn="just">
              <a:lnSpc>
                <a:spcPct val="81000"/>
              </a:lnSpc>
              <a:buSzTx/>
              <a:buNone/>
              <a:defRPr sz="2000">
                <a:latin typeface="Arial"/>
                <a:ea typeface="Arial"/>
                <a:cs typeface="Arial"/>
                <a:sym typeface="Arial"/>
              </a:defRPr>
            </a:pPr>
          </a:p>
          <a:p>
            <a:pPr marL="0" indent="0" algn="just">
              <a:lnSpc>
                <a:spcPct val="81000"/>
              </a:lnSpc>
              <a:buSzTx/>
              <a:buNone/>
              <a:defRPr sz="1800">
                <a:latin typeface="Arial"/>
                <a:ea typeface="Arial"/>
                <a:cs typeface="Arial"/>
                <a:sym typeface="Arial"/>
              </a:defRPr>
            </a:pPr>
            <a:r>
              <a:t>&gt; There were total 103 and 980 null values in crude marriage dataset and prevalence_by_mental_and_substa description respectively.</a:t>
            </a:r>
          </a:p>
        </p:txBody>
      </p:sp>
      <p:pic>
        <p:nvPicPr>
          <p:cNvPr id="133" name="Picture 11" descr="Picture 11"/>
          <p:cNvPicPr>
            <a:picLocks noChangeAspect="1"/>
          </p:cNvPicPr>
          <p:nvPr/>
        </p:nvPicPr>
        <p:blipFill>
          <a:blip r:embed="rId3">
            <a:extLst/>
          </a:blip>
          <a:stretch>
            <a:fillRect/>
          </a:stretch>
        </p:blipFill>
        <p:spPr>
          <a:xfrm>
            <a:off x="5657915" y="1114483"/>
            <a:ext cx="2381783" cy="980735"/>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134" name="Picture 13" descr="Picture 13"/>
          <p:cNvPicPr>
            <a:picLocks noChangeAspect="1"/>
          </p:cNvPicPr>
          <p:nvPr/>
        </p:nvPicPr>
        <p:blipFill>
          <a:blip r:embed="rId4">
            <a:extLst/>
          </a:blip>
          <a:stretch>
            <a:fillRect/>
          </a:stretch>
        </p:blipFill>
        <p:spPr>
          <a:xfrm>
            <a:off x="2171989" y="1300280"/>
            <a:ext cx="2804404" cy="68586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135" name="Straight Arrow Connector 15"/>
          <p:cNvSpPr/>
          <p:nvPr/>
        </p:nvSpPr>
        <p:spPr>
          <a:xfrm>
            <a:off x="5111577" y="1604850"/>
            <a:ext cx="275969" cy="1"/>
          </a:xfrm>
          <a:prstGeom prst="line">
            <a:avLst/>
          </a:prstGeom>
          <a:ln w="6350">
            <a:solidFill>
              <a:schemeClr val="accent1"/>
            </a:solidFill>
            <a:miter/>
            <a:tailEnd type="triangle"/>
          </a:ln>
        </p:spPr>
        <p:txBody>
          <a:bodyPr lIns="45719" rIns="45719"/>
          <a:lstStyle/>
          <a:p>
            <a:pPr/>
          </a:p>
        </p:txBody>
      </p:sp>
      <p:pic>
        <p:nvPicPr>
          <p:cNvPr id="136" name="Picture 23" descr="Picture 23"/>
          <p:cNvPicPr>
            <a:picLocks noChangeAspect="1"/>
          </p:cNvPicPr>
          <p:nvPr/>
        </p:nvPicPr>
        <p:blipFill>
          <a:blip r:embed="rId5">
            <a:extLst/>
          </a:blip>
          <a:stretch>
            <a:fillRect/>
          </a:stretch>
        </p:blipFill>
        <p:spPr>
          <a:xfrm>
            <a:off x="2345724" y="2176714"/>
            <a:ext cx="1787525" cy="1653700"/>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137" name="Picture 25" descr="Picture 25"/>
          <p:cNvPicPr>
            <a:picLocks noChangeAspect="1"/>
          </p:cNvPicPr>
          <p:nvPr/>
        </p:nvPicPr>
        <p:blipFill>
          <a:blip r:embed="rId6">
            <a:extLst/>
          </a:blip>
          <a:stretch>
            <a:fillRect/>
          </a:stretch>
        </p:blipFill>
        <p:spPr>
          <a:xfrm>
            <a:off x="4664719" y="2174910"/>
            <a:ext cx="1787525" cy="1654985"/>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138" name="Straight Arrow Connector 26"/>
          <p:cNvSpPr/>
          <p:nvPr/>
        </p:nvSpPr>
        <p:spPr>
          <a:xfrm>
            <a:off x="4263080" y="2903808"/>
            <a:ext cx="275969" cy="1"/>
          </a:xfrm>
          <a:prstGeom prst="line">
            <a:avLst/>
          </a:prstGeom>
          <a:ln w="6350">
            <a:solidFill>
              <a:schemeClr val="accent1"/>
            </a:solidFill>
            <a:miter/>
            <a:tailEnd type="triangle"/>
          </a:ln>
        </p:spPr>
        <p:txBody>
          <a:bodyPr lIns="45719" rIns="45719"/>
          <a:lstStyle/>
          <a:p>
            <a:pPr/>
          </a:p>
        </p:txBody>
      </p:sp>
      <p:pic>
        <p:nvPicPr>
          <p:cNvPr id="139" name="Picture 28" descr="Picture 28"/>
          <p:cNvPicPr>
            <a:picLocks noChangeAspect="1"/>
          </p:cNvPicPr>
          <p:nvPr/>
        </p:nvPicPr>
        <p:blipFill>
          <a:blip r:embed="rId7">
            <a:extLst/>
          </a:blip>
          <a:stretch>
            <a:fillRect/>
          </a:stretch>
        </p:blipFill>
        <p:spPr>
          <a:xfrm>
            <a:off x="2878500" y="4009471"/>
            <a:ext cx="3573744" cy="1595201"/>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pic>
        <p:nvPicPr>
          <p:cNvPr id="140" name="Picture 30" descr="Picture 30"/>
          <p:cNvPicPr>
            <a:picLocks noChangeAspect="1"/>
          </p:cNvPicPr>
          <p:nvPr/>
        </p:nvPicPr>
        <p:blipFill>
          <a:blip r:embed="rId8">
            <a:extLst/>
          </a:blip>
          <a:stretch>
            <a:fillRect/>
          </a:stretch>
        </p:blipFill>
        <p:spPr>
          <a:xfrm>
            <a:off x="7744804" y="4046833"/>
            <a:ext cx="3573744" cy="1654986"/>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141" name="Straight Arrow Connector 31"/>
          <p:cNvSpPr/>
          <p:nvPr/>
        </p:nvSpPr>
        <p:spPr>
          <a:xfrm>
            <a:off x="6960540" y="4848547"/>
            <a:ext cx="275969" cy="1"/>
          </a:xfrm>
          <a:prstGeom prst="line">
            <a:avLst/>
          </a:prstGeom>
          <a:ln w="6350">
            <a:solidFill>
              <a:schemeClr val="accent1"/>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Content Placeholder 2"/>
          <p:cNvSpPr txBox="1"/>
          <p:nvPr/>
        </p:nvSpPr>
        <p:spPr>
          <a:xfrm>
            <a:off x="269388" y="135924"/>
            <a:ext cx="10373488" cy="4663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spcBef>
                <a:spcPts val="1000"/>
              </a:spcBef>
              <a:defRPr sz="2200">
                <a:latin typeface="Arial"/>
                <a:ea typeface="Arial"/>
                <a:cs typeface="Arial"/>
                <a:sym typeface="Arial"/>
              </a:defRPr>
            </a:pPr>
            <a:r>
              <a:t>Q1. How avg. male and female suicide rates vary w.r.t mental disorders?</a:t>
            </a:r>
          </a:p>
          <a:p>
            <a:pPr algn="just">
              <a:lnSpc>
                <a:spcPct val="90000"/>
              </a:lnSpc>
              <a:spcBef>
                <a:spcPts val="1000"/>
              </a:spcBef>
              <a:defRPr sz="2200">
                <a:latin typeface="Arial"/>
                <a:ea typeface="Arial"/>
                <a:cs typeface="Arial"/>
                <a:sym typeface="Arial"/>
              </a:defRPr>
            </a:pPr>
            <a:r>
              <a:t>&gt;Both male and female avg. suicide rates are decreasing as the disorders </a:t>
            </a:r>
          </a:p>
          <a:p>
            <a:pPr algn="just">
              <a:lnSpc>
                <a:spcPct val="90000"/>
              </a:lnSpc>
              <a:spcBef>
                <a:spcPts val="1000"/>
              </a:spcBef>
              <a:defRPr sz="2200">
                <a:latin typeface="Arial"/>
                <a:ea typeface="Arial"/>
                <a:cs typeface="Arial"/>
                <a:sym typeface="Arial"/>
              </a:defRPr>
            </a:pPr>
            <a:r>
              <a:t>are increasing except depression. As depression is increasing the avg. suicide </a:t>
            </a:r>
          </a:p>
          <a:p>
            <a:pPr algn="just">
              <a:lnSpc>
                <a:spcPct val="90000"/>
              </a:lnSpc>
              <a:spcBef>
                <a:spcPts val="1000"/>
              </a:spcBef>
              <a:defRPr sz="2200">
                <a:latin typeface="Arial"/>
                <a:ea typeface="Arial"/>
                <a:cs typeface="Arial"/>
                <a:sym typeface="Arial"/>
              </a:defRPr>
            </a:pPr>
            <a:r>
              <a:t>Rates of both male and female is also increasing.</a:t>
            </a:r>
            <a:endParaRPr sz="2800"/>
          </a:p>
          <a:p>
            <a:pPr algn="just">
              <a:lnSpc>
                <a:spcPct val="90000"/>
              </a:lnSpc>
              <a:spcBef>
                <a:spcPts val="1000"/>
              </a:spcBef>
              <a:defRPr sz="2200">
                <a:latin typeface="Arial"/>
                <a:ea typeface="Arial"/>
                <a:cs typeface="Arial"/>
                <a:sym typeface="Arial"/>
              </a:defRPr>
            </a:pPr>
            <a:r>
              <a:t>&gt;Depression prevalence is </a:t>
            </a:r>
          </a:p>
          <a:p>
            <a:pPr algn="just">
              <a:lnSpc>
                <a:spcPct val="90000"/>
              </a:lnSpc>
              <a:spcBef>
                <a:spcPts val="1000"/>
              </a:spcBef>
              <a:defRPr sz="2200">
                <a:latin typeface="Arial"/>
                <a:ea typeface="Arial"/>
                <a:cs typeface="Arial"/>
                <a:sym typeface="Arial"/>
              </a:defRPr>
            </a:pPr>
            <a:r>
              <a:t>approximately constant over the years.</a:t>
            </a:r>
            <a:endParaRPr sz="2800"/>
          </a:p>
          <a:p>
            <a:pPr algn="just">
              <a:lnSpc>
                <a:spcPct val="90000"/>
              </a:lnSpc>
              <a:spcBef>
                <a:spcPts val="1000"/>
              </a:spcBef>
              <a:defRPr sz="2200">
                <a:latin typeface="Arial"/>
                <a:ea typeface="Arial"/>
                <a:cs typeface="Arial"/>
                <a:sym typeface="Arial"/>
              </a:defRPr>
            </a:pPr>
            <a:r>
              <a:t>&gt;Depression and average male suicide </a:t>
            </a:r>
            <a:endParaRPr sz="2800"/>
          </a:p>
          <a:p>
            <a:pPr algn="just">
              <a:lnSpc>
                <a:spcPct val="90000"/>
              </a:lnSpc>
              <a:spcBef>
                <a:spcPts val="1000"/>
              </a:spcBef>
              <a:defRPr sz="2200">
                <a:latin typeface="Arial"/>
                <a:ea typeface="Arial"/>
                <a:cs typeface="Arial"/>
                <a:sym typeface="Arial"/>
              </a:defRPr>
            </a:pPr>
            <a:r>
              <a:t>rate are strongly correlated(0.98)</a:t>
            </a:r>
          </a:p>
          <a:p>
            <a:pPr algn="just">
              <a:lnSpc>
                <a:spcPct val="90000"/>
              </a:lnSpc>
              <a:spcBef>
                <a:spcPts val="1000"/>
              </a:spcBef>
              <a:defRPr sz="2200">
                <a:latin typeface="Arial"/>
                <a:ea typeface="Arial"/>
                <a:cs typeface="Arial"/>
                <a:sym typeface="Arial"/>
              </a:defRPr>
            </a:pPr>
          </a:p>
          <a:p>
            <a:pPr algn="just">
              <a:lnSpc>
                <a:spcPct val="90000"/>
              </a:lnSpc>
              <a:spcBef>
                <a:spcPts val="1000"/>
              </a:spcBef>
              <a:defRPr sz="2200">
                <a:latin typeface="Arial"/>
                <a:ea typeface="Arial"/>
                <a:cs typeface="Arial"/>
                <a:sym typeface="Arial"/>
              </a:defRPr>
            </a:pPr>
          </a:p>
        </p:txBody>
      </p:sp>
      <p:pic>
        <p:nvPicPr>
          <p:cNvPr id="144" name="Picture 5" descr="Picture 5"/>
          <p:cNvPicPr>
            <a:picLocks noChangeAspect="1"/>
          </p:cNvPicPr>
          <p:nvPr/>
        </p:nvPicPr>
        <p:blipFill>
          <a:blip r:embed="rId2">
            <a:extLst/>
          </a:blip>
          <a:stretch>
            <a:fillRect/>
          </a:stretch>
        </p:blipFill>
        <p:spPr>
          <a:xfrm>
            <a:off x="9853379" y="1867802"/>
            <a:ext cx="2338621" cy="2368507"/>
          </a:xfrm>
          <a:prstGeom prst="rect">
            <a:avLst/>
          </a:prstGeom>
          <a:ln w="12700">
            <a:miter lim="400000"/>
          </a:ln>
        </p:spPr>
      </p:pic>
      <p:pic>
        <p:nvPicPr>
          <p:cNvPr id="145" name="Google Shape;86;p13" descr="Google Shape;86;p13"/>
          <p:cNvPicPr>
            <a:picLocks noChangeAspect="1"/>
          </p:cNvPicPr>
          <p:nvPr/>
        </p:nvPicPr>
        <p:blipFill>
          <a:blip r:embed="rId3">
            <a:extLst/>
          </a:blip>
          <a:stretch>
            <a:fillRect/>
          </a:stretch>
        </p:blipFill>
        <p:spPr>
          <a:xfrm>
            <a:off x="10535600" y="0"/>
            <a:ext cx="1656401" cy="1495169"/>
          </a:xfrm>
          <a:prstGeom prst="rect">
            <a:avLst/>
          </a:prstGeom>
          <a:ln w="12700">
            <a:miter lim="400000"/>
          </a:ln>
        </p:spPr>
      </p:pic>
      <p:pic>
        <p:nvPicPr>
          <p:cNvPr id="146" name="Picture 14" descr="Picture 14"/>
          <p:cNvPicPr>
            <a:picLocks noChangeAspect="1"/>
          </p:cNvPicPr>
          <p:nvPr/>
        </p:nvPicPr>
        <p:blipFill>
          <a:blip r:embed="rId4">
            <a:extLst/>
          </a:blip>
          <a:stretch>
            <a:fillRect/>
          </a:stretch>
        </p:blipFill>
        <p:spPr>
          <a:xfrm>
            <a:off x="9873814" y="4191000"/>
            <a:ext cx="2381644" cy="2323198"/>
          </a:xfrm>
          <a:prstGeom prst="rect">
            <a:avLst/>
          </a:prstGeom>
          <a:ln w="12700">
            <a:miter lim="400000"/>
          </a:ln>
        </p:spPr>
      </p:pic>
      <p:pic>
        <p:nvPicPr>
          <p:cNvPr id="147" name="Picture 16" descr="Picture 16"/>
          <p:cNvPicPr>
            <a:picLocks noChangeAspect="1"/>
          </p:cNvPicPr>
          <p:nvPr/>
        </p:nvPicPr>
        <p:blipFill>
          <a:blip r:embed="rId5">
            <a:extLst/>
          </a:blip>
          <a:stretch>
            <a:fillRect/>
          </a:stretch>
        </p:blipFill>
        <p:spPr>
          <a:xfrm>
            <a:off x="7504542" y="1815021"/>
            <a:ext cx="2338621" cy="2375979"/>
          </a:xfrm>
          <a:prstGeom prst="rect">
            <a:avLst/>
          </a:prstGeom>
          <a:ln w="12700">
            <a:miter lim="400000"/>
          </a:ln>
        </p:spPr>
      </p:pic>
      <p:pic>
        <p:nvPicPr>
          <p:cNvPr id="148" name="Picture 18" descr="Picture 18"/>
          <p:cNvPicPr>
            <a:picLocks noChangeAspect="1"/>
          </p:cNvPicPr>
          <p:nvPr/>
        </p:nvPicPr>
        <p:blipFill>
          <a:blip r:embed="rId6">
            <a:extLst/>
          </a:blip>
          <a:stretch>
            <a:fillRect/>
          </a:stretch>
        </p:blipFill>
        <p:spPr>
          <a:xfrm>
            <a:off x="7467397" y="4140549"/>
            <a:ext cx="2385983" cy="2424098"/>
          </a:xfrm>
          <a:prstGeom prst="rect">
            <a:avLst/>
          </a:prstGeom>
          <a:ln w="12700">
            <a:miter lim="400000"/>
          </a:ln>
        </p:spPr>
      </p:pic>
      <p:pic>
        <p:nvPicPr>
          <p:cNvPr id="149" name="Picture 20" descr="Picture 20"/>
          <p:cNvPicPr>
            <a:picLocks noChangeAspect="1"/>
          </p:cNvPicPr>
          <p:nvPr/>
        </p:nvPicPr>
        <p:blipFill>
          <a:blip r:embed="rId7">
            <a:extLst/>
          </a:blip>
          <a:stretch>
            <a:fillRect/>
          </a:stretch>
        </p:blipFill>
        <p:spPr>
          <a:xfrm>
            <a:off x="5248957" y="1918251"/>
            <a:ext cx="2237014" cy="2272749"/>
          </a:xfrm>
          <a:prstGeom prst="rect">
            <a:avLst/>
          </a:prstGeom>
          <a:ln w="12700">
            <a:miter lim="400000"/>
          </a:ln>
        </p:spPr>
      </p:pic>
      <p:pic>
        <p:nvPicPr>
          <p:cNvPr id="150" name="Picture 22" descr="Picture 22"/>
          <p:cNvPicPr>
            <a:picLocks noChangeAspect="1"/>
          </p:cNvPicPr>
          <p:nvPr/>
        </p:nvPicPr>
        <p:blipFill>
          <a:blip r:embed="rId8">
            <a:extLst/>
          </a:blip>
          <a:stretch>
            <a:fillRect/>
          </a:stretch>
        </p:blipFill>
        <p:spPr>
          <a:xfrm>
            <a:off x="5260473" y="4140549"/>
            <a:ext cx="2244070" cy="2272750"/>
          </a:xfrm>
          <a:prstGeom prst="rect">
            <a:avLst/>
          </a:prstGeom>
          <a:ln w="12700">
            <a:miter lim="400000"/>
          </a:ln>
        </p:spPr>
      </p:pic>
      <p:pic>
        <p:nvPicPr>
          <p:cNvPr id="151" name="Picture 24" descr="Picture 24"/>
          <p:cNvPicPr>
            <a:picLocks noChangeAspect="1"/>
          </p:cNvPicPr>
          <p:nvPr/>
        </p:nvPicPr>
        <p:blipFill>
          <a:blip r:embed="rId9">
            <a:extLst/>
          </a:blip>
          <a:stretch>
            <a:fillRect/>
          </a:stretch>
        </p:blipFill>
        <p:spPr>
          <a:xfrm>
            <a:off x="3030516" y="4140549"/>
            <a:ext cx="2237015" cy="2272750"/>
          </a:xfrm>
          <a:prstGeom prst="rect">
            <a:avLst/>
          </a:prstGeom>
          <a:ln w="12700">
            <a:miter lim="400000"/>
          </a:ln>
        </p:spPr>
      </p:pic>
      <p:pic>
        <p:nvPicPr>
          <p:cNvPr id="152" name="Picture 25" descr="Picture 25"/>
          <p:cNvPicPr>
            <a:picLocks noChangeAspect="1"/>
          </p:cNvPicPr>
          <p:nvPr/>
        </p:nvPicPr>
        <p:blipFill>
          <a:blip r:embed="rId10">
            <a:extLst/>
          </a:blip>
          <a:stretch>
            <a:fillRect/>
          </a:stretch>
        </p:blipFill>
        <p:spPr>
          <a:xfrm>
            <a:off x="126405" y="4113776"/>
            <a:ext cx="2883679" cy="224286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ontent Placeholder 2"/>
          <p:cNvSpPr txBox="1"/>
          <p:nvPr/>
        </p:nvSpPr>
        <p:spPr>
          <a:xfrm>
            <a:off x="379353" y="135924"/>
            <a:ext cx="4760386" cy="70481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spcBef>
                <a:spcPts val="1000"/>
              </a:spcBef>
              <a:defRPr sz="2200">
                <a:latin typeface="Arial"/>
                <a:ea typeface="Arial"/>
                <a:cs typeface="Arial"/>
                <a:sym typeface="Arial"/>
              </a:defRPr>
            </a:pPr>
            <a:r>
              <a:t>Q2. How suicide in males corelates   with crude marriage?</a:t>
            </a:r>
            <a:endParaRPr sz="2800"/>
          </a:p>
          <a:p>
            <a:pPr algn="just">
              <a:lnSpc>
                <a:spcPct val="90000"/>
              </a:lnSpc>
              <a:spcBef>
                <a:spcPts val="1000"/>
              </a:spcBef>
              <a:defRPr sz="2200">
                <a:latin typeface="Arial"/>
                <a:ea typeface="Arial"/>
                <a:cs typeface="Arial"/>
                <a:sym typeface="Arial"/>
              </a:defRPr>
            </a:pPr>
          </a:p>
          <a:p>
            <a:pPr algn="just">
              <a:lnSpc>
                <a:spcPct val="90000"/>
              </a:lnSpc>
              <a:spcBef>
                <a:spcPts val="1000"/>
              </a:spcBef>
              <a:defRPr sz="2200">
                <a:latin typeface="Arial"/>
                <a:ea typeface="Arial"/>
                <a:cs typeface="Arial"/>
                <a:sym typeface="Arial"/>
              </a:defRPr>
            </a:pPr>
            <a:r>
              <a:t>&gt;Crude marriage rate is decreasing gradually year by year , so is the average male suicide rate.</a:t>
            </a:r>
            <a:endParaRPr sz="2800"/>
          </a:p>
          <a:p>
            <a:pPr algn="just">
              <a:lnSpc>
                <a:spcPct val="90000"/>
              </a:lnSpc>
              <a:spcBef>
                <a:spcPts val="1000"/>
              </a:spcBef>
              <a:defRPr sz="2200">
                <a:latin typeface="Arial"/>
                <a:ea typeface="Arial"/>
                <a:cs typeface="Arial"/>
                <a:sym typeface="Arial"/>
              </a:defRPr>
            </a:pPr>
          </a:p>
          <a:p>
            <a:pPr algn="just">
              <a:lnSpc>
                <a:spcPct val="90000"/>
              </a:lnSpc>
              <a:spcBef>
                <a:spcPts val="1000"/>
              </a:spcBef>
              <a:defRPr sz="2200">
                <a:latin typeface="Arial"/>
                <a:ea typeface="Arial"/>
                <a:cs typeface="Arial"/>
                <a:sym typeface="Arial"/>
              </a:defRPr>
            </a:pPr>
            <a:r>
              <a:t>&gt;1995 has the highest crude marriage rate, also in the year 1995 average male suicide rate was highest.</a:t>
            </a:r>
            <a:endParaRPr sz="2800"/>
          </a:p>
          <a:p>
            <a:pPr algn="just">
              <a:lnSpc>
                <a:spcPct val="90000"/>
              </a:lnSpc>
              <a:spcBef>
                <a:spcPts val="1000"/>
              </a:spcBef>
              <a:defRPr sz="2200">
                <a:latin typeface="Arial"/>
                <a:ea typeface="Arial"/>
                <a:cs typeface="Arial"/>
                <a:sym typeface="Arial"/>
              </a:defRPr>
            </a:pPr>
          </a:p>
          <a:p>
            <a:pPr algn="just">
              <a:lnSpc>
                <a:spcPct val="90000"/>
              </a:lnSpc>
              <a:spcBef>
                <a:spcPts val="1000"/>
              </a:spcBef>
              <a:defRPr sz="2200">
                <a:latin typeface="Arial"/>
                <a:ea typeface="Arial"/>
                <a:cs typeface="Arial"/>
                <a:sym typeface="Arial"/>
              </a:defRPr>
            </a:pPr>
            <a:r>
              <a:t>&gt;Henceforth crude marriage rate and average male suicide rate are directly proportional to each other.</a:t>
            </a:r>
          </a:p>
          <a:p>
            <a:pPr algn="just">
              <a:lnSpc>
                <a:spcPct val="90000"/>
              </a:lnSpc>
              <a:spcBef>
                <a:spcPts val="1000"/>
              </a:spcBef>
              <a:defRPr sz="2200">
                <a:latin typeface="Arial"/>
                <a:ea typeface="Arial"/>
                <a:cs typeface="Arial"/>
                <a:sym typeface="Arial"/>
              </a:defRPr>
            </a:pPr>
          </a:p>
          <a:p>
            <a:pPr algn="just">
              <a:lnSpc>
                <a:spcPct val="90000"/>
              </a:lnSpc>
              <a:spcBef>
                <a:spcPts val="1000"/>
              </a:spcBef>
              <a:defRPr sz="2200">
                <a:latin typeface="Arial"/>
                <a:ea typeface="Arial"/>
                <a:cs typeface="Arial"/>
                <a:sym typeface="Arial"/>
              </a:defRPr>
            </a:pPr>
          </a:p>
          <a:p>
            <a:pPr algn="just">
              <a:lnSpc>
                <a:spcPct val="90000"/>
              </a:lnSpc>
              <a:spcBef>
                <a:spcPts val="1000"/>
              </a:spcBef>
              <a:defRPr sz="2200">
                <a:latin typeface="Arial"/>
                <a:ea typeface="Arial"/>
                <a:cs typeface="Arial"/>
                <a:sym typeface="Arial"/>
              </a:defRPr>
            </a:pPr>
          </a:p>
        </p:txBody>
      </p:sp>
      <p:pic>
        <p:nvPicPr>
          <p:cNvPr id="155" name="Google Shape;86;p13" descr="Google Shape;86;p13"/>
          <p:cNvPicPr>
            <a:picLocks noChangeAspect="1"/>
          </p:cNvPicPr>
          <p:nvPr/>
        </p:nvPicPr>
        <p:blipFill>
          <a:blip r:embed="rId2">
            <a:extLst/>
          </a:blip>
          <a:stretch>
            <a:fillRect/>
          </a:stretch>
        </p:blipFill>
        <p:spPr>
          <a:xfrm>
            <a:off x="10535600" y="0"/>
            <a:ext cx="1656401" cy="1495169"/>
          </a:xfrm>
          <a:prstGeom prst="rect">
            <a:avLst/>
          </a:prstGeom>
          <a:ln w="12700">
            <a:miter lim="400000"/>
          </a:ln>
        </p:spPr>
      </p:pic>
      <p:pic>
        <p:nvPicPr>
          <p:cNvPr id="156" name="Picture 7" descr="Picture 7"/>
          <p:cNvPicPr>
            <a:picLocks noChangeAspect="1"/>
          </p:cNvPicPr>
          <p:nvPr/>
        </p:nvPicPr>
        <p:blipFill>
          <a:blip r:embed="rId3">
            <a:extLst/>
          </a:blip>
          <a:stretch>
            <a:fillRect/>
          </a:stretch>
        </p:blipFill>
        <p:spPr>
          <a:xfrm>
            <a:off x="5921030" y="3512573"/>
            <a:ext cx="3543301" cy="2800351"/>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
        <p:nvSpPr>
          <p:cNvPr id="157" name="TextBox 10"/>
          <p:cNvSpPr txBox="1"/>
          <p:nvPr/>
        </p:nvSpPr>
        <p:spPr>
          <a:xfrm>
            <a:off x="6301816" y="3442242"/>
            <a:ext cx="3117425" cy="234862"/>
          </a:xfrm>
          <a:prstGeom prst="rect">
            <a:avLst/>
          </a:prstGeom>
          <a:gradFill>
            <a:gsLst>
              <a:gs pos="0">
                <a:schemeClr val="accent3">
                  <a:lumOff val="17344"/>
                </a:schemeClr>
              </a:gs>
              <a:gs pos="50000">
                <a:srgbClr val="C7C7C7"/>
              </a:gs>
              <a:gs pos="100000">
                <a:schemeClr val="accent3">
                  <a:lumOff val="10616"/>
                </a:schemeClr>
              </a:gs>
            </a:gsLst>
            <a:lin ang="5400000"/>
          </a:gradFill>
          <a:ln w="6350">
            <a:solidFill>
              <a:srgbClr val="000000"/>
            </a:solidFill>
            <a:miter/>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CRUDE MARRIAGE RATE AND SUICIDE RATE VS YEAR</a:t>
            </a:r>
          </a:p>
        </p:txBody>
      </p:sp>
      <p:pic>
        <p:nvPicPr>
          <p:cNvPr id="158" name="Picture 12" descr="Picture 12"/>
          <p:cNvPicPr>
            <a:picLocks noChangeAspect="1"/>
          </p:cNvPicPr>
          <p:nvPr/>
        </p:nvPicPr>
        <p:blipFill>
          <a:blip r:embed="rId4">
            <a:extLst/>
          </a:blip>
          <a:stretch>
            <a:fillRect/>
          </a:stretch>
        </p:blipFill>
        <p:spPr>
          <a:xfrm>
            <a:off x="5921030" y="130861"/>
            <a:ext cx="3498211" cy="3184937"/>
          </a:xfrm>
          <a:prstGeom prst="rect">
            <a:avLst/>
          </a:prstGeom>
          <a:ln w="38100" cap="sq">
            <a:solidFill>
              <a:srgbClr val="000000"/>
            </a:solidFill>
            <a:miter/>
          </a:ln>
          <a:effectLst>
            <a:outerShdw sx="100000" sy="100000" kx="0" ky="0" algn="b" rotWithShape="0" blurRad="50800" dist="38100" dir="2700000">
              <a:srgbClr val="000000">
                <a:alpha val="43000"/>
              </a:srgbClr>
            </a:outerShdw>
          </a:effectLst>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