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8" r:id="rId3"/>
    <p:sldId id="260"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99"/>
    <a:srgbClr val="000099"/>
    <a:srgbClr val="FF7C80"/>
    <a:srgbClr val="996633"/>
    <a:srgbClr val="00FFCC"/>
    <a:srgbClr val="FF66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4660"/>
  </p:normalViewPr>
  <p:slideViewPr>
    <p:cSldViewPr snapToGrid="0">
      <p:cViewPr varScale="1">
        <p:scale>
          <a:sx n="73" d="100"/>
          <a:sy n="73"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3FEEA-7EF8-4B4F-B647-AD5DE229E75B}" type="datetimeFigureOut">
              <a:rPr lang="en-IN" smtClean="0"/>
              <a:t>06-04-2025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19EBBD-D052-4B1B-97A1-FED2D203AD11}" type="slidenum">
              <a:rPr lang="en-IN" smtClean="0"/>
              <a:t>‹#›</a:t>
            </a:fld>
            <a:endParaRPr lang="en-IN"/>
          </a:p>
        </p:txBody>
      </p:sp>
    </p:spTree>
    <p:extLst>
      <p:ext uri="{BB962C8B-B14F-4D97-AF65-F5344CB8AC3E}">
        <p14:creationId xmlns:p14="http://schemas.microsoft.com/office/powerpoint/2010/main" val="400250551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21C35-106D-45D2-98A3-D27A656E76DB}"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554F3-B0BD-42B2-A7DD-86BA5FCB815B}" type="slidenum">
              <a:rPr lang="en-IN" smtClean="0"/>
              <a:t>‹#›</a:t>
            </a:fld>
            <a:endParaRPr lang="en-IN"/>
          </a:p>
        </p:txBody>
      </p:sp>
    </p:spTree>
    <p:extLst>
      <p:ext uri="{BB962C8B-B14F-4D97-AF65-F5344CB8AC3E}">
        <p14:creationId xmlns:p14="http://schemas.microsoft.com/office/powerpoint/2010/main" val="28468317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D713962-4865-4228-81E3-00D3CFBC0BFA}"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8300" y="6445250"/>
            <a:ext cx="2743200" cy="365125"/>
          </a:xfrm>
        </p:spPr>
        <p:txBody>
          <a:bodyPr/>
          <a:lstStyle/>
          <a:p>
            <a:fld id="{38A635C9-4A98-4745-BD96-9D0E32025E69}" type="slidenum">
              <a:rPr lang="en-IN" smtClean="0"/>
              <a:t>‹#›</a:t>
            </a:fld>
            <a:endParaRPr lang="en-IN" dirty="0"/>
          </a:p>
        </p:txBody>
      </p:sp>
    </p:spTree>
    <p:extLst>
      <p:ext uri="{BB962C8B-B14F-4D97-AF65-F5344CB8AC3E}">
        <p14:creationId xmlns:p14="http://schemas.microsoft.com/office/powerpoint/2010/main" val="2441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C6663D-5144-4E9D-ACC1-AE116A0B35F1}"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69819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C72366-8802-4337-B04F-63ED80D84AF4}"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29998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159816-9E0E-4378-B675-9EC54FD6E1EE}"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33327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0435-5393-459B-B8D1-48E7839C38C5}"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64954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52D6B79-AEBC-4F2D-871B-4F95F7AD7A80}"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41064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2545F7-ABF2-4D18-ACD2-7BD0A8EF4B83}" type="datetime1">
              <a:rPr lang="en-IN" smtClean="0"/>
              <a:t>06-04-2025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41433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7FE66FB-CD15-47C6-89EF-F7FE10D1EED8}" type="datetime1">
              <a:rPr lang="en-IN" smtClean="0"/>
              <a:t>06-04-2025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49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6808B-F1D3-4175-85AD-E8FCCDE72517}" type="datetime1">
              <a:rPr lang="en-IN" smtClean="0"/>
              <a:t>06-04-2025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85576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3C0D1-6746-44E2-8941-ACBF328B313B}"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87909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9EB3B-693B-49EE-AD0C-7C04F31CDB5B}"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205872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04D1D-AFCB-4734-808E-3BDFE7C445A8}" type="datetime1">
              <a:rPr lang="en-IN" smtClean="0"/>
              <a:t>06-04-2025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83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38A635C9-4A98-4745-BD96-9D0E32025E69}" type="slidenum">
              <a:rPr lang="en-IN" smtClean="0"/>
              <a:pPr/>
              <a:t>‹#›</a:t>
            </a:fld>
            <a:endParaRPr lang="en-IN" dirty="0"/>
          </a:p>
        </p:txBody>
      </p:sp>
    </p:spTree>
    <p:extLst>
      <p:ext uri="{BB962C8B-B14F-4D97-AF65-F5344CB8AC3E}">
        <p14:creationId xmlns:p14="http://schemas.microsoft.com/office/powerpoint/2010/main" val="5977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8B3B0A-D291-4B7B-AB48-0197BCAFFEFD}"/>
              </a:ext>
            </a:extLst>
          </p:cNvPr>
          <p:cNvSpPr txBox="1"/>
          <p:nvPr/>
        </p:nvSpPr>
        <p:spPr>
          <a:xfrm>
            <a:off x="4232" y="2966411"/>
            <a:ext cx="12192000" cy="707886"/>
          </a:xfrm>
          <a:prstGeom prst="rect">
            <a:avLst/>
          </a:prstGeom>
          <a:solidFill>
            <a:srgbClr val="C00000"/>
          </a:solidFill>
          <a:effectLst>
            <a:outerShdw blurRad="50800" dist="38100" dir="2700000" algn="tl" rotWithShape="0">
              <a:prstClr val="black">
                <a:alpha val="40000"/>
              </a:prstClr>
            </a:outerShdw>
          </a:effectLst>
        </p:spPr>
        <p:txBody>
          <a:bodyPr wrap="square" rtlCol="0" anchor="ctr">
            <a:spAutoFit/>
          </a:bodyPr>
          <a:lstStyle/>
          <a:p>
            <a:pPr algn="ctr"/>
            <a:r>
              <a:rPr lang="en-US" altLang="ko-KR" sz="4000" dirty="0">
                <a:solidFill>
                  <a:schemeClr val="bg1"/>
                </a:solidFill>
                <a:latin typeface="Times New Roman" pitchFamily="18" charset="0"/>
                <a:cs typeface="Times New Roman" pitchFamily="18" charset="0"/>
              </a:rPr>
              <a:t>Healthcare Data Analytics Platform</a:t>
            </a:r>
            <a:endParaRPr lang="ko-KR" altLang="en-US" sz="4000" dirty="0">
              <a:solidFill>
                <a:schemeClr val="bg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CF8B3B0A-D291-4B7B-AB48-0197BCAFFEFD}"/>
              </a:ext>
            </a:extLst>
          </p:cNvPr>
          <p:cNvSpPr txBox="1"/>
          <p:nvPr/>
        </p:nvSpPr>
        <p:spPr>
          <a:xfrm>
            <a:off x="2798633" y="5867116"/>
            <a:ext cx="6579821" cy="369332"/>
          </a:xfrm>
          <a:prstGeom prst="rect">
            <a:avLst/>
          </a:prstGeom>
          <a:noFill/>
        </p:spPr>
        <p:txBody>
          <a:bodyPr wrap="square" rtlCol="0" anchor="ctr">
            <a:spAutoFit/>
          </a:bodyPr>
          <a:lstStyle/>
          <a:p>
            <a:pPr algn="ctr"/>
            <a:r>
              <a:rPr lang="en-US" altLang="ko-KR" b="1" dirty="0">
                <a:solidFill>
                  <a:srgbClr val="000099"/>
                </a:solidFill>
                <a:latin typeface="Times New Roman" pitchFamily="18" charset="0"/>
                <a:cs typeface="Times New Roman" pitchFamily="18" charset="0"/>
              </a:rPr>
              <a:t>Symbiosis Institute of Technology, Nagpur Campus</a:t>
            </a:r>
            <a:endParaRPr lang="ko-KR" altLang="en-US" b="1" dirty="0">
              <a:solidFill>
                <a:srgbClr val="000099"/>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CF8B3B0A-D291-4B7B-AB48-0197BCAFFEFD}"/>
              </a:ext>
            </a:extLst>
          </p:cNvPr>
          <p:cNvSpPr txBox="1"/>
          <p:nvPr/>
        </p:nvSpPr>
        <p:spPr>
          <a:xfrm>
            <a:off x="1133105" y="1565205"/>
            <a:ext cx="9853560" cy="1015663"/>
          </a:xfrm>
          <a:prstGeom prst="rect">
            <a:avLst/>
          </a:prstGeom>
          <a:noFill/>
        </p:spPr>
        <p:txBody>
          <a:bodyPr wrap="square" rtlCol="0" anchor="ctr">
            <a:spAutoFit/>
          </a:bodyPr>
          <a:lstStyle/>
          <a:p>
            <a:pPr algn="ctr"/>
            <a:r>
              <a:rPr lang="en-US" altLang="ko-KR" sz="6000" dirty="0" smtClean="0">
                <a:solidFill>
                  <a:srgbClr val="000099"/>
                </a:solidFill>
                <a:latin typeface="Times New Roman" pitchFamily="18" charset="0"/>
                <a:cs typeface="Times New Roman" pitchFamily="18" charset="0"/>
              </a:rPr>
              <a:t>Capstone Project Presentation</a:t>
            </a:r>
            <a:endParaRPr lang="en-US" altLang="ko-KR" sz="6000" dirty="0">
              <a:solidFill>
                <a:srgbClr val="000099"/>
              </a:solidFill>
              <a:latin typeface="Times New Roman" pitchFamily="18" charset="0"/>
              <a:cs typeface="Times New Roman" pitchFamily="18" charset="0"/>
            </a:endParaRPr>
          </a:p>
        </p:txBody>
      </p:sp>
      <p:sp>
        <p:nvSpPr>
          <p:cNvPr id="43" name="TextBox 42">
            <a:extLst>
              <a:ext uri="{FF2B5EF4-FFF2-40B4-BE49-F238E27FC236}">
                <a16:creationId xmlns:a16="http://schemas.microsoft.com/office/drawing/2014/main" id="{CF8B3B0A-D291-4B7B-AB48-0197BCAFFEFD}"/>
              </a:ext>
            </a:extLst>
          </p:cNvPr>
          <p:cNvSpPr txBox="1"/>
          <p:nvPr/>
        </p:nvSpPr>
        <p:spPr>
          <a:xfrm>
            <a:off x="295062" y="3722569"/>
            <a:ext cx="11343944" cy="2246769"/>
          </a:xfrm>
          <a:prstGeom prst="rect">
            <a:avLst/>
          </a:prstGeom>
          <a:noFill/>
        </p:spPr>
        <p:txBody>
          <a:bodyPr wrap="square" rtlCol="0" anchor="ctr">
            <a:spAutoFit/>
          </a:bodyPr>
          <a:lstStyle/>
          <a:p>
            <a:pPr algn="ctr"/>
            <a:r>
              <a:rPr lang="en-US" altLang="ko-KR" sz="2000" dirty="0" smtClean="0">
                <a:solidFill>
                  <a:srgbClr val="000099"/>
                </a:solidFill>
                <a:latin typeface="Times New Roman" pitchFamily="18" charset="0"/>
                <a:cs typeface="Times New Roman" pitchFamily="18" charset="0"/>
              </a:rPr>
              <a:t>SHAURYA POTDUKE[22070521011]</a:t>
            </a:r>
          </a:p>
          <a:p>
            <a:pPr algn="ctr"/>
            <a:r>
              <a:rPr lang="en-US" altLang="ko-KR" sz="2000" dirty="0" smtClean="0">
                <a:solidFill>
                  <a:srgbClr val="000099"/>
                </a:solidFill>
                <a:latin typeface="Times New Roman" pitchFamily="18" charset="0"/>
                <a:cs typeface="Times New Roman" pitchFamily="18" charset="0"/>
              </a:rPr>
              <a:t>RUTHVEK KANAN [22070521031]</a:t>
            </a:r>
          </a:p>
          <a:p>
            <a:pPr algn="ctr"/>
            <a:r>
              <a:rPr lang="en-US" altLang="ko-KR" sz="2000" dirty="0" smtClean="0">
                <a:solidFill>
                  <a:srgbClr val="000099"/>
                </a:solidFill>
                <a:latin typeface="Times New Roman" pitchFamily="18" charset="0"/>
                <a:cs typeface="Times New Roman" pitchFamily="18" charset="0"/>
              </a:rPr>
              <a:t>SHREYAS KASTURE [22070521032]</a:t>
            </a:r>
            <a:endParaRPr lang="en-US" altLang="ko-KR" sz="2000" dirty="0">
              <a:solidFill>
                <a:srgbClr val="000099"/>
              </a:solidFill>
              <a:latin typeface="Times New Roman" pitchFamily="18" charset="0"/>
              <a:cs typeface="Times New Roman" pitchFamily="18" charset="0"/>
            </a:endParaRPr>
          </a:p>
          <a:p>
            <a:pPr algn="ctr"/>
            <a:r>
              <a:rPr lang="en-US" altLang="ko-KR" sz="2000" dirty="0" smtClean="0">
                <a:solidFill>
                  <a:srgbClr val="000099"/>
                </a:solidFill>
                <a:latin typeface="Times New Roman" pitchFamily="18" charset="0"/>
                <a:cs typeface="Times New Roman" pitchFamily="18" charset="0"/>
              </a:rPr>
              <a:t>Group </a:t>
            </a:r>
            <a:r>
              <a:rPr lang="en-US" altLang="ko-KR" sz="2000" dirty="0">
                <a:solidFill>
                  <a:srgbClr val="000099"/>
                </a:solidFill>
                <a:latin typeface="Times New Roman" pitchFamily="18" charset="0"/>
                <a:cs typeface="Times New Roman" pitchFamily="18" charset="0"/>
              </a:rPr>
              <a:t>No</a:t>
            </a:r>
            <a:r>
              <a:rPr lang="en-US" altLang="ko-KR" sz="2000" dirty="0" smtClean="0">
                <a:solidFill>
                  <a:srgbClr val="000099"/>
                </a:solidFill>
                <a:latin typeface="Times New Roman" pitchFamily="18" charset="0"/>
                <a:cs typeface="Times New Roman" pitchFamily="18" charset="0"/>
              </a:rPr>
              <a:t>: 83</a:t>
            </a:r>
            <a:endParaRPr lang="en-US" altLang="ko-KR" sz="2000" dirty="0">
              <a:solidFill>
                <a:srgbClr val="000099"/>
              </a:solidFill>
              <a:latin typeface="Times New Roman" pitchFamily="18" charset="0"/>
              <a:cs typeface="Times New Roman" pitchFamily="18" charset="0"/>
            </a:endParaRPr>
          </a:p>
          <a:p>
            <a:pPr algn="ctr"/>
            <a:r>
              <a:rPr lang="en-US" altLang="ko-KR" sz="2000" dirty="0">
                <a:solidFill>
                  <a:srgbClr val="000099"/>
                </a:solidFill>
                <a:latin typeface="Times New Roman" pitchFamily="18" charset="0"/>
                <a:cs typeface="Times New Roman" pitchFamily="18" charset="0"/>
              </a:rPr>
              <a:t>Sem: </a:t>
            </a:r>
            <a:r>
              <a:rPr lang="en-US" altLang="ko-KR" sz="2000" dirty="0" smtClean="0">
                <a:solidFill>
                  <a:srgbClr val="000099"/>
                </a:solidFill>
                <a:latin typeface="Times New Roman" pitchFamily="18" charset="0"/>
                <a:cs typeface="Times New Roman" pitchFamily="18" charset="0"/>
              </a:rPr>
              <a:t>6</a:t>
            </a:r>
            <a:endParaRPr lang="en-US" altLang="ko-KR" sz="2000" dirty="0">
              <a:solidFill>
                <a:srgbClr val="000099"/>
              </a:solidFill>
              <a:latin typeface="Times New Roman" pitchFamily="18" charset="0"/>
              <a:cs typeface="Times New Roman" pitchFamily="18" charset="0"/>
            </a:endParaRPr>
          </a:p>
          <a:p>
            <a:pPr algn="ctr"/>
            <a:r>
              <a:rPr lang="en-US" altLang="ko-KR" sz="2000" b="1" dirty="0">
                <a:solidFill>
                  <a:srgbClr val="000099"/>
                </a:solidFill>
                <a:latin typeface="Times New Roman" pitchFamily="18" charset="0"/>
                <a:cs typeface="Times New Roman" pitchFamily="18" charset="0"/>
              </a:rPr>
              <a:t>Under the guidance of </a:t>
            </a:r>
          </a:p>
          <a:p>
            <a:pPr algn="ctr"/>
            <a:r>
              <a:rPr lang="en-US" altLang="ko-KR" sz="2000" dirty="0" smtClean="0">
                <a:solidFill>
                  <a:srgbClr val="000099"/>
                </a:solidFill>
                <a:latin typeface="Times New Roman" pitchFamily="18" charset="0"/>
                <a:cs typeface="Times New Roman" pitchFamily="18" charset="0"/>
              </a:rPr>
              <a:t>Dr. </a:t>
            </a:r>
            <a:r>
              <a:rPr lang="en-US" altLang="ko-KR" sz="2000" dirty="0" err="1" smtClean="0">
                <a:solidFill>
                  <a:srgbClr val="000099"/>
                </a:solidFill>
                <a:latin typeface="Times New Roman" pitchFamily="18" charset="0"/>
                <a:cs typeface="Times New Roman" pitchFamily="18" charset="0"/>
              </a:rPr>
              <a:t>Piyush</a:t>
            </a:r>
            <a:r>
              <a:rPr lang="en-US" altLang="ko-KR" sz="2000" dirty="0" smtClean="0">
                <a:solidFill>
                  <a:srgbClr val="000099"/>
                </a:solidFill>
                <a:latin typeface="Times New Roman" pitchFamily="18" charset="0"/>
                <a:cs typeface="Times New Roman" pitchFamily="18" charset="0"/>
              </a:rPr>
              <a:t> Chauhan</a:t>
            </a:r>
            <a:endParaRPr lang="en-US" altLang="ko-KR" sz="2000" dirty="0">
              <a:solidFill>
                <a:srgbClr val="000099"/>
              </a:solidFill>
              <a:latin typeface="Times New Roman" pitchFamily="18" charset="0"/>
              <a:cs typeface="Times New Roman" pitchFamily="18" charset="0"/>
            </a:endParaRPr>
          </a:p>
        </p:txBody>
      </p:sp>
      <p:grpSp>
        <p:nvGrpSpPr>
          <p:cNvPr id="85" name="Group 84"/>
          <p:cNvGrpSpPr/>
          <p:nvPr/>
        </p:nvGrpSpPr>
        <p:grpSpPr>
          <a:xfrm>
            <a:off x="4232" y="6382984"/>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95" name="Group 194">
            <a:extLst>
              <a:ext uri="{FF2B5EF4-FFF2-40B4-BE49-F238E27FC236}">
                <a16:creationId xmlns:a16="http://schemas.microsoft.com/office/drawing/2014/main" id="{565E93E9-4624-4300-9736-8AD2206DEEDC}"/>
              </a:ext>
            </a:extLst>
          </p:cNvPr>
          <p:cNvGrpSpPr/>
          <p:nvPr/>
        </p:nvGrpSpPr>
        <p:grpSpPr>
          <a:xfrm>
            <a:off x="450920" y="6490548"/>
            <a:ext cx="4247655" cy="273466"/>
            <a:chOff x="4366684" y="2926127"/>
            <a:chExt cx="3278335" cy="2571063"/>
          </a:xfrm>
        </p:grpSpPr>
        <p:sp>
          <p:nvSpPr>
            <p:cNvPr id="196"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7"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8"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9"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0"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1"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2"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3"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4"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5"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6"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7"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8"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9"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0"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1"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2"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3"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4"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5"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6"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7"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8"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9"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0"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1"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2"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3"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4"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5"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6"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7"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8"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9"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30"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521" y="190223"/>
            <a:ext cx="6879350" cy="999746"/>
          </a:xfrm>
          <a:prstGeom prst="rect">
            <a:avLst/>
          </a:prstGeom>
        </p:spPr>
      </p:pic>
      <p:grpSp>
        <p:nvGrpSpPr>
          <p:cNvPr id="7" name="Group 6"/>
          <p:cNvGrpSpPr/>
          <p:nvPr/>
        </p:nvGrpSpPr>
        <p:grpSpPr>
          <a:xfrm>
            <a:off x="4815395" y="6382131"/>
            <a:ext cx="7369479" cy="465286"/>
            <a:chOff x="4817758" y="6382984"/>
            <a:chExt cx="7369479" cy="465286"/>
          </a:xfrm>
        </p:grpSpPr>
        <p:sp>
          <p:nvSpPr>
            <p:cNvPr id="3" name="Rectangle 2"/>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sp>
        <p:nvSpPr>
          <p:cNvPr id="10" name="Slide Number Placeholder 9"/>
          <p:cNvSpPr>
            <a:spLocks noGrp="1"/>
          </p:cNvSpPr>
          <p:nvPr>
            <p:ph type="sldNum" sz="quarter" idx="12"/>
          </p:nvPr>
        </p:nvSpPr>
        <p:spPr/>
        <p:txBody>
          <a:bodyPr/>
          <a:lstStyle/>
          <a:p>
            <a:fld id="{38A635C9-4A98-4745-BD96-9D0E32025E69}" type="slidenum">
              <a:rPr lang="en-IN" smtClean="0"/>
              <a:t>1</a:t>
            </a:fld>
            <a:endParaRPr lang="en-IN"/>
          </a:p>
        </p:txBody>
      </p:sp>
    </p:spTree>
    <p:extLst>
      <p:ext uri="{BB962C8B-B14F-4D97-AF65-F5344CB8AC3E}">
        <p14:creationId xmlns:p14="http://schemas.microsoft.com/office/powerpoint/2010/main" val="321747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modern healthcare, data-driven decision-making is essential for improving patient outcomes, enhancing user engagement, and optimizing healthcare resources. Despite the growing adoption of digital health platforms, many organizations struggle to analyze user behavior, feature adoption, and platform usability effectively. This project bridges that gap by building a Healthcare Data Analytics Platform that not only visualizes engagement trends but also leverages predictive modeling to identify factors influencing user satisfaction, accessibility, and health-related interactions. The insights derived can serve as a benchmark for developing better healthcare technology solutions that cater to patient and caregiver needs.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8A635C9-4A98-4745-BD96-9D0E32025E69}" type="slidenum">
              <a:rPr lang="en-IN" smtClean="0"/>
              <a:t>2</a:t>
            </a:fld>
            <a:endParaRPr lang="en-IN"/>
          </a:p>
        </p:txBody>
      </p:sp>
    </p:spTree>
    <p:extLst>
      <p:ext uri="{BB962C8B-B14F-4D97-AF65-F5344CB8AC3E}">
        <p14:creationId xmlns:p14="http://schemas.microsoft.com/office/powerpoint/2010/main" val="3396730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To Collect and Analyze Healthcare </a:t>
            </a:r>
            <a:r>
              <a:rPr lang="en-US" sz="2400" dirty="0" smtClean="0">
                <a:latin typeface="Times New Roman" panose="02020603050405020304" pitchFamily="18" charset="0"/>
                <a:cs typeface="Times New Roman" panose="02020603050405020304" pitchFamily="18" charset="0"/>
              </a:rPr>
              <a:t>Data</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Identify Key Factors Influencing User </a:t>
            </a:r>
            <a:r>
              <a:rPr lang="en-US" sz="2400" dirty="0" smtClean="0">
                <a:latin typeface="Times New Roman" panose="02020603050405020304" pitchFamily="18" charset="0"/>
                <a:cs typeface="Times New Roman" panose="02020603050405020304" pitchFamily="18" charset="0"/>
              </a:rPr>
              <a:t>Satisfaction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Visualize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Through </a:t>
            </a:r>
            <a:r>
              <a:rPr lang="en-US" sz="2400" dirty="0" smtClean="0">
                <a:latin typeface="Times New Roman" panose="02020603050405020304" pitchFamily="18" charset="0"/>
                <a:cs typeface="Times New Roman" panose="02020603050405020304" pitchFamily="18" charset="0"/>
              </a:rPr>
              <a:t>Dashboards</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Apply Machine Learning Models for Prediction and </a:t>
            </a:r>
            <a:r>
              <a:rPr lang="en-US" sz="2400" dirty="0" smtClean="0">
                <a:latin typeface="Times New Roman" panose="02020603050405020304" pitchFamily="18" charset="0"/>
                <a:cs typeface="Times New Roman" panose="02020603050405020304" pitchFamily="18" charset="0"/>
              </a:rPr>
              <a:t>Insights</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Recommend Future Enhancements Based on Analytical </a:t>
            </a:r>
            <a:r>
              <a:rPr lang="en-US" sz="2400" dirty="0" smtClean="0">
                <a:latin typeface="Times New Roman" panose="02020603050405020304" pitchFamily="18" charset="0"/>
                <a:cs typeface="Times New Roman" panose="02020603050405020304" pitchFamily="18" charset="0"/>
              </a:rPr>
              <a:t>Findings</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8A635C9-4A98-4745-BD96-9D0E32025E69}" type="slidenum">
              <a:rPr lang="en-IN" smtClean="0"/>
              <a:t>3</a:t>
            </a:fld>
            <a:endParaRPr lang="en-IN"/>
          </a:p>
        </p:txBody>
      </p:sp>
    </p:spTree>
    <p:extLst>
      <p:ext uri="{BB962C8B-B14F-4D97-AF65-F5344CB8AC3E}">
        <p14:creationId xmlns:p14="http://schemas.microsoft.com/office/powerpoint/2010/main" val="403294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38200" y="1394550"/>
            <a:ext cx="10515600" cy="5463450"/>
          </a:xfrm>
        </p:spPr>
        <p:txBody>
          <a:bodyPr>
            <a:noAutofit/>
          </a:bodyPr>
          <a:lstStyle/>
          <a:p>
            <a:r>
              <a:rPr lang="en-IN" sz="2400" dirty="0">
                <a:latin typeface="Times New Roman" panose="02020603050405020304" pitchFamily="18" charset="0"/>
                <a:cs typeface="Times New Roman" panose="02020603050405020304" pitchFamily="18" charset="0"/>
              </a:rPr>
              <a:t>Data </a:t>
            </a:r>
            <a:r>
              <a:rPr lang="en-IN" sz="2400" dirty="0" err="1">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&amp; </a:t>
            </a:r>
            <a:r>
              <a:rPr lang="en-IN" sz="2400" dirty="0" smtClean="0">
                <a:latin typeface="Times New Roman" panose="02020603050405020304" pitchFamily="18" charset="0"/>
                <a:cs typeface="Times New Roman" panose="02020603050405020304" pitchFamily="18" charset="0"/>
              </a:rPr>
              <a:t>Cleaning</a:t>
            </a:r>
          </a:p>
          <a:p>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Exploratory Data Analysis (EDA</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Machine </a:t>
            </a:r>
            <a:r>
              <a:rPr lang="en-IN" sz="2400" dirty="0">
                <a:latin typeface="Times New Roman" panose="02020603050405020304" pitchFamily="18" charset="0"/>
                <a:cs typeface="Times New Roman" panose="02020603050405020304" pitchFamily="18" charset="0"/>
              </a:rPr>
              <a:t>Learning </a:t>
            </a:r>
            <a:r>
              <a:rPr lang="en-IN" sz="2400" dirty="0" smtClean="0">
                <a:latin typeface="Times New Roman" panose="02020603050405020304" pitchFamily="18" charset="0"/>
                <a:cs typeface="Times New Roman" panose="02020603050405020304" pitchFamily="18" charset="0"/>
              </a:rPr>
              <a:t>Models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	Linear Regression</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	Logistic Regression</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	Multiple Regression</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Interactive Visualizations</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Cloud </a:t>
            </a:r>
            <a:r>
              <a:rPr lang="en-IN" sz="2400" dirty="0">
                <a:latin typeface="Times New Roman" panose="02020603050405020304" pitchFamily="18" charset="0"/>
                <a:cs typeface="Times New Roman" panose="02020603050405020304" pitchFamily="18" charset="0"/>
              </a:rPr>
              <a:t>Deployment</a:t>
            </a:r>
          </a:p>
        </p:txBody>
      </p:sp>
      <p:sp>
        <p:nvSpPr>
          <p:cNvPr id="4" name="Slide Number Placeholder 3"/>
          <p:cNvSpPr>
            <a:spLocks noGrp="1"/>
          </p:cNvSpPr>
          <p:nvPr>
            <p:ph type="sldNum" sz="quarter" idx="12"/>
          </p:nvPr>
        </p:nvSpPr>
        <p:spPr/>
        <p:txBody>
          <a:bodyPr/>
          <a:lstStyle/>
          <a:p>
            <a:fld id="{38A635C9-4A98-4745-BD96-9D0E32025E69}" type="slidenum">
              <a:rPr lang="en-IN" smtClean="0"/>
              <a:t>4</a:t>
            </a:fld>
            <a:endParaRPr lang="en-IN"/>
          </a:p>
        </p:txBody>
      </p:sp>
      <p:pic>
        <p:nvPicPr>
          <p:cNvPr id="5" name="Picture 4"/>
          <p:cNvPicPr>
            <a:picLocks noChangeAspect="1"/>
          </p:cNvPicPr>
          <p:nvPr/>
        </p:nvPicPr>
        <p:blipFill>
          <a:blip r:embed="rId2"/>
          <a:stretch>
            <a:fillRect/>
          </a:stretch>
        </p:blipFill>
        <p:spPr>
          <a:xfrm>
            <a:off x="6162879" y="1394550"/>
            <a:ext cx="5401648" cy="1852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162879" y="3959176"/>
            <a:ext cx="5401648" cy="2186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0574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Findings / Results</a:t>
            </a:r>
          </a:p>
        </p:txBody>
      </p:sp>
      <p:sp>
        <p:nvSpPr>
          <p:cNvPr id="3" name="Slide Number Placeholder 2"/>
          <p:cNvSpPr>
            <a:spLocks noGrp="1"/>
          </p:cNvSpPr>
          <p:nvPr>
            <p:ph type="sldNum" sz="quarter" idx="12"/>
          </p:nvPr>
        </p:nvSpPr>
        <p:spPr/>
        <p:txBody>
          <a:bodyPr/>
          <a:lstStyle/>
          <a:p>
            <a:fld id="{38A635C9-4A98-4745-BD96-9D0E32025E69}" type="slidenum">
              <a:rPr lang="en-IN" smtClean="0"/>
              <a:t>5</a:t>
            </a:fld>
            <a:endParaRPr lang="en-IN"/>
          </a:p>
        </p:txBody>
      </p:sp>
      <p:pic>
        <p:nvPicPr>
          <p:cNvPr id="4" name="Picture 3" descr="C:\Users\Dell\Desktop\COLLEGE ASSIGNMENTS\SEMESTER 6\CAPSTONE\FINAL REPORT\Dashboard Power B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657" y="1566863"/>
            <a:ext cx="11364685" cy="4926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0865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&amp; Future Scope</a:t>
            </a:r>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The project successfully analyzed user data to enhance the CARF platform </a:t>
            </a:r>
            <a:r>
              <a:rPr lang="en-US" dirty="0">
                <a:latin typeface="Times New Roman" panose="02020603050405020304" pitchFamily="18" charset="0"/>
                <a:cs typeface="Times New Roman" panose="02020603050405020304" pitchFamily="18" charset="0"/>
              </a:rPr>
              <a:t>using regression models and visual tools. It identified key factors affecting satisfaction, usability, and engagement. The system provided interactive insights via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and Power BI. In the future, the platform can include real-time data, advanced models, and personalized recommendations. This will help CARF make data-informed improvements and better serve users.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8A635C9-4A98-4745-BD96-9D0E32025E69}" type="slidenum">
              <a:rPr lang="en-IN" smtClean="0"/>
              <a:t>6</a:t>
            </a:fld>
            <a:endParaRPr lang="en-IN"/>
          </a:p>
        </p:txBody>
      </p:sp>
    </p:spTree>
    <p:extLst>
      <p:ext uri="{BB962C8B-B14F-4D97-AF65-F5344CB8AC3E}">
        <p14:creationId xmlns:p14="http://schemas.microsoft.com/office/powerpoint/2010/main" val="2472001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TotalTime>
  <Words>283</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맑은 고딕</vt:lpstr>
      <vt:lpstr>Arial</vt:lpstr>
      <vt:lpstr>Calibri</vt:lpstr>
      <vt:lpstr>Calibri Light</vt:lpstr>
      <vt:lpstr>Times New Roman</vt:lpstr>
      <vt:lpstr>Office Theme</vt:lpstr>
      <vt:lpstr>PowerPoint Presentation</vt:lpstr>
      <vt:lpstr>Introduction</vt:lpstr>
      <vt:lpstr>Objectives</vt:lpstr>
      <vt:lpstr>Methodology</vt:lpstr>
      <vt:lpstr>Key Findings / Results</vt:lpstr>
      <vt:lpstr>Conclusion &amp; Future Scope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122</cp:revision>
  <dcterms:created xsi:type="dcterms:W3CDTF">2024-06-03T04:50:38Z</dcterms:created>
  <dcterms:modified xsi:type="dcterms:W3CDTF">2025-04-06T09:36:28Z</dcterms:modified>
</cp:coreProperties>
</file>