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3" r:id="rId9"/>
    <p:sldId id="265" r:id="rId10"/>
    <p:sldId id="266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shtanwar/global-data-on-sustainable-energy" TargetMode="External"/><Relationship Id="rId2" Type="http://schemas.openxmlformats.org/officeDocument/2006/relationships/hyperlink" Target="https://sdgs.un.org/goa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reyas521032/EcoVision-Sustainable-Energy-Analytics-Platform" TargetMode="External"/><Relationship Id="rId4" Type="http://schemas.openxmlformats.org/officeDocument/2006/relationships/hyperlink" Target="https://ecovision-sustainable-energy-analytics-platform-ssmp.streamlit.ap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41367" y="21463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EcoVision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Sustainable Energy Analytics Platform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96EE101-6A04-C859-9CFD-4A13715C53CB}"/>
              </a:ext>
            </a:extLst>
          </p:cNvPr>
          <p:cNvSpPr txBox="1"/>
          <p:nvPr/>
        </p:nvSpPr>
        <p:spPr>
          <a:xfrm>
            <a:off x="4963418" y="2948381"/>
            <a:ext cx="479353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Symbiosis Institute of </a:t>
            </a:r>
          </a:p>
          <a:p>
            <a:r>
              <a:rPr lang="en-US" dirty="0">
                <a:solidFill>
                  <a:schemeClr val="bg1"/>
                </a:solidFill>
              </a:rPr>
              <a:t>Technology, Nagpur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By-</a:t>
            </a:r>
          </a:p>
          <a:p>
            <a:r>
              <a:rPr lang="en-US" dirty="0">
                <a:solidFill>
                  <a:schemeClr val="bg1"/>
                </a:solidFill>
              </a:rPr>
              <a:t>Shreyas Kasture  </a:t>
            </a:r>
          </a:p>
          <a:p>
            <a:r>
              <a:rPr lang="en-US" dirty="0">
                <a:solidFill>
                  <a:schemeClr val="bg1"/>
                </a:solidFill>
              </a:rPr>
              <a:t>Shaurya Potdukhe</a:t>
            </a:r>
          </a:p>
          <a:p>
            <a:r>
              <a:rPr lang="en-US" dirty="0">
                <a:solidFill>
                  <a:schemeClr val="bg1"/>
                </a:solidFill>
              </a:rPr>
              <a:t>Mahati Akella</a:t>
            </a:r>
          </a:p>
          <a:p>
            <a:r>
              <a:rPr lang="en-US" dirty="0">
                <a:solidFill>
                  <a:schemeClr val="bg1"/>
                </a:solidFill>
              </a:rPr>
              <a:t>Prakriti Kumari</a:t>
            </a:r>
          </a:p>
          <a:p>
            <a:r>
              <a:rPr lang="en-US" dirty="0">
                <a:solidFill>
                  <a:schemeClr val="bg1"/>
                </a:solidFill>
              </a:rPr>
              <a:t>Jay Agrawal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91CD6-586A-31B8-BCBA-238FD16D3FBE}"/>
              </a:ext>
            </a:extLst>
          </p:cNvPr>
          <p:cNvSpPr txBox="1"/>
          <p:nvPr/>
        </p:nvSpPr>
        <p:spPr>
          <a:xfrm>
            <a:off x="7398469" y="4081488"/>
            <a:ext cx="4793531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22070521032</a:t>
            </a:r>
          </a:p>
          <a:p>
            <a:r>
              <a:rPr lang="en-US" dirty="0">
                <a:solidFill>
                  <a:schemeClr val="bg1"/>
                </a:solidFill>
              </a:rPr>
              <a:t>22070521011</a:t>
            </a:r>
          </a:p>
          <a:p>
            <a:r>
              <a:rPr lang="en-US" dirty="0">
                <a:solidFill>
                  <a:schemeClr val="bg1"/>
                </a:solidFill>
              </a:rPr>
              <a:t>22070521027</a:t>
            </a:r>
          </a:p>
          <a:p>
            <a:r>
              <a:rPr lang="en-US" dirty="0">
                <a:solidFill>
                  <a:schemeClr val="bg1"/>
                </a:solidFill>
              </a:rPr>
              <a:t>22070521044</a:t>
            </a:r>
          </a:p>
          <a:p>
            <a:r>
              <a:rPr lang="en-US" dirty="0">
                <a:solidFill>
                  <a:schemeClr val="bg1"/>
                </a:solidFill>
              </a:rPr>
              <a:t>22070521069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717909-C0B9-5754-347C-6461352024E3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6FA21-7EAC-AEEE-5939-713E93A84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8" y="2156601"/>
            <a:ext cx="5875402" cy="3304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09E1D-9AF8-4ACE-0B12-A38D20EB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339" y="2156601"/>
            <a:ext cx="5875397" cy="3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38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9CF52-CE5E-2C7B-C2FB-D637C36B5DD5}"/>
              </a:ext>
            </a:extLst>
          </p:cNvPr>
          <p:cNvSpPr txBox="1"/>
          <p:nvPr/>
        </p:nvSpPr>
        <p:spPr>
          <a:xfrm>
            <a:off x="152839" y="1579263"/>
            <a:ext cx="594316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project successfully demonstrates the power of combining advanced data science, machine learning, and web development to address real-world sustainability challenges. By transforming complex energy data into accessible insights, the platform bridges the critical gap between information availability and actionable intelligence.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exemplifies applied learning at its best, integrating theoretical knowledge from multiple disciplines into a practical solution with genuine impact potential. The comprehensive approach—from data preprocessing to cloud deployment—provides invaluable experience in modern data science workflows.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technical achievement,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contributes to the broader mission of democratizing sustainability analytics, making sophisticated tools accessible to researchers, policymakers, and advocates working toward a sustainable future.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95A2A-1519-60E5-CFFC-0F99BF1B419E}"/>
              </a:ext>
            </a:extLst>
          </p:cNvPr>
          <p:cNvSpPr txBox="1"/>
          <p:nvPr/>
        </p:nvSpPr>
        <p:spPr>
          <a:xfrm>
            <a:off x="3231311" y="5309695"/>
            <a:ext cx="57293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successfully transforms the challenge of sustainability data complexity into an opportunity for informed decision-making, demonstrating how technology can accelerate progress toward global climate goals.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558EE-ECD6-574E-E98E-FCC686E982EB}"/>
              </a:ext>
            </a:extLst>
          </p:cNvPr>
          <p:cNvSpPr txBox="1"/>
          <p:nvPr/>
        </p:nvSpPr>
        <p:spPr>
          <a:xfrm>
            <a:off x="6251713" y="1579263"/>
            <a:ext cx="557510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🔮 Future Applications &amp; Extensions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Immediate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Government: Policy analysis and climate strategy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Corporate: ESG reporting and sustainability benchmarking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Academic: Research platform and educational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NGOs: Advocacy and public awareness campaigns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Platform Evolution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AI: Deep learning and natural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Integration: Live data feeds and automatic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Expansion: Multi-language support and regional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Enhancement: Dedicated mobile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5C1957-A792-9E9D-998B-4BADB22AC421}"/>
              </a:ext>
            </a:extLst>
          </p:cNvPr>
          <p:cNvSpPr txBox="1"/>
          <p:nvPr/>
        </p:nvSpPr>
        <p:spPr>
          <a:xfrm>
            <a:off x="149087" y="9881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 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16B6D-1362-2074-4832-EC423B8B0AEC}"/>
              </a:ext>
            </a:extLst>
          </p:cNvPr>
          <p:cNvSpPr txBox="1"/>
          <p:nvPr/>
        </p:nvSpPr>
        <p:spPr>
          <a:xfrm>
            <a:off x="149087" y="25811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Project Link: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FCCD6-913B-4108-610A-9F6DDBD994A0}"/>
              </a:ext>
            </a:extLst>
          </p:cNvPr>
          <p:cNvSpPr txBox="1"/>
          <p:nvPr/>
        </p:nvSpPr>
        <p:spPr>
          <a:xfrm>
            <a:off x="152839" y="1476452"/>
            <a:ext cx="60988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https://sdgs.un.org/goals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https://www.kaggle.com/datasets/anshtanwar/global-data-on-sustainable-energy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601DE-28A4-D2CA-3F95-94432BBC6CDA}"/>
              </a:ext>
            </a:extLst>
          </p:cNvPr>
          <p:cNvSpPr txBox="1"/>
          <p:nvPr/>
        </p:nvSpPr>
        <p:spPr>
          <a:xfrm>
            <a:off x="149087" y="3131887"/>
            <a:ext cx="6098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https://ecovision-sustainable-energy-analytics-platform-ssmp.streamlit.app/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AAB41-A47A-330F-B887-8B101BEE28B5}"/>
              </a:ext>
            </a:extLst>
          </p:cNvPr>
          <p:cNvSpPr txBox="1"/>
          <p:nvPr/>
        </p:nvSpPr>
        <p:spPr>
          <a:xfrm>
            <a:off x="145335" y="3774070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Link:</a:t>
            </a:r>
            <a:r>
              <a:rPr lang="en-US" sz="1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DE5EE-13BF-09CD-AF6C-89EF123C63E3}"/>
              </a:ext>
            </a:extLst>
          </p:cNvPr>
          <p:cNvSpPr txBox="1"/>
          <p:nvPr/>
        </p:nvSpPr>
        <p:spPr>
          <a:xfrm>
            <a:off x="152839" y="4354697"/>
            <a:ext cx="6430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https://github.com/Shreyas521032/EcoVision-Sustainable-Energy-Analytics-Platform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732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0776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C9D6-3C23-25CD-6640-FE5D35EDA7BC}"/>
              </a:ext>
            </a:extLst>
          </p:cNvPr>
          <p:cNvSpPr txBox="1"/>
          <p:nvPr/>
        </p:nvSpPr>
        <p:spPr>
          <a:xfrm>
            <a:off x="255104" y="1431385"/>
            <a:ext cx="540007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Global Challenge Context</a:t>
            </a:r>
          </a:p>
          <a:p>
            <a:pPr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Sustainability Crisis</a:t>
            </a:r>
          </a:p>
          <a:p>
            <a:pPr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world faces an unprecedented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emergency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urgent need for transition to sustainable energy systems. With global temperatures rising and environmental degradation accelerating,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UN Sustainable Development Goal 7 (Affordable and Clean Energy)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become critical for planetary survival and human prosperity.</a:t>
            </a:r>
          </a:p>
          <a:p>
            <a:pPr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Overwhelm Reality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having access to vast amounts of energy and sustainability data spanning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200+ countries and 20+ years (2000-2020)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stakeholders struggle to transform this raw information into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decision-making and policy formulation. A critical issue lies in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track and compare progress effectively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regions and time periods, limiting the impact of sustainability policies and initiatives.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market standpoint, there is a significant gap. Most existing analytics tools are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Business Intelligence (BI) platforms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lack focus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sustainability-specific metrics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domain knowledge. Additionally,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licensing costs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them inaccessible for many researchers, NGOs, educators, and smaller government bodies, leaving them without the tools they need to support data-driven energy transitions.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219124-3979-D016-4991-5634AA84C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49682"/>
              </p:ext>
            </p:extLst>
          </p:nvPr>
        </p:nvGraphicFramePr>
        <p:xfrm>
          <a:off x="5834269" y="1533609"/>
          <a:ext cx="6102627" cy="246888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034209">
                  <a:extLst>
                    <a:ext uri="{9D8B030D-6E8A-4147-A177-3AD203B41FA5}">
                      <a16:colId xmlns:a16="http://schemas.microsoft.com/office/drawing/2014/main" val="2779232136"/>
                    </a:ext>
                  </a:extLst>
                </a:gridCol>
                <a:gridCol w="2034209">
                  <a:extLst>
                    <a:ext uri="{9D8B030D-6E8A-4147-A177-3AD203B41FA5}">
                      <a16:colId xmlns:a16="http://schemas.microsoft.com/office/drawing/2014/main" val="1815985805"/>
                    </a:ext>
                  </a:extLst>
                </a:gridCol>
                <a:gridCol w="2034209">
                  <a:extLst>
                    <a:ext uri="{9D8B030D-6E8A-4147-A177-3AD203B41FA5}">
                      <a16:colId xmlns:a16="http://schemas.microsoft.com/office/drawing/2014/main" val="37513502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Problem Area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Current Reality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Impact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04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🔧 Data Accessibility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Raw datasets with 80,000+ data points require technical skills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80% of stakeholders cannot analyze data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5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📈 Analysis Limitations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reports, no forecasting or correlations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Missing trends and future insights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6266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🎯 Decision Support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No scenario planning or performance benchmarking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Poor policy and investment decisions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613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💬 Communication Gap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Complex data not translated to actionable insights</a:t>
                      </a:r>
                      <a:endParaRPr 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Delayed climate action and SDG progress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839920"/>
                  </a:ext>
                </a:extLst>
              </a:tr>
            </a:tbl>
          </a:graphicData>
        </a:graphic>
      </p:graphicFrame>
      <p:pic>
        <p:nvPicPr>
          <p:cNvPr id="1031" name="Picture 7" descr="Crisis Response Journal : Global crises have pushed UN goals off track,  reversing progress">
            <a:extLst>
              <a:ext uri="{FF2B5EF4-FFF2-40B4-BE49-F238E27FC236}">
                <a16:creationId xmlns:a16="http://schemas.microsoft.com/office/drawing/2014/main" id="{BEF38681-0EAC-4547-38B2-F1FE4CF3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52" y="4228225"/>
            <a:ext cx="3368659" cy="238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84671" y="920778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Objectives: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DB27EA-A00F-13B9-72CB-A8E9DC81D41A}"/>
              </a:ext>
            </a:extLst>
          </p:cNvPr>
          <p:cNvSpPr txBox="1"/>
          <p:nvPr/>
        </p:nvSpPr>
        <p:spPr>
          <a:xfrm>
            <a:off x="284671" y="1442720"/>
            <a:ext cx="71426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Science Mastery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Clean, transform, and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200+ countries sustainability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EDA, correlation studies, and trend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Generation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actionable patterns from complex datasets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Machine Learning Implementation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Build Linear Regression &amp; Random Forest models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Evaluation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MAE, MSE, R² metrics for performance assessment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Engineering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and optimize variables for prediction accuracy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Time Series Forecasting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Predictions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 energy trends using historical patterns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optimistic/realistic/pessimistic projections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 year-over-year changes and trend identification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Interactive Web Development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ML models in production-ready web dashboard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20+ interactive charts, maps, and graphs using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Experience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intuitive, responsive interface for data exploration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Domain Expertise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Sustainability Knowledge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Understand renewable energy metrics and global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patterns and regional comparisons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SDG 7 Alignment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UN Sustainable Development Goal frameworks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DC15D-CA76-E685-76A3-A263D1405E0B}"/>
              </a:ext>
            </a:extLst>
          </p:cNvPr>
          <p:cNvSpPr txBox="1"/>
          <p:nvPr/>
        </p:nvSpPr>
        <p:spPr>
          <a:xfrm>
            <a:off x="288335" y="938032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Overview: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501FED-72BB-C7FC-0457-CADCF708F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43057"/>
              </p:ext>
            </p:extLst>
          </p:nvPr>
        </p:nvGraphicFramePr>
        <p:xfrm>
          <a:off x="6192426" y="2068794"/>
          <a:ext cx="5752380" cy="228600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261461">
                  <a:extLst>
                    <a:ext uri="{9D8B030D-6E8A-4147-A177-3AD203B41FA5}">
                      <a16:colId xmlns:a16="http://schemas.microsoft.com/office/drawing/2014/main" val="2766975538"/>
                    </a:ext>
                  </a:extLst>
                </a:gridCol>
                <a:gridCol w="1573459">
                  <a:extLst>
                    <a:ext uri="{9D8B030D-6E8A-4147-A177-3AD203B41FA5}">
                      <a16:colId xmlns:a16="http://schemas.microsoft.com/office/drawing/2014/main" val="341690183"/>
                    </a:ext>
                  </a:extLst>
                </a:gridCol>
                <a:gridCol w="1917460">
                  <a:extLst>
                    <a:ext uri="{9D8B030D-6E8A-4147-A177-3AD203B41FA5}">
                      <a16:colId xmlns:a16="http://schemas.microsoft.com/office/drawing/2014/main" val="142253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Dimension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Details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Impact</a:t>
                      </a:r>
                      <a:endParaRPr lang="en-IN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08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🗺️ Geographic Coverage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200+ Countries &amp; Territories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Complete global perspective on energy transition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98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⏰ Temporal Range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21 Years (2000-2020)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Comprehensive historical trends and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80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📊 Data Points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80,000+ Individual Records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Rich, granular data for robust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71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🔢 Indicators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20+ Sustainability Metrics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Multi-dimensional view of energy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93351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E253A4C-D890-5637-E956-93DB927B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545574"/>
            <a:ext cx="2316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Dataset Scope &amp;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16DD6-BA73-96CA-CBCA-6A812C6E5C18}"/>
              </a:ext>
            </a:extLst>
          </p:cNvPr>
          <p:cNvSpPr txBox="1"/>
          <p:nvPr/>
        </p:nvSpPr>
        <p:spPr>
          <a:xfrm>
            <a:off x="288335" y="1545574"/>
            <a:ext cx="609887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Key Data Categories</a:t>
            </a:r>
          </a:p>
          <a:p>
            <a:pPr>
              <a:buNone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Energy Access &amp;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Access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Population percentage with reliable electricity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Cooking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clean fuels for cooking (% population)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Renewable Capacity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Per-capita renewable electricity generation capacity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Renewable Energy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Share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Renewable energy in total final consumption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Generation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TWh from renewables, fossil fuels, nuclear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Low-Carbon Mix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Percentage of electricity from clean sources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Environmental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Emissions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carbon dioxide emissions (metric tons)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Intensity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use per unit of GDP (MJ/$2011 PPP)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Energy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 capita consumption (kWh/person)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Economic &amp; Development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Annual economic growth rate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Economic development indicator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Flows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International clean energy investment (US$)</a:t>
            </a:r>
          </a:p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Geographic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Latitude/longitude for mapping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 per square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Area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country area in square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kilometers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30194B-4009-F22D-39B7-BFAAC80A980A}"/>
              </a:ext>
            </a:extLst>
          </p:cNvPr>
          <p:cNvSpPr txBox="1"/>
          <p:nvPr/>
        </p:nvSpPr>
        <p:spPr>
          <a:xfrm>
            <a:off x="6192426" y="4561784"/>
            <a:ext cx="58213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Analysis Capabilities Enabled</a:t>
            </a:r>
          </a:p>
          <a:p>
            <a:pPr>
              <a:buNone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Forecast future energy trends using historical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Map global sustainability performance and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Trend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acceleration/deceleration in renewable adoption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Studies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Discover relationships between economic and 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Benchmarking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 countries and track SDG progress</a:t>
            </a:r>
          </a:p>
        </p:txBody>
      </p:sp>
    </p:spTree>
    <p:extLst>
      <p:ext uri="{BB962C8B-B14F-4D97-AF65-F5344CB8AC3E}">
        <p14:creationId xmlns:p14="http://schemas.microsoft.com/office/powerpoint/2010/main" val="298233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39351" y="92964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used: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9BABA-3222-7E9B-B32C-8B27FDFA4E21}"/>
              </a:ext>
            </a:extLst>
          </p:cNvPr>
          <p:cNvSpPr txBox="1"/>
          <p:nvPr/>
        </p:nvSpPr>
        <p:spPr>
          <a:xfrm>
            <a:off x="239351" y="1395457"/>
            <a:ext cx="6098874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Frontend &amp; Web Framework</a:t>
            </a:r>
          </a:p>
          <a:p>
            <a:pPr algn="just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EcoVision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using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Python-native web application framework ideal for rapid prototyping and deployment of data apps. It enables interactive user interfaces with widgets and charts, while eliminating the need for front-end coding. Its seamless integration with Python data tools and support for real-time updates makes it ideal for building analytics dashboards for non-technical users.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Data Science &amp; Analytics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leverages powerful data libraries including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cleaning and manipulation,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numerical computing,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 styling and statistical plotting.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machine learning and statistical analysis,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implement models such as Linear Regression and Random Forest for trend analysis and predictions. The platform supports train/test splits, cross-validation, and statistical correlation analysis to discover insights and patterns in sustainability indicators.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Interactive &amp; Geographic Visualization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data exploration is powered by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dynamic charts including bar graphs, line plots, scatter plots, and geographic heatmaps. For deeper customization,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Graph Objects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build advanced multi-trace charts and maps with annotations. Geographic insights are visualized through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enables plotting country-level data using latitude and longitude coordinates.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E6E542-081E-A415-CC62-56DECE2CEE93}"/>
              </a:ext>
            </a:extLst>
          </p:cNvPr>
          <p:cNvSpPr txBox="1"/>
          <p:nvPr/>
        </p:nvSpPr>
        <p:spPr>
          <a:xfrm>
            <a:off x="6577642" y="1395457"/>
            <a:ext cx="50335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🔧 Development &amp; Deployment</a:t>
            </a:r>
          </a:p>
          <a:p>
            <a:pPr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done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popular IDEs like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dependency management handled via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primarily done on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direct integration with GitHub, automatic updates, HTTPS support, and free hosting. The platform is also compatible with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containerization and supports deployment on cloud providers such 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🗃️ Data Management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primarily stored in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format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fetched via HTTP requests if hosted externally. The backend processes include automated data cleaning, preprocessing, and transformation using Pandas.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Streamlit’s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optimize loading times and enable fast, on-demand processing.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preprocessing pipeline follows the flow: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B3A6D369-0312-2219-B450-6C90BEF4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59" y="5200933"/>
            <a:ext cx="433265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normalizeH="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CSV → Pandas </a:t>
            </a:r>
            <a:r>
              <a:rPr kumimoji="0" lang="en-US" altLang="en-US" sz="1400" b="1" i="0" u="none" strike="noStrike" normalizeH="0" baseline="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kumimoji="0" lang="en-US" altLang="en-US" sz="1400" b="1" i="0" u="none" strike="noStrike" normalizeH="0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Data Cleaning → Feature Engineering → Analysis-Ready Dataset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91976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C38C8-E5E3-8A66-42EA-2B38CACE8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4" y="1815650"/>
            <a:ext cx="10317192" cy="2937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C7A2A-1787-EC9F-BB4C-41C474CA0BD3}"/>
              </a:ext>
            </a:extLst>
          </p:cNvPr>
          <p:cNvSpPr txBox="1"/>
          <p:nvPr/>
        </p:nvSpPr>
        <p:spPr>
          <a:xfrm>
            <a:off x="3790591" y="5041443"/>
            <a:ext cx="42837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Deliverables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Web Application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Accessible analytics platform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Pipeline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Trained predictive models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 analysis modules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Technical and user guides</a:t>
            </a:r>
          </a:p>
          <a:p>
            <a:pPr algn="just"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Academic/professional showcase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6263" y="94226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E7AF9-BED0-66A2-222D-A11DC21E642A}"/>
              </a:ext>
            </a:extLst>
          </p:cNvPr>
          <p:cNvSpPr txBox="1"/>
          <p:nvPr/>
        </p:nvSpPr>
        <p:spPr>
          <a:xfrm>
            <a:off x="3317576" y="1173488"/>
            <a:ext cx="55568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intelligent, interactive web platform that transforms complex sustainability data into actionable insights, enabling data-driven decisions for global energy transition and climate action.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25AED0-FB1A-8FDF-4C2D-2047F1667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61346"/>
              </p:ext>
            </p:extLst>
          </p:nvPr>
        </p:nvGraphicFramePr>
        <p:xfrm>
          <a:off x="266262" y="2373822"/>
          <a:ext cx="5829736" cy="26517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57434">
                  <a:extLst>
                    <a:ext uri="{9D8B030D-6E8A-4147-A177-3AD203B41FA5}">
                      <a16:colId xmlns:a16="http://schemas.microsoft.com/office/drawing/2014/main" val="2347813896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2570951501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4255400538"/>
                    </a:ext>
                  </a:extLst>
                </a:gridCol>
                <a:gridCol w="1457434">
                  <a:extLst>
                    <a:ext uri="{9D8B030D-6E8A-4147-A177-3AD203B41FA5}">
                      <a16:colId xmlns:a16="http://schemas.microsoft.com/office/drawing/2014/main" val="2595761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Benefit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22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Engine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 + NumPy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80,000+ data points instantly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analysis without technical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21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🤖 ML Pipeline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trend predictions with 90%+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52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🎨 Visualization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Plotly + 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charts &amp; world 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Engaging, professional-quality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749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🌐 Web Platform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No-code dashboard 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Accessible from any device, anywhere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34076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4BE55D1-FC39-6982-F1D1-AA3C05AE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263" y="1976578"/>
            <a:ext cx="22060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🔧 Core Solution 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48CC-BABD-7A50-79AE-B0E007FD2ABB}"/>
              </a:ext>
            </a:extLst>
          </p:cNvPr>
          <p:cNvSpPr txBox="1"/>
          <p:nvPr/>
        </p:nvSpPr>
        <p:spPr>
          <a:xfrm>
            <a:off x="6368889" y="1964353"/>
            <a:ext cx="476609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Six Integrated Analysis Modules</a:t>
            </a:r>
          </a:p>
          <a:p>
            <a:pPr>
              <a:buNone/>
            </a:pP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Module 1: Overview &amp; 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KPIs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sustainability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Rankings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Top/bottom country performers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Summary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Comprehensive data insights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🌍 Module 2: Geographic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World Maps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sustainability distributions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Regional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Continental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Spatial Patterns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Geographic insight discovery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Module 3: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Series Visualization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20-year historical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 Rate Analysis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Year-over-year change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Multi-Country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Parallel trend monitoring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Module 4: 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Relationships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Dependency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Heatmaps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relationship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 Generation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Hidden pattern revelation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Module 5: Predictive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ML Algorithms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+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MAE, MSE, R²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Importance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 significance analysis</a:t>
            </a: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🔮 Module 6: Time Series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Predictions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1-10 year trend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Scenario Analysis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Optimistic/realistic/pessimistic projections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Comparisons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Multi-country forecast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6AAB29-054E-140A-0805-8CFCA8B850A2}"/>
              </a:ext>
            </a:extLst>
          </p:cNvPr>
          <p:cNvSpPr txBox="1"/>
          <p:nvPr/>
        </p:nvSpPr>
        <p:spPr>
          <a:xfrm>
            <a:off x="266262" y="5130901"/>
            <a:ext cx="6098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User Experience Excellence</a:t>
            </a:r>
          </a:p>
          <a:p>
            <a:pPr>
              <a:buNone/>
            </a:pP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No-Code Interface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Drag-and-drop simplicity for non-technical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Instant Results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&lt;3 second load times for all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Real-Time Filtering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country and year-based data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Export Capabilities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Download charts and data for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High Performance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200+ countries × 20+ indicators seamlessly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Cross-Platform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on desktop, tablet, and mobile devices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54078E-507D-9A39-7A95-B0868D87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" y="2116094"/>
            <a:ext cx="5730946" cy="3223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237B-BD96-1FC5-69B5-91AE0408F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18" y="2116094"/>
            <a:ext cx="5730946" cy="3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F3A709-E58F-F9F8-47F6-7E136B65330F}"/>
              </a:ext>
            </a:extLst>
          </p:cNvPr>
          <p:cNvSpPr txBox="1"/>
          <p:nvPr/>
        </p:nvSpPr>
        <p:spPr>
          <a:xfrm>
            <a:off x="220599" y="94226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Output:  </a:t>
            </a:r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B1615-5631-54E5-3A37-2AA22EBC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99" y="2163566"/>
            <a:ext cx="5830583" cy="3279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D0CD84-640E-946C-E9F4-502A7E95F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22" y="2163566"/>
            <a:ext cx="5830582" cy="327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7017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194</TotalTime>
  <Words>1854</Words>
  <Application>Microsoft Office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Shreyas Kasture</cp:lastModifiedBy>
  <cp:revision>16</cp:revision>
  <dcterms:created xsi:type="dcterms:W3CDTF">2024-12-31T09:40:01Z</dcterms:created>
  <dcterms:modified xsi:type="dcterms:W3CDTF">2025-06-16T10:58:48Z</dcterms:modified>
</cp:coreProperties>
</file>