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2" r:id="rId8"/>
    <p:sldId id="1303" r:id="rId9"/>
    <p:sldId id="1304" r:id="rId10"/>
    <p:sldId id="1305" r:id="rId11"/>
    <p:sldId id="1295"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6" d="100"/>
          <a:sy n="76" d="100"/>
        </p:scale>
        <p:origin x="917" y="6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Youssef885/Gold_Price_Prediction/blob/main/Gold_Price_Prediction.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kaggle.com/datasets/altruistdelhite04/gold-price-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772967" y="2172758"/>
            <a:ext cx="682283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CASE STUDY GOLD PRICE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4963418" y="2948381"/>
            <a:ext cx="4793531" cy="2390911"/>
          </a:xfrm>
          <a:prstGeom prst="rect">
            <a:avLst/>
          </a:prstGeom>
          <a:noFill/>
        </p:spPr>
        <p:txBody>
          <a:bodyPr wrap="square" rtlCol="0">
            <a:spAutoFit/>
          </a:bodyPr>
          <a:lstStyle/>
          <a:p>
            <a:r>
              <a:rPr lang="en-US" dirty="0">
                <a:solidFill>
                  <a:schemeClr val="bg1"/>
                </a:solidFill>
              </a:rPr>
              <a:t>Symbiosis Institute of </a:t>
            </a:r>
          </a:p>
          <a:p>
            <a:r>
              <a:rPr lang="en-US" dirty="0">
                <a:solidFill>
                  <a:schemeClr val="bg1"/>
                </a:solidFill>
              </a:rPr>
              <a:t>Technology, Nagpur </a:t>
            </a:r>
          </a:p>
          <a:p>
            <a:endParaRPr lang="en-US" dirty="0">
              <a:solidFill>
                <a:schemeClr val="bg1"/>
              </a:solidFill>
            </a:endParaRPr>
          </a:p>
          <a:p>
            <a:r>
              <a:rPr lang="en-US" dirty="0">
                <a:solidFill>
                  <a:schemeClr val="bg1"/>
                </a:solidFill>
              </a:rPr>
              <a:t>By-</a:t>
            </a:r>
          </a:p>
          <a:p>
            <a:r>
              <a:rPr lang="en-US" dirty="0">
                <a:solidFill>
                  <a:schemeClr val="bg1"/>
                </a:solidFill>
              </a:rPr>
              <a:t>Chinmay Gandhewar  </a:t>
            </a:r>
          </a:p>
          <a:p>
            <a:r>
              <a:rPr lang="en-US" dirty="0">
                <a:solidFill>
                  <a:schemeClr val="bg1"/>
                </a:solidFill>
              </a:rPr>
              <a:t>Shreyas Kasture</a:t>
            </a:r>
            <a:endParaRPr lang="en-IN" dirty="0">
              <a:solidFill>
                <a:schemeClr val="bg1"/>
              </a:solidFill>
            </a:endParaRPr>
          </a:p>
          <a:p>
            <a:r>
              <a:rPr lang="en-US" dirty="0" err="1">
                <a:solidFill>
                  <a:schemeClr val="bg1"/>
                </a:solidFill>
              </a:rPr>
              <a:t>Ruthvek</a:t>
            </a:r>
            <a:r>
              <a:rPr lang="en-US" dirty="0">
                <a:solidFill>
                  <a:schemeClr val="bg1"/>
                </a:solidFill>
              </a:rPr>
              <a:t> Kannan</a:t>
            </a:r>
          </a:p>
          <a:p>
            <a:r>
              <a:rPr lang="en-US" dirty="0" err="1">
                <a:solidFill>
                  <a:schemeClr val="bg1"/>
                </a:solidFill>
              </a:rPr>
              <a:t>Mahati</a:t>
            </a:r>
            <a:r>
              <a:rPr lang="en-US" dirty="0">
                <a:solidFill>
                  <a:schemeClr val="bg1"/>
                </a:solidFill>
              </a:rPr>
              <a:t> Akella</a:t>
            </a:r>
          </a:p>
        </p:txBody>
      </p:sp>
      <p:sp>
        <p:nvSpPr>
          <p:cNvPr id="7" name="TextBox 6">
            <a:extLst>
              <a:ext uri="{FF2B5EF4-FFF2-40B4-BE49-F238E27FC236}">
                <a16:creationId xmlns:a16="http://schemas.microsoft.com/office/drawing/2014/main" id="{7BFF13EF-10D7-24FC-9556-9BFD2310AE4E}"/>
              </a:ext>
            </a:extLst>
          </p:cNvPr>
          <p:cNvSpPr txBox="1"/>
          <p:nvPr/>
        </p:nvSpPr>
        <p:spPr>
          <a:xfrm>
            <a:off x="7398469" y="4081488"/>
            <a:ext cx="4793531" cy="1241622"/>
          </a:xfrm>
          <a:prstGeom prst="rect">
            <a:avLst/>
          </a:prstGeom>
          <a:noFill/>
        </p:spPr>
        <p:txBody>
          <a:bodyPr wrap="square" rtlCol="0">
            <a:spAutoFit/>
          </a:bodyPr>
          <a:lstStyle/>
          <a:p>
            <a:r>
              <a:rPr lang="en-US" dirty="0">
                <a:solidFill>
                  <a:schemeClr val="bg1"/>
                </a:solidFill>
              </a:rPr>
              <a:t>22070521170</a:t>
            </a:r>
          </a:p>
          <a:p>
            <a:r>
              <a:rPr lang="en-US" dirty="0">
                <a:solidFill>
                  <a:schemeClr val="bg1"/>
                </a:solidFill>
              </a:rPr>
              <a:t>22070521032</a:t>
            </a:r>
          </a:p>
          <a:p>
            <a:r>
              <a:rPr lang="en-US" dirty="0">
                <a:solidFill>
                  <a:schemeClr val="bg1"/>
                </a:solidFill>
              </a:rPr>
              <a:t>22070521031</a:t>
            </a:r>
          </a:p>
          <a:p>
            <a:r>
              <a:rPr lang="en-US" dirty="0">
                <a:solidFill>
                  <a:schemeClr val="bg1"/>
                </a:solidFill>
              </a:rPr>
              <a:t>22070521027</a:t>
            </a:r>
            <a:endParaRPr lang="en-IN" dirty="0">
              <a:solidFill>
                <a:schemeClr val="bg1"/>
              </a:solidFill>
            </a:endParaRPr>
          </a:p>
        </p:txBody>
      </p:sp>
      <p:sp>
        <p:nvSpPr>
          <p:cNvPr id="8" name="AutoShape 6" descr="Gold Price Prediction: Bull Flag Breakout Targets $2,815">
            <a:extLst>
              <a:ext uri="{FF2B5EF4-FFF2-40B4-BE49-F238E27FC236}">
                <a16:creationId xmlns:a16="http://schemas.microsoft.com/office/drawing/2014/main" id="{04E45A92-2F8D-8799-BB40-62C7F0DBD7DD}"/>
              </a:ext>
            </a:extLst>
          </p:cNvPr>
          <p:cNvSpPr>
            <a:spLocks noChangeAspect="1" noChangeArrowheads="1"/>
          </p:cNvSpPr>
          <p:nvPr/>
        </p:nvSpPr>
        <p:spPr bwMode="auto">
          <a:xfrm>
            <a:off x="5943600" y="3276600"/>
            <a:ext cx="2064936" cy="2064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5" y="1451569"/>
            <a:ext cx="7406336" cy="5509200"/>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Brief Overview:</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a:t>
            </a:r>
            <a:r>
              <a:rPr lang="en-US" sz="1800" b="1" dirty="0">
                <a:solidFill>
                  <a:schemeClr val="tx1"/>
                </a:solidFill>
                <a:latin typeface="Times New Roman" panose="02020603050405020304" pitchFamily="18" charset="0"/>
                <a:cs typeface="Times New Roman" panose="02020603050405020304" pitchFamily="18" charset="0"/>
              </a:rPr>
              <a:t>Gold Price Prediction</a:t>
            </a:r>
            <a:r>
              <a:rPr lang="en-US" sz="1800" dirty="0">
                <a:solidFill>
                  <a:schemeClr val="tx1"/>
                </a:solidFill>
                <a:latin typeface="Times New Roman" panose="02020603050405020304" pitchFamily="18" charset="0"/>
                <a:cs typeface="Times New Roman" panose="02020603050405020304" pitchFamily="18" charset="0"/>
              </a:rPr>
              <a:t>" project aims to develop a model that can accurately predict the prices of gold based on various factors. This prediction task is of great significance in the financial sector, enabling investors and traders to make informed decisions. By employing machine learning algorithms and a curated dataset, this project offers a valuable tool for estimating gold prices.</a:t>
            </a: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solidFill>
                <a:schemeClr val="tx1"/>
              </a:solidFill>
              <a:latin typeface="+mn-lt"/>
            </a:endParaRPr>
          </a:p>
          <a:p>
            <a:pPr marL="342900" indent="-342900">
              <a:spcAft>
                <a:spcPts val="800"/>
              </a:spcAf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Key Objectives:</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Collection and Processing</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Visualization</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Train-Test Split</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Regression Model using Random Forest</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Evaluation</a:t>
            </a:r>
            <a:br>
              <a:rPr lang="en-US" sz="1800" dirty="0">
                <a:solidFill>
                  <a:schemeClr val="tx1"/>
                </a:solidFill>
                <a:latin typeface="+mn-lt"/>
              </a:rPr>
            </a:b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solidFill>
                <a:schemeClr val="tx1"/>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Problem Statement</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AB75F16-E290-C41E-DBB9-171FA5DEB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924" y="690941"/>
            <a:ext cx="4381919" cy="59208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5" y="1451569"/>
            <a:ext cx="6009616" cy="3098284"/>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Dataset Description:</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data was sourced from the </a:t>
            </a:r>
            <a:r>
              <a:rPr lang="en-US" sz="1800" dirty="0" err="1">
                <a:solidFill>
                  <a:schemeClr val="tx1"/>
                </a:solidFill>
                <a:latin typeface="Times New Roman" panose="02020603050405020304" pitchFamily="18" charset="0"/>
                <a:cs typeface="Times New Roman" panose="02020603050405020304" pitchFamily="18" charset="0"/>
              </a:rPr>
              <a:t>kaggle</a:t>
            </a:r>
            <a:r>
              <a:rPr lang="en-US" sz="1800" dirty="0">
                <a:solidFill>
                  <a:schemeClr val="tx1"/>
                </a:solidFill>
                <a:latin typeface="Times New Roman" panose="02020603050405020304" pitchFamily="18" charset="0"/>
                <a:cs typeface="Times New Roman" panose="02020603050405020304" pitchFamily="18" charset="0"/>
              </a:rPr>
              <a:t> website consisting of ten years data from January 2008 to </a:t>
            </a:r>
            <a:r>
              <a:rPr lang="en-US" sz="1800" dirty="0" err="1">
                <a:solidFill>
                  <a:schemeClr val="tx1"/>
                </a:solidFill>
                <a:latin typeface="Times New Roman" panose="02020603050405020304" pitchFamily="18" charset="0"/>
                <a:cs typeface="Times New Roman" panose="02020603050405020304" pitchFamily="18" charset="0"/>
              </a:rPr>
              <a:t>Decmeber</a:t>
            </a:r>
            <a:r>
              <a:rPr lang="en-US" sz="1800" dirty="0">
                <a:solidFill>
                  <a:schemeClr val="tx1"/>
                </a:solidFill>
                <a:latin typeface="Times New Roman" panose="02020603050405020304" pitchFamily="18" charset="0"/>
                <a:cs typeface="Times New Roman" panose="02020603050405020304" pitchFamily="18" charset="0"/>
              </a:rPr>
              <a:t> 2018. It consists of the variables date, silver price, stock profit exchange, gold price ,US dollar rate and united states oil ETF. The dataset consists of 2290 records. </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Since gold is stored and accumulated over years, the influence of an year’s production on its price is less. The price of gold depends on currency fluctuations and other economic variables. </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Dataset Overview</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C6CBFB-240F-0E79-822E-24E29B72D16E}"/>
              </a:ext>
            </a:extLst>
          </p:cNvPr>
          <p:cNvPicPr>
            <a:picLocks noChangeAspect="1"/>
          </p:cNvPicPr>
          <p:nvPr/>
        </p:nvPicPr>
        <p:blipFill>
          <a:blip r:embed="rId3"/>
          <a:stretch>
            <a:fillRect/>
          </a:stretch>
        </p:blipFill>
        <p:spPr>
          <a:xfrm>
            <a:off x="6424931" y="1451569"/>
            <a:ext cx="5471634" cy="5120053"/>
          </a:xfrm>
          <a:prstGeom prst="rect">
            <a:avLst/>
          </a:prstGeom>
        </p:spPr>
      </p:pic>
      <p:pic>
        <p:nvPicPr>
          <p:cNvPr id="8" name="Picture 7">
            <a:extLst>
              <a:ext uri="{FF2B5EF4-FFF2-40B4-BE49-F238E27FC236}">
                <a16:creationId xmlns:a16="http://schemas.microsoft.com/office/drawing/2014/main" id="{AD4B515F-E1F2-50A9-ECB2-C856EFDB868E}"/>
              </a:ext>
            </a:extLst>
          </p:cNvPr>
          <p:cNvPicPr>
            <a:picLocks noChangeAspect="1"/>
          </p:cNvPicPr>
          <p:nvPr/>
        </p:nvPicPr>
        <p:blipFill>
          <a:blip r:embed="rId4"/>
          <a:stretch>
            <a:fillRect/>
          </a:stretch>
        </p:blipFill>
        <p:spPr>
          <a:xfrm>
            <a:off x="210315" y="4549853"/>
            <a:ext cx="5885685" cy="2021769"/>
          </a:xfrm>
          <a:prstGeom prst="rect">
            <a:avLst/>
          </a:prstGeom>
        </p:spPr>
      </p:pic>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575612"/>
          </a:xfrm>
          <a:prstGeom prst="rect">
            <a:avLst/>
          </a:prstGeom>
          <a:noFill/>
        </p:spPr>
        <p:txBody>
          <a:bodyPr wrap="square" rtlCol="0">
            <a:spAutoFit/>
          </a:bodyPr>
          <a:lstStyle/>
          <a:p>
            <a:pPr marL="342900" indent="-342900">
              <a:spcAft>
                <a:spcPts val="8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Approach:</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predict the gold price, we need to build a machine learning model which includes the following steps. </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Methodology</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90FD36-B8E2-4EFC-AFF1-E00C2A02E35C}"/>
              </a:ext>
            </a:extLst>
          </p:cNvPr>
          <p:cNvPicPr>
            <a:picLocks noChangeAspect="1"/>
          </p:cNvPicPr>
          <p:nvPr/>
        </p:nvPicPr>
        <p:blipFill>
          <a:blip r:embed="rId3"/>
          <a:stretch>
            <a:fillRect/>
          </a:stretch>
        </p:blipFill>
        <p:spPr>
          <a:xfrm>
            <a:off x="1778210" y="2358329"/>
            <a:ext cx="8635579" cy="3858306"/>
          </a:xfrm>
          <a:prstGeom prst="rect">
            <a:avLst/>
          </a:prstGeom>
        </p:spPr>
      </p:pic>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E9E62A-A7F4-D741-E478-22341EE21928}"/>
              </a:ext>
            </a:extLst>
          </p:cNvPr>
          <p:cNvSpPr txBox="1"/>
          <p:nvPr/>
        </p:nvSpPr>
        <p:spPr>
          <a:xfrm>
            <a:off x="849086" y="1229695"/>
            <a:ext cx="10493828" cy="535531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1. Data Collection: </a:t>
            </a:r>
          </a:p>
          <a:p>
            <a:pPr algn="just"/>
            <a:r>
              <a:rPr lang="en-US" sz="1800" dirty="0">
                <a:latin typeface="Times New Roman" panose="02020603050405020304" pitchFamily="18" charset="0"/>
                <a:cs typeface="Times New Roman" panose="02020603050405020304" pitchFamily="18" charset="0"/>
              </a:rPr>
              <a:t>The first thing required while building a machine learning model is the data. The data is collected from </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website consisting of 2290 records and 6 attributes. </a:t>
            </a:r>
          </a:p>
          <a:p>
            <a:pPr algn="just"/>
            <a:r>
              <a:rPr lang="en-US" sz="1800" b="1" dirty="0">
                <a:latin typeface="Times New Roman" panose="02020603050405020304" pitchFamily="18" charset="0"/>
                <a:cs typeface="Times New Roman" panose="02020603050405020304" pitchFamily="18" charset="0"/>
              </a:rPr>
              <a:t>2. Data Preprocessing: </a:t>
            </a:r>
          </a:p>
          <a:p>
            <a:pPr algn="just"/>
            <a:r>
              <a:rPr lang="en-US" sz="1800" dirty="0">
                <a:latin typeface="Times New Roman" panose="02020603050405020304" pitchFamily="18" charset="0"/>
                <a:cs typeface="Times New Roman" panose="02020603050405020304" pitchFamily="18" charset="0"/>
              </a:rPr>
              <a:t>Data preprocessing is required when the data is incomplete, inconsistent or noisy. The data collected was noisy, so </a:t>
            </a:r>
          </a:p>
          <a:p>
            <a:pPr algn="just"/>
            <a:r>
              <a:rPr lang="en-US" sz="1800" dirty="0">
                <a:latin typeface="Times New Roman" panose="02020603050405020304" pitchFamily="18" charset="0"/>
                <a:cs typeface="Times New Roman" panose="02020603050405020304" pitchFamily="18" charset="0"/>
              </a:rPr>
              <a:t>we performed outlier analysis and removed the noisy data. The data transformation is also done by performing </a:t>
            </a:r>
          </a:p>
          <a:p>
            <a:pPr algn="just"/>
            <a:r>
              <a:rPr lang="en-US" sz="1800" dirty="0">
                <a:latin typeface="Times New Roman" panose="02020603050405020304" pitchFamily="18" charset="0"/>
                <a:cs typeface="Times New Roman" panose="02020603050405020304" pitchFamily="18" charset="0"/>
              </a:rPr>
              <a:t>normalization in which the data in each attribute is scaled between the range 0 to 1. </a:t>
            </a:r>
          </a:p>
          <a:p>
            <a:pPr algn="just"/>
            <a:r>
              <a:rPr lang="en-US" sz="1800" b="1" dirty="0">
                <a:latin typeface="Times New Roman" panose="02020603050405020304" pitchFamily="18" charset="0"/>
                <a:cs typeface="Times New Roman" panose="02020603050405020304" pitchFamily="18" charset="0"/>
              </a:rPr>
              <a:t>3.Choose the model: </a:t>
            </a:r>
          </a:p>
          <a:p>
            <a:pPr algn="just"/>
            <a:r>
              <a:rPr lang="en-US" sz="1800" dirty="0">
                <a:latin typeface="Times New Roman" panose="02020603050405020304" pitchFamily="18" charset="0"/>
                <a:cs typeface="Times New Roman" panose="02020603050405020304" pitchFamily="18" charset="0"/>
              </a:rPr>
              <a:t>Prediction of gold price is a regression task, so we consider the regression algorithms such as Multiple Linear </a:t>
            </a:r>
          </a:p>
          <a:p>
            <a:pPr algn="just"/>
            <a:r>
              <a:rPr lang="en-US" sz="1800" dirty="0">
                <a:latin typeface="Times New Roman" panose="02020603050405020304" pitchFamily="18" charset="0"/>
                <a:cs typeface="Times New Roman" panose="02020603050405020304" pitchFamily="18" charset="0"/>
              </a:rPr>
              <a:t>Regression, Random Forest Regressor and Gradient Boosting for building the model. </a:t>
            </a:r>
          </a:p>
          <a:p>
            <a:pPr algn="just"/>
            <a:r>
              <a:rPr lang="en-US" sz="1800" b="1" dirty="0">
                <a:latin typeface="Times New Roman" panose="02020603050405020304" pitchFamily="18" charset="0"/>
                <a:cs typeface="Times New Roman" panose="02020603050405020304" pitchFamily="18" charset="0"/>
              </a:rPr>
              <a:t>4. Training the model: </a:t>
            </a:r>
          </a:p>
          <a:p>
            <a:pPr algn="just"/>
            <a:r>
              <a:rPr lang="en-US" sz="1800" dirty="0">
                <a:latin typeface="Times New Roman" panose="02020603050405020304" pitchFamily="18" charset="0"/>
                <a:cs typeface="Times New Roman" panose="02020603050405020304" pitchFamily="18" charset="0"/>
              </a:rPr>
              <a:t>The model is trained by importing the required model and by passing the training data to it. The dataset is </a:t>
            </a:r>
            <a:r>
              <a:rPr lang="en-US" sz="1800" dirty="0" err="1">
                <a:latin typeface="Times New Roman" panose="02020603050405020304" pitchFamily="18" charset="0"/>
                <a:cs typeface="Times New Roman" panose="02020603050405020304" pitchFamily="18" charset="0"/>
              </a:rPr>
              <a:t>splitted</a:t>
            </a:r>
            <a:r>
              <a:rPr lang="en-US" sz="1800" dirty="0">
                <a:latin typeface="Times New Roman" panose="02020603050405020304" pitchFamily="18" charset="0"/>
                <a:cs typeface="Times New Roman" panose="02020603050405020304" pitchFamily="18" charset="0"/>
              </a:rPr>
              <a:t> into train and test data with </a:t>
            </a:r>
            <a:r>
              <a:rPr lang="en-US" sz="1800" dirty="0" err="1">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=0.20. The linear model is imported from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and the Random forest regressor and Gradient boosting regressor modules are imported from </a:t>
            </a:r>
            <a:r>
              <a:rPr lang="en-US" sz="1800" dirty="0" err="1">
                <a:latin typeface="Times New Roman" panose="02020603050405020304" pitchFamily="18" charset="0"/>
                <a:cs typeface="Times New Roman" panose="02020603050405020304" pitchFamily="18" charset="0"/>
              </a:rPr>
              <a:t>sklearn.ensemble</a:t>
            </a:r>
            <a:r>
              <a:rPr lang="en-US" sz="1800" dirty="0">
                <a:latin typeface="Times New Roman" panose="02020603050405020304" pitchFamily="18" charset="0"/>
                <a:cs typeface="Times New Roman" panose="02020603050405020304" pitchFamily="18" charset="0"/>
              </a:rPr>
              <a:t>. These models are trained by passing the train data. </a:t>
            </a:r>
          </a:p>
          <a:p>
            <a:pPr algn="just"/>
            <a:r>
              <a:rPr lang="en-US" sz="1800" b="1" dirty="0">
                <a:latin typeface="Times New Roman" panose="02020603050405020304" pitchFamily="18" charset="0"/>
                <a:cs typeface="Times New Roman" panose="02020603050405020304" pitchFamily="18" charset="0"/>
              </a:rPr>
              <a:t>5. Prediction: </a:t>
            </a:r>
          </a:p>
          <a:p>
            <a:pPr algn="just"/>
            <a:r>
              <a:rPr lang="en-US" sz="1800" dirty="0">
                <a:latin typeface="Times New Roman" panose="02020603050405020304" pitchFamily="18" charset="0"/>
                <a:cs typeface="Times New Roman" panose="02020603050405020304" pitchFamily="18" charset="0"/>
              </a:rPr>
              <a:t>The trained model is checked by predicting the test data of the dependent variable using the test data of the independent variables. </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22015D-9A89-327E-AE6C-6D8ABB4A5941}"/>
              </a:ext>
            </a:extLst>
          </p:cNvPr>
          <p:cNvSpPr txBox="1"/>
          <p:nvPr/>
        </p:nvSpPr>
        <p:spPr>
          <a:xfrm>
            <a:off x="849086" y="860363"/>
            <a:ext cx="6099348" cy="369332"/>
          </a:xfrm>
          <a:prstGeom prst="rect">
            <a:avLst/>
          </a:prstGeom>
          <a:noFill/>
        </p:spPr>
        <p:txBody>
          <a:bodyPr wrap="square">
            <a:spAutoFit/>
          </a:bodyPr>
          <a:lstStyle/>
          <a:p>
            <a:r>
              <a:rPr lang="en-IN" sz="1800" b="1" dirty="0">
                <a:solidFill>
                  <a:srgbClr val="213163"/>
                </a:solidFill>
                <a:latin typeface="Times New Roman" panose="02020603050405020304" pitchFamily="18" charset="0"/>
                <a:cs typeface="Times New Roman" panose="02020603050405020304" pitchFamily="18" charset="0"/>
              </a:rPr>
              <a:t>Implementation</a:t>
            </a:r>
            <a:endParaRPr lang="en-IN" sz="18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92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DA611-3F8B-69A1-33B5-0098F76448D6}"/>
              </a:ext>
            </a:extLst>
          </p:cNvPr>
          <p:cNvSpPr txBox="1"/>
          <p:nvPr/>
        </p:nvSpPr>
        <p:spPr>
          <a:xfrm>
            <a:off x="281354" y="1193371"/>
            <a:ext cx="7325250" cy="5078313"/>
          </a:xfrm>
          <a:prstGeom prst="rect">
            <a:avLst/>
          </a:prstGeom>
          <a:noFill/>
        </p:spPr>
        <p:txBody>
          <a:bodyPr wrap="square">
            <a:spAutoFit/>
          </a:bodyPr>
          <a:lstStyle/>
          <a:p>
            <a:pPr marL="285750" indent="-28575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Algorithms Used:</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developing the model, we use the algorithms such as Random forest and Gradient boosting.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forest is a supervised learning algorithm which performs both classification and regression tasks. This algorithm operates by constructing multiple decision trees during training time and outputting the mean prediction of individual trees.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Gradient Boosting is a machine learning algorithm for </a:t>
            </a:r>
            <a:r>
              <a:rPr lang="en-US" sz="1800" dirty="0" err="1">
                <a:latin typeface="Times New Roman" panose="02020603050405020304" pitchFamily="18" charset="0"/>
                <a:cs typeface="Times New Roman" panose="02020603050405020304" pitchFamily="18" charset="0"/>
              </a:rPr>
              <a:t>classificiation</a:t>
            </a:r>
            <a:r>
              <a:rPr lang="en-US" sz="1800" dirty="0">
                <a:latin typeface="Times New Roman" panose="02020603050405020304" pitchFamily="18" charset="0"/>
                <a:cs typeface="Times New Roman" panose="02020603050405020304" pitchFamily="18" charset="0"/>
              </a:rPr>
              <a:t> and regression problems. This algorithm produces a prediction model in the form of an ensemble of weak prediction models, which are typically the decision trees. It builds the model in stage-wise fashion and generalizes them by enabling the optimization of an </a:t>
            </a:r>
            <a:r>
              <a:rPr lang="en-US" sz="1800" dirty="0" err="1">
                <a:latin typeface="Times New Roman" panose="02020603050405020304" pitchFamily="18" charset="0"/>
                <a:cs typeface="Times New Roman" panose="02020603050405020304" pitchFamily="18" charset="0"/>
              </a:rPr>
              <a:t>arbitary</a:t>
            </a:r>
            <a:r>
              <a:rPr lang="en-US" sz="1800" dirty="0">
                <a:latin typeface="Times New Roman" panose="02020603050405020304" pitchFamily="18" charset="0"/>
                <a:cs typeface="Times New Roman" panose="02020603050405020304" pitchFamily="18" charset="0"/>
              </a:rPr>
              <a:t> differentiable loss function. The gradient boosting trees usually outperforms random forest, but are prone to overfitting in some problems as the performance of this model improves over iterations.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146B03-C253-45B2-4FA3-5154223810CF}"/>
              </a:ext>
            </a:extLst>
          </p:cNvPr>
          <p:cNvPicPr>
            <a:picLocks noChangeAspect="1"/>
          </p:cNvPicPr>
          <p:nvPr/>
        </p:nvPicPr>
        <p:blipFill>
          <a:blip r:embed="rId2"/>
          <a:stretch>
            <a:fillRect/>
          </a:stretch>
        </p:blipFill>
        <p:spPr>
          <a:xfrm>
            <a:off x="7727184" y="1567107"/>
            <a:ext cx="4330840" cy="43308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6295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15EDC-5542-0882-6069-3B7851A53E00}"/>
              </a:ext>
            </a:extLst>
          </p:cNvPr>
          <p:cNvSpPr txBox="1"/>
          <p:nvPr/>
        </p:nvSpPr>
        <p:spPr>
          <a:xfrm>
            <a:off x="579455" y="856357"/>
            <a:ext cx="10564168" cy="5755422"/>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Two models, Random Forest and Gradient Boosting, were evaluated for their performance in predicting gold prices. Here's a summary of their performance:</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Random Forest Regressor:</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Training Accuracy: 99.94% (based on R-squared)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Test Accuracy: 99.04% (based on R-squared)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R-squared (R2 Score): 0.9960 (for test data), 0.9994 (for training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Absolute Error (MAE): 0.9367 (for test data), 1.6877 (for Gradient Boosting on test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Squared Error (MSE): 2.1810 (for test data), 5.2175 (for Gradient Boosting on test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Root Mean Squared Error (RMSE): 1.4768 (for test data), 2.2842 (for Gradient Boosting on test data)</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Gradient Boosting Regressor:</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Training Accuracy: 99.86%</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Test Accuracy: 99.04% (using provided R-squared as a proxy)</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R-squared (R2 Score): 0.9905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Absolute Error (MAE): 1.6877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Squared Error (MSE): 5.2175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Root Mean Squared Error (RMSE): 2.2842 (provided)</a:t>
            </a:r>
          </a:p>
          <a:p>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Analysis:</a:t>
            </a:r>
          </a:p>
          <a:p>
            <a:pPr algn="just"/>
            <a:r>
              <a:rPr lang="en-US" sz="1600" dirty="0">
                <a:latin typeface="Times New Roman" panose="02020603050405020304" pitchFamily="18" charset="0"/>
                <a:cs typeface="Times New Roman" panose="02020603050405020304" pitchFamily="18" charset="0"/>
              </a:rPr>
              <a:t>Both models demonstrate high accuracy, but the Random Forest model shows slightly better performance based on its higher R-squared and lower MAE and RMSE values on the testing data. The difference between training and testing accuracy is very small for both, indicating minimal overfitting.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8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673240" y="1001499"/>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Conclusion</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673240" y="1461898"/>
            <a:ext cx="10681397" cy="5242461"/>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Summary</a:t>
            </a:r>
            <a:r>
              <a:rPr lang="en-US" sz="1600" dirty="0">
                <a:latin typeface="Times New Roman" panose="02020603050405020304" pitchFamily="18" charset="0"/>
                <a:cs typeface="Times New Roman" panose="02020603050405020304" pitchFamily="18" charset="0"/>
              </a:rPr>
              <a:t>:</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case study aimed to develop a predictive model for gold prices using machine learning. Two algorithms, Random Forest and Gradient Boosting, were trained and evaluated on historical gold price data. The Random Forest Regressor model outperformed Gradient Boosting, achieving high accuracy on both training (99.94%) and testing (99.04%) datasets. This indicates the model's ability to effectively capture the relationships between gold prices and other financial indicators.</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high R-squared value of 0.9960 on the test data further validates its effectiveness in explaining the variance in gold prices. This model can potentially assist investors and businesses in making informed decisions related to gold investments and risk management.</a:t>
            </a:r>
          </a:p>
          <a:p>
            <a:pPr marL="228600" indent="-228600">
              <a:spcAft>
                <a:spcPts val="8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Future Work:</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Generative AI: Explore the use of generative AI techniques, like generative adversarial networks (GANs), to generate synthetic data for augmenting the training dataset and improving the model's generalization capabilities, especially in scenarios with limited data availability.</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Deep Learning: Investigate the potential of deep learning models, such as recurrent neural networks (RNNs) or long short-term memory (LSTM) networks, for capturing complex temporal dependencies in gold price data and potentially improving prediction accuracy.</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Data: Integrate real-time data feeds and update the model periodically to reflect current market conditions and ensure the model's continued relevance.</a:t>
            </a:r>
          </a:p>
        </p:txBody>
      </p:sp>
    </p:spTree>
    <p:extLst>
      <p:ext uri="{BB962C8B-B14F-4D97-AF65-F5344CB8AC3E}">
        <p14:creationId xmlns:p14="http://schemas.microsoft.com/office/powerpoint/2010/main" val="204632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References</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1661993"/>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hlinkClick r:id="rId3"/>
              </a:rPr>
              <a:t>Gold_Price_Prediction</a:t>
            </a:r>
            <a:r>
              <a:rPr lang="en-US" sz="1600" dirty="0">
                <a:latin typeface="Times New Roman" panose="02020603050405020304" pitchFamily="18" charset="0"/>
                <a:cs typeface="Times New Roman" panose="02020603050405020304" pitchFamily="18" charset="0"/>
                <a:hlinkClick r:id="rId3"/>
              </a:rPr>
              <a:t>/</a:t>
            </a:r>
            <a:r>
              <a:rPr lang="en-US" sz="1600" dirty="0" err="1">
                <a:latin typeface="Times New Roman" panose="02020603050405020304" pitchFamily="18" charset="0"/>
                <a:cs typeface="Times New Roman" panose="02020603050405020304" pitchFamily="18" charset="0"/>
                <a:hlinkClick r:id="rId3"/>
              </a:rPr>
              <a:t>Gold_Price_Prediction.ipynb</a:t>
            </a:r>
            <a:r>
              <a:rPr lang="en-US" sz="1600" dirty="0">
                <a:latin typeface="Times New Roman" panose="02020603050405020304" pitchFamily="18" charset="0"/>
                <a:cs typeface="Times New Roman" panose="02020603050405020304" pitchFamily="18" charset="0"/>
                <a:hlinkClick r:id="rId3"/>
              </a:rPr>
              <a:t> at main · MYoussef885/</a:t>
            </a:r>
            <a:r>
              <a:rPr lang="en-US" sz="1600" dirty="0" err="1">
                <a:latin typeface="Times New Roman" panose="02020603050405020304" pitchFamily="18" charset="0"/>
                <a:cs typeface="Times New Roman" panose="02020603050405020304" pitchFamily="18" charset="0"/>
                <a:hlinkClick r:id="rId3"/>
              </a:rPr>
              <a:t>Gold_Price_Prediction</a:t>
            </a:r>
            <a:r>
              <a:rPr lang="en-US" sz="1600" dirty="0">
                <a:latin typeface="Times New Roman" panose="02020603050405020304" pitchFamily="18" charset="0"/>
                <a:cs typeface="Times New Roman" panose="02020603050405020304" pitchFamily="18" charset="0"/>
                <a:hlinkClick r:id="rId3"/>
              </a:rPr>
              <a:t> · GitHub</a:t>
            </a:r>
            <a:endParaRPr lang="en-US" sz="16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https://www.kaggle.com/datasets/altruistdelhite04/gold-price-data</a:t>
            </a:r>
            <a:endParaRPr lang="en-US" sz="16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3820</TotalTime>
  <Words>1129</Words>
  <Application>Microsoft Office PowerPoint</Application>
  <PresentationFormat>Widescreen</PresentationFormat>
  <Paragraphs>94</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Shreyas Kasture</cp:lastModifiedBy>
  <cp:revision>80</cp:revision>
  <dcterms:modified xsi:type="dcterms:W3CDTF">2025-01-11T05:46:47Z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