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291" r:id="rId6"/>
    <p:sldId id="1301" r:id="rId7"/>
    <p:sldId id="1302" r:id="rId8"/>
    <p:sldId id="1303" r:id="rId9"/>
    <p:sldId id="1306" r:id="rId10"/>
    <p:sldId id="1304" r:id="rId11"/>
    <p:sldId id="1305" r:id="rId12"/>
    <p:sldId id="1307" r:id="rId13"/>
    <p:sldId id="1295" r:id="rId14"/>
    <p:sldId id="1296" r:id="rId15"/>
    <p:sldId id="125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264278"/>
    <a:srgbClr val="F9FFEB"/>
    <a:srgbClr val="EDFFC5"/>
    <a:srgbClr val="7FBA00"/>
    <a:srgbClr val="EBEEF9"/>
    <a:srgbClr val="213164"/>
    <a:srgbClr val="FED500"/>
    <a:srgbClr val="484F9E"/>
    <a:srgbClr val="F6A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5"/>
    <p:restoredTop sz="85908" autoAdjust="0"/>
  </p:normalViewPr>
  <p:slideViewPr>
    <p:cSldViewPr snapToGrid="0">
      <p:cViewPr varScale="1">
        <p:scale>
          <a:sx n="110" d="100"/>
          <a:sy n="110" d="100"/>
        </p:scale>
        <p:origin x="768" y="16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243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6888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altruistdelhite04/gold-price-dat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Ruthvek1/edunet-workshop-/tree/main/Case_Study" TargetMode="External"/><Relationship Id="rId5" Type="http://schemas.openxmlformats.org/officeDocument/2006/relationships/hyperlink" Target="https://github.com/Shreyas521032/Green_Skill_Workshop/tree/main/Case%20Study-Gold%20Price%20Prediction" TargetMode="External"/><Relationship Id="rId4" Type="http://schemas.openxmlformats.org/officeDocument/2006/relationships/hyperlink" Target="https://github.com/Chinu1712/AIGREENSKILLS/tree/main/Case_Stud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34725" y="4630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772967" y="2172758"/>
            <a:ext cx="682283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CASE STUDY GOLD PRICE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4963418" y="2948381"/>
            <a:ext cx="4793531" cy="2390911"/>
          </a:xfrm>
          <a:prstGeom prst="rect">
            <a:avLst/>
          </a:prstGeom>
          <a:noFill/>
        </p:spPr>
        <p:txBody>
          <a:bodyPr wrap="square" rtlCol="0">
            <a:spAutoFit/>
          </a:bodyPr>
          <a:lstStyle/>
          <a:p>
            <a:r>
              <a:rPr lang="en-US" dirty="0">
                <a:solidFill>
                  <a:schemeClr val="bg1"/>
                </a:solidFill>
              </a:rPr>
              <a:t>Symbiosis Institute of </a:t>
            </a:r>
          </a:p>
          <a:p>
            <a:r>
              <a:rPr lang="en-US" dirty="0">
                <a:solidFill>
                  <a:schemeClr val="bg1"/>
                </a:solidFill>
              </a:rPr>
              <a:t>Technology, Nagpur </a:t>
            </a:r>
          </a:p>
          <a:p>
            <a:endParaRPr lang="en-US" dirty="0">
              <a:solidFill>
                <a:schemeClr val="bg1"/>
              </a:solidFill>
            </a:endParaRPr>
          </a:p>
          <a:p>
            <a:r>
              <a:rPr lang="en-US" dirty="0">
                <a:solidFill>
                  <a:schemeClr val="bg1"/>
                </a:solidFill>
              </a:rPr>
              <a:t>By-</a:t>
            </a:r>
          </a:p>
          <a:p>
            <a:r>
              <a:rPr lang="en-US" dirty="0">
                <a:solidFill>
                  <a:schemeClr val="bg1"/>
                </a:solidFill>
              </a:rPr>
              <a:t>Chinmay Gandhewar  </a:t>
            </a:r>
          </a:p>
          <a:p>
            <a:r>
              <a:rPr lang="en-US" dirty="0">
                <a:solidFill>
                  <a:schemeClr val="bg1"/>
                </a:solidFill>
              </a:rPr>
              <a:t>Shreyas Kasture</a:t>
            </a:r>
            <a:endParaRPr lang="en-IN" dirty="0">
              <a:solidFill>
                <a:schemeClr val="bg1"/>
              </a:solidFill>
            </a:endParaRPr>
          </a:p>
          <a:p>
            <a:r>
              <a:rPr lang="en-US" dirty="0" err="1">
                <a:solidFill>
                  <a:schemeClr val="bg1"/>
                </a:solidFill>
              </a:rPr>
              <a:t>Ruthvek</a:t>
            </a:r>
            <a:r>
              <a:rPr lang="en-US" dirty="0">
                <a:solidFill>
                  <a:schemeClr val="bg1"/>
                </a:solidFill>
              </a:rPr>
              <a:t> Kannan</a:t>
            </a:r>
          </a:p>
          <a:p>
            <a:r>
              <a:rPr lang="en-US" dirty="0" err="1">
                <a:solidFill>
                  <a:schemeClr val="bg1"/>
                </a:solidFill>
              </a:rPr>
              <a:t>Mahati</a:t>
            </a:r>
            <a:r>
              <a:rPr lang="en-US" dirty="0">
                <a:solidFill>
                  <a:schemeClr val="bg1"/>
                </a:solidFill>
              </a:rPr>
              <a:t> Akella</a:t>
            </a:r>
          </a:p>
        </p:txBody>
      </p:sp>
      <p:sp>
        <p:nvSpPr>
          <p:cNvPr id="7" name="TextBox 6">
            <a:extLst>
              <a:ext uri="{FF2B5EF4-FFF2-40B4-BE49-F238E27FC236}">
                <a16:creationId xmlns:a16="http://schemas.microsoft.com/office/drawing/2014/main" id="{7BFF13EF-10D7-24FC-9556-9BFD2310AE4E}"/>
              </a:ext>
            </a:extLst>
          </p:cNvPr>
          <p:cNvSpPr txBox="1"/>
          <p:nvPr/>
        </p:nvSpPr>
        <p:spPr>
          <a:xfrm>
            <a:off x="7398469" y="4081488"/>
            <a:ext cx="4793531" cy="1241622"/>
          </a:xfrm>
          <a:prstGeom prst="rect">
            <a:avLst/>
          </a:prstGeom>
          <a:noFill/>
        </p:spPr>
        <p:txBody>
          <a:bodyPr wrap="square" rtlCol="0">
            <a:spAutoFit/>
          </a:bodyPr>
          <a:lstStyle/>
          <a:p>
            <a:r>
              <a:rPr lang="en-US" dirty="0">
                <a:solidFill>
                  <a:schemeClr val="bg1"/>
                </a:solidFill>
              </a:rPr>
              <a:t>22070521170</a:t>
            </a:r>
          </a:p>
          <a:p>
            <a:r>
              <a:rPr lang="en-US" dirty="0">
                <a:solidFill>
                  <a:schemeClr val="bg1"/>
                </a:solidFill>
              </a:rPr>
              <a:t>22070521032</a:t>
            </a:r>
          </a:p>
          <a:p>
            <a:r>
              <a:rPr lang="en-US" dirty="0">
                <a:solidFill>
                  <a:schemeClr val="bg1"/>
                </a:solidFill>
              </a:rPr>
              <a:t>22070521031</a:t>
            </a:r>
          </a:p>
          <a:p>
            <a:r>
              <a:rPr lang="en-US" dirty="0">
                <a:solidFill>
                  <a:schemeClr val="bg1"/>
                </a:solidFill>
              </a:rPr>
              <a:t>22070521027</a:t>
            </a:r>
            <a:endParaRPr lang="en-IN" dirty="0">
              <a:solidFill>
                <a:schemeClr val="bg1"/>
              </a:solidFill>
            </a:endParaRPr>
          </a:p>
        </p:txBody>
      </p:sp>
      <p:sp>
        <p:nvSpPr>
          <p:cNvPr id="8" name="AutoShape 6" descr="Gold Price Prediction: Bull Flag Breakout Targets $2,815">
            <a:extLst>
              <a:ext uri="{FF2B5EF4-FFF2-40B4-BE49-F238E27FC236}">
                <a16:creationId xmlns:a16="http://schemas.microsoft.com/office/drawing/2014/main" id="{04E45A92-2F8D-8799-BB40-62C7F0DBD7DD}"/>
              </a:ext>
            </a:extLst>
          </p:cNvPr>
          <p:cNvSpPr>
            <a:spLocks noChangeAspect="1" noChangeArrowheads="1"/>
          </p:cNvSpPr>
          <p:nvPr/>
        </p:nvSpPr>
        <p:spPr bwMode="auto">
          <a:xfrm>
            <a:off x="5943600" y="3276600"/>
            <a:ext cx="2064936" cy="2064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673240" y="1001499"/>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Conclusion</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673240" y="1461898"/>
            <a:ext cx="10681397" cy="5242461"/>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Summary</a:t>
            </a:r>
            <a:r>
              <a:rPr lang="en-US" sz="1600" dirty="0">
                <a:latin typeface="Times New Roman" panose="02020603050405020304" pitchFamily="18" charset="0"/>
                <a:cs typeface="Times New Roman" panose="02020603050405020304" pitchFamily="18" charset="0"/>
              </a:rPr>
              <a:t>:</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case study aimed to develop a predictive model for gold prices using machine learning. Two algorithms, Random Forest and Gradient Boosting, were trained and evaluated on historical gold price data. The Random Forest Regressor model outperformed Gradient Boosting, achieving high accuracy on both training (99.94%) and testing (99.04%) datasets. This indicates the model's ability to effectively capture the relationships between gold prices and other financial indicators.</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Its high R-squared value of 0.9960 on the test data further validates its effectiveness in explaining the variance in gold prices. This model can potentially assist investors and businesses in making informed decisions related to gold investments and risk management.</a:t>
            </a:r>
          </a:p>
          <a:p>
            <a:pPr marL="228600" indent="-228600">
              <a:spcAft>
                <a:spcPts val="8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Future Work:</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Generative AI: Explore the use of generative AI techniques, like generative adversarial networks (GANs), to generate synthetic data for augmenting the training dataset and improving the model's generalization capabilities, especially in scenarios with limited data availability.</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Deep Learning: Investigate the potential of deep learning models, such as recurrent neural networks (RNNs) or long short-term memory (LSTM) networks, for capturing complex temporal dependencies in gold price data and potentially improving prediction accuracy.</a:t>
            </a:r>
          </a:p>
          <a:p>
            <a:pPr marL="285750" indent="-285750"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Data: Integrate real-time data feeds and update the model periodically to reflect current market conditions and ensure the model's continued relevance.</a:t>
            </a:r>
          </a:p>
        </p:txBody>
      </p:sp>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References</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1098152" cy="2811026"/>
          </a:xfrm>
          <a:prstGeom prst="rect">
            <a:avLst/>
          </a:prstGeom>
          <a:noFill/>
        </p:spPr>
        <p:txBody>
          <a:bodyPr wrap="square" rtlCol="0">
            <a:spAutoFit/>
          </a:bodyPr>
          <a:lstStyle/>
          <a:p>
            <a:pPr marL="285750" indent="-285750">
              <a:spcAft>
                <a:spcPts val="800"/>
              </a:spcAft>
              <a:buFont typeface="Wingdings" pitchFamily="2" charset="2"/>
              <a:buChar char="q"/>
            </a:pPr>
            <a:endParaRPr lang="en-US" sz="1600" dirty="0">
              <a:latin typeface="Times New Roman" panose="02020603050405020304" pitchFamily="18" charset="0"/>
              <a:cs typeface="Times New Roman" panose="02020603050405020304" pitchFamily="18" charset="0"/>
              <a:hlinkClick r:id="rId3"/>
            </a:endParaRPr>
          </a:p>
          <a:p>
            <a:pPr marL="285750" indent="-285750">
              <a:spcAft>
                <a:spcPts val="800"/>
              </a:spcAft>
              <a:buFont typeface="Wingdings" pitchFamily="2" charset="2"/>
              <a:buChar char="q"/>
            </a:pPr>
            <a:r>
              <a:rPr lang="en-US" sz="1600" dirty="0">
                <a:latin typeface="Times New Roman" panose="02020603050405020304" pitchFamily="18" charset="0"/>
                <a:cs typeface="Times New Roman" panose="02020603050405020304" pitchFamily="18" charset="0"/>
                <a:hlinkClick r:id="rId3"/>
              </a:rPr>
              <a:t>https://www.kaggle.com/datasets/altruistdelhite04/gold-price-data</a:t>
            </a: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r>
              <a:rPr lang="en-US" sz="1600" dirty="0">
                <a:latin typeface="Times New Roman" panose="02020603050405020304" pitchFamily="18" charset="0"/>
                <a:cs typeface="Times New Roman" panose="02020603050405020304" pitchFamily="18" charset="0"/>
                <a:hlinkClick r:id="rId4"/>
              </a:rPr>
              <a:t>https://github.com/Chinu1712/AIGREENSKILLS/tree/main/Case_Study</a:t>
            </a: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r>
              <a:rPr lang="en-US" sz="1600" dirty="0">
                <a:latin typeface="Times New Roman" panose="02020603050405020304" pitchFamily="18" charset="0"/>
                <a:cs typeface="Times New Roman" panose="02020603050405020304" pitchFamily="18" charset="0"/>
                <a:hlinkClick r:id="rId5"/>
              </a:rPr>
              <a:t>https://github.com/Shreyas521032/Green_Skill_Workshop/tree/main/Case%20Study-Gold%20Price%20Prediction</a:t>
            </a: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r>
              <a:rPr lang="en-US" sz="1600" dirty="0">
                <a:latin typeface="Times New Roman" panose="02020603050405020304" pitchFamily="18" charset="0"/>
                <a:cs typeface="Times New Roman" panose="02020603050405020304" pitchFamily="18" charset="0"/>
                <a:hlinkClick r:id="rId6"/>
              </a:rPr>
              <a:t>https://github.com/Ruthvek1/edunet-workshop-/tree/main/Case_Study</a:t>
            </a: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endParaRPr lang="en-US" sz="1600" dirty="0">
              <a:latin typeface="Times New Roman" panose="02020603050405020304" pitchFamily="18" charset="0"/>
              <a:cs typeface="Times New Roman" panose="02020603050405020304" pitchFamily="18" charset="0"/>
            </a:endParaRPr>
          </a:p>
          <a:p>
            <a:pPr marL="285750" indent="-285750">
              <a:spcAft>
                <a:spcPts val="800"/>
              </a:spcAft>
              <a:buFont typeface="Wingdings"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92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5" y="1451569"/>
            <a:ext cx="7406336" cy="5509200"/>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Brief Overview:</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a:t>
            </a:r>
            <a:r>
              <a:rPr lang="en-US" sz="1800" b="1" dirty="0">
                <a:solidFill>
                  <a:schemeClr val="tx1"/>
                </a:solidFill>
                <a:latin typeface="Times New Roman" panose="02020603050405020304" pitchFamily="18" charset="0"/>
                <a:cs typeface="Times New Roman" panose="02020603050405020304" pitchFamily="18" charset="0"/>
              </a:rPr>
              <a:t>Gold Price Prediction</a:t>
            </a:r>
            <a:r>
              <a:rPr lang="en-US" sz="1800" dirty="0">
                <a:solidFill>
                  <a:schemeClr val="tx1"/>
                </a:solidFill>
                <a:latin typeface="Times New Roman" panose="02020603050405020304" pitchFamily="18" charset="0"/>
                <a:cs typeface="Times New Roman" panose="02020603050405020304" pitchFamily="18" charset="0"/>
              </a:rPr>
              <a:t>" project aims to develop a model that can accurately predict the prices of gold based on various factors. This prediction task is of great significance in the financial sector, enabling investors and traders to make informed decisions. By employing machine learning algorithms and a curated dataset, this project offers a valuable tool for estimating gold prices.</a:t>
            </a: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solidFill>
                <a:schemeClr val="tx1"/>
              </a:solidFill>
              <a:latin typeface="+mn-lt"/>
            </a:endParaRPr>
          </a:p>
          <a:p>
            <a:pPr marL="342900" indent="-342900">
              <a:spcAft>
                <a:spcPts val="800"/>
              </a:spcAft>
              <a:buFont typeface="Wingdings" panose="05000000000000000000" pitchFamily="2" charset="2"/>
              <a:buChar char="q"/>
            </a:pPr>
            <a:r>
              <a:rPr lang="en-US" sz="2000" b="1" dirty="0">
                <a:solidFill>
                  <a:schemeClr val="tx1"/>
                </a:solidFill>
                <a:latin typeface="Times New Roman" panose="02020603050405020304" pitchFamily="18" charset="0"/>
                <a:cs typeface="Times New Roman" panose="02020603050405020304" pitchFamily="18" charset="0"/>
              </a:rPr>
              <a:t>Key Objectives:</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Collection and Processing</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Data Visualization</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Train-Test Split</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Regression Model using Random Forest</a:t>
            </a:r>
          </a:p>
          <a:p>
            <a:pPr marL="285750" indent="-285750">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Model Evaluation</a:t>
            </a:r>
            <a:br>
              <a:rPr lang="en-US" sz="1800" dirty="0">
                <a:solidFill>
                  <a:schemeClr val="tx1"/>
                </a:solidFill>
                <a:latin typeface="+mn-lt"/>
              </a:rPr>
            </a:br>
            <a:endParaRPr lang="en-US" sz="1800" dirty="0">
              <a:solidFill>
                <a:schemeClr val="tx1"/>
              </a:solidFill>
              <a:latin typeface="+mn-lt"/>
            </a:endParaRPr>
          </a:p>
          <a:p>
            <a:pPr marL="231642" indent="-231642">
              <a:spcAft>
                <a:spcPts val="800"/>
              </a:spcAft>
              <a:buFont typeface="Arial" panose="020B0604020202020204" pitchFamily="34" charset="0"/>
              <a:buChar char="•"/>
            </a:pPr>
            <a:endParaRPr lang="en-US" sz="1800" dirty="0">
              <a:solidFill>
                <a:schemeClr val="tx1"/>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Problem Statement</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AB75F16-E290-C41E-DBB9-171FA5DEB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924" y="690941"/>
            <a:ext cx="4381919" cy="59208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5" y="1451569"/>
            <a:ext cx="6009616" cy="3098284"/>
          </a:xfrm>
          <a:prstGeom prst="rect">
            <a:avLst/>
          </a:prstGeom>
          <a:noFill/>
        </p:spPr>
        <p:txBody>
          <a:bodyPr wrap="square" rtlCol="0">
            <a:spAutoFit/>
          </a:bodyPr>
          <a:lstStyle/>
          <a:p>
            <a:pPr marL="285750" indent="-285750">
              <a:spcAft>
                <a:spcPts val="8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Dataset Description:</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data was sourced from the </a:t>
            </a:r>
            <a:r>
              <a:rPr lang="en-US" sz="1800" dirty="0" err="1">
                <a:solidFill>
                  <a:schemeClr val="tx1"/>
                </a:solidFill>
                <a:latin typeface="Times New Roman" panose="02020603050405020304" pitchFamily="18" charset="0"/>
                <a:cs typeface="Times New Roman" panose="02020603050405020304" pitchFamily="18" charset="0"/>
              </a:rPr>
              <a:t>kaggle</a:t>
            </a:r>
            <a:r>
              <a:rPr lang="en-US" sz="1800" dirty="0">
                <a:solidFill>
                  <a:schemeClr val="tx1"/>
                </a:solidFill>
                <a:latin typeface="Times New Roman" panose="02020603050405020304" pitchFamily="18" charset="0"/>
                <a:cs typeface="Times New Roman" panose="02020603050405020304" pitchFamily="18" charset="0"/>
              </a:rPr>
              <a:t> website consisting of ten years data from January 2008 to </a:t>
            </a:r>
            <a:r>
              <a:rPr lang="en-US" sz="1800" dirty="0" err="1">
                <a:solidFill>
                  <a:schemeClr val="tx1"/>
                </a:solidFill>
                <a:latin typeface="Times New Roman" panose="02020603050405020304" pitchFamily="18" charset="0"/>
                <a:cs typeface="Times New Roman" panose="02020603050405020304" pitchFamily="18" charset="0"/>
              </a:rPr>
              <a:t>Decmeber</a:t>
            </a:r>
            <a:r>
              <a:rPr lang="en-US" sz="1800" dirty="0">
                <a:solidFill>
                  <a:schemeClr val="tx1"/>
                </a:solidFill>
                <a:latin typeface="Times New Roman" panose="02020603050405020304" pitchFamily="18" charset="0"/>
                <a:cs typeface="Times New Roman" panose="02020603050405020304" pitchFamily="18" charset="0"/>
              </a:rPr>
              <a:t> 2018. It consists of the variables date, silver price, stock profit exchange, gold price ,US dollar rate and united states oil ETF. The dataset consists of 2290 records. </a:t>
            </a:r>
          </a:p>
          <a:p>
            <a:pPr marL="285750" indent="-285750" algn="just">
              <a:spcAft>
                <a:spcPts val="800"/>
              </a:spcAf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Since gold is stored and accumulated over years, the influence of an year’s production on its price is less. The price of gold depends on currency fluctuations and other economic variables. </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Dataset Overview</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C6CBFB-240F-0E79-822E-24E29B72D16E}"/>
              </a:ext>
            </a:extLst>
          </p:cNvPr>
          <p:cNvPicPr>
            <a:picLocks noChangeAspect="1"/>
          </p:cNvPicPr>
          <p:nvPr/>
        </p:nvPicPr>
        <p:blipFill>
          <a:blip r:embed="rId3"/>
          <a:stretch>
            <a:fillRect/>
          </a:stretch>
        </p:blipFill>
        <p:spPr>
          <a:xfrm>
            <a:off x="6424931" y="1451569"/>
            <a:ext cx="5471634" cy="5120053"/>
          </a:xfrm>
          <a:prstGeom prst="rect">
            <a:avLst/>
          </a:prstGeom>
        </p:spPr>
      </p:pic>
      <p:pic>
        <p:nvPicPr>
          <p:cNvPr id="8" name="Picture 7">
            <a:extLst>
              <a:ext uri="{FF2B5EF4-FFF2-40B4-BE49-F238E27FC236}">
                <a16:creationId xmlns:a16="http://schemas.microsoft.com/office/drawing/2014/main" id="{AD4B515F-E1F2-50A9-ECB2-C856EFDB868E}"/>
              </a:ext>
            </a:extLst>
          </p:cNvPr>
          <p:cNvPicPr>
            <a:picLocks noChangeAspect="1"/>
          </p:cNvPicPr>
          <p:nvPr/>
        </p:nvPicPr>
        <p:blipFill>
          <a:blip r:embed="rId4"/>
          <a:stretch>
            <a:fillRect/>
          </a:stretch>
        </p:blipFill>
        <p:spPr>
          <a:xfrm>
            <a:off x="210315" y="4549853"/>
            <a:ext cx="5885685" cy="2021769"/>
          </a:xfrm>
          <a:prstGeom prst="rect">
            <a:avLst/>
          </a:prstGeom>
        </p:spPr>
      </p:pic>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575612"/>
          </a:xfrm>
          <a:prstGeom prst="rect">
            <a:avLst/>
          </a:prstGeom>
          <a:noFill/>
        </p:spPr>
        <p:txBody>
          <a:bodyPr wrap="square" rtlCol="0">
            <a:spAutoFit/>
          </a:bodyPr>
          <a:lstStyle/>
          <a:p>
            <a:pPr marL="342900" indent="-342900">
              <a:spcAft>
                <a:spcPts val="800"/>
              </a:spcAf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Approach:</a:t>
            </a:r>
          </a:p>
          <a:p>
            <a:pPr marL="285750" indent="-285750">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predict the gold price, we need to build a machine learning model which includes the following steps. </a:t>
            </a:r>
          </a:p>
          <a:p>
            <a:pPr>
              <a:spcAft>
                <a:spcPts val="800"/>
              </a:spcAft>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Methodology</a:t>
            </a:r>
            <a:endParaRPr lang="en-IN" sz="2000"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90FD36-B8E2-4EFC-AFF1-E00C2A02E35C}"/>
              </a:ext>
            </a:extLst>
          </p:cNvPr>
          <p:cNvPicPr>
            <a:picLocks noChangeAspect="1"/>
          </p:cNvPicPr>
          <p:nvPr/>
        </p:nvPicPr>
        <p:blipFill>
          <a:blip r:embed="rId3"/>
          <a:stretch>
            <a:fillRect/>
          </a:stretch>
        </p:blipFill>
        <p:spPr>
          <a:xfrm>
            <a:off x="1778210" y="2358329"/>
            <a:ext cx="8635579" cy="3858306"/>
          </a:xfrm>
          <a:prstGeom prst="rect">
            <a:avLst/>
          </a:prstGeom>
        </p:spPr>
      </p:pic>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E9E62A-A7F4-D741-E478-22341EE21928}"/>
              </a:ext>
            </a:extLst>
          </p:cNvPr>
          <p:cNvSpPr txBox="1"/>
          <p:nvPr/>
        </p:nvSpPr>
        <p:spPr>
          <a:xfrm>
            <a:off x="849086" y="1229695"/>
            <a:ext cx="10493828" cy="535531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1. Data Collection: </a:t>
            </a:r>
          </a:p>
          <a:p>
            <a:pPr algn="just"/>
            <a:r>
              <a:rPr lang="en-US" sz="1800" dirty="0">
                <a:latin typeface="Times New Roman" panose="02020603050405020304" pitchFamily="18" charset="0"/>
                <a:cs typeface="Times New Roman" panose="02020603050405020304" pitchFamily="18" charset="0"/>
              </a:rPr>
              <a:t>The first thing required while building a machine learning model is the data. The data is collected from </a:t>
            </a:r>
            <a:r>
              <a:rPr lang="en-US" sz="1800" dirty="0" err="1">
                <a:latin typeface="Times New Roman" panose="02020603050405020304" pitchFamily="18" charset="0"/>
                <a:cs typeface="Times New Roman" panose="02020603050405020304" pitchFamily="18" charset="0"/>
              </a:rPr>
              <a:t>kaggle</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website consisting of 2290 records and 6 attributes. </a:t>
            </a:r>
          </a:p>
          <a:p>
            <a:pPr algn="just"/>
            <a:r>
              <a:rPr lang="en-US" sz="1800" b="1" dirty="0">
                <a:latin typeface="Times New Roman" panose="02020603050405020304" pitchFamily="18" charset="0"/>
                <a:cs typeface="Times New Roman" panose="02020603050405020304" pitchFamily="18" charset="0"/>
              </a:rPr>
              <a:t>2. Data Preprocessing: </a:t>
            </a:r>
          </a:p>
          <a:p>
            <a:pPr algn="just"/>
            <a:r>
              <a:rPr lang="en-US" sz="1800" dirty="0">
                <a:latin typeface="Times New Roman" panose="02020603050405020304" pitchFamily="18" charset="0"/>
                <a:cs typeface="Times New Roman" panose="02020603050405020304" pitchFamily="18" charset="0"/>
              </a:rPr>
              <a:t>Data preprocessing is required when the data is incomplete, inconsistent or noisy. The data collected was noisy, so </a:t>
            </a:r>
          </a:p>
          <a:p>
            <a:pPr algn="just"/>
            <a:r>
              <a:rPr lang="en-US" sz="1800" dirty="0">
                <a:latin typeface="Times New Roman" panose="02020603050405020304" pitchFamily="18" charset="0"/>
                <a:cs typeface="Times New Roman" panose="02020603050405020304" pitchFamily="18" charset="0"/>
              </a:rPr>
              <a:t>we performed outlier analysis and removed the noisy data. The data transformation is also done by performing </a:t>
            </a:r>
          </a:p>
          <a:p>
            <a:pPr algn="just"/>
            <a:r>
              <a:rPr lang="en-US" sz="1800" dirty="0">
                <a:latin typeface="Times New Roman" panose="02020603050405020304" pitchFamily="18" charset="0"/>
                <a:cs typeface="Times New Roman" panose="02020603050405020304" pitchFamily="18" charset="0"/>
              </a:rPr>
              <a:t>normalization in which the data in each attribute is scaled between the range 0 to 1. </a:t>
            </a:r>
          </a:p>
          <a:p>
            <a:pPr algn="just"/>
            <a:r>
              <a:rPr lang="en-US" sz="1800" b="1" dirty="0">
                <a:latin typeface="Times New Roman" panose="02020603050405020304" pitchFamily="18" charset="0"/>
                <a:cs typeface="Times New Roman" panose="02020603050405020304" pitchFamily="18" charset="0"/>
              </a:rPr>
              <a:t>3.Choose the model: </a:t>
            </a:r>
          </a:p>
          <a:p>
            <a:pPr algn="just"/>
            <a:r>
              <a:rPr lang="en-US" sz="1800" dirty="0">
                <a:latin typeface="Times New Roman" panose="02020603050405020304" pitchFamily="18" charset="0"/>
                <a:cs typeface="Times New Roman" panose="02020603050405020304" pitchFamily="18" charset="0"/>
              </a:rPr>
              <a:t>Prediction of gold price is a regression task, so we consider the regression algorithms such as Multiple Linear </a:t>
            </a:r>
          </a:p>
          <a:p>
            <a:pPr algn="just"/>
            <a:r>
              <a:rPr lang="en-US" sz="1800" dirty="0">
                <a:latin typeface="Times New Roman" panose="02020603050405020304" pitchFamily="18" charset="0"/>
                <a:cs typeface="Times New Roman" panose="02020603050405020304" pitchFamily="18" charset="0"/>
              </a:rPr>
              <a:t>Regression, Random Forest Regressor and Gradient Boosting for building the model. </a:t>
            </a:r>
          </a:p>
          <a:p>
            <a:pPr algn="just"/>
            <a:r>
              <a:rPr lang="en-US" sz="1800" b="1" dirty="0">
                <a:latin typeface="Times New Roman" panose="02020603050405020304" pitchFamily="18" charset="0"/>
                <a:cs typeface="Times New Roman" panose="02020603050405020304" pitchFamily="18" charset="0"/>
              </a:rPr>
              <a:t>4. Training the model: </a:t>
            </a:r>
          </a:p>
          <a:p>
            <a:pPr algn="just"/>
            <a:r>
              <a:rPr lang="en-US" sz="1800" dirty="0">
                <a:latin typeface="Times New Roman" panose="02020603050405020304" pitchFamily="18" charset="0"/>
                <a:cs typeface="Times New Roman" panose="02020603050405020304" pitchFamily="18" charset="0"/>
              </a:rPr>
              <a:t>The model is trained by importing the required model and by passing the training data to it. The dataset is </a:t>
            </a:r>
            <a:r>
              <a:rPr lang="en-US" sz="1800" dirty="0" err="1">
                <a:latin typeface="Times New Roman" panose="02020603050405020304" pitchFamily="18" charset="0"/>
                <a:cs typeface="Times New Roman" panose="02020603050405020304" pitchFamily="18" charset="0"/>
              </a:rPr>
              <a:t>splitted</a:t>
            </a:r>
            <a:r>
              <a:rPr lang="en-US" sz="1800" dirty="0">
                <a:latin typeface="Times New Roman" panose="02020603050405020304" pitchFamily="18" charset="0"/>
                <a:cs typeface="Times New Roman" panose="02020603050405020304" pitchFamily="18" charset="0"/>
              </a:rPr>
              <a:t> into train and test data with </a:t>
            </a:r>
            <a:r>
              <a:rPr lang="en-US" sz="1800" dirty="0" err="1">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=0.20. The linear model is imported from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and the Random forest regressor and Gradient boosting regressor modules are imported from </a:t>
            </a:r>
            <a:r>
              <a:rPr lang="en-US" sz="1800" dirty="0" err="1">
                <a:latin typeface="Times New Roman" panose="02020603050405020304" pitchFamily="18" charset="0"/>
                <a:cs typeface="Times New Roman" panose="02020603050405020304" pitchFamily="18" charset="0"/>
              </a:rPr>
              <a:t>sklearn.ensemble</a:t>
            </a:r>
            <a:r>
              <a:rPr lang="en-US" sz="1800" dirty="0">
                <a:latin typeface="Times New Roman" panose="02020603050405020304" pitchFamily="18" charset="0"/>
                <a:cs typeface="Times New Roman" panose="02020603050405020304" pitchFamily="18" charset="0"/>
              </a:rPr>
              <a:t>. These models are trained by passing the train data. </a:t>
            </a:r>
          </a:p>
          <a:p>
            <a:pPr algn="just"/>
            <a:r>
              <a:rPr lang="en-US" sz="1800" b="1" dirty="0">
                <a:latin typeface="Times New Roman" panose="02020603050405020304" pitchFamily="18" charset="0"/>
                <a:cs typeface="Times New Roman" panose="02020603050405020304" pitchFamily="18" charset="0"/>
              </a:rPr>
              <a:t>5. Prediction: </a:t>
            </a:r>
          </a:p>
          <a:p>
            <a:pPr algn="just"/>
            <a:r>
              <a:rPr lang="en-US" sz="1800" dirty="0">
                <a:latin typeface="Times New Roman" panose="02020603050405020304" pitchFamily="18" charset="0"/>
                <a:cs typeface="Times New Roman" panose="02020603050405020304" pitchFamily="18" charset="0"/>
              </a:rPr>
              <a:t>The trained model is checked by predicting the test data of the dependent variable using the test data of the independent variables. </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22015D-9A89-327E-AE6C-6D8ABB4A5941}"/>
              </a:ext>
            </a:extLst>
          </p:cNvPr>
          <p:cNvSpPr txBox="1"/>
          <p:nvPr/>
        </p:nvSpPr>
        <p:spPr>
          <a:xfrm>
            <a:off x="849086" y="860363"/>
            <a:ext cx="6099348" cy="369332"/>
          </a:xfrm>
          <a:prstGeom prst="rect">
            <a:avLst/>
          </a:prstGeom>
          <a:noFill/>
        </p:spPr>
        <p:txBody>
          <a:bodyPr wrap="square">
            <a:spAutoFit/>
          </a:bodyPr>
          <a:lstStyle/>
          <a:p>
            <a:r>
              <a:rPr lang="en-IN" sz="1800" b="1" dirty="0">
                <a:solidFill>
                  <a:srgbClr val="213163"/>
                </a:solidFill>
                <a:latin typeface="Times New Roman" panose="02020603050405020304" pitchFamily="18" charset="0"/>
                <a:cs typeface="Times New Roman" panose="02020603050405020304" pitchFamily="18" charset="0"/>
              </a:rPr>
              <a:t>Implementation</a:t>
            </a:r>
            <a:endParaRPr lang="en-IN" sz="18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92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22015D-9A89-327E-AE6C-6D8ABB4A5941}"/>
              </a:ext>
            </a:extLst>
          </p:cNvPr>
          <p:cNvSpPr txBox="1"/>
          <p:nvPr/>
        </p:nvSpPr>
        <p:spPr>
          <a:xfrm>
            <a:off x="849086" y="860363"/>
            <a:ext cx="6099348" cy="369332"/>
          </a:xfrm>
          <a:prstGeom prst="rect">
            <a:avLst/>
          </a:prstGeom>
          <a:noFill/>
        </p:spPr>
        <p:txBody>
          <a:bodyPr wrap="square">
            <a:spAutoFit/>
          </a:bodyPr>
          <a:lstStyle/>
          <a:p>
            <a:r>
              <a:rPr lang="en-IN" sz="1800" b="1" dirty="0">
                <a:solidFill>
                  <a:srgbClr val="213163"/>
                </a:solidFill>
                <a:latin typeface="Times New Roman" panose="02020603050405020304" pitchFamily="18" charset="0"/>
                <a:cs typeface="Times New Roman" panose="02020603050405020304" pitchFamily="18" charset="0"/>
              </a:rPr>
              <a:t>Data Visualization</a:t>
            </a:r>
            <a:endParaRPr lang="en-IN" sz="1800" dirty="0">
              <a:solidFill>
                <a:srgbClr val="21316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26BB0DF-8E3E-D83A-5CCF-23B26C00AC52}"/>
              </a:ext>
            </a:extLst>
          </p:cNvPr>
          <p:cNvPicPr>
            <a:picLocks noChangeAspect="1"/>
          </p:cNvPicPr>
          <p:nvPr/>
        </p:nvPicPr>
        <p:blipFill>
          <a:blip r:embed="rId3"/>
          <a:stretch>
            <a:fillRect/>
          </a:stretch>
        </p:blipFill>
        <p:spPr>
          <a:xfrm>
            <a:off x="3841662" y="1335644"/>
            <a:ext cx="4565416" cy="3002396"/>
          </a:xfrm>
          <a:prstGeom prst="rect">
            <a:avLst/>
          </a:prstGeom>
        </p:spPr>
      </p:pic>
      <p:pic>
        <p:nvPicPr>
          <p:cNvPr id="6" name="Picture 5">
            <a:extLst>
              <a:ext uri="{FF2B5EF4-FFF2-40B4-BE49-F238E27FC236}">
                <a16:creationId xmlns:a16="http://schemas.microsoft.com/office/drawing/2014/main" id="{AFF10FA9-26F0-B74A-DDCA-187260D13D03}"/>
              </a:ext>
            </a:extLst>
          </p:cNvPr>
          <p:cNvPicPr>
            <a:picLocks noChangeAspect="1"/>
          </p:cNvPicPr>
          <p:nvPr/>
        </p:nvPicPr>
        <p:blipFill>
          <a:blip r:embed="rId4"/>
          <a:stretch>
            <a:fillRect/>
          </a:stretch>
        </p:blipFill>
        <p:spPr>
          <a:xfrm>
            <a:off x="0" y="1252499"/>
            <a:ext cx="3709099" cy="3248663"/>
          </a:xfrm>
          <a:prstGeom prst="rect">
            <a:avLst/>
          </a:prstGeom>
        </p:spPr>
      </p:pic>
      <p:pic>
        <p:nvPicPr>
          <p:cNvPr id="9" name="Picture 8">
            <a:extLst>
              <a:ext uri="{FF2B5EF4-FFF2-40B4-BE49-F238E27FC236}">
                <a16:creationId xmlns:a16="http://schemas.microsoft.com/office/drawing/2014/main" id="{AEA64C07-B695-D33D-3886-8997BFCD7FFE}"/>
              </a:ext>
            </a:extLst>
          </p:cNvPr>
          <p:cNvPicPr>
            <a:picLocks noChangeAspect="1"/>
          </p:cNvPicPr>
          <p:nvPr/>
        </p:nvPicPr>
        <p:blipFill>
          <a:blip r:embed="rId5"/>
          <a:stretch>
            <a:fillRect/>
          </a:stretch>
        </p:blipFill>
        <p:spPr>
          <a:xfrm>
            <a:off x="8407078" y="1252500"/>
            <a:ext cx="3784922" cy="3168685"/>
          </a:xfrm>
          <a:prstGeom prst="rect">
            <a:avLst/>
          </a:prstGeom>
        </p:spPr>
      </p:pic>
      <p:sp>
        <p:nvSpPr>
          <p:cNvPr id="13" name="TextBox 12">
            <a:extLst>
              <a:ext uri="{FF2B5EF4-FFF2-40B4-BE49-F238E27FC236}">
                <a16:creationId xmlns:a16="http://schemas.microsoft.com/office/drawing/2014/main" id="{39DDB1EE-255C-2628-80E3-E8EF78E95838}"/>
              </a:ext>
            </a:extLst>
          </p:cNvPr>
          <p:cNvSpPr txBox="1"/>
          <p:nvPr/>
        </p:nvSpPr>
        <p:spPr>
          <a:xfrm>
            <a:off x="4241451" y="4421184"/>
            <a:ext cx="3709098" cy="1938992"/>
          </a:xfrm>
          <a:prstGeom prst="rect">
            <a:avLst/>
          </a:prstGeom>
          <a:noFill/>
        </p:spPr>
        <p:txBody>
          <a:bodyPr wrap="square" rtlCol="0">
            <a:spAutoFit/>
          </a:bodyPr>
          <a:lstStyle/>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GLD (Gold ETF) has a very strong positive correlation (0.87) with SLV (Silver ETF), which makes sense as gold and silver often move together.</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SPX (S&amp;P 500) has negative correlations with most other instruments, particularly strong negative correlation with EUR/USD (-0.67).</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USO (Oil ETF) shows a strong positive correlation with EUR/USD (0.83).</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 diagonal shows 1.0 as each instrument perfectly correlates with itself.</a:t>
            </a:r>
          </a:p>
        </p:txBody>
      </p:sp>
      <p:sp>
        <p:nvSpPr>
          <p:cNvPr id="16" name="TextBox 15">
            <a:extLst>
              <a:ext uri="{FF2B5EF4-FFF2-40B4-BE49-F238E27FC236}">
                <a16:creationId xmlns:a16="http://schemas.microsoft.com/office/drawing/2014/main" id="{9C5CED7C-1579-350D-9C0F-989479F0D06D}"/>
              </a:ext>
            </a:extLst>
          </p:cNvPr>
          <p:cNvSpPr txBox="1"/>
          <p:nvPr/>
        </p:nvSpPr>
        <p:spPr>
          <a:xfrm>
            <a:off x="382196" y="4464088"/>
            <a:ext cx="3326903" cy="1569660"/>
          </a:xfrm>
          <a:prstGeom prst="rect">
            <a:avLst/>
          </a:prstGeom>
          <a:noFill/>
        </p:spPr>
        <p:txBody>
          <a:bodyPr wrap="square">
            <a:spAutoFit/>
          </a:bodyPr>
          <a:lstStyle/>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There's a clear positive correlation, confirming the 0.87 correlation we saw in the matrix</a:t>
            </a: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The relationship appears to be roughly linear but with some distinct clusters</a:t>
            </a: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The price ranges show GLD varying from about 80 to 180</a:t>
            </a: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Multiple price regimes are visible, suggesting different market conditions or time periods</a:t>
            </a:r>
          </a:p>
        </p:txBody>
      </p:sp>
      <p:sp>
        <p:nvSpPr>
          <p:cNvPr id="18" name="TextBox 17">
            <a:extLst>
              <a:ext uri="{FF2B5EF4-FFF2-40B4-BE49-F238E27FC236}">
                <a16:creationId xmlns:a16="http://schemas.microsoft.com/office/drawing/2014/main" id="{2837DB93-47C0-7FFC-ACF5-1AFF89F24142}"/>
              </a:ext>
            </a:extLst>
          </p:cNvPr>
          <p:cNvSpPr txBox="1"/>
          <p:nvPr/>
        </p:nvSpPr>
        <p:spPr>
          <a:xfrm>
            <a:off x="8576842" y="4421184"/>
            <a:ext cx="3615158" cy="2308324"/>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This is an "Actual vs Predicted Values" plot for what appears to be a gold price prediction model:</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 red dashed line represents the ideal prediction (where predicted = actual)</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 blue dots represent individual predictions</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 predictions align very closely with the actual values, as most points fall on or very close to the diagonal line</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 model appears to perform well across the entire price range (80-180)</a:t>
            </a:r>
          </a:p>
          <a:p>
            <a:pPr marL="171450" indent="-171450">
              <a:buFont typeface="Wingdings" pitchFamily="2" charset="2"/>
              <a:buChar char="Ø"/>
            </a:pPr>
            <a:r>
              <a:rPr lang="en-US" sz="1200" dirty="0">
                <a:latin typeface="Times New Roman" panose="02020603050405020304" pitchFamily="18" charset="0"/>
                <a:cs typeface="Times New Roman" panose="02020603050405020304" pitchFamily="18" charset="0"/>
              </a:rPr>
              <a:t>There's very little scatter around the prediction line, suggesting high accuracy</a:t>
            </a:r>
          </a:p>
        </p:txBody>
      </p:sp>
    </p:spTree>
    <p:extLst>
      <p:ext uri="{BB962C8B-B14F-4D97-AF65-F5344CB8AC3E}">
        <p14:creationId xmlns:p14="http://schemas.microsoft.com/office/powerpoint/2010/main" val="179602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DA611-3F8B-69A1-33B5-0098F76448D6}"/>
              </a:ext>
            </a:extLst>
          </p:cNvPr>
          <p:cNvSpPr txBox="1"/>
          <p:nvPr/>
        </p:nvSpPr>
        <p:spPr>
          <a:xfrm>
            <a:off x="281354" y="1193371"/>
            <a:ext cx="7325250" cy="5078313"/>
          </a:xfrm>
          <a:prstGeom prst="rect">
            <a:avLst/>
          </a:prstGeom>
          <a:noFill/>
        </p:spPr>
        <p:txBody>
          <a:bodyPr wrap="square">
            <a:spAutoFit/>
          </a:bodyPr>
          <a:lstStyle/>
          <a:p>
            <a:pPr marL="285750" indent="-285750">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Algorithms Used:</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For developing the model, we use the algorithms such as Random forest and Gradient boosting.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forest is a supervised learning algorithm which performs both classification and regression tasks. This algorithm operates by constructing multiple decision trees during training time and outputting the mean prediction of individual trees.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Gradient Boosting is a machine learning algorithm for </a:t>
            </a:r>
            <a:r>
              <a:rPr lang="en-US" sz="1800" dirty="0" err="1">
                <a:latin typeface="Times New Roman" panose="02020603050405020304" pitchFamily="18" charset="0"/>
                <a:cs typeface="Times New Roman" panose="02020603050405020304" pitchFamily="18" charset="0"/>
              </a:rPr>
              <a:t>classificiation</a:t>
            </a:r>
            <a:r>
              <a:rPr lang="en-US" sz="1800" dirty="0">
                <a:latin typeface="Times New Roman" panose="02020603050405020304" pitchFamily="18" charset="0"/>
                <a:cs typeface="Times New Roman" panose="02020603050405020304" pitchFamily="18" charset="0"/>
              </a:rPr>
              <a:t> and regression problems. This algorithm produces a prediction model in the form of an ensemble of weak prediction models, which are typically the decision trees. It builds the model in stage-wise fashion and generalizes them by enabling the optimization of an </a:t>
            </a:r>
            <a:r>
              <a:rPr lang="en-US" sz="1800" dirty="0" err="1">
                <a:latin typeface="Times New Roman" panose="02020603050405020304" pitchFamily="18" charset="0"/>
                <a:cs typeface="Times New Roman" panose="02020603050405020304" pitchFamily="18" charset="0"/>
              </a:rPr>
              <a:t>arbitary</a:t>
            </a:r>
            <a:r>
              <a:rPr lang="en-US" sz="1800" dirty="0">
                <a:latin typeface="Times New Roman" panose="02020603050405020304" pitchFamily="18" charset="0"/>
                <a:cs typeface="Times New Roman" panose="02020603050405020304" pitchFamily="18" charset="0"/>
              </a:rPr>
              <a:t> differentiable loss function. The gradient boosting trees usually outperforms random forest, but are prone to overfitting in some problems as the performance of this model improves over iterations.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146B03-C253-45B2-4FA3-5154223810CF}"/>
              </a:ext>
            </a:extLst>
          </p:cNvPr>
          <p:cNvPicPr>
            <a:picLocks noChangeAspect="1"/>
          </p:cNvPicPr>
          <p:nvPr/>
        </p:nvPicPr>
        <p:blipFill>
          <a:blip r:embed="rId2"/>
          <a:stretch>
            <a:fillRect/>
          </a:stretch>
        </p:blipFill>
        <p:spPr>
          <a:xfrm>
            <a:off x="7727184" y="1567107"/>
            <a:ext cx="4330840" cy="43308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6295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15EDC-5542-0882-6069-3B7851A53E00}"/>
              </a:ext>
            </a:extLst>
          </p:cNvPr>
          <p:cNvSpPr txBox="1"/>
          <p:nvPr/>
        </p:nvSpPr>
        <p:spPr>
          <a:xfrm>
            <a:off x="579455" y="856357"/>
            <a:ext cx="10564168" cy="5755422"/>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Two models, Random Forest and Gradient Boosting, were evaluated for their performance in predicting gold prices. Here's a summary of their performance:</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Random Forest Regressor:</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Training Accuracy: 99.94% (based on R-squared)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Test Accuracy: 99.04% (based on R-squared)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R-squared (R2 Score): 0.9960 (for test data), 0.9994 (for training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Absolute Error (MAE): 0.9367 (for test data), 1.6877 (for Gradient Boosting on test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Squared Error (MSE): 2.1810 (for test data), 5.2175 (for Gradient Boosting on test data)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Root Mean Squared Error (RMSE): 1.4768 (for test data), 2.2842 (for Gradient Boosting on test data)</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Gradient Boosting Regressor:</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Training Accuracy: 99.86%</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Test Accuracy: 99.04% (using provided R-squared as a proxy)</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R-squared (R2 Score): 0.9905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Absolute Error (MAE): 1.6877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Mean Squared Error (MSE): 5.2175 (provided)</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Root Mean Squared Error (RMSE): 2.2842 (provided)</a:t>
            </a:r>
          </a:p>
          <a:p>
            <a:endParaRPr lang="en-US" sz="1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Analysis:</a:t>
            </a:r>
          </a:p>
          <a:p>
            <a:pPr algn="just"/>
            <a:r>
              <a:rPr lang="en-US" sz="1600" dirty="0">
                <a:latin typeface="Times New Roman" panose="02020603050405020304" pitchFamily="18" charset="0"/>
                <a:cs typeface="Times New Roman" panose="02020603050405020304" pitchFamily="18" charset="0"/>
              </a:rPr>
              <a:t>Both models demonstrate high accuracy, but the Random Forest model shows slightly better performance based on its higher R-squared and lower MAE and RMSE values on the testing data. The difference between training and testing accuracy is very small for both, indicating minimal overfitting.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83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2D116-ACA9-6611-7360-3C32F024C5F1}"/>
              </a:ext>
            </a:extLst>
          </p:cNvPr>
          <p:cNvPicPr>
            <a:picLocks noChangeAspect="1"/>
          </p:cNvPicPr>
          <p:nvPr/>
        </p:nvPicPr>
        <p:blipFill>
          <a:blip r:embed="rId3"/>
          <a:stretch>
            <a:fillRect/>
          </a:stretch>
        </p:blipFill>
        <p:spPr>
          <a:xfrm>
            <a:off x="0" y="752132"/>
            <a:ext cx="6096000" cy="3040237"/>
          </a:xfrm>
          <a:prstGeom prst="rect">
            <a:avLst/>
          </a:prstGeom>
        </p:spPr>
      </p:pic>
      <p:pic>
        <p:nvPicPr>
          <p:cNvPr id="6" name="Picture 5">
            <a:extLst>
              <a:ext uri="{FF2B5EF4-FFF2-40B4-BE49-F238E27FC236}">
                <a16:creationId xmlns:a16="http://schemas.microsoft.com/office/drawing/2014/main" id="{BFDCF29A-19A3-3FEB-2871-21DEFC43C23B}"/>
              </a:ext>
            </a:extLst>
          </p:cNvPr>
          <p:cNvPicPr>
            <a:picLocks noChangeAspect="1"/>
          </p:cNvPicPr>
          <p:nvPr/>
        </p:nvPicPr>
        <p:blipFill rotWithShape="1">
          <a:blip r:embed="rId4"/>
          <a:srcRect r="12508"/>
          <a:stretch/>
        </p:blipFill>
        <p:spPr>
          <a:xfrm>
            <a:off x="6096001" y="3792369"/>
            <a:ext cx="6096000" cy="3065631"/>
          </a:xfrm>
          <a:prstGeom prst="rect">
            <a:avLst/>
          </a:prstGeom>
        </p:spPr>
      </p:pic>
      <p:sp>
        <p:nvSpPr>
          <p:cNvPr id="7" name="TextBox 6">
            <a:extLst>
              <a:ext uri="{FF2B5EF4-FFF2-40B4-BE49-F238E27FC236}">
                <a16:creationId xmlns:a16="http://schemas.microsoft.com/office/drawing/2014/main" id="{8F01BC1D-A6BA-69FE-FCE9-7ECE1201FADB}"/>
              </a:ext>
            </a:extLst>
          </p:cNvPr>
          <p:cNvSpPr txBox="1"/>
          <p:nvPr/>
        </p:nvSpPr>
        <p:spPr>
          <a:xfrm>
            <a:off x="300942" y="4409954"/>
            <a:ext cx="4444679" cy="1477328"/>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This part of the code takes the actual gold prices (</a:t>
            </a:r>
            <a:r>
              <a:rPr lang="en-US" sz="1500" dirty="0" err="1">
                <a:latin typeface="Times New Roman" panose="02020603050405020304" pitchFamily="18" charset="0"/>
                <a:cs typeface="Times New Roman" panose="02020603050405020304" pitchFamily="18" charset="0"/>
              </a:rPr>
              <a:t>y_test</a:t>
            </a:r>
            <a:r>
              <a:rPr lang="en-US" sz="1500" dirty="0">
                <a:latin typeface="Times New Roman" panose="02020603050405020304" pitchFamily="18" charset="0"/>
                <a:cs typeface="Times New Roman" panose="02020603050405020304" pitchFamily="18" charset="0"/>
              </a:rPr>
              <a:t>) and the model's predictions (</a:t>
            </a:r>
            <a:r>
              <a:rPr lang="en-US" sz="1500" dirty="0" err="1">
                <a:latin typeface="Times New Roman" panose="02020603050405020304" pitchFamily="18" charset="0"/>
                <a:cs typeface="Times New Roman" panose="02020603050405020304" pitchFamily="18" charset="0"/>
              </a:rPr>
              <a:t>y_preds</a:t>
            </a:r>
            <a:r>
              <a:rPr lang="en-US" sz="1500" dirty="0">
                <a:latin typeface="Times New Roman" panose="02020603050405020304" pitchFamily="18" charset="0"/>
                <a:cs typeface="Times New Roman" panose="02020603050405020304" pitchFamily="18" charset="0"/>
              </a:rPr>
              <a:t>) and calculates several metrics (MAE, MSE, RMSE, R2) to assess how well the model is performing. These metrics help to understand the accuracy and reliability of the gold price predictions.</a:t>
            </a:r>
          </a:p>
        </p:txBody>
      </p:sp>
      <p:sp>
        <p:nvSpPr>
          <p:cNvPr id="8" name="Right Arrow 7">
            <a:extLst>
              <a:ext uri="{FF2B5EF4-FFF2-40B4-BE49-F238E27FC236}">
                <a16:creationId xmlns:a16="http://schemas.microsoft.com/office/drawing/2014/main" id="{04D55B9C-8795-1FEC-BC72-BD7BA850D260}"/>
              </a:ext>
            </a:extLst>
          </p:cNvPr>
          <p:cNvSpPr/>
          <p:nvPr/>
        </p:nvSpPr>
        <p:spPr>
          <a:xfrm>
            <a:off x="4931607" y="4994557"/>
            <a:ext cx="978408" cy="484632"/>
          </a:xfrm>
          <a:prstGeom prst="rightArrow">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48D7B1-CCD6-0AF2-DC1B-D4BDF445AB6A}"/>
              </a:ext>
            </a:extLst>
          </p:cNvPr>
          <p:cNvSpPr txBox="1"/>
          <p:nvPr/>
        </p:nvSpPr>
        <p:spPr>
          <a:xfrm>
            <a:off x="7315200" y="1242530"/>
            <a:ext cx="4583575" cy="1938992"/>
          </a:xfrm>
          <a:prstGeom prst="rect">
            <a:avLst/>
          </a:prstGeom>
          <a:noFill/>
        </p:spPr>
        <p:txBody>
          <a:bodyPr wrap="square">
            <a:spAutoFit/>
          </a:bodyPr>
          <a:lstStyle/>
          <a:p>
            <a:pPr algn="just"/>
            <a:r>
              <a:rPr lang="en-US" sz="1500" dirty="0">
                <a:latin typeface="Times New Roman" panose="02020603050405020304" pitchFamily="18" charset="0"/>
                <a:cs typeface="Times New Roman" panose="02020603050405020304" pitchFamily="18" charset="0"/>
              </a:rPr>
              <a:t>This code snippet uses the Gradient Boosting Regressor algorithm from the </a:t>
            </a:r>
            <a:r>
              <a:rPr lang="en-US" sz="1500" dirty="0" err="1">
                <a:latin typeface="Times New Roman" panose="02020603050405020304" pitchFamily="18" charset="0"/>
                <a:cs typeface="Times New Roman" panose="02020603050405020304" pitchFamily="18" charset="0"/>
              </a:rPr>
              <a:t>sklearn</a:t>
            </a:r>
            <a:r>
              <a:rPr lang="en-US" sz="1500" dirty="0">
                <a:latin typeface="Times New Roman" panose="02020603050405020304" pitchFamily="18" charset="0"/>
                <a:cs typeface="Times New Roman" panose="02020603050405020304" pitchFamily="18" charset="0"/>
              </a:rPr>
              <a:t> library to predict gold prices. It trains the model on historical data (</a:t>
            </a:r>
            <a:r>
              <a:rPr lang="en-US" sz="1500" dirty="0" err="1">
                <a:latin typeface="Times New Roman" panose="02020603050405020304" pitchFamily="18" charset="0"/>
                <a:cs typeface="Times New Roman" panose="02020603050405020304" pitchFamily="18" charset="0"/>
              </a:rPr>
              <a:t>x_train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y_train</a:t>
            </a:r>
            <a:r>
              <a:rPr lang="en-US" sz="1500" dirty="0">
                <a:latin typeface="Times New Roman" panose="02020603050405020304" pitchFamily="18" charset="0"/>
                <a:cs typeface="Times New Roman" panose="02020603050405020304" pitchFamily="18" charset="0"/>
              </a:rPr>
              <a:t>), makes predictions on a test set (</a:t>
            </a:r>
            <a:r>
              <a:rPr lang="en-US" sz="1500" dirty="0" err="1">
                <a:latin typeface="Times New Roman" panose="02020603050405020304" pitchFamily="18" charset="0"/>
                <a:cs typeface="Times New Roman" panose="02020603050405020304" pitchFamily="18" charset="0"/>
              </a:rPr>
              <a:t>x_test</a:t>
            </a:r>
            <a:r>
              <a:rPr lang="en-US" sz="1500" dirty="0">
                <a:latin typeface="Times New Roman" panose="02020603050405020304" pitchFamily="18" charset="0"/>
                <a:cs typeface="Times New Roman" panose="02020603050405020304" pitchFamily="18" charset="0"/>
              </a:rPr>
              <a:t>), and then evaluates the model's accuracy using metrics like R-squared, Mean Absolute Error, Mean Squared Error, and Root Mean Squared Error to understand its performance and how well it predicts gold prices.</a:t>
            </a:r>
          </a:p>
        </p:txBody>
      </p:sp>
      <p:sp>
        <p:nvSpPr>
          <p:cNvPr id="11" name="Left Arrow 10">
            <a:extLst>
              <a:ext uri="{FF2B5EF4-FFF2-40B4-BE49-F238E27FC236}">
                <a16:creationId xmlns:a16="http://schemas.microsoft.com/office/drawing/2014/main" id="{805ADFDD-83CC-389A-7202-09F36F0A1525}"/>
              </a:ext>
            </a:extLst>
          </p:cNvPr>
          <p:cNvSpPr/>
          <p:nvPr/>
        </p:nvSpPr>
        <p:spPr>
          <a:xfrm>
            <a:off x="6216396" y="1969710"/>
            <a:ext cx="978408" cy="484632"/>
          </a:xfrm>
          <a:prstGeom prst="leftArrow">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395757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3925</TotalTime>
  <Words>1533</Words>
  <Application>Microsoft Macintosh PowerPoint</Application>
  <PresentationFormat>Widescreen</PresentationFormat>
  <Paragraphs>115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Rajkunal Kannan</cp:lastModifiedBy>
  <cp:revision>84</cp:revision>
  <dcterms:modified xsi:type="dcterms:W3CDTF">2025-01-11T08:12:57Z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