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696" r:id="rId4"/>
    <p:sldMasterId id="2147483714" r:id="rId5"/>
    <p:sldMasterId id="2147483732" r:id="rId6"/>
    <p:sldMasterId id="2147483750" r:id="rId7"/>
  </p:sldMasterIdLst>
  <p:notesMasterIdLst>
    <p:notesMasterId r:id="rId57"/>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56" r:id="rId44"/>
    <p:sldId id="294" r:id="rId45"/>
    <p:sldId id="295" r:id="rId46"/>
    <p:sldId id="296" r:id="rId47"/>
    <p:sldId id="297" r:id="rId48"/>
    <p:sldId id="298" r:id="rId49"/>
    <p:sldId id="299" r:id="rId50"/>
    <p:sldId id="300" r:id="rId51"/>
    <p:sldId id="301" r:id="rId52"/>
    <p:sldId id="302" r:id="rId53"/>
    <p:sldId id="303" r:id="rId54"/>
    <p:sldId id="304" r:id="rId55"/>
    <p:sldId id="29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28"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F19DE-ADB0-4743-84BC-134151A46280}"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07B2C-16E8-425D-A86D-2F12F9C728C6}" type="slidenum">
              <a:rPr lang="en-IN" smtClean="0"/>
              <a:t>‹#›</a:t>
            </a:fld>
            <a:endParaRPr lang="en-IN"/>
          </a:p>
        </p:txBody>
      </p:sp>
    </p:spTree>
    <p:extLst>
      <p:ext uri="{BB962C8B-B14F-4D97-AF65-F5344CB8AC3E}">
        <p14:creationId xmlns:p14="http://schemas.microsoft.com/office/powerpoint/2010/main" val="3130679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28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61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1143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246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6334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237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2423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8033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44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system has Perception component by which it retrieves information from its environment. It can be visual, audio or another form of sensory input.</a:t>
            </a:r>
          </a:p>
          <a:p>
            <a:r>
              <a:rPr lang="en-US" dirty="0" smtClean="0"/>
              <a:t>The learning component is responsible for learning from data captured by Perception comportment. </a:t>
            </a:r>
          </a:p>
          <a:p>
            <a:r>
              <a:rPr lang="en-US" dirty="0" smtClean="0"/>
              <a:t>In the complete cycle, the main components are knowledge representation and Reasoning. These two components are involved in showing the intelligence in machine-like humans. These two components are independent with each other but also coupled together. The planning and execution depend on analysis of Knowledge representation and reasoning.</a:t>
            </a:r>
            <a:endParaRPr lang="en-IN" dirty="0" smtClean="0"/>
          </a:p>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4107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9748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2776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0145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9050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486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775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438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5518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7982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000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1E72822-39EC-4284-92EC-8BB2119733A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3578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B392F3-CF62-428A-A291-D0ECAB92387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84590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392F3-CF62-428A-A291-D0ECAB92387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26859019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82463495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94852869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1116199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5255298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619027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73266892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69221164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8548036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Tree>
    <p:extLst>
      <p:ext uri="{BB962C8B-B14F-4D97-AF65-F5344CB8AC3E}">
        <p14:creationId xmlns:p14="http://schemas.microsoft.com/office/powerpoint/2010/main" val="132770973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617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392F3-CF62-428A-A291-D0ECAB92387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29359840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626548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8639062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34470119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914636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10954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765186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680644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989591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511552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708055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24673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20200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392F3-CF62-428A-A291-D0ECAB92387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3384322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833380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025465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91366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Tree>
    <p:extLst>
      <p:ext uri="{BB962C8B-B14F-4D97-AF65-F5344CB8AC3E}">
        <p14:creationId xmlns:p14="http://schemas.microsoft.com/office/powerpoint/2010/main" val="15415781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582216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12121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322828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86535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1865805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9596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B392F3-CF62-428A-A291-D0ECAB923873}"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2515492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9568780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040556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7478454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27550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88479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1086050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0250955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5811383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578800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1239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B392F3-CF62-428A-A291-D0ECAB92387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346810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Tree>
    <p:extLst>
      <p:ext uri="{BB962C8B-B14F-4D97-AF65-F5344CB8AC3E}">
        <p14:creationId xmlns:p14="http://schemas.microsoft.com/office/powerpoint/2010/main" val="2492920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3620114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5624553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9637855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0754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5358772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9823709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2950927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815302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35540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B392F3-CF62-428A-A291-D0ECAB923873}"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15561169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939782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5144433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5811046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0692133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708238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8983215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1444027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Tree>
    <p:extLst>
      <p:ext uri="{BB962C8B-B14F-4D97-AF65-F5344CB8AC3E}">
        <p14:creationId xmlns:p14="http://schemas.microsoft.com/office/powerpoint/2010/main" val="19985886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8502032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70646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B392F3-CF62-428A-A291-D0ECAB923873}"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18298399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0529727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3735604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5975757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6200391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851064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111043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7140322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2098302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7037436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01471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392F3-CF62-428A-A291-D0ECAB923873}"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4196475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9807188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8935259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1407910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9433880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Tree>
    <p:extLst>
      <p:ext uri="{BB962C8B-B14F-4D97-AF65-F5344CB8AC3E}">
        <p14:creationId xmlns:p14="http://schemas.microsoft.com/office/powerpoint/2010/main" val="54990053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9770959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593395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0659298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9548423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14921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B392F3-CF62-428A-A291-D0ECAB92387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107130332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1418062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6866103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2345498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601" y="2060577"/>
            <a:ext cx="439748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5967" y="2056093"/>
            <a:ext cx="4397487"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9011717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600" y="1905000"/>
            <a:ext cx="439748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601"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5969" y="1905000"/>
            <a:ext cx="439748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5969" y="2514600"/>
            <a:ext cx="439748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14560228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993912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6544222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5" y="1447800"/>
            <a:ext cx="3401949"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5863" y="1447800"/>
            <a:ext cx="5197351"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5255" y="3129282"/>
            <a:ext cx="3401949"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6240790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208" y="1854192"/>
            <a:ext cx="5094232"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51357" y="1143000"/>
            <a:ext cx="320123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5" y="3657600"/>
            <a:ext cx="508630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5964051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8" y="4800587"/>
            <a:ext cx="88279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5256" y="685800"/>
            <a:ext cx="8827957"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5257" y="5367325"/>
            <a:ext cx="882795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09886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3B392F3-CF62-428A-A291-D0ECAB923873}"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DB96E1-FA45-4DA1-B545-A1C2DE59960D}" type="slidenum">
              <a:rPr lang="en-IN" smtClean="0"/>
              <a:t>‹#›</a:t>
            </a:fld>
            <a:endParaRPr lang="en-IN"/>
          </a:p>
        </p:txBody>
      </p:sp>
    </p:spTree>
    <p:extLst>
      <p:ext uri="{BB962C8B-B14F-4D97-AF65-F5344CB8AC3E}">
        <p14:creationId xmlns:p14="http://schemas.microsoft.com/office/powerpoint/2010/main" val="15025807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5256" y="1447800"/>
            <a:ext cx="8827957"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5256" y="3657600"/>
            <a:ext cx="8827957"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0837364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5213" y="1447800"/>
            <a:ext cx="800139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904" y="3771174"/>
            <a:ext cx="7281545"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5256" y="4350657"/>
            <a:ext cx="8827957"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
        <p:nvSpPr>
          <p:cNvPr id="12" name="TextBox 11"/>
          <p:cNvSpPr txBox="1"/>
          <p:nvPr/>
        </p:nvSpPr>
        <p:spPr>
          <a:xfrm>
            <a:off x="898530" y="971253"/>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
        <p:nvSpPr>
          <p:cNvPr id="15" name="TextBox 14"/>
          <p:cNvSpPr txBox="1"/>
          <p:nvPr/>
        </p:nvSpPr>
        <p:spPr>
          <a:xfrm>
            <a:off x="9332921" y="2613787"/>
            <a:ext cx="80212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200" b="0" i="0" u="none" strike="noStrike" kern="1200" cap="none" spc="0" normalizeH="0" baseline="0" noProof="0" dirty="0">
                <a:ln>
                  <a:noFill/>
                </a:ln>
                <a:solidFill>
                  <a:srgbClr val="1E5155">
                    <a:lumMod val="40000"/>
                    <a:lumOff val="60000"/>
                  </a:srgbClr>
                </a:solidFill>
                <a:effectLst/>
                <a:uLnTx/>
                <a:uFillTx/>
                <a:latin typeface="Arial"/>
                <a:ea typeface="+mj-ea"/>
                <a:cs typeface="+mj-cs"/>
              </a:rPr>
              <a:t>”</a:t>
            </a:r>
          </a:p>
        </p:txBody>
      </p:sp>
    </p:spTree>
    <p:extLst>
      <p:ext uri="{BB962C8B-B14F-4D97-AF65-F5344CB8AC3E}">
        <p14:creationId xmlns:p14="http://schemas.microsoft.com/office/powerpoint/2010/main" val="15653387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5255" y="3124201"/>
            <a:ext cx="88279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9838822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3113" y="1981200"/>
            <a:ext cx="294763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633" y="2667000"/>
            <a:ext cx="2928112"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4672" y="1981200"/>
            <a:ext cx="293700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4116" y="2667000"/>
            <a:ext cx="294756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1981200"/>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6556" y="2667000"/>
            <a:ext cx="2932877"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1301240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633" y="4250949"/>
            <a:ext cx="294081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633" y="2209800"/>
            <a:ext cx="294081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633" y="4827213"/>
            <a:ext cx="294081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90389" y="4250949"/>
            <a:ext cx="293128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90388" y="2209800"/>
            <a:ext cx="293128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9035" y="4827212"/>
            <a:ext cx="29351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6556" y="4250949"/>
            <a:ext cx="2932877"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6555" y="2209800"/>
            <a:ext cx="2932877"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6433" y="4827210"/>
            <a:ext cx="293676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711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404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41972786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59859648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6377" y="430215"/>
            <a:ext cx="1753057"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633" y="773205"/>
            <a:ext cx="7425083"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8092723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256" y="1447802"/>
            <a:ext cx="8827957"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5256" y="4777380"/>
            <a:ext cx="8827957"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0800385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0495426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258" y="2861735"/>
            <a:ext cx="8827956"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5256" y="4777381"/>
            <a:ext cx="8827957"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45013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theme" Target="../theme/theme6.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slideLayout" Target="../slideLayouts/slideLayout109.xml"/><Relationship Id="rId18" Type="http://schemas.openxmlformats.org/officeDocument/2006/relationships/theme" Target="../theme/theme7.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392F3-CF62-428A-A291-D0ECAB923873}" type="datetimeFigureOut">
              <a:rPr lang="en-IN" smtClean="0"/>
              <a:t>03-04-2024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B96E1-FA45-4DA1-B545-A1C2DE59960D}" type="slidenum">
              <a:rPr lang="en-IN" smtClean="0"/>
              <a:t>‹#›</a:t>
            </a:fld>
            <a:endParaRPr lang="en-IN"/>
          </a:p>
        </p:txBody>
      </p:sp>
    </p:spTree>
    <p:extLst>
      <p:ext uri="{BB962C8B-B14F-4D97-AF65-F5344CB8AC3E}">
        <p14:creationId xmlns:p14="http://schemas.microsoft.com/office/powerpoint/2010/main" val="40878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325358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1874648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381852110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188123617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88596801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8399243" y="1676400"/>
            <a:ext cx="37592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7586443" y="-457200"/>
            <a:ext cx="21336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399243" y="6096000"/>
            <a:ext cx="13208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05317" y="2667000"/>
            <a:ext cx="5588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119717" y="2895600"/>
            <a:ext cx="31496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0327525" y="0"/>
            <a:ext cx="9144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280" y="452718"/>
            <a:ext cx="940717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600" y="2052925"/>
            <a:ext cx="8948872"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8419" y="1790661"/>
            <a:ext cx="990599" cy="30487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27EAB8D2-93D8-4CF6-A28F-00957D37D9F3}" type="datetimeFigureOut">
              <a:rPr lang="en-US" smtClean="0">
                <a:solidFill>
                  <a:prstClr val="white">
                    <a:tint val="75000"/>
                    <a:alpha val="60000"/>
                  </a:prstClr>
                </a:solidFill>
              </a:rPr>
              <a:pPr defTabSz="457200"/>
              <a:t>4/3/2024</a:t>
            </a:fld>
            <a:endParaRPr lang="en-US">
              <a:solidFill>
                <a:prstClr val="white">
                  <a:tint val="75000"/>
                  <a:alpha val="60000"/>
                </a:prstClr>
              </a:solidFill>
            </a:endParaRPr>
          </a:p>
        </p:txBody>
      </p:sp>
      <p:sp>
        <p:nvSpPr>
          <p:cNvPr id="5" name="Footer Placeholder 4"/>
          <p:cNvSpPr>
            <a:spLocks noGrp="1"/>
          </p:cNvSpPr>
          <p:nvPr>
            <p:ph type="ftr" sz="quarter" idx="3"/>
          </p:nvPr>
        </p:nvSpPr>
        <p:spPr>
          <a:xfrm rot="5400000">
            <a:off x="8954413" y="3225261"/>
            <a:ext cx="3859795" cy="30488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a:solidFill>
                <a:prstClr val="white">
                  <a:tint val="75000"/>
                  <a:alpha val="60000"/>
                </a:prstClr>
              </a:solidFill>
            </a:endParaRPr>
          </a:p>
        </p:txBody>
      </p:sp>
      <p:sp>
        <p:nvSpPr>
          <p:cNvPr id="6" name="Slide Number Placeholder 5"/>
          <p:cNvSpPr>
            <a:spLocks noGrp="1"/>
          </p:cNvSpPr>
          <p:nvPr>
            <p:ph type="sldNum" sz="quarter" idx="4"/>
          </p:nvPr>
        </p:nvSpPr>
        <p:spPr bwMode="gray">
          <a:xfrm>
            <a:off x="10355242" y="295737"/>
            <a:ext cx="838417"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defTabSz="457200"/>
            <a:fld id="{C1EA62EE-3E93-421D-9B80-91C2D6F9EF99}" type="slidenum">
              <a:rPr lang="en-US" smtClean="0">
                <a:solidFill>
                  <a:prstClr val="white">
                    <a:tint val="75000"/>
                  </a:prstClr>
                </a:solidFill>
              </a:rPr>
              <a:pPr defTabSz="457200"/>
              <a:t>‹#›</a:t>
            </a:fld>
            <a:endParaRPr lang="en-US">
              <a:solidFill>
                <a:prstClr val="white">
                  <a:tint val="75000"/>
                </a:prstClr>
              </a:solidFill>
            </a:endParaRPr>
          </a:p>
        </p:txBody>
      </p:sp>
    </p:spTree>
    <p:extLst>
      <p:ext uri="{BB962C8B-B14F-4D97-AF65-F5344CB8AC3E}">
        <p14:creationId xmlns:p14="http://schemas.microsoft.com/office/powerpoint/2010/main" val="295708461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artificial-intelligence-an-introduction/" TargetMode="External"/><Relationship Id="rId2" Type="http://schemas.openxmlformats.org/officeDocument/2006/relationships/hyperlink" Target="https://www.educba.com/intelligent-agents/"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8.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85786" y="1454964"/>
            <a:ext cx="4696438" cy="3308840"/>
          </a:xfrm>
        </p:spPr>
        <p:txBody>
          <a:bodyPr>
            <a:normAutofit/>
          </a:bodyPr>
          <a:lstStyle/>
          <a:p>
            <a:r>
              <a:rPr lang="en-US" dirty="0"/>
              <a:t>Unit 3</a:t>
            </a:r>
          </a:p>
        </p:txBody>
      </p:sp>
      <p:sp>
        <p:nvSpPr>
          <p:cNvPr id="3" name="Subtitle 2"/>
          <p:cNvSpPr>
            <a:spLocks noGrp="1"/>
          </p:cNvSpPr>
          <p:nvPr>
            <p:ph type="subTitle" idx="1"/>
          </p:nvPr>
        </p:nvSpPr>
        <p:spPr>
          <a:xfrm>
            <a:off x="5485786" y="4763803"/>
            <a:ext cx="4696438" cy="1464378"/>
          </a:xfrm>
        </p:spPr>
        <p:txBody>
          <a:bodyPr>
            <a:normAutofit/>
          </a:bodyPr>
          <a:lstStyle/>
          <a:p>
            <a:r>
              <a:rPr lang="en-US" dirty="0"/>
              <a:t>Knowledge Representation</a:t>
            </a:r>
          </a:p>
        </p:txBody>
      </p:sp>
      <p:pic>
        <p:nvPicPr>
          <p:cNvPr id="5" name="Picture 4">
            <a:extLst>
              <a:ext uri="{FF2B5EF4-FFF2-40B4-BE49-F238E27FC236}">
                <a16:creationId xmlns:a16="http://schemas.microsoft.com/office/drawing/2014/main" id="{BA949CE6-C44B-44F3-9E15-BF01DEF0DD1F}"/>
              </a:ext>
            </a:extLst>
          </p:cNvPr>
          <p:cNvPicPr>
            <a:picLocks noChangeAspect="1"/>
          </p:cNvPicPr>
          <p:nvPr/>
        </p:nvPicPr>
        <p:blipFill rotWithShape="1">
          <a:blip r:embed="rId4"/>
          <a:srcRect l="28069" r="22514" b="2"/>
          <a:stretch/>
        </p:blipFill>
        <p:spPr>
          <a:xfrm>
            <a:off x="1524020" y="10"/>
            <a:ext cx="3475990" cy="6857990"/>
          </a:xfrm>
          <a:prstGeom prst="rect">
            <a:avLst/>
          </a:prstGeom>
        </p:spPr>
      </p:pic>
    </p:spTree>
    <p:extLst>
      <p:ext uri="{BB962C8B-B14F-4D97-AF65-F5344CB8AC3E}">
        <p14:creationId xmlns:p14="http://schemas.microsoft.com/office/powerpoint/2010/main" val="9134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0.gif"/>
          <p:cNvPicPr>
            <a:picLocks noChangeAspect="1"/>
          </p:cNvPicPr>
          <p:nvPr/>
        </p:nvPicPr>
        <p:blipFill>
          <a:blip r:embed="rId3" cstate="print"/>
          <a:stretch>
            <a:fillRect/>
          </a:stretch>
        </p:blipFill>
        <p:spPr>
          <a:xfrm>
            <a:off x="4114800" y="1409700"/>
            <a:ext cx="3924300" cy="5448300"/>
          </a:xfrm>
          <a:prstGeom prst="rect">
            <a:avLst/>
          </a:prstGeom>
        </p:spPr>
      </p:pic>
    </p:spTree>
    <p:extLst>
      <p:ext uri="{BB962C8B-B14F-4D97-AF65-F5344CB8AC3E}">
        <p14:creationId xmlns:p14="http://schemas.microsoft.com/office/powerpoint/2010/main" val="382081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4" name="Picture 3" descr="a1.gif"/>
          <p:cNvPicPr>
            <a:picLocks noChangeAspect="1"/>
          </p:cNvPicPr>
          <p:nvPr/>
        </p:nvPicPr>
        <p:blipFill>
          <a:blip r:embed="rId3" cstate="print"/>
          <a:stretch>
            <a:fillRect/>
          </a:stretch>
        </p:blipFill>
        <p:spPr>
          <a:xfrm>
            <a:off x="4114800" y="1409700"/>
            <a:ext cx="3924300" cy="5448300"/>
          </a:xfrm>
          <a:prstGeom prst="rect">
            <a:avLst/>
          </a:prstGeom>
        </p:spPr>
      </p:pic>
    </p:spTree>
    <p:extLst>
      <p:ext uri="{BB962C8B-B14F-4D97-AF65-F5344CB8AC3E}">
        <p14:creationId xmlns:p14="http://schemas.microsoft.com/office/powerpoint/2010/main" val="261412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2.gif"/>
          <p:cNvPicPr>
            <a:picLocks noChangeAspect="1"/>
          </p:cNvPicPr>
          <p:nvPr/>
        </p:nvPicPr>
        <p:blipFill>
          <a:blip r:embed="rId3" cstate="print"/>
          <a:stretch>
            <a:fillRect/>
          </a:stretch>
        </p:blipFill>
        <p:spPr>
          <a:xfrm>
            <a:off x="4114800" y="1409700"/>
            <a:ext cx="3924300" cy="5448300"/>
          </a:xfrm>
          <a:prstGeom prst="rect">
            <a:avLst/>
          </a:prstGeom>
        </p:spPr>
      </p:pic>
    </p:spTree>
    <p:extLst>
      <p:ext uri="{BB962C8B-B14F-4D97-AF65-F5344CB8AC3E}">
        <p14:creationId xmlns:p14="http://schemas.microsoft.com/office/powerpoint/2010/main" val="410548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3.gif"/>
          <p:cNvPicPr>
            <a:picLocks noChangeAspect="1"/>
          </p:cNvPicPr>
          <p:nvPr/>
        </p:nvPicPr>
        <p:blipFill>
          <a:blip r:embed="rId3" cstate="print"/>
          <a:stretch>
            <a:fillRect/>
          </a:stretch>
        </p:blipFill>
        <p:spPr>
          <a:xfrm>
            <a:off x="4114800" y="1409700"/>
            <a:ext cx="3924300" cy="5448300"/>
          </a:xfrm>
          <a:prstGeom prst="rect">
            <a:avLst/>
          </a:prstGeom>
        </p:spPr>
      </p:pic>
    </p:spTree>
    <p:extLst>
      <p:ext uri="{BB962C8B-B14F-4D97-AF65-F5344CB8AC3E}">
        <p14:creationId xmlns:p14="http://schemas.microsoft.com/office/powerpoint/2010/main" val="122640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4.gif"/>
          <p:cNvPicPr>
            <a:picLocks noChangeAspect="1"/>
          </p:cNvPicPr>
          <p:nvPr/>
        </p:nvPicPr>
        <p:blipFill>
          <a:blip r:embed="rId3" cstate="print"/>
          <a:stretch>
            <a:fillRect/>
          </a:stretch>
        </p:blipFill>
        <p:spPr>
          <a:xfrm>
            <a:off x="4114800" y="1409700"/>
            <a:ext cx="3924300" cy="5448300"/>
          </a:xfrm>
          <a:prstGeom prst="rect">
            <a:avLst/>
          </a:prstGeom>
        </p:spPr>
      </p:pic>
    </p:spTree>
    <p:extLst>
      <p:ext uri="{BB962C8B-B14F-4D97-AF65-F5344CB8AC3E}">
        <p14:creationId xmlns:p14="http://schemas.microsoft.com/office/powerpoint/2010/main" val="1286741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5.gif"/>
          <p:cNvPicPr>
            <a:picLocks noChangeAspect="1"/>
          </p:cNvPicPr>
          <p:nvPr/>
        </p:nvPicPr>
        <p:blipFill>
          <a:blip r:embed="rId3" cstate="print"/>
          <a:stretch>
            <a:fillRect/>
          </a:stretch>
        </p:blipFill>
        <p:spPr>
          <a:xfrm>
            <a:off x="4191000" y="1409700"/>
            <a:ext cx="3924300" cy="5448300"/>
          </a:xfrm>
          <a:prstGeom prst="rect">
            <a:avLst/>
          </a:prstGeom>
        </p:spPr>
      </p:pic>
    </p:spTree>
    <p:extLst>
      <p:ext uri="{BB962C8B-B14F-4D97-AF65-F5344CB8AC3E}">
        <p14:creationId xmlns:p14="http://schemas.microsoft.com/office/powerpoint/2010/main" val="334089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6.gif"/>
          <p:cNvPicPr>
            <a:picLocks noChangeAspect="1"/>
          </p:cNvPicPr>
          <p:nvPr/>
        </p:nvPicPr>
        <p:blipFill>
          <a:blip r:embed="rId3" cstate="print"/>
          <a:stretch>
            <a:fillRect/>
          </a:stretch>
        </p:blipFill>
        <p:spPr>
          <a:xfrm>
            <a:off x="4191000" y="1409700"/>
            <a:ext cx="3924300" cy="5448300"/>
          </a:xfrm>
          <a:prstGeom prst="rect">
            <a:avLst/>
          </a:prstGeom>
        </p:spPr>
      </p:pic>
    </p:spTree>
    <p:extLst>
      <p:ext uri="{BB962C8B-B14F-4D97-AF65-F5344CB8AC3E}">
        <p14:creationId xmlns:p14="http://schemas.microsoft.com/office/powerpoint/2010/main" val="396860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7.gif"/>
          <p:cNvPicPr>
            <a:picLocks noChangeAspect="1"/>
          </p:cNvPicPr>
          <p:nvPr/>
        </p:nvPicPr>
        <p:blipFill>
          <a:blip r:embed="rId3" cstate="print"/>
          <a:stretch>
            <a:fillRect/>
          </a:stretch>
        </p:blipFill>
        <p:spPr>
          <a:xfrm>
            <a:off x="4114800" y="1409700"/>
            <a:ext cx="3924300" cy="5448300"/>
          </a:xfrm>
          <a:prstGeom prst="rect">
            <a:avLst/>
          </a:prstGeom>
        </p:spPr>
      </p:pic>
    </p:spTree>
    <p:extLst>
      <p:ext uri="{BB962C8B-B14F-4D97-AF65-F5344CB8AC3E}">
        <p14:creationId xmlns:p14="http://schemas.microsoft.com/office/powerpoint/2010/main" val="30296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Sample Run</a:t>
            </a:r>
          </a:p>
        </p:txBody>
      </p:sp>
      <p:pic>
        <p:nvPicPr>
          <p:cNvPr id="3" name="Picture 2" descr="a7.gif"/>
          <p:cNvPicPr>
            <a:picLocks noChangeAspect="1"/>
          </p:cNvPicPr>
          <p:nvPr/>
        </p:nvPicPr>
        <p:blipFill>
          <a:blip r:embed="rId3" cstate="print"/>
          <a:stretch>
            <a:fillRect/>
          </a:stretch>
        </p:blipFill>
        <p:spPr>
          <a:xfrm>
            <a:off x="2209800" y="1409700"/>
            <a:ext cx="3924300" cy="5448300"/>
          </a:xfrm>
          <a:prstGeom prst="rect">
            <a:avLst/>
          </a:prstGeom>
        </p:spPr>
      </p:pic>
      <p:sp>
        <p:nvSpPr>
          <p:cNvPr id="4" name="TextBox 3"/>
          <p:cNvSpPr txBox="1"/>
          <p:nvPr/>
        </p:nvSpPr>
        <p:spPr>
          <a:xfrm>
            <a:off x="6477000" y="1524000"/>
            <a:ext cx="4608954" cy="1754326"/>
          </a:xfrm>
          <a:prstGeom prst="rect">
            <a:avLst/>
          </a:prstGeom>
          <a:noFill/>
        </p:spPr>
        <p:txBody>
          <a:bodyPr wrap="none" rtlCol="0">
            <a:spAutoFit/>
          </a:bodyPr>
          <a:lstStyle/>
          <a:p>
            <a:pPr defTabSz="457200"/>
            <a:r>
              <a:rPr lang="en-US" dirty="0">
                <a:solidFill>
                  <a:prstClr val="white"/>
                </a:solidFill>
                <a:latin typeface="Century Gothic" panose="020B0502020202020204"/>
              </a:rPr>
              <a:t>Now we look at</a:t>
            </a:r>
          </a:p>
          <a:p>
            <a:pPr defTabSz="457200"/>
            <a:endParaRPr lang="en-US" dirty="0">
              <a:solidFill>
                <a:prstClr val="white"/>
              </a:solidFill>
              <a:latin typeface="Century Gothic" panose="020B0502020202020204"/>
            </a:endParaRPr>
          </a:p>
          <a:p>
            <a:pPr defTabSz="457200">
              <a:buFont typeface="Arial" pitchFamily="34" charset="0"/>
              <a:buChar char="•"/>
            </a:pPr>
            <a:r>
              <a:rPr lang="en-US" dirty="0">
                <a:solidFill>
                  <a:prstClr val="white"/>
                </a:solidFill>
                <a:latin typeface="Century Gothic" panose="020B0502020202020204"/>
              </a:rPr>
              <a:t> How to represent facts / beliefs</a:t>
            </a:r>
          </a:p>
          <a:p>
            <a:pPr lvl="1" defTabSz="457200">
              <a:buFont typeface="Wingdings" pitchFamily="2" charset="2"/>
              <a:buChar char="ü"/>
            </a:pPr>
            <a:r>
              <a:rPr lang="en-US" dirty="0">
                <a:solidFill>
                  <a:prstClr val="white"/>
                </a:solidFill>
                <a:latin typeface="Century Gothic" panose="020B0502020202020204"/>
              </a:rPr>
              <a:t> “There is a pit in (2,2) or (3,1)”</a:t>
            </a:r>
          </a:p>
          <a:p>
            <a:pPr defTabSz="457200">
              <a:buFont typeface="Arial" pitchFamily="34" charset="0"/>
              <a:buChar char="•"/>
            </a:pPr>
            <a:r>
              <a:rPr lang="en-US" dirty="0">
                <a:solidFill>
                  <a:prstClr val="white"/>
                </a:solidFill>
                <a:latin typeface="Century Gothic" panose="020B0502020202020204"/>
              </a:rPr>
              <a:t> How to make inferences</a:t>
            </a:r>
          </a:p>
          <a:p>
            <a:pPr lvl="1" defTabSz="457200">
              <a:buFont typeface="Wingdings" pitchFamily="2" charset="2"/>
              <a:buChar char="ü"/>
            </a:pPr>
            <a:r>
              <a:rPr lang="en-US" dirty="0">
                <a:solidFill>
                  <a:prstClr val="white"/>
                </a:solidFill>
                <a:latin typeface="Century Gothic" panose="020B0502020202020204"/>
              </a:rPr>
              <a:t> “No breeze in (1,2), so pit in (3,1)”</a:t>
            </a:r>
          </a:p>
        </p:txBody>
      </p:sp>
    </p:spTree>
    <p:extLst>
      <p:ext uri="{BB962C8B-B14F-4D97-AF65-F5344CB8AC3E}">
        <p14:creationId xmlns:p14="http://schemas.microsoft.com/office/powerpoint/2010/main" val="2447437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744890" cy="1400530"/>
          </a:xfrm>
        </p:spPr>
        <p:txBody>
          <a:bodyPr/>
          <a:lstStyle/>
          <a:p>
            <a:r>
              <a:rPr lang="en-US" dirty="0">
                <a:solidFill>
                  <a:srgbClr val="FF0000"/>
                </a:solidFill>
              </a:rPr>
              <a:t>The relation between knowledge and intelligence</a:t>
            </a:r>
            <a:r>
              <a:rPr lang="en-US" dirty="0"/>
              <a:t/>
            </a:r>
            <a:br>
              <a:rPr lang="en-US" dirty="0"/>
            </a:br>
            <a:endParaRPr lang="en-IN" dirty="0"/>
          </a:p>
        </p:txBody>
      </p:sp>
      <p:sp>
        <p:nvSpPr>
          <p:cNvPr id="3" name="Rectangle 2"/>
          <p:cNvSpPr/>
          <p:nvPr/>
        </p:nvSpPr>
        <p:spPr>
          <a:xfrm>
            <a:off x="1752600" y="1981200"/>
            <a:ext cx="8686800" cy="3970318"/>
          </a:xfrm>
          <a:prstGeom prst="rect">
            <a:avLst/>
          </a:prstGeom>
        </p:spPr>
        <p:txBody>
          <a:bodyPr wrap="square">
            <a:spAutoFit/>
          </a:bodyPr>
          <a:lstStyle/>
          <a:p>
            <a:pPr defTabSz="457200"/>
            <a:r>
              <a:rPr lang="en-US" dirty="0">
                <a:solidFill>
                  <a:prstClr val="white"/>
                </a:solidFill>
                <a:latin typeface="Century Gothic" panose="020B0502020202020204"/>
              </a:rPr>
              <a:t>Knowledge of real-worlds plays a vital role creating artificial intelligence. </a:t>
            </a:r>
          </a:p>
          <a:p>
            <a:pPr defTabSz="457200"/>
            <a:endParaRPr lang="en-US" dirty="0">
              <a:solidFill>
                <a:prstClr val="white"/>
              </a:solidFill>
              <a:latin typeface="Century Gothic" panose="020B0502020202020204"/>
            </a:endParaRPr>
          </a:p>
          <a:p>
            <a:pPr defTabSz="457200"/>
            <a:r>
              <a:rPr lang="en-US" dirty="0">
                <a:solidFill>
                  <a:prstClr val="white"/>
                </a:solidFill>
                <a:latin typeface="Century Gothic" panose="020B0502020202020204"/>
              </a:rPr>
              <a:t>Knowledge plays an important role in demonstrating intelligent behavior in AI agents. </a:t>
            </a:r>
          </a:p>
          <a:p>
            <a:pPr defTabSz="457200"/>
            <a:endParaRPr lang="en-US" dirty="0">
              <a:solidFill>
                <a:prstClr val="white"/>
              </a:solidFill>
              <a:latin typeface="Century Gothic" panose="020B0502020202020204"/>
            </a:endParaRPr>
          </a:p>
          <a:p>
            <a:pPr defTabSz="457200"/>
            <a:r>
              <a:rPr lang="en-US" dirty="0">
                <a:solidFill>
                  <a:prstClr val="white"/>
                </a:solidFill>
                <a:latin typeface="Century Gothic" panose="020B0502020202020204"/>
              </a:rPr>
              <a:t>An agent is only able to accurately act on some input when he has some knowledge or experience about that input.</a:t>
            </a:r>
          </a:p>
          <a:p>
            <a:pPr defTabSz="457200"/>
            <a:endParaRPr lang="en-US" dirty="0">
              <a:solidFill>
                <a:prstClr val="white"/>
              </a:solidFill>
              <a:latin typeface="Century Gothic" panose="020B0502020202020204"/>
            </a:endParaRPr>
          </a:p>
          <a:p>
            <a:pPr defTabSz="457200"/>
            <a:r>
              <a:rPr lang="en-US" dirty="0">
                <a:solidFill>
                  <a:prstClr val="white"/>
                </a:solidFill>
                <a:latin typeface="Century Gothic" panose="020B0502020202020204"/>
              </a:rPr>
              <a:t>There is one decision maker which </a:t>
            </a:r>
          </a:p>
          <a:p>
            <a:pPr defTabSz="457200"/>
            <a:r>
              <a:rPr lang="en-US" dirty="0">
                <a:solidFill>
                  <a:prstClr val="white"/>
                </a:solidFill>
                <a:latin typeface="Century Gothic" panose="020B0502020202020204"/>
              </a:rPr>
              <a:t>act by sensing the environment </a:t>
            </a:r>
          </a:p>
          <a:p>
            <a:pPr defTabSz="457200"/>
            <a:r>
              <a:rPr lang="en-US" dirty="0">
                <a:solidFill>
                  <a:prstClr val="white"/>
                </a:solidFill>
                <a:latin typeface="Century Gothic" panose="020B0502020202020204"/>
              </a:rPr>
              <a:t>and using knowledge. </a:t>
            </a:r>
          </a:p>
          <a:p>
            <a:pPr defTabSz="457200"/>
            <a:r>
              <a:rPr lang="en-US" dirty="0">
                <a:solidFill>
                  <a:prstClr val="white"/>
                </a:solidFill>
                <a:latin typeface="Century Gothic" panose="020B0502020202020204"/>
              </a:rPr>
              <a:t>But if the knowledge part will not be</a:t>
            </a:r>
          </a:p>
          <a:p>
            <a:pPr defTabSz="457200"/>
            <a:r>
              <a:rPr lang="en-US" dirty="0">
                <a:solidFill>
                  <a:prstClr val="white"/>
                </a:solidFill>
                <a:latin typeface="Century Gothic" panose="020B0502020202020204"/>
              </a:rPr>
              <a:t>present then, </a:t>
            </a:r>
          </a:p>
          <a:p>
            <a:pPr defTabSz="457200"/>
            <a:r>
              <a:rPr lang="en-US" dirty="0">
                <a:solidFill>
                  <a:prstClr val="white"/>
                </a:solidFill>
                <a:latin typeface="Century Gothic" panose="020B0502020202020204"/>
              </a:rPr>
              <a:t>it cannot display intelligent behavior.</a:t>
            </a:r>
            <a:endParaRPr lang="en-IN" dirty="0">
              <a:solidFill>
                <a:prstClr val="white"/>
              </a:solidFill>
              <a:latin typeface="Century Gothic" panose="020B0502020202020204"/>
            </a:endParaRPr>
          </a:p>
        </p:txBody>
      </p:sp>
      <p:pic>
        <p:nvPicPr>
          <p:cNvPr id="4" name="Picture 3"/>
          <p:cNvPicPr>
            <a:picLocks noChangeAspect="1"/>
          </p:cNvPicPr>
          <p:nvPr/>
        </p:nvPicPr>
        <p:blipFill>
          <a:blip r:embed="rId2"/>
          <a:stretch>
            <a:fillRect/>
          </a:stretch>
        </p:blipFill>
        <p:spPr>
          <a:xfrm>
            <a:off x="5881156" y="4012526"/>
            <a:ext cx="4309783" cy="2684517"/>
          </a:xfrm>
          <a:prstGeom prst="rect">
            <a:avLst/>
          </a:prstGeom>
        </p:spPr>
      </p:pic>
    </p:spTree>
    <p:extLst>
      <p:ext uri="{BB962C8B-B14F-4D97-AF65-F5344CB8AC3E}">
        <p14:creationId xmlns:p14="http://schemas.microsoft.com/office/powerpoint/2010/main" val="164131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8F00-040B-4BFE-83BB-0912D39C81EB}"/>
              </a:ext>
            </a:extLst>
          </p:cNvPr>
          <p:cNvSpPr>
            <a:spLocks noGrp="1"/>
          </p:cNvSpPr>
          <p:nvPr>
            <p:ph type="title"/>
          </p:nvPr>
        </p:nvSpPr>
        <p:spPr>
          <a:xfrm>
            <a:off x="2390215" y="855482"/>
            <a:ext cx="6571060" cy="898674"/>
          </a:xfrm>
        </p:spPr>
        <p:txBody>
          <a:bodyPr anchor="b">
            <a:normAutofit/>
          </a:bodyPr>
          <a:lstStyle/>
          <a:p>
            <a:r>
              <a:rPr lang="en-US">
                <a:solidFill>
                  <a:schemeClr val="tx2"/>
                </a:solidFill>
              </a:rPr>
              <a:t>Disclaimer</a:t>
            </a:r>
            <a:endParaRPr lang="en-IN">
              <a:solidFill>
                <a:schemeClr val="tx2"/>
              </a:solidFill>
            </a:endParaRPr>
          </a:p>
        </p:txBody>
      </p:sp>
      <p:sp>
        <p:nvSpPr>
          <p:cNvPr id="3" name="Content Placeholder 2">
            <a:extLst>
              <a:ext uri="{FF2B5EF4-FFF2-40B4-BE49-F238E27FC236}">
                <a16:creationId xmlns:a16="http://schemas.microsoft.com/office/drawing/2014/main" id="{72EF4C66-82B7-4267-8244-1E3F38F81B3F}"/>
              </a:ext>
            </a:extLst>
          </p:cNvPr>
          <p:cNvSpPr>
            <a:spLocks noGrp="1"/>
          </p:cNvSpPr>
          <p:nvPr>
            <p:ph idx="1"/>
          </p:nvPr>
        </p:nvSpPr>
        <p:spPr>
          <a:xfrm>
            <a:off x="2390216" y="2079174"/>
            <a:ext cx="7591985" cy="3788227"/>
          </a:xfrm>
        </p:spPr>
        <p:txBody>
          <a:bodyPr anchor="ctr">
            <a:normAutofit/>
          </a:bodyPr>
          <a:lstStyle/>
          <a:p>
            <a:pPr marL="0" indent="0">
              <a:buNone/>
            </a:pPr>
            <a:r>
              <a:rPr lang="en-US" sz="1600" dirty="0">
                <a:latin typeface="Abadi" panose="020B0604020104020204" pitchFamily="34" charset="0"/>
              </a:rPr>
              <a:t>Some contents in this presentation are retrieved from the following original sources:</a:t>
            </a:r>
          </a:p>
          <a:p>
            <a:r>
              <a:rPr lang="en-US" sz="1600" dirty="0">
                <a:latin typeface="Abadi" panose="020B0604020104020204" pitchFamily="34" charset="0"/>
              </a:rPr>
              <a:t>1. Washington State University: Artificial Intelligence Course</a:t>
            </a:r>
          </a:p>
          <a:p>
            <a:r>
              <a:rPr lang="en-US" sz="1600" dirty="0">
                <a:latin typeface="Abadi" panose="020B0604020104020204" pitchFamily="34" charset="0"/>
              </a:rPr>
              <a:t>2. </a:t>
            </a:r>
            <a:r>
              <a:rPr lang="en-IN" sz="1600" dirty="0">
                <a:latin typeface="Abadi" panose="020B0604020104020204" pitchFamily="34" charset="0"/>
              </a:rPr>
              <a:t>Introduction to </a:t>
            </a:r>
            <a:r>
              <a:rPr lang="en-IN" sz="1600" dirty="0" err="1">
                <a:latin typeface="Abadi" panose="020B0604020104020204" pitchFamily="34" charset="0"/>
              </a:rPr>
              <a:t>Articial</a:t>
            </a:r>
            <a:r>
              <a:rPr lang="en-IN" sz="1600" dirty="0">
                <a:latin typeface="Abadi" panose="020B0604020104020204" pitchFamily="34" charset="0"/>
              </a:rPr>
              <a:t> Intelligence by Prof. Bojana </a:t>
            </a:r>
            <a:r>
              <a:rPr lang="en-IN" sz="1600" dirty="0" err="1">
                <a:latin typeface="Abadi" panose="020B0604020104020204" pitchFamily="34" charset="0"/>
              </a:rPr>
              <a:t>Dalbelo</a:t>
            </a:r>
            <a:r>
              <a:rPr lang="en-IN" sz="1600" dirty="0">
                <a:latin typeface="Abadi" panose="020B0604020104020204" pitchFamily="34" charset="0"/>
              </a:rPr>
              <a:t> Basic and Assoc. Prof. Jan </a:t>
            </a:r>
            <a:r>
              <a:rPr lang="en-IN" sz="1600" dirty="0" err="1">
                <a:latin typeface="Abadi" panose="020B0604020104020204" pitchFamily="34" charset="0"/>
              </a:rPr>
              <a:t>Snajder</a:t>
            </a:r>
            <a:r>
              <a:rPr lang="en-IN" sz="1600" dirty="0">
                <a:latin typeface="Abadi" panose="020B0604020104020204" pitchFamily="34" charset="0"/>
              </a:rPr>
              <a:t>, University of Zagreb, </a:t>
            </a:r>
            <a:r>
              <a:rPr lang="en-US" sz="1600" dirty="0">
                <a:latin typeface="Abadi" panose="020B0604020104020204" pitchFamily="34" charset="0"/>
              </a:rPr>
              <a:t>Faculty of Electrical Engineering and Computing</a:t>
            </a:r>
          </a:p>
          <a:p>
            <a:r>
              <a:rPr lang="en-US" sz="1600" dirty="0">
                <a:latin typeface="Abadi" panose="020B0604020104020204" pitchFamily="34" charset="0"/>
              </a:rPr>
              <a:t>3. </a:t>
            </a:r>
            <a:r>
              <a:rPr lang="en-US" sz="1600" dirty="0">
                <a:latin typeface="Abadi" panose="020B0604020104020204" pitchFamily="34" charset="0"/>
                <a:hlinkClick r:id="rId2"/>
              </a:rPr>
              <a:t>https://www.educba.com/intelligent-agents/</a:t>
            </a:r>
            <a:endParaRPr lang="en-US" sz="1600" dirty="0">
              <a:latin typeface="Abadi" panose="020B0604020104020204" pitchFamily="34" charset="0"/>
            </a:endParaRPr>
          </a:p>
          <a:p>
            <a:r>
              <a:rPr lang="en-US" sz="1600" dirty="0">
                <a:latin typeface="Abadi" panose="020B0604020104020204" pitchFamily="34" charset="0"/>
              </a:rPr>
              <a:t>4. </a:t>
            </a:r>
            <a:r>
              <a:rPr lang="en-US" sz="1600" dirty="0">
                <a:latin typeface="Abadi" panose="020B0604020104020204" pitchFamily="34" charset="0"/>
                <a:hlinkClick r:id="rId3"/>
              </a:rPr>
              <a:t>https://www.geeksforgeeks.org/artificial-intelligence-an-introduction/</a:t>
            </a:r>
            <a:endParaRPr lang="en-US" sz="1600" dirty="0">
              <a:latin typeface="Abadi" panose="020B0604020104020204" pitchFamily="34" charset="0"/>
            </a:endParaRPr>
          </a:p>
        </p:txBody>
      </p:sp>
    </p:spTree>
    <p:extLst>
      <p:ext uri="{BB962C8B-B14F-4D97-AF65-F5344CB8AC3E}">
        <p14:creationId xmlns:p14="http://schemas.microsoft.com/office/powerpoint/2010/main" val="152634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710" y="304800"/>
            <a:ext cx="7055380" cy="1143000"/>
          </a:xfrm>
        </p:spPr>
        <p:txBody>
          <a:bodyPr/>
          <a:lstStyle/>
          <a:p>
            <a:r>
              <a:rPr lang="en-US" dirty="0"/>
              <a:t>AI knowledge </a:t>
            </a:r>
            <a:r>
              <a:rPr lang="en-US" dirty="0" smtClean="0"/>
              <a:t>cycle</a:t>
            </a:r>
            <a:endParaRPr lang="en-IN" dirty="0"/>
          </a:p>
        </p:txBody>
      </p:sp>
      <p:sp>
        <p:nvSpPr>
          <p:cNvPr id="3" name="Rectangle 2"/>
          <p:cNvSpPr/>
          <p:nvPr/>
        </p:nvSpPr>
        <p:spPr>
          <a:xfrm>
            <a:off x="1752600" y="1595583"/>
            <a:ext cx="8305800" cy="3693319"/>
          </a:xfrm>
          <a:prstGeom prst="rect">
            <a:avLst/>
          </a:prstGeom>
        </p:spPr>
        <p:txBody>
          <a:bodyPr wrap="square">
            <a:spAutoFit/>
          </a:bodyPr>
          <a:lstStyle/>
          <a:p>
            <a:pPr defTabSz="457200"/>
            <a:r>
              <a:rPr lang="en-US" dirty="0">
                <a:solidFill>
                  <a:prstClr val="white"/>
                </a:solidFill>
                <a:latin typeface="Century Gothic" panose="020B0502020202020204"/>
              </a:rPr>
              <a:t>An Artificial intelligence system has the following components for displaying intelligent behavior:</a:t>
            </a:r>
          </a:p>
          <a:p>
            <a:pPr defTabSz="457200"/>
            <a:r>
              <a:rPr lang="en-US" dirty="0">
                <a:solidFill>
                  <a:prstClr val="white"/>
                </a:solidFill>
                <a:latin typeface="Century Gothic" panose="020B0502020202020204"/>
              </a:rPr>
              <a:t/>
            </a:r>
            <a:br>
              <a:rPr lang="en-US" dirty="0">
                <a:solidFill>
                  <a:prstClr val="white"/>
                </a:solidFill>
                <a:latin typeface="Century Gothic" panose="020B0502020202020204"/>
              </a:rPr>
            </a:br>
            <a:r>
              <a:rPr lang="en-US" dirty="0">
                <a:solidFill>
                  <a:prstClr val="white"/>
                </a:solidFill>
                <a:latin typeface="Century Gothic" panose="020B0502020202020204"/>
              </a:rPr>
              <a:t>1. Perception</a:t>
            </a:r>
            <a:br>
              <a:rPr lang="en-US" dirty="0">
                <a:solidFill>
                  <a:prstClr val="white"/>
                </a:solidFill>
                <a:latin typeface="Century Gothic" panose="020B0502020202020204"/>
              </a:rPr>
            </a:br>
            <a:r>
              <a:rPr lang="en-US" dirty="0">
                <a:solidFill>
                  <a:prstClr val="white"/>
                </a:solidFill>
                <a:latin typeface="Century Gothic" panose="020B0502020202020204"/>
              </a:rPr>
              <a:t>2. Learning</a:t>
            </a:r>
            <a:br>
              <a:rPr lang="en-US" dirty="0">
                <a:solidFill>
                  <a:prstClr val="white"/>
                </a:solidFill>
                <a:latin typeface="Century Gothic" panose="020B0502020202020204"/>
              </a:rPr>
            </a:br>
            <a:r>
              <a:rPr lang="en-US" dirty="0">
                <a:solidFill>
                  <a:prstClr val="white"/>
                </a:solidFill>
                <a:latin typeface="Century Gothic" panose="020B0502020202020204"/>
              </a:rPr>
              <a:t>3. Knowledge Representation</a:t>
            </a:r>
          </a:p>
          <a:p>
            <a:pPr defTabSz="457200"/>
            <a:r>
              <a:rPr lang="en-US" dirty="0">
                <a:solidFill>
                  <a:prstClr val="white"/>
                </a:solidFill>
                <a:latin typeface="Century Gothic" panose="020B0502020202020204"/>
              </a:rPr>
              <a:t> and Reasoning</a:t>
            </a:r>
            <a:br>
              <a:rPr lang="en-US" dirty="0">
                <a:solidFill>
                  <a:prstClr val="white"/>
                </a:solidFill>
                <a:latin typeface="Century Gothic" panose="020B0502020202020204"/>
              </a:rPr>
            </a:br>
            <a:r>
              <a:rPr lang="en-US" dirty="0">
                <a:solidFill>
                  <a:prstClr val="white"/>
                </a:solidFill>
                <a:latin typeface="Century Gothic" panose="020B0502020202020204"/>
              </a:rPr>
              <a:t>4. Planning</a:t>
            </a:r>
            <a:br>
              <a:rPr lang="en-US" dirty="0">
                <a:solidFill>
                  <a:prstClr val="white"/>
                </a:solidFill>
                <a:latin typeface="Century Gothic" panose="020B0502020202020204"/>
              </a:rPr>
            </a:br>
            <a:r>
              <a:rPr lang="en-US" dirty="0">
                <a:solidFill>
                  <a:prstClr val="white"/>
                </a:solidFill>
                <a:latin typeface="Century Gothic" panose="020B0502020202020204"/>
              </a:rPr>
              <a:t>5. Execution</a:t>
            </a:r>
            <a:br>
              <a:rPr lang="en-US" dirty="0">
                <a:solidFill>
                  <a:prstClr val="white"/>
                </a:solidFill>
                <a:latin typeface="Century Gothic" panose="020B0502020202020204"/>
              </a:rPr>
            </a:br>
            <a:endParaRPr lang="en-US" dirty="0">
              <a:solidFill>
                <a:prstClr val="white"/>
              </a:solidFill>
              <a:latin typeface="Century Gothic" panose="020B0502020202020204"/>
            </a:endParaRPr>
          </a:p>
          <a:p>
            <a:pPr defTabSz="457200"/>
            <a:endParaRPr lang="en-US" dirty="0">
              <a:solidFill>
                <a:prstClr val="white"/>
              </a:solidFill>
              <a:latin typeface="Century Gothic" panose="020B0502020202020204"/>
            </a:endParaRPr>
          </a:p>
          <a:p>
            <a:pPr defTabSz="457200"/>
            <a:endParaRPr lang="en-US" dirty="0">
              <a:solidFill>
                <a:prstClr val="white"/>
              </a:solidFill>
              <a:latin typeface="Century Gothic" panose="020B0502020202020204"/>
            </a:endParaRPr>
          </a:p>
          <a:p>
            <a:pPr defTabSz="457200"/>
            <a:endParaRPr lang="en-US" dirty="0">
              <a:solidFill>
                <a:prstClr val="white"/>
              </a:solidFill>
              <a:latin typeface="Century Gothic" panose="020B0502020202020204"/>
            </a:endParaRPr>
          </a:p>
        </p:txBody>
      </p:sp>
      <p:pic>
        <p:nvPicPr>
          <p:cNvPr id="4" name="Picture 3"/>
          <p:cNvPicPr>
            <a:picLocks noChangeAspect="1"/>
          </p:cNvPicPr>
          <p:nvPr/>
        </p:nvPicPr>
        <p:blipFill>
          <a:blip r:embed="rId3"/>
          <a:stretch>
            <a:fillRect/>
          </a:stretch>
        </p:blipFill>
        <p:spPr>
          <a:xfrm>
            <a:off x="5486401" y="2240477"/>
            <a:ext cx="4829849" cy="3048425"/>
          </a:xfrm>
          <a:prstGeom prst="rect">
            <a:avLst/>
          </a:prstGeom>
        </p:spPr>
      </p:pic>
    </p:spTree>
    <p:extLst>
      <p:ext uri="{BB962C8B-B14F-4D97-AF65-F5344CB8AC3E}">
        <p14:creationId xmlns:p14="http://schemas.microsoft.com/office/powerpoint/2010/main" val="36308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Representation, Reasoning and Logic</a:t>
            </a:r>
          </a:p>
        </p:txBody>
      </p:sp>
      <p:sp>
        <p:nvSpPr>
          <p:cNvPr id="4" name="Content Placeholder 3"/>
          <p:cNvSpPr>
            <a:spLocks noGrp="1"/>
          </p:cNvSpPr>
          <p:nvPr>
            <p:ph sz="half" idx="1"/>
          </p:nvPr>
        </p:nvSpPr>
        <p:spPr/>
        <p:txBody>
          <a:bodyPr>
            <a:normAutofit fontScale="85000" lnSpcReduction="20000"/>
          </a:bodyPr>
          <a:lstStyle/>
          <a:p>
            <a:r>
              <a:rPr lang="en-US" dirty="0"/>
              <a:t>Sentence: Individual piece of knowledge </a:t>
            </a:r>
            <a:br>
              <a:rPr lang="en-US" dirty="0"/>
            </a:br>
            <a:r>
              <a:rPr lang="en-US" dirty="0"/>
              <a:t>- English sentence forms one piece of knowledge in English language </a:t>
            </a:r>
            <a:br>
              <a:rPr lang="en-US" dirty="0"/>
            </a:br>
            <a:r>
              <a:rPr lang="en-US" dirty="0"/>
              <a:t>- Statement in C forms one piece of knowledge in C programming language </a:t>
            </a:r>
            <a:br>
              <a:rPr lang="en-US" dirty="0"/>
            </a:br>
            <a:endParaRPr lang="en-US" dirty="0"/>
          </a:p>
          <a:p>
            <a:r>
              <a:rPr lang="en-US" dirty="0"/>
              <a:t>Syntax: Form used to represent sentences </a:t>
            </a:r>
            <a:br>
              <a:rPr lang="en-US" dirty="0"/>
            </a:br>
            <a:r>
              <a:rPr lang="en-US" dirty="0"/>
              <a:t>- Syntax of C indicates legal combinations of symbols </a:t>
            </a:r>
            <a:br>
              <a:rPr lang="en-US" dirty="0"/>
            </a:br>
            <a:r>
              <a:rPr lang="en-US" dirty="0"/>
              <a:t>- </a:t>
            </a:r>
            <a:r>
              <a:rPr lang="en-US" dirty="0">
                <a:solidFill>
                  <a:srgbClr val="FF0000"/>
                </a:solidFill>
              </a:rPr>
              <a:t>a = 2 + 3; </a:t>
            </a:r>
            <a:r>
              <a:rPr lang="en-US" dirty="0"/>
              <a:t>is legal</a:t>
            </a:r>
          </a:p>
          <a:p>
            <a:pPr>
              <a:buNone/>
            </a:pPr>
            <a:r>
              <a:rPr lang="en-US" dirty="0"/>
              <a:t>	- </a:t>
            </a:r>
            <a:r>
              <a:rPr lang="en-US" dirty="0">
                <a:solidFill>
                  <a:srgbClr val="FF0000"/>
                </a:solidFill>
              </a:rPr>
              <a:t>a = + 2 3 </a:t>
            </a:r>
            <a:r>
              <a:rPr lang="en-US" dirty="0"/>
              <a:t>is not legal</a:t>
            </a:r>
          </a:p>
          <a:p>
            <a:pPr>
              <a:buNone/>
            </a:pPr>
            <a:r>
              <a:rPr lang="en-US" dirty="0"/>
              <a:t>	- Syntax alone does not indicate meaning </a:t>
            </a:r>
          </a:p>
          <a:p>
            <a:endParaRPr lang="en-US" dirty="0"/>
          </a:p>
        </p:txBody>
      </p:sp>
      <p:sp>
        <p:nvSpPr>
          <p:cNvPr id="5" name="Content Placeholder 4"/>
          <p:cNvSpPr>
            <a:spLocks noGrp="1"/>
          </p:cNvSpPr>
          <p:nvPr>
            <p:ph sz="half" idx="2"/>
          </p:nvPr>
        </p:nvSpPr>
        <p:spPr/>
        <p:txBody>
          <a:bodyPr>
            <a:normAutofit fontScale="85000" lnSpcReduction="20000"/>
          </a:bodyPr>
          <a:lstStyle/>
          <a:p>
            <a:r>
              <a:rPr lang="en-US" dirty="0"/>
              <a:t>Semantics: Mapping from sentences to facts in the world </a:t>
            </a:r>
            <a:br>
              <a:rPr lang="en-US" dirty="0"/>
            </a:br>
            <a:r>
              <a:rPr lang="en-US" dirty="0"/>
              <a:t>- They define the truth of a sentence in a “possible world”</a:t>
            </a:r>
            <a:br>
              <a:rPr lang="en-US" dirty="0"/>
            </a:br>
            <a:r>
              <a:rPr lang="en-US" dirty="0"/>
              <a:t>- Add the values of 2 and 3, store them in the memory location indicated by variable a</a:t>
            </a:r>
          </a:p>
          <a:p>
            <a:r>
              <a:rPr lang="en-US" dirty="0"/>
              <a:t>In the language of arithmetic: </a:t>
            </a:r>
            <a:br>
              <a:rPr lang="en-US" dirty="0"/>
            </a:br>
            <a:endParaRPr lang="en-US" dirty="0"/>
          </a:p>
          <a:p>
            <a:pPr>
              <a:buNone/>
            </a:pPr>
            <a:r>
              <a:rPr lang="en-US" dirty="0"/>
              <a:t>	</a:t>
            </a:r>
            <a:r>
              <a:rPr lang="en-US" dirty="0">
                <a:solidFill>
                  <a:srgbClr val="FF0000"/>
                </a:solidFill>
              </a:rPr>
              <a:t>x + 2 &gt;= y  </a:t>
            </a:r>
            <a:r>
              <a:rPr lang="en-US" dirty="0"/>
              <a:t>is a sentence </a:t>
            </a:r>
            <a:br>
              <a:rPr lang="en-US" dirty="0"/>
            </a:br>
            <a:r>
              <a:rPr lang="en-US" dirty="0">
                <a:solidFill>
                  <a:srgbClr val="FF0000"/>
                </a:solidFill>
              </a:rPr>
              <a:t>x2 + y &gt;  </a:t>
            </a:r>
            <a:r>
              <a:rPr lang="en-US" dirty="0"/>
              <a:t>is not a sentence </a:t>
            </a:r>
            <a:br>
              <a:rPr lang="en-US" dirty="0"/>
            </a:br>
            <a:r>
              <a:rPr lang="en-US" dirty="0">
                <a:solidFill>
                  <a:srgbClr val="FF0000"/>
                </a:solidFill>
              </a:rPr>
              <a:t>x + 2 &gt;= y  </a:t>
            </a:r>
            <a:r>
              <a:rPr lang="en-US" dirty="0"/>
              <a:t>is true in all worlds 	where the number </a:t>
            </a:r>
            <a:r>
              <a:rPr lang="en-US" dirty="0">
                <a:solidFill>
                  <a:srgbClr val="FF0000"/>
                </a:solidFill>
              </a:rPr>
              <a:t>x + 2 </a:t>
            </a:r>
            <a:r>
              <a:rPr lang="en-US" dirty="0"/>
              <a:t>is</a:t>
            </a:r>
          </a:p>
          <a:p>
            <a:pPr>
              <a:buNone/>
            </a:pPr>
            <a:r>
              <a:rPr lang="en-US" dirty="0"/>
              <a:t>		no less than the number </a:t>
            </a:r>
            <a:r>
              <a:rPr lang="en-US" dirty="0">
                <a:solidFill>
                  <a:srgbClr val="FF0000"/>
                </a:solidFill>
              </a:rPr>
              <a:t>y</a:t>
            </a:r>
            <a:r>
              <a:rPr lang="en-US" dirty="0"/>
              <a:t/>
            </a:r>
            <a:br>
              <a:rPr lang="en-US" dirty="0"/>
            </a:br>
            <a:r>
              <a:rPr lang="en-US" dirty="0">
                <a:solidFill>
                  <a:srgbClr val="FF0000"/>
                </a:solidFill>
              </a:rPr>
              <a:t> x + 2 &gt;= y </a:t>
            </a:r>
            <a:r>
              <a:rPr lang="en-US" dirty="0"/>
              <a:t>is true in a world where</a:t>
            </a:r>
          </a:p>
          <a:p>
            <a:pPr>
              <a:buNone/>
            </a:pPr>
            <a:r>
              <a:rPr lang="en-US" dirty="0"/>
              <a:t>		</a:t>
            </a:r>
            <a:r>
              <a:rPr lang="en-US" dirty="0">
                <a:solidFill>
                  <a:srgbClr val="FF0000"/>
                </a:solidFill>
              </a:rPr>
              <a:t>x = 7, y = 1</a:t>
            </a:r>
            <a:r>
              <a:rPr lang="en-US" dirty="0"/>
              <a:t/>
            </a:r>
            <a:br>
              <a:rPr lang="en-US" dirty="0"/>
            </a:br>
            <a:r>
              <a:rPr lang="en-US" dirty="0">
                <a:solidFill>
                  <a:srgbClr val="FF0000"/>
                </a:solidFill>
              </a:rPr>
              <a:t> x + 2 &gt;= y </a:t>
            </a:r>
            <a:r>
              <a:rPr lang="en-US" dirty="0"/>
              <a:t>is false in a world where</a:t>
            </a:r>
          </a:p>
          <a:p>
            <a:pPr>
              <a:buNone/>
            </a:pPr>
            <a:r>
              <a:rPr lang="en-US" dirty="0"/>
              <a:t>		</a:t>
            </a:r>
            <a:r>
              <a:rPr lang="en-US" dirty="0">
                <a:solidFill>
                  <a:srgbClr val="FF0000"/>
                </a:solidFill>
              </a:rPr>
              <a:t>x = 0, y = 6</a:t>
            </a:r>
          </a:p>
        </p:txBody>
      </p:sp>
    </p:spTree>
    <p:extLst>
      <p:ext uri="{BB962C8B-B14F-4D97-AF65-F5344CB8AC3E}">
        <p14:creationId xmlns:p14="http://schemas.microsoft.com/office/powerpoint/2010/main" val="240237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Entailment</a:t>
            </a:r>
          </a:p>
        </p:txBody>
      </p:sp>
      <p:sp>
        <p:nvSpPr>
          <p:cNvPr id="3" name="Content Placeholder 2"/>
          <p:cNvSpPr>
            <a:spLocks noGrp="1"/>
          </p:cNvSpPr>
          <p:nvPr>
            <p:ph idx="1"/>
          </p:nvPr>
        </p:nvSpPr>
        <p:spPr>
          <a:xfrm>
            <a:off x="1981200" y="1219201"/>
            <a:ext cx="8458200" cy="2438400"/>
          </a:xfrm>
        </p:spPr>
        <p:txBody>
          <a:bodyPr>
            <a:normAutofit fontScale="85000" lnSpcReduction="10000"/>
          </a:bodyPr>
          <a:lstStyle/>
          <a:p>
            <a:r>
              <a:rPr lang="en-US" dirty="0"/>
              <a:t>There can exist a relationship between items in the language</a:t>
            </a:r>
          </a:p>
          <a:p>
            <a:pPr lvl="1"/>
            <a:r>
              <a:rPr lang="en-US" dirty="0"/>
              <a:t>Sentences “entail” sentences (representation level)</a:t>
            </a:r>
          </a:p>
          <a:p>
            <a:pPr lvl="1"/>
            <a:r>
              <a:rPr lang="en-US" dirty="0"/>
              <a:t>Facts “follow” from facts (real world)</a:t>
            </a:r>
          </a:p>
          <a:p>
            <a:r>
              <a:rPr lang="en-US" dirty="0"/>
              <a:t>Entail / Follow mean the new item is true if the old items are true</a:t>
            </a:r>
          </a:p>
          <a:p>
            <a:r>
              <a:rPr lang="en-US" dirty="0"/>
              <a:t>A collection of sentences, or knowledge base (KB), entail a sentence</a:t>
            </a:r>
          </a:p>
          <a:p>
            <a:pPr lvl="1"/>
            <a:r>
              <a:rPr lang="en-US" dirty="0"/>
              <a:t>KB |= sentence</a:t>
            </a:r>
          </a:p>
          <a:p>
            <a:pPr lvl="1"/>
            <a:r>
              <a:rPr lang="en-US" dirty="0"/>
              <a:t>KB entails the sentence </a:t>
            </a:r>
            <a:r>
              <a:rPr lang="en-US" dirty="0" err="1"/>
              <a:t>iff</a:t>
            </a:r>
            <a:r>
              <a:rPr lang="en-US" dirty="0"/>
              <a:t> the sentence is true in all worlds where the KB is true</a:t>
            </a:r>
          </a:p>
        </p:txBody>
      </p:sp>
      <p:sp>
        <p:nvSpPr>
          <p:cNvPr id="4" name="TextBox 3"/>
          <p:cNvSpPr txBox="1"/>
          <p:nvPr/>
        </p:nvSpPr>
        <p:spPr>
          <a:xfrm>
            <a:off x="3733800" y="3886200"/>
            <a:ext cx="990600" cy="553998"/>
          </a:xfrm>
          <a:prstGeom prst="rect">
            <a:avLst/>
          </a:prstGeom>
          <a:noFill/>
        </p:spPr>
        <p:txBody>
          <a:bodyPr wrap="square" lIns="0" tIns="0" rIns="0" bIns="0" rtlCol="0">
            <a:spAutoFit/>
          </a:bodyPr>
          <a:lstStyle/>
          <a:p>
            <a:pPr defTabSz="457200"/>
            <a:r>
              <a:rPr lang="en-US" b="1" dirty="0">
                <a:solidFill>
                  <a:srgbClr val="5F9C9D"/>
                </a:solidFill>
                <a:latin typeface="Century Gothic" panose="020B0502020202020204"/>
              </a:rPr>
              <a:t>Sentences</a:t>
            </a:r>
          </a:p>
        </p:txBody>
      </p:sp>
      <p:sp>
        <p:nvSpPr>
          <p:cNvPr id="5" name="TextBox 4"/>
          <p:cNvSpPr txBox="1"/>
          <p:nvPr/>
        </p:nvSpPr>
        <p:spPr>
          <a:xfrm>
            <a:off x="7010400" y="3886200"/>
            <a:ext cx="990600" cy="553998"/>
          </a:xfrm>
          <a:prstGeom prst="rect">
            <a:avLst/>
          </a:prstGeom>
          <a:noFill/>
        </p:spPr>
        <p:txBody>
          <a:bodyPr wrap="square" lIns="0" tIns="0" rIns="0" bIns="0" rtlCol="0">
            <a:spAutoFit/>
          </a:bodyPr>
          <a:lstStyle/>
          <a:p>
            <a:pPr defTabSz="457200"/>
            <a:r>
              <a:rPr lang="en-US" b="1" dirty="0">
                <a:solidFill>
                  <a:srgbClr val="5F9C9D"/>
                </a:solidFill>
                <a:latin typeface="Century Gothic" panose="020B0502020202020204"/>
              </a:rPr>
              <a:t>Sentence</a:t>
            </a:r>
          </a:p>
        </p:txBody>
      </p:sp>
      <p:sp>
        <p:nvSpPr>
          <p:cNvPr id="6" name="TextBox 5"/>
          <p:cNvSpPr txBox="1"/>
          <p:nvPr/>
        </p:nvSpPr>
        <p:spPr>
          <a:xfrm>
            <a:off x="3962400" y="6172200"/>
            <a:ext cx="533400" cy="553998"/>
          </a:xfrm>
          <a:prstGeom prst="rect">
            <a:avLst/>
          </a:prstGeom>
          <a:noFill/>
        </p:spPr>
        <p:txBody>
          <a:bodyPr wrap="square" lIns="0" tIns="0" rIns="0" bIns="0" rtlCol="0">
            <a:spAutoFit/>
          </a:bodyPr>
          <a:lstStyle/>
          <a:p>
            <a:pPr defTabSz="457200"/>
            <a:r>
              <a:rPr lang="en-US" b="1" dirty="0">
                <a:solidFill>
                  <a:srgbClr val="5F9C9D"/>
                </a:solidFill>
                <a:latin typeface="Century Gothic" panose="020B0502020202020204"/>
              </a:rPr>
              <a:t>Facts</a:t>
            </a:r>
          </a:p>
        </p:txBody>
      </p:sp>
      <p:sp>
        <p:nvSpPr>
          <p:cNvPr id="7" name="TextBox 6"/>
          <p:cNvSpPr txBox="1"/>
          <p:nvPr/>
        </p:nvSpPr>
        <p:spPr>
          <a:xfrm>
            <a:off x="7239000" y="6172200"/>
            <a:ext cx="457200" cy="553998"/>
          </a:xfrm>
          <a:prstGeom prst="rect">
            <a:avLst/>
          </a:prstGeom>
          <a:noFill/>
        </p:spPr>
        <p:txBody>
          <a:bodyPr wrap="square" lIns="0" tIns="0" rIns="0" bIns="0" rtlCol="0">
            <a:spAutoFit/>
          </a:bodyPr>
          <a:lstStyle/>
          <a:p>
            <a:pPr defTabSz="457200"/>
            <a:r>
              <a:rPr lang="en-US" b="1" dirty="0">
                <a:solidFill>
                  <a:srgbClr val="5F9C9D"/>
                </a:solidFill>
                <a:latin typeface="Century Gothic" panose="020B0502020202020204"/>
              </a:rPr>
              <a:t>Fact</a:t>
            </a:r>
          </a:p>
        </p:txBody>
      </p:sp>
      <p:cxnSp>
        <p:nvCxnSpPr>
          <p:cNvPr id="9" name="Straight Connector 8"/>
          <p:cNvCxnSpPr>
            <a:stCxn id="4" idx="2"/>
            <a:endCxn id="6" idx="0"/>
          </p:cNvCxnSpPr>
          <p:nvPr/>
        </p:nvCxnSpPr>
        <p:spPr>
          <a:xfrm rot="5400000">
            <a:off x="3224601" y="5167699"/>
            <a:ext cx="2009001"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Connector 9"/>
          <p:cNvCxnSpPr/>
          <p:nvPr/>
        </p:nvCxnSpPr>
        <p:spPr>
          <a:xfrm rot="5400000">
            <a:off x="6462306" y="5166905"/>
            <a:ext cx="2009001"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14" name="Straight Arrow Connector 13"/>
          <p:cNvCxnSpPr/>
          <p:nvPr/>
        </p:nvCxnSpPr>
        <p:spPr>
          <a:xfrm>
            <a:off x="4800600" y="4024700"/>
            <a:ext cx="2209800" cy="139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5" name="Straight Arrow Connector 14"/>
          <p:cNvCxnSpPr/>
          <p:nvPr/>
        </p:nvCxnSpPr>
        <p:spPr>
          <a:xfrm>
            <a:off x="4800600" y="6310700"/>
            <a:ext cx="2209800" cy="1390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2895600" y="5029200"/>
            <a:ext cx="5791200" cy="1588"/>
          </a:xfrm>
          <a:prstGeom prst="line">
            <a:avLst/>
          </a:prstGeom>
        </p:spPr>
        <p:style>
          <a:lnRef idx="2">
            <a:schemeClr val="accent4"/>
          </a:lnRef>
          <a:fillRef idx="0">
            <a:schemeClr val="accent4"/>
          </a:fillRef>
          <a:effectRef idx="1">
            <a:schemeClr val="accent4"/>
          </a:effectRef>
          <a:fontRef idx="minor">
            <a:schemeClr val="tx1"/>
          </a:fontRef>
        </p:style>
      </p:cxnSp>
      <p:sp>
        <p:nvSpPr>
          <p:cNvPr id="18" name="TextBox 17"/>
          <p:cNvSpPr txBox="1"/>
          <p:nvPr/>
        </p:nvSpPr>
        <p:spPr>
          <a:xfrm>
            <a:off x="2286000" y="4648200"/>
            <a:ext cx="1600200" cy="553998"/>
          </a:xfrm>
          <a:prstGeom prst="rect">
            <a:avLst/>
          </a:prstGeom>
          <a:noFill/>
        </p:spPr>
        <p:txBody>
          <a:bodyPr wrap="square" lIns="0" tIns="0" rIns="0" bIns="0" rtlCol="0">
            <a:spAutoFit/>
          </a:bodyPr>
          <a:lstStyle/>
          <a:p>
            <a:pPr defTabSz="457200"/>
            <a:r>
              <a:rPr lang="en-US" b="1" dirty="0">
                <a:solidFill>
                  <a:srgbClr val="7030A0"/>
                </a:solidFill>
                <a:latin typeface="Century Gothic" panose="020B0502020202020204"/>
              </a:rPr>
              <a:t>Representation</a:t>
            </a:r>
          </a:p>
        </p:txBody>
      </p:sp>
      <p:sp>
        <p:nvSpPr>
          <p:cNvPr id="19" name="TextBox 18"/>
          <p:cNvSpPr txBox="1"/>
          <p:nvPr/>
        </p:nvSpPr>
        <p:spPr>
          <a:xfrm>
            <a:off x="2286000" y="5181601"/>
            <a:ext cx="685800" cy="276999"/>
          </a:xfrm>
          <a:prstGeom prst="rect">
            <a:avLst/>
          </a:prstGeom>
          <a:noFill/>
        </p:spPr>
        <p:txBody>
          <a:bodyPr wrap="square" lIns="0" tIns="0" rIns="0" bIns="0" rtlCol="0">
            <a:spAutoFit/>
          </a:bodyPr>
          <a:lstStyle/>
          <a:p>
            <a:pPr defTabSz="457200"/>
            <a:r>
              <a:rPr lang="en-US" b="1" dirty="0">
                <a:solidFill>
                  <a:srgbClr val="7030A0"/>
                </a:solidFill>
                <a:latin typeface="Century Gothic" panose="020B0502020202020204"/>
              </a:rPr>
              <a:t>World</a:t>
            </a:r>
          </a:p>
        </p:txBody>
      </p:sp>
      <p:sp>
        <p:nvSpPr>
          <p:cNvPr id="20" name="TextBox 19"/>
          <p:cNvSpPr txBox="1"/>
          <p:nvPr/>
        </p:nvSpPr>
        <p:spPr>
          <a:xfrm>
            <a:off x="5486400" y="3685402"/>
            <a:ext cx="762000" cy="276999"/>
          </a:xfrm>
          <a:prstGeom prst="rect">
            <a:avLst/>
          </a:prstGeom>
          <a:noFill/>
        </p:spPr>
        <p:txBody>
          <a:bodyPr wrap="square" lIns="0" tIns="0" rIns="0" bIns="0" rtlCol="0">
            <a:spAutoFit/>
          </a:bodyPr>
          <a:lstStyle/>
          <a:p>
            <a:pPr defTabSz="457200"/>
            <a:r>
              <a:rPr lang="en-US" b="1" dirty="0">
                <a:solidFill>
                  <a:prstClr val="white"/>
                </a:solidFill>
                <a:latin typeface="Century Gothic" panose="020B0502020202020204"/>
              </a:rPr>
              <a:t>Entails</a:t>
            </a:r>
          </a:p>
        </p:txBody>
      </p:sp>
      <p:sp>
        <p:nvSpPr>
          <p:cNvPr id="21" name="TextBox 20"/>
          <p:cNvSpPr txBox="1"/>
          <p:nvPr/>
        </p:nvSpPr>
        <p:spPr>
          <a:xfrm>
            <a:off x="5486400" y="5971401"/>
            <a:ext cx="762000" cy="553998"/>
          </a:xfrm>
          <a:prstGeom prst="rect">
            <a:avLst/>
          </a:prstGeom>
          <a:noFill/>
        </p:spPr>
        <p:txBody>
          <a:bodyPr wrap="square" lIns="0" tIns="0" rIns="0" bIns="0" rtlCol="0">
            <a:spAutoFit/>
          </a:bodyPr>
          <a:lstStyle/>
          <a:p>
            <a:pPr defTabSz="457200"/>
            <a:r>
              <a:rPr lang="en-US" b="1" dirty="0">
                <a:solidFill>
                  <a:prstClr val="white"/>
                </a:solidFill>
                <a:latin typeface="Century Gothic" panose="020B0502020202020204"/>
              </a:rPr>
              <a:t>Follows</a:t>
            </a:r>
          </a:p>
        </p:txBody>
      </p:sp>
      <p:sp>
        <p:nvSpPr>
          <p:cNvPr id="22" name="TextBox 21"/>
          <p:cNvSpPr txBox="1"/>
          <p:nvPr/>
        </p:nvSpPr>
        <p:spPr>
          <a:xfrm>
            <a:off x="4038600" y="4218801"/>
            <a:ext cx="76200" cy="1938992"/>
          </a:xfrm>
          <a:prstGeom prst="rect">
            <a:avLst/>
          </a:prstGeom>
          <a:noFill/>
        </p:spPr>
        <p:txBody>
          <a:bodyPr wrap="square" lIns="0" tIns="0" rIns="0" bIns="0" rtlCol="0">
            <a:spAutoFit/>
          </a:bodyPr>
          <a:lstStyle/>
          <a:p>
            <a:pPr defTabSz="457200"/>
            <a:r>
              <a:rPr lang="en-US" sz="1400" b="1" dirty="0">
                <a:solidFill>
                  <a:prstClr val="white"/>
                </a:solidFill>
                <a:latin typeface="Century Gothic" panose="020B0502020202020204"/>
              </a:rPr>
              <a:t>Semantics</a:t>
            </a:r>
          </a:p>
        </p:txBody>
      </p:sp>
      <p:sp>
        <p:nvSpPr>
          <p:cNvPr id="23" name="TextBox 22"/>
          <p:cNvSpPr txBox="1"/>
          <p:nvPr/>
        </p:nvSpPr>
        <p:spPr>
          <a:xfrm>
            <a:off x="7543800" y="4233208"/>
            <a:ext cx="76200" cy="1938992"/>
          </a:xfrm>
          <a:prstGeom prst="rect">
            <a:avLst/>
          </a:prstGeom>
          <a:noFill/>
        </p:spPr>
        <p:txBody>
          <a:bodyPr wrap="square" lIns="0" tIns="0" rIns="0" bIns="0" rtlCol="0">
            <a:spAutoFit/>
          </a:bodyPr>
          <a:lstStyle/>
          <a:p>
            <a:pPr defTabSz="457200"/>
            <a:r>
              <a:rPr lang="en-US" sz="1400" b="1" dirty="0">
                <a:solidFill>
                  <a:prstClr val="white"/>
                </a:solidFill>
                <a:latin typeface="Century Gothic" panose="020B0502020202020204"/>
              </a:rPr>
              <a:t>Semantics</a:t>
            </a:r>
          </a:p>
        </p:txBody>
      </p:sp>
    </p:spTree>
    <p:extLst>
      <p:ext uri="{BB962C8B-B14F-4D97-AF65-F5344CB8AC3E}">
        <p14:creationId xmlns:p14="http://schemas.microsoft.com/office/powerpoint/2010/main" val="285633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Entailment Examples</a:t>
            </a:r>
          </a:p>
        </p:txBody>
      </p:sp>
      <p:sp>
        <p:nvSpPr>
          <p:cNvPr id="4" name="Content Placeholder 3"/>
          <p:cNvSpPr>
            <a:spLocks noGrp="1"/>
          </p:cNvSpPr>
          <p:nvPr>
            <p:ph sz="half" idx="1"/>
          </p:nvPr>
        </p:nvSpPr>
        <p:spPr/>
        <p:txBody>
          <a:bodyPr>
            <a:normAutofit fontScale="85000" lnSpcReduction="20000"/>
          </a:bodyPr>
          <a:lstStyle/>
          <a:p>
            <a:r>
              <a:rPr lang="en-US" dirty="0"/>
              <a:t>KB</a:t>
            </a:r>
          </a:p>
          <a:p>
            <a:pPr lvl="1"/>
            <a:r>
              <a:rPr lang="en-US" dirty="0"/>
              <a:t>The Giants won</a:t>
            </a:r>
          </a:p>
          <a:p>
            <a:pPr lvl="1"/>
            <a:r>
              <a:rPr lang="en-US" dirty="0"/>
              <a:t>The Reds won</a:t>
            </a:r>
          </a:p>
          <a:p>
            <a:r>
              <a:rPr lang="en-US" dirty="0"/>
              <a:t>Entails</a:t>
            </a:r>
          </a:p>
          <a:p>
            <a:pPr lvl="1"/>
            <a:r>
              <a:rPr lang="en-US" dirty="0"/>
              <a:t>Either the Giants won or the Reds won</a:t>
            </a:r>
          </a:p>
          <a:p>
            <a:r>
              <a:rPr lang="en-US" dirty="0"/>
              <a:t>KB</a:t>
            </a:r>
          </a:p>
          <a:p>
            <a:pPr lvl="1"/>
            <a:r>
              <a:rPr lang="en-US" dirty="0"/>
              <a:t>To get a perfect score your program must be turned in today</a:t>
            </a:r>
          </a:p>
          <a:p>
            <a:pPr lvl="1"/>
            <a:r>
              <a:rPr lang="en-US" dirty="0"/>
              <a:t>I always get perfect scores</a:t>
            </a:r>
          </a:p>
          <a:p>
            <a:r>
              <a:rPr lang="en-US" dirty="0"/>
              <a:t>Entails</a:t>
            </a:r>
          </a:p>
          <a:p>
            <a:pPr lvl="1"/>
            <a:r>
              <a:rPr lang="en-US" dirty="0"/>
              <a:t>I turned in my program today</a:t>
            </a:r>
          </a:p>
        </p:txBody>
      </p:sp>
      <p:sp>
        <p:nvSpPr>
          <p:cNvPr id="5" name="Content Placeholder 4"/>
          <p:cNvSpPr>
            <a:spLocks noGrp="1"/>
          </p:cNvSpPr>
          <p:nvPr>
            <p:ph sz="half" idx="2"/>
          </p:nvPr>
        </p:nvSpPr>
        <p:spPr/>
        <p:txBody>
          <a:bodyPr>
            <a:normAutofit fontScale="85000" lnSpcReduction="20000"/>
          </a:bodyPr>
          <a:lstStyle/>
          <a:p>
            <a:r>
              <a:rPr lang="en-US" dirty="0"/>
              <a:t>KB</a:t>
            </a:r>
          </a:p>
          <a:p>
            <a:pPr lvl="1"/>
            <a:r>
              <a:rPr lang="en-US" dirty="0" err="1"/>
              <a:t>CookLectures</a:t>
            </a:r>
            <a:r>
              <a:rPr lang="en-US" dirty="0"/>
              <a:t> -&gt;           </a:t>
            </a:r>
            <a:r>
              <a:rPr lang="en-US" dirty="0" err="1"/>
              <a:t>TodayIsTuesday</a:t>
            </a:r>
            <a:r>
              <a:rPr lang="en-US" dirty="0"/>
              <a:t> v </a:t>
            </a:r>
            <a:r>
              <a:rPr lang="en-US" dirty="0" err="1"/>
              <a:t>TodayIsThursday</a:t>
            </a:r>
            <a:endParaRPr lang="en-US" dirty="0"/>
          </a:p>
          <a:p>
            <a:pPr lvl="1"/>
            <a:r>
              <a:rPr lang="en-US" dirty="0"/>
              <a:t>- </a:t>
            </a:r>
            <a:r>
              <a:rPr lang="en-US" dirty="0" err="1"/>
              <a:t>TodayIsThursday</a:t>
            </a:r>
            <a:endParaRPr lang="en-US" dirty="0"/>
          </a:p>
          <a:p>
            <a:pPr lvl="1"/>
            <a:r>
              <a:rPr lang="en-US" dirty="0" err="1"/>
              <a:t>TodayIsSaturday</a:t>
            </a:r>
            <a:r>
              <a:rPr lang="en-US" dirty="0"/>
              <a:t> -&gt; </a:t>
            </a:r>
            <a:r>
              <a:rPr lang="en-US" dirty="0" err="1"/>
              <a:t>SleepLate</a:t>
            </a:r>
            <a:endParaRPr lang="en-US" dirty="0"/>
          </a:p>
          <a:p>
            <a:pPr lvl="1"/>
            <a:r>
              <a:rPr lang="en-US" dirty="0"/>
              <a:t>Rainy -&gt; </a:t>
            </a:r>
            <a:r>
              <a:rPr lang="en-US" dirty="0" err="1"/>
              <a:t>GrassIsWet</a:t>
            </a:r>
            <a:endParaRPr lang="en-US" dirty="0"/>
          </a:p>
          <a:p>
            <a:pPr lvl="1"/>
            <a:r>
              <a:rPr lang="en-US" dirty="0" err="1"/>
              <a:t>CookLectures</a:t>
            </a:r>
            <a:r>
              <a:rPr lang="en-US" dirty="0"/>
              <a:t> v </a:t>
            </a:r>
            <a:r>
              <a:rPr lang="en-US" dirty="0" err="1"/>
              <a:t>TodayIsSaturday</a:t>
            </a:r>
            <a:endParaRPr lang="en-US" dirty="0"/>
          </a:p>
          <a:p>
            <a:pPr lvl="1"/>
            <a:r>
              <a:rPr lang="en-US" dirty="0"/>
              <a:t>- </a:t>
            </a:r>
            <a:r>
              <a:rPr lang="en-US" dirty="0" err="1"/>
              <a:t>SleepLate</a:t>
            </a:r>
            <a:endParaRPr lang="en-US" dirty="0"/>
          </a:p>
          <a:p>
            <a:r>
              <a:rPr lang="en-US" dirty="0"/>
              <a:t>Which of these are correct entailments?</a:t>
            </a:r>
          </a:p>
          <a:p>
            <a:pPr lvl="1"/>
            <a:r>
              <a:rPr lang="en-US" dirty="0"/>
              <a:t> - </a:t>
            </a:r>
            <a:r>
              <a:rPr lang="en-US" dirty="0" err="1"/>
              <a:t>Sleeplate</a:t>
            </a:r>
            <a:endParaRPr lang="en-US" dirty="0"/>
          </a:p>
          <a:p>
            <a:pPr lvl="1"/>
            <a:r>
              <a:rPr lang="en-US" dirty="0" err="1"/>
              <a:t>GrassIsWet</a:t>
            </a:r>
            <a:endParaRPr lang="en-US" dirty="0"/>
          </a:p>
          <a:p>
            <a:pPr lvl="1"/>
            <a:r>
              <a:rPr lang="en-US" dirty="0"/>
              <a:t>- </a:t>
            </a:r>
            <a:r>
              <a:rPr lang="en-US" dirty="0" err="1"/>
              <a:t>SleepLate</a:t>
            </a:r>
            <a:r>
              <a:rPr lang="en-US" dirty="0"/>
              <a:t> v </a:t>
            </a:r>
            <a:r>
              <a:rPr lang="en-US" dirty="0" err="1"/>
              <a:t>GrassIsWet</a:t>
            </a:r>
            <a:endParaRPr lang="en-US" dirty="0"/>
          </a:p>
          <a:p>
            <a:pPr lvl="1"/>
            <a:r>
              <a:rPr lang="en-US" dirty="0" err="1"/>
              <a:t>TodayIsTuesday</a:t>
            </a:r>
            <a:endParaRPr lang="en-US" dirty="0"/>
          </a:p>
          <a:p>
            <a:pPr lvl="1"/>
            <a:r>
              <a:rPr lang="en-US" dirty="0"/>
              <a:t>True</a:t>
            </a:r>
          </a:p>
        </p:txBody>
      </p:sp>
    </p:spTree>
    <p:extLst>
      <p:ext uri="{BB962C8B-B14F-4D97-AF65-F5344CB8AC3E}">
        <p14:creationId xmlns:p14="http://schemas.microsoft.com/office/powerpoint/2010/main" val="738526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287690" cy="1400530"/>
          </a:xfrm>
        </p:spPr>
        <p:txBody>
          <a:bodyPr/>
          <a:lstStyle/>
          <a:p>
            <a:r>
              <a:rPr lang="en-US" b="1" dirty="0"/>
              <a:t>Techniques of Knowledge Representation in AI</a:t>
            </a:r>
            <a:endParaRPr lang="en-IN" dirty="0"/>
          </a:p>
        </p:txBody>
      </p:sp>
      <p:sp>
        <p:nvSpPr>
          <p:cNvPr id="3" name="Content Placeholder 2"/>
          <p:cNvSpPr>
            <a:spLocks noGrp="1"/>
          </p:cNvSpPr>
          <p:nvPr>
            <p:ph idx="1"/>
          </p:nvPr>
        </p:nvSpPr>
        <p:spPr>
          <a:xfrm>
            <a:off x="2351700" y="2052926"/>
            <a:ext cx="7782900" cy="4195481"/>
          </a:xfrm>
        </p:spPr>
        <p:txBody>
          <a:bodyPr/>
          <a:lstStyle/>
          <a:p>
            <a:pPr fontAlgn="base"/>
            <a:r>
              <a:rPr lang="en-US" dirty="0"/>
              <a:t>There are four major techniques out there that represent the knowledge in AI:</a:t>
            </a:r>
          </a:p>
          <a:p>
            <a:pPr fontAlgn="base"/>
            <a:r>
              <a:rPr lang="en-US" dirty="0"/>
              <a:t>Logical representation</a:t>
            </a:r>
          </a:p>
          <a:p>
            <a:pPr fontAlgn="base"/>
            <a:r>
              <a:rPr lang="en-US" dirty="0"/>
              <a:t>Semantic networks</a:t>
            </a:r>
          </a:p>
          <a:p>
            <a:pPr fontAlgn="base"/>
            <a:r>
              <a:rPr lang="en-US" dirty="0"/>
              <a:t>Production rules</a:t>
            </a:r>
          </a:p>
          <a:p>
            <a:pPr fontAlgn="base"/>
            <a:r>
              <a:rPr lang="en-US" dirty="0"/>
              <a:t>Frame representation</a:t>
            </a:r>
          </a:p>
          <a:p>
            <a:endParaRPr lang="en-IN" dirty="0"/>
          </a:p>
        </p:txBody>
      </p:sp>
    </p:spTree>
    <p:extLst>
      <p:ext uri="{BB962C8B-B14F-4D97-AF65-F5344CB8AC3E}">
        <p14:creationId xmlns:p14="http://schemas.microsoft.com/office/powerpoint/2010/main" val="99367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055380" cy="918882"/>
          </a:xfrm>
        </p:spPr>
        <p:txBody>
          <a:bodyPr/>
          <a:lstStyle/>
          <a:p>
            <a:r>
              <a:rPr lang="en-US" b="1" dirty="0"/>
              <a:t>Logical </a:t>
            </a:r>
            <a:r>
              <a:rPr lang="en-US" b="1" dirty="0" smtClean="0"/>
              <a:t>Representation</a:t>
            </a:r>
            <a:endParaRPr lang="en-IN" dirty="0"/>
          </a:p>
        </p:txBody>
      </p:sp>
      <p:sp>
        <p:nvSpPr>
          <p:cNvPr id="3" name="Content Placeholder 2"/>
          <p:cNvSpPr>
            <a:spLocks noGrp="1"/>
          </p:cNvSpPr>
          <p:nvPr>
            <p:ph idx="1"/>
          </p:nvPr>
        </p:nvSpPr>
        <p:spPr>
          <a:xfrm>
            <a:off x="1752600" y="1524001"/>
            <a:ext cx="8382000" cy="4876799"/>
          </a:xfrm>
        </p:spPr>
        <p:txBody>
          <a:bodyPr>
            <a:normAutofit lnSpcReduction="10000"/>
          </a:bodyPr>
          <a:lstStyle/>
          <a:p>
            <a:pPr algn="just" fontAlgn="base"/>
            <a:r>
              <a:rPr lang="en-US" dirty="0" smtClean="0"/>
              <a:t>Logical </a:t>
            </a:r>
            <a:r>
              <a:rPr lang="en-US" dirty="0"/>
              <a:t>representation is the basic form of knowledge representation to the machines where a defined syntax with basic rules is used. This syntax has no ambiguity in the meaning and deals with prepositions. However, the logical form of knowledge representation acts as the communication rules. This is the reason it can be used to represent facts to the machines. </a:t>
            </a:r>
          </a:p>
          <a:p>
            <a:pPr algn="just" fontAlgn="base"/>
            <a:r>
              <a:rPr lang="en-US" dirty="0"/>
              <a:t>Logical representation is of two types:</a:t>
            </a:r>
          </a:p>
          <a:p>
            <a:pPr algn="just" fontAlgn="base"/>
            <a:r>
              <a:rPr lang="en-US" b="1" dirty="0"/>
              <a:t>Propositional Logic: </a:t>
            </a:r>
            <a:r>
              <a:rPr lang="en-US" dirty="0"/>
              <a:t>Propositional logic is also known as statement logic or propositional calculus that works in a Boolean, which means a method of True or False. </a:t>
            </a:r>
          </a:p>
          <a:p>
            <a:pPr algn="just" fontAlgn="base"/>
            <a:r>
              <a:rPr lang="en-US" b="1" dirty="0"/>
              <a:t>First-order Logic:</a:t>
            </a:r>
            <a:r>
              <a:rPr lang="en-US" dirty="0"/>
              <a:t> First-order logic </a:t>
            </a:r>
            <a:r>
              <a:rPr lang="en-US" dirty="0" smtClean="0"/>
              <a:t>also termed as </a:t>
            </a:r>
            <a:r>
              <a:rPr lang="en-US" dirty="0"/>
              <a:t>First Order Predicate Calculus Logic (FOPL). This representation of logical knowledge represents the predicates and objects in quantifiers. It is an advanced model of propositional logic. </a:t>
            </a:r>
          </a:p>
          <a:p>
            <a:endParaRPr lang="en-IN" dirty="0"/>
          </a:p>
        </p:txBody>
      </p:sp>
    </p:spTree>
    <p:extLst>
      <p:ext uri="{BB962C8B-B14F-4D97-AF65-F5344CB8AC3E}">
        <p14:creationId xmlns:p14="http://schemas.microsoft.com/office/powerpoint/2010/main" val="3997262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055380" cy="918882"/>
          </a:xfrm>
        </p:spPr>
        <p:txBody>
          <a:bodyPr/>
          <a:lstStyle/>
          <a:p>
            <a:r>
              <a:rPr lang="en-US" dirty="0"/>
              <a:t>Semantic </a:t>
            </a:r>
            <a:r>
              <a:rPr lang="en-US" dirty="0" smtClean="0"/>
              <a:t>networks</a:t>
            </a:r>
            <a:endParaRPr lang="en-IN" dirty="0"/>
          </a:p>
        </p:txBody>
      </p:sp>
      <p:sp>
        <p:nvSpPr>
          <p:cNvPr id="3" name="Content Placeholder 2"/>
          <p:cNvSpPr>
            <a:spLocks noGrp="1"/>
          </p:cNvSpPr>
          <p:nvPr>
            <p:ph idx="1"/>
          </p:nvPr>
        </p:nvSpPr>
        <p:spPr>
          <a:xfrm>
            <a:off x="1905000" y="1371600"/>
            <a:ext cx="8011500" cy="4953006"/>
          </a:xfrm>
        </p:spPr>
        <p:txBody>
          <a:bodyPr>
            <a:normAutofit/>
          </a:bodyPr>
          <a:lstStyle/>
          <a:p>
            <a:pPr algn="just" fontAlgn="base"/>
            <a:r>
              <a:rPr lang="en-US" dirty="0"/>
              <a:t>A graphical representation, in this type of knowledge representation, carries the connected objects which are used with the data network. The semantic networks include arcs/edges (connections) and nodes/blocks (objects) that describe the connection between the objects. </a:t>
            </a:r>
          </a:p>
          <a:p>
            <a:pPr algn="just" fontAlgn="base"/>
            <a:r>
              <a:rPr lang="en-US" dirty="0" smtClean="0"/>
              <a:t>The </a:t>
            </a:r>
            <a:r>
              <a:rPr lang="en-US" dirty="0"/>
              <a:t>relationships in the semantic networks are of two types:</a:t>
            </a:r>
          </a:p>
          <a:p>
            <a:pPr lvl="1" fontAlgn="base"/>
            <a:r>
              <a:rPr lang="en-US" dirty="0"/>
              <a:t>IS-A</a:t>
            </a:r>
          </a:p>
          <a:p>
            <a:pPr lvl="1" fontAlgn="base"/>
            <a:r>
              <a:rPr lang="en-US" dirty="0"/>
              <a:t>KIND-OF</a:t>
            </a:r>
          </a:p>
          <a:p>
            <a:pPr algn="just" fontAlgn="base"/>
            <a:r>
              <a:rPr lang="en-US" dirty="0"/>
              <a:t>It is a more natural form of representation than logical due to its simplicity of understanding. The main downside of this form of representation is that it is computationally expensive and doesn’t include equivalent quantifiers that you can find in logical representation. </a:t>
            </a:r>
          </a:p>
          <a:p>
            <a:endParaRPr lang="en-IN" dirty="0"/>
          </a:p>
        </p:txBody>
      </p:sp>
    </p:spTree>
    <p:extLst>
      <p:ext uri="{BB962C8B-B14F-4D97-AF65-F5344CB8AC3E}">
        <p14:creationId xmlns:p14="http://schemas.microsoft.com/office/powerpoint/2010/main" val="2073473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7055380" cy="918882"/>
          </a:xfrm>
        </p:spPr>
        <p:txBody>
          <a:bodyPr/>
          <a:lstStyle/>
          <a:p>
            <a:r>
              <a:rPr lang="en-IN" b="1" dirty="0"/>
              <a:t>Production Rules</a:t>
            </a:r>
            <a:br>
              <a:rPr lang="en-IN" b="1" dirty="0"/>
            </a:br>
            <a:endParaRPr lang="en-IN" dirty="0"/>
          </a:p>
        </p:txBody>
      </p:sp>
      <p:sp>
        <p:nvSpPr>
          <p:cNvPr id="3" name="Content Placeholder 2"/>
          <p:cNvSpPr>
            <a:spLocks noGrp="1"/>
          </p:cNvSpPr>
          <p:nvPr>
            <p:ph idx="1"/>
          </p:nvPr>
        </p:nvSpPr>
        <p:spPr>
          <a:xfrm>
            <a:off x="1752600" y="1071282"/>
            <a:ext cx="8610600" cy="5405718"/>
          </a:xfrm>
        </p:spPr>
        <p:txBody>
          <a:bodyPr>
            <a:normAutofit lnSpcReduction="10000"/>
          </a:bodyPr>
          <a:lstStyle/>
          <a:p>
            <a:pPr algn="just" fontAlgn="base"/>
            <a:r>
              <a:rPr lang="en-US" dirty="0"/>
              <a:t>Production rules are the most common form of knowledge representation in AI systems. It is the simplest form of representing if-else rule-based systems and hence, can be understood easily. It represents a way of combining FOPL and propositional logic. </a:t>
            </a:r>
          </a:p>
          <a:p>
            <a:pPr algn="just" fontAlgn="base"/>
            <a:r>
              <a:rPr lang="en-US" dirty="0" smtClean="0"/>
              <a:t>This </a:t>
            </a:r>
            <a:r>
              <a:rPr lang="en-US" dirty="0"/>
              <a:t>system includes a set of rules, working memory, rule applier, and a recognized act cycle. </a:t>
            </a:r>
          </a:p>
          <a:p>
            <a:pPr algn="just" fontAlgn="base"/>
            <a:r>
              <a:rPr lang="en-US" dirty="0"/>
              <a:t>For every input, AI checks the conditions from the production rules, and after finding a better rule, it takes the needed action immediately. The cycle of selecting rules based on the conditions and acting to solve the issue is known as the recognition and act cycle that takes place in every input. </a:t>
            </a:r>
          </a:p>
          <a:p>
            <a:pPr algn="just" fontAlgn="base"/>
            <a:r>
              <a:rPr lang="en-US" dirty="0"/>
              <a:t>However, this method has some problems, such as inefficient execution due to the active rules and lack of gaining experience due to no storage of past results. Since the rules are expressed in natural language, the cost of the disadvantages can be redeemed. Here, rules can be changed and dropped easily if required. </a:t>
            </a:r>
          </a:p>
          <a:p>
            <a:endParaRPr lang="en-IN" dirty="0"/>
          </a:p>
        </p:txBody>
      </p:sp>
    </p:spTree>
    <p:extLst>
      <p:ext uri="{BB962C8B-B14F-4D97-AF65-F5344CB8AC3E}">
        <p14:creationId xmlns:p14="http://schemas.microsoft.com/office/powerpoint/2010/main" val="3357899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055380" cy="1400530"/>
          </a:xfrm>
        </p:spPr>
        <p:txBody>
          <a:bodyPr/>
          <a:lstStyle/>
          <a:p>
            <a:r>
              <a:rPr lang="en-IN" b="1" dirty="0"/>
              <a:t>Frame Representation</a:t>
            </a:r>
            <a:br>
              <a:rPr lang="en-IN" b="1" dirty="0"/>
            </a:br>
            <a:endParaRPr lang="en-IN" dirty="0"/>
          </a:p>
        </p:txBody>
      </p:sp>
      <p:sp>
        <p:nvSpPr>
          <p:cNvPr id="3" name="Content Placeholder 2"/>
          <p:cNvSpPr>
            <a:spLocks noGrp="1"/>
          </p:cNvSpPr>
          <p:nvPr>
            <p:ph idx="1"/>
          </p:nvPr>
        </p:nvSpPr>
        <p:spPr>
          <a:xfrm>
            <a:off x="1752600" y="1219201"/>
            <a:ext cx="8610600" cy="5410201"/>
          </a:xfrm>
        </p:spPr>
        <p:txBody>
          <a:bodyPr>
            <a:normAutofit lnSpcReduction="10000"/>
          </a:bodyPr>
          <a:lstStyle/>
          <a:p>
            <a:pPr fontAlgn="base"/>
            <a:r>
              <a:rPr lang="en-US" dirty="0"/>
              <a:t>To understand the frame representation at a fundamental level, imagine a table consisting of names in columns and values in rows; the needed information is passed in this complete structure. In simple words, frame representation is a collection of values and attributes.</a:t>
            </a:r>
          </a:p>
          <a:p>
            <a:pPr fontAlgn="base"/>
            <a:r>
              <a:rPr lang="en-US" dirty="0"/>
              <a:t>This is an AI-specific data structure that uses fillers (slot values that can be of any data type and shape) and slots. The process is quite similar to the typical Database Management System (DBMS). These fillers and slots form a structure called a frame. </a:t>
            </a:r>
          </a:p>
          <a:p>
            <a:pPr fontAlgn="base"/>
            <a:r>
              <a:rPr lang="en-US" dirty="0"/>
              <a:t>The slots, in this form of knowledge representation, have names or attributes, and the knowledge related to the attributes is stored in fillers. The main advantage of this type of representation is that similar data can be merged into groups to divide the knowledge into structures. Further, it is divided into sub-structures. </a:t>
            </a:r>
          </a:p>
          <a:p>
            <a:pPr fontAlgn="base"/>
            <a:r>
              <a:rPr lang="en-US" dirty="0"/>
              <a:t>Being like a typical data structure, this type can be understood, manipulated, and visualized easily. Typical concepts, including removing, deleting, and adding slots, can be carried out effortlessly. </a:t>
            </a:r>
          </a:p>
        </p:txBody>
      </p:sp>
    </p:spTree>
    <p:extLst>
      <p:ext uri="{BB962C8B-B14F-4D97-AF65-F5344CB8AC3E}">
        <p14:creationId xmlns:p14="http://schemas.microsoft.com/office/powerpoint/2010/main" val="74817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1911"/>
            <a:ext cx="7055380" cy="842682"/>
          </a:xfrm>
        </p:spPr>
        <p:txBody>
          <a:bodyPr/>
          <a:lstStyle/>
          <a:p>
            <a:r>
              <a:rPr lang="en-US" dirty="0" smtClean="0"/>
              <a:t>Production Rules</a:t>
            </a:r>
            <a:endParaRPr lang="en-IN" dirty="0"/>
          </a:p>
        </p:txBody>
      </p:sp>
      <p:sp>
        <p:nvSpPr>
          <p:cNvPr id="4" name="Rectangle 1"/>
          <p:cNvSpPr>
            <a:spLocks noGrp="1" noChangeArrowheads="1"/>
          </p:cNvSpPr>
          <p:nvPr>
            <p:ph idx="1"/>
          </p:nvPr>
        </p:nvSpPr>
        <p:spPr bwMode="auto">
          <a:xfrm>
            <a:off x="1752600" y="1299101"/>
            <a:ext cx="8686800"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kumimoji="0" lang="en-US" altLang="en-US" b="1" i="0" u="none" strike="noStrike" cap="none" normalizeH="0" baseline="0" dirty="0" smtClean="0">
                <a:ln>
                  <a:noFill/>
                </a:ln>
                <a:effectLst/>
                <a:cs typeface="Arial" panose="020B0604020202020204" pitchFamily="34" charset="0"/>
              </a:rPr>
              <a:t>Rules are expressed as IF-THEN statements, as shown below:</a:t>
            </a:r>
            <a:endParaRPr kumimoji="0" lang="en-US" altLang="en-US" b="0" i="0" u="none" strike="noStrike" cap="none" normalizeH="0" baseline="0" dirty="0" smtClean="0">
              <a:ln>
                <a:noFill/>
              </a:ln>
              <a:effectLst/>
              <a:cs typeface="Arial" panose="020B0604020202020204" pitchFamily="34" charset="0"/>
            </a:endParaRPr>
          </a:p>
          <a:p>
            <a:pPr marL="0" indent="0" defTabSz="914400">
              <a:buClrTx/>
              <a:buSzTx/>
              <a:buNone/>
            </a:pPr>
            <a:r>
              <a:rPr kumimoji="0" lang="en-US" altLang="en-US" b="0" i="0" u="none" strike="noStrike" cap="none" normalizeH="0" baseline="0" dirty="0" smtClean="0">
                <a:ln>
                  <a:noFill/>
                </a:ln>
                <a:effectLst/>
                <a:cs typeface="Arial" panose="020B0604020202020204" pitchFamily="34" charset="0"/>
              </a:rPr>
              <a:t>1. If the pH of the spill is less than 6,</a:t>
            </a:r>
          </a:p>
          <a:p>
            <a:pPr marL="0" indent="0" defTabSz="914400">
              <a:buClrTx/>
              <a:buSzTx/>
              <a:buNone/>
            </a:pPr>
            <a:r>
              <a:rPr kumimoji="0" lang="en-US" altLang="en-US" b="0" i="0" u="none" strike="noStrike" cap="none" normalizeH="0" baseline="0" dirty="0" smtClean="0">
                <a:ln>
                  <a:noFill/>
                </a:ln>
                <a:effectLst/>
                <a:cs typeface="Arial" panose="020B0604020202020204" pitchFamily="34" charset="0"/>
              </a:rPr>
              <a:t>Then the spill material is an acid.</a:t>
            </a:r>
          </a:p>
          <a:p>
            <a:pPr marL="0" indent="0" defTabSz="914400">
              <a:buClrTx/>
              <a:buSzTx/>
              <a:buNone/>
            </a:pPr>
            <a:endParaRPr lang="en-US" altLang="en-US" sz="1500" dirty="0">
              <a:latin typeface="Georgia" panose="02040502050405020303" pitchFamily="18" charset="0"/>
            </a:endParaRPr>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r>
              <a:rPr lang="en-US" dirty="0" smtClean="0"/>
              <a:t>When </a:t>
            </a:r>
            <a:r>
              <a:rPr lang="en-US" dirty="0"/>
              <a:t>the If portion of a rule is satisfied by the facts in the </a:t>
            </a:r>
            <a:r>
              <a:rPr lang="en-US" dirty="0" smtClean="0"/>
              <a:t>database, t</a:t>
            </a:r>
          </a:p>
          <a:p>
            <a:pPr marL="0" indent="0" defTabSz="914400">
              <a:buClrTx/>
              <a:buSzTx/>
              <a:buNone/>
            </a:pPr>
            <a:r>
              <a:rPr lang="en-US" dirty="0"/>
              <a:t>t</a:t>
            </a:r>
            <a:r>
              <a:rPr lang="en-US" dirty="0" smtClean="0"/>
              <a:t>he </a:t>
            </a:r>
            <a:r>
              <a:rPr lang="en-US" dirty="0"/>
              <a:t>action specified by the </a:t>
            </a:r>
            <a:r>
              <a:rPr lang="en-US" dirty="0" smtClean="0"/>
              <a:t>THEN </a:t>
            </a:r>
            <a:r>
              <a:rPr lang="en-US" dirty="0"/>
              <a:t>in the database portion is performed. </a:t>
            </a:r>
            <a:endParaRPr lang="en-US" dirty="0" smtClean="0"/>
          </a:p>
          <a:p>
            <a:pPr marL="0" indent="0" defTabSz="914400">
              <a:buClrTx/>
              <a:buSzTx/>
              <a:buNone/>
            </a:pPr>
            <a:r>
              <a:rPr lang="en-US" dirty="0" smtClean="0"/>
              <a:t>When </a:t>
            </a:r>
            <a:r>
              <a:rPr lang="en-US" dirty="0"/>
              <a:t>this happens the rule is said to fire or execute. A rule interpreter </a:t>
            </a:r>
            <a:endParaRPr lang="en-US" dirty="0" smtClean="0"/>
          </a:p>
          <a:p>
            <a:pPr marL="0" indent="0" defTabSz="914400">
              <a:buClrTx/>
              <a:buSzTx/>
              <a:buNone/>
            </a:pPr>
            <a:r>
              <a:rPr lang="en-US" dirty="0" smtClean="0"/>
              <a:t>compares </a:t>
            </a:r>
            <a:r>
              <a:rPr lang="en-US" dirty="0"/>
              <a:t>the IF portions of rules with facts in the database and </a:t>
            </a:r>
            <a:r>
              <a:rPr lang="en-US" dirty="0" smtClean="0"/>
              <a:t>executes</a:t>
            </a:r>
          </a:p>
          <a:p>
            <a:pPr marL="0" indent="0" defTabSz="914400">
              <a:buClrTx/>
              <a:buSzTx/>
              <a:buNone/>
            </a:pPr>
            <a:r>
              <a:rPr lang="en-US" dirty="0" smtClean="0"/>
              <a:t>the </a:t>
            </a:r>
            <a:r>
              <a:rPr lang="en-US" dirty="0"/>
              <a:t>rule whose IF portion matches the facts.</a:t>
            </a: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p:txBody>
      </p:sp>
      <p:pic>
        <p:nvPicPr>
          <p:cNvPr id="6" name="Picture 5"/>
          <p:cNvPicPr>
            <a:picLocks noChangeAspect="1"/>
          </p:cNvPicPr>
          <p:nvPr/>
        </p:nvPicPr>
        <p:blipFill>
          <a:blip r:embed="rId2"/>
          <a:stretch>
            <a:fillRect/>
          </a:stretch>
        </p:blipFill>
        <p:spPr>
          <a:xfrm>
            <a:off x="2819400" y="2590801"/>
            <a:ext cx="3600450" cy="428625"/>
          </a:xfrm>
          <a:prstGeom prst="rect">
            <a:avLst/>
          </a:prstGeom>
        </p:spPr>
      </p:pic>
      <p:pic>
        <p:nvPicPr>
          <p:cNvPr id="8" name="Picture 7"/>
          <p:cNvPicPr>
            <a:picLocks noChangeAspect="1"/>
          </p:cNvPicPr>
          <p:nvPr/>
        </p:nvPicPr>
        <p:blipFill rotWithShape="1">
          <a:blip r:embed="rId3"/>
          <a:srcRect b="8661"/>
          <a:stretch/>
        </p:blipFill>
        <p:spPr>
          <a:xfrm>
            <a:off x="6930490" y="4572000"/>
            <a:ext cx="2133600" cy="2209800"/>
          </a:xfrm>
          <a:prstGeom prst="rect">
            <a:avLst/>
          </a:prstGeom>
        </p:spPr>
      </p:pic>
    </p:spTree>
    <p:extLst>
      <p:ext uri="{BB962C8B-B14F-4D97-AF65-F5344CB8AC3E}">
        <p14:creationId xmlns:p14="http://schemas.microsoft.com/office/powerpoint/2010/main" val="1445437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Knowledge Representation</a:t>
            </a:r>
          </a:p>
        </p:txBody>
      </p:sp>
      <p:sp>
        <p:nvSpPr>
          <p:cNvPr id="3" name="Content Placeholder 2"/>
          <p:cNvSpPr>
            <a:spLocks noGrp="1"/>
          </p:cNvSpPr>
          <p:nvPr>
            <p:ph idx="1"/>
          </p:nvPr>
        </p:nvSpPr>
        <p:spPr>
          <a:xfrm>
            <a:off x="1981200" y="1600200"/>
            <a:ext cx="8229600" cy="4800600"/>
          </a:xfrm>
        </p:spPr>
        <p:txBody>
          <a:bodyPr>
            <a:normAutofit/>
          </a:bodyPr>
          <a:lstStyle/>
          <a:p>
            <a:endParaRPr lang="en-US" dirty="0"/>
          </a:p>
          <a:p>
            <a:r>
              <a:rPr lang="en-US" dirty="0"/>
              <a:t>When we use search to solve a problem we must </a:t>
            </a:r>
          </a:p>
          <a:p>
            <a:pPr lvl="1"/>
            <a:r>
              <a:rPr lang="en-US" dirty="0"/>
              <a:t>Capture the knowledge needed to formalize the problem </a:t>
            </a:r>
          </a:p>
          <a:p>
            <a:pPr lvl="1"/>
            <a:r>
              <a:rPr lang="en-US" dirty="0"/>
              <a:t>Apply a search technique to solve problem </a:t>
            </a:r>
          </a:p>
          <a:p>
            <a:pPr lvl="1"/>
            <a:r>
              <a:rPr lang="en-US" dirty="0"/>
              <a:t>Execute the problem solution</a:t>
            </a:r>
          </a:p>
        </p:txBody>
      </p:sp>
    </p:spTree>
    <p:extLst>
      <p:ext uri="{BB962C8B-B14F-4D97-AF65-F5344CB8AC3E}">
        <p14:creationId xmlns:p14="http://schemas.microsoft.com/office/powerpoint/2010/main" val="1649681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Propositional Logic</a:t>
            </a:r>
            <a:endParaRPr lang="en-IN" dirty="0"/>
          </a:p>
        </p:txBody>
      </p:sp>
      <p:sp>
        <p:nvSpPr>
          <p:cNvPr id="3" name="Content Placeholder 2"/>
          <p:cNvSpPr>
            <a:spLocks noGrp="1"/>
          </p:cNvSpPr>
          <p:nvPr>
            <p:ph idx="1"/>
          </p:nvPr>
        </p:nvSpPr>
        <p:spPr>
          <a:xfrm>
            <a:off x="2351700" y="2052926"/>
            <a:ext cx="8240100" cy="4195481"/>
          </a:xfrm>
        </p:spPr>
        <p:txBody>
          <a:bodyPr/>
          <a:lstStyle/>
          <a:p>
            <a:r>
              <a:rPr lang="en-US" dirty="0" smtClean="0"/>
              <a:t>It is </a:t>
            </a:r>
            <a:r>
              <a:rPr lang="en-US" dirty="0"/>
              <a:t>the simplest form of logic where all the statements are made by propositions. </a:t>
            </a:r>
            <a:endParaRPr lang="en-US" dirty="0" smtClean="0"/>
          </a:p>
          <a:p>
            <a:r>
              <a:rPr lang="en-US" dirty="0" smtClean="0"/>
              <a:t>A </a:t>
            </a:r>
            <a:r>
              <a:rPr lang="en-US" dirty="0"/>
              <a:t>proposition is a declarative statement which is either true or false</a:t>
            </a:r>
            <a:r>
              <a:rPr lang="en-US" dirty="0" smtClean="0"/>
              <a:t>.</a:t>
            </a:r>
          </a:p>
          <a:p>
            <a:r>
              <a:rPr lang="en-US" dirty="0" smtClean="0"/>
              <a:t>It </a:t>
            </a:r>
            <a:r>
              <a:rPr lang="en-US" dirty="0"/>
              <a:t>is a technique of knowledge representation in logical and mathematical form</a:t>
            </a:r>
            <a:r>
              <a:rPr lang="en-US" dirty="0" smtClean="0"/>
              <a:t>.</a:t>
            </a:r>
          </a:p>
          <a:p>
            <a:r>
              <a:rPr lang="en-US" dirty="0"/>
              <a:t>a) It is Sunday.  </a:t>
            </a:r>
          </a:p>
          <a:p>
            <a:r>
              <a:rPr lang="en-US" dirty="0"/>
              <a:t>b) The Sun rises from West (False proposition)  </a:t>
            </a:r>
          </a:p>
          <a:p>
            <a:r>
              <a:rPr lang="en-US" dirty="0"/>
              <a:t>c) 3+3= 7(False proposition)  </a:t>
            </a:r>
          </a:p>
          <a:p>
            <a:r>
              <a:rPr lang="en-US" dirty="0"/>
              <a:t>d) 5 is a prime number.   </a:t>
            </a:r>
          </a:p>
          <a:p>
            <a:endParaRPr lang="en-IN" dirty="0"/>
          </a:p>
        </p:txBody>
      </p:sp>
    </p:spTree>
    <p:extLst>
      <p:ext uri="{BB962C8B-B14F-4D97-AF65-F5344CB8AC3E}">
        <p14:creationId xmlns:p14="http://schemas.microsoft.com/office/powerpoint/2010/main" val="910383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47949"/>
            <a:ext cx="7055380" cy="690282"/>
          </a:xfrm>
        </p:spPr>
        <p:txBody>
          <a:bodyPr/>
          <a:lstStyle/>
          <a:p>
            <a:r>
              <a:rPr lang="en-IN" dirty="0"/>
              <a:t>Logical Connectives</a:t>
            </a:r>
            <a:r>
              <a:rPr lang="en-IN" dirty="0" smtClean="0"/>
              <a:t>: 	</a:t>
            </a:r>
            <a:endParaRPr lang="en-IN" dirty="0"/>
          </a:p>
        </p:txBody>
      </p:sp>
      <p:sp>
        <p:nvSpPr>
          <p:cNvPr id="3" name="Content Placeholder 2"/>
          <p:cNvSpPr>
            <a:spLocks noGrp="1"/>
          </p:cNvSpPr>
          <p:nvPr>
            <p:ph idx="1"/>
          </p:nvPr>
        </p:nvSpPr>
        <p:spPr>
          <a:xfrm>
            <a:off x="1752600" y="642334"/>
            <a:ext cx="8686800" cy="5486399"/>
          </a:xfrm>
        </p:spPr>
        <p:txBody>
          <a:bodyPr>
            <a:normAutofit lnSpcReduction="10000"/>
          </a:bodyPr>
          <a:lstStyle/>
          <a:p>
            <a:r>
              <a:rPr lang="en-US" sz="1900" dirty="0"/>
              <a:t>Negation: A sentence such as ¬ P is called negation of P. </a:t>
            </a:r>
          </a:p>
          <a:p>
            <a:r>
              <a:rPr lang="en-US" sz="1900" dirty="0"/>
              <a:t>Conjunction: A sentence which has ∧ connective such as, P ∧ Q is called a conjunction.</a:t>
            </a:r>
            <a:br>
              <a:rPr lang="en-US" sz="1900" dirty="0"/>
            </a:br>
            <a:r>
              <a:rPr lang="en-US" sz="1900" dirty="0"/>
              <a:t>Example: Rohan is intelligent and hardworking. It can be written as,</a:t>
            </a:r>
            <a:br>
              <a:rPr lang="en-US" sz="1900" dirty="0"/>
            </a:br>
            <a:r>
              <a:rPr lang="en-US" sz="1900" dirty="0"/>
              <a:t>P= Rohan is intelligent, Q= Rohan is hardworking. → P∧ Q.</a:t>
            </a:r>
          </a:p>
          <a:p>
            <a:r>
              <a:rPr lang="en-US" sz="1900" dirty="0"/>
              <a:t>Disjunction: A sentence which has ∨ connective, such as P ∨ Q. is called disjunction, where P and Q are the propositions.</a:t>
            </a:r>
            <a:br>
              <a:rPr lang="en-US" sz="1900" dirty="0"/>
            </a:br>
            <a:r>
              <a:rPr lang="en-US" sz="1900" dirty="0"/>
              <a:t>Example: "</a:t>
            </a:r>
            <a:r>
              <a:rPr lang="en-US" sz="1900" dirty="0" err="1"/>
              <a:t>Ritika</a:t>
            </a:r>
            <a:r>
              <a:rPr lang="en-US" sz="1900" dirty="0"/>
              <a:t> is a doctor or Engineer",</a:t>
            </a:r>
            <a:br>
              <a:rPr lang="en-US" sz="1900" dirty="0"/>
            </a:br>
            <a:r>
              <a:rPr lang="en-US" sz="1900" dirty="0"/>
              <a:t>Here P= </a:t>
            </a:r>
            <a:r>
              <a:rPr lang="en-US" sz="1900" dirty="0" err="1"/>
              <a:t>Ritika</a:t>
            </a:r>
            <a:r>
              <a:rPr lang="en-US" sz="1900" dirty="0"/>
              <a:t> is Doctor. Q= </a:t>
            </a:r>
            <a:r>
              <a:rPr lang="en-US" sz="1900" dirty="0" err="1"/>
              <a:t>Ritika</a:t>
            </a:r>
            <a:r>
              <a:rPr lang="en-US" sz="1900" dirty="0"/>
              <a:t> is Engineer, so we can write it as P ∨ Q.</a:t>
            </a:r>
          </a:p>
          <a:p>
            <a:r>
              <a:rPr lang="en-US" sz="1900" dirty="0"/>
              <a:t>Implication: A sentence such as P → Q, is called an implication. Implications are also known as if-then rules. It can be represented as</a:t>
            </a:r>
            <a:br>
              <a:rPr lang="en-US" sz="1900" dirty="0"/>
            </a:br>
            <a:r>
              <a:rPr lang="en-US" sz="1900" dirty="0"/>
              <a:t>            If it is raining, then the street is wet.</a:t>
            </a:r>
            <a:br>
              <a:rPr lang="en-US" sz="1900" dirty="0"/>
            </a:br>
            <a:r>
              <a:rPr lang="en-US" sz="1900" dirty="0"/>
              <a:t>    Let P= It is raining, and Q= Street is wet, so it is represented as P → Q</a:t>
            </a:r>
          </a:p>
          <a:p>
            <a:r>
              <a:rPr lang="en-US" sz="1900" dirty="0" err="1"/>
              <a:t>Biconditional</a:t>
            </a:r>
            <a:r>
              <a:rPr lang="en-US" sz="1900" dirty="0"/>
              <a:t>: A sentence such as P⇔ Q is a </a:t>
            </a:r>
            <a:r>
              <a:rPr lang="en-US" sz="1900" dirty="0" err="1"/>
              <a:t>Biconditional</a:t>
            </a:r>
            <a:r>
              <a:rPr lang="en-US" sz="1900" dirty="0"/>
              <a:t> sentence, example If I am breathing, then I am alive</a:t>
            </a:r>
            <a:br>
              <a:rPr lang="en-US" sz="1900" dirty="0"/>
            </a:br>
            <a:r>
              <a:rPr lang="en-US" sz="1900" dirty="0"/>
              <a:t>      P= I am breathing, Q= I am alive, it can be represented as P ⇔ Q.</a:t>
            </a:r>
          </a:p>
          <a:p>
            <a:endParaRPr lang="en-IN" dirty="0"/>
          </a:p>
        </p:txBody>
      </p:sp>
      <p:pic>
        <p:nvPicPr>
          <p:cNvPr id="5" name="Picture 4"/>
          <p:cNvPicPr>
            <a:picLocks noChangeAspect="1"/>
          </p:cNvPicPr>
          <p:nvPr/>
        </p:nvPicPr>
        <p:blipFill>
          <a:blip r:embed="rId2"/>
          <a:stretch>
            <a:fillRect/>
          </a:stretch>
        </p:blipFill>
        <p:spPr>
          <a:xfrm>
            <a:off x="3200400" y="5638801"/>
            <a:ext cx="6134100" cy="1323975"/>
          </a:xfrm>
          <a:prstGeom prst="rect">
            <a:avLst/>
          </a:prstGeom>
        </p:spPr>
      </p:pic>
    </p:spTree>
    <p:extLst>
      <p:ext uri="{BB962C8B-B14F-4D97-AF65-F5344CB8AC3E}">
        <p14:creationId xmlns:p14="http://schemas.microsoft.com/office/powerpoint/2010/main" val="1529195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7055380" cy="609600"/>
          </a:xfrm>
        </p:spPr>
        <p:txBody>
          <a:bodyPr/>
          <a:lstStyle/>
          <a:p>
            <a:r>
              <a:rPr lang="en-IN" dirty="0" smtClean="0"/>
              <a:t>First Order Logic</a:t>
            </a:r>
            <a:endParaRPr lang="en-IN" dirty="0"/>
          </a:p>
        </p:txBody>
      </p:sp>
      <p:sp>
        <p:nvSpPr>
          <p:cNvPr id="3" name="Content Placeholder 2"/>
          <p:cNvSpPr>
            <a:spLocks noGrp="1"/>
          </p:cNvSpPr>
          <p:nvPr>
            <p:ph idx="1"/>
          </p:nvPr>
        </p:nvSpPr>
        <p:spPr>
          <a:xfrm>
            <a:off x="1546934" y="1003177"/>
            <a:ext cx="8839200" cy="5867400"/>
          </a:xfrm>
        </p:spPr>
        <p:txBody>
          <a:bodyPr/>
          <a:lstStyle/>
          <a:p>
            <a:r>
              <a:rPr lang="en-US" dirty="0"/>
              <a:t>PL is not sufficient to represent the complex sentences or natural language statements. The propositional logic has very limited expressive power. </a:t>
            </a:r>
            <a:r>
              <a:rPr lang="en-US" dirty="0" smtClean="0"/>
              <a:t>For </a:t>
            </a:r>
            <a:r>
              <a:rPr lang="en-US" dirty="0" err="1" smtClean="0"/>
              <a:t>eg</a:t>
            </a:r>
            <a:r>
              <a:rPr lang="en-US" dirty="0" smtClean="0"/>
              <a:t>: </a:t>
            </a:r>
            <a:r>
              <a:rPr lang="en-IN" b="1" dirty="0"/>
              <a:t>"Sachin likes </a:t>
            </a:r>
            <a:r>
              <a:rPr lang="en-IN" b="1" dirty="0" smtClean="0"/>
              <a:t>cricket”</a:t>
            </a:r>
          </a:p>
          <a:p>
            <a:r>
              <a:rPr lang="en-US" dirty="0"/>
              <a:t>FOL is sufficiently expressive to represent the natural language statements in a concise way.</a:t>
            </a:r>
          </a:p>
          <a:p>
            <a:r>
              <a:rPr lang="en-US" dirty="0"/>
              <a:t>First-order logic is also known as </a:t>
            </a:r>
            <a:r>
              <a:rPr lang="en-US" b="1" dirty="0"/>
              <a:t>Predicate logic or First-order predicate </a:t>
            </a:r>
            <a:r>
              <a:rPr lang="en-US" b="1" dirty="0" smtClean="0"/>
              <a:t>logic</a:t>
            </a:r>
          </a:p>
          <a:p>
            <a:r>
              <a:rPr lang="en-US" dirty="0"/>
              <a:t>First-order logic (like natural language) does not only assume that the world contains facts like propositional logic but also assumes the following things in the world:</a:t>
            </a:r>
          </a:p>
          <a:p>
            <a:r>
              <a:rPr lang="en-US" b="1" dirty="0"/>
              <a:t>Objects:</a:t>
            </a:r>
            <a:r>
              <a:rPr lang="en-US" dirty="0"/>
              <a:t> A, B, people, numbers, colors, wars, theories, squares, pits, </a:t>
            </a:r>
            <a:r>
              <a:rPr lang="en-US" dirty="0" err="1"/>
              <a:t>wumpus</a:t>
            </a:r>
            <a:r>
              <a:rPr lang="en-US" dirty="0"/>
              <a:t>, ......</a:t>
            </a:r>
          </a:p>
          <a:p>
            <a:r>
              <a:rPr lang="en-US" b="1" dirty="0"/>
              <a:t>Relations:</a:t>
            </a:r>
            <a:r>
              <a:rPr lang="en-US" dirty="0"/>
              <a:t> </a:t>
            </a:r>
            <a:r>
              <a:rPr lang="en-US" b="1" dirty="0"/>
              <a:t>It can be unary relation such as:</a:t>
            </a:r>
            <a:r>
              <a:rPr lang="en-US" dirty="0"/>
              <a:t> red, round, is adjacent, </a:t>
            </a:r>
            <a:r>
              <a:rPr lang="en-US" b="1" dirty="0"/>
              <a:t>or n-any relation such as:</a:t>
            </a:r>
            <a:r>
              <a:rPr lang="en-US" dirty="0"/>
              <a:t> the sister of, brother of, has color, comes between</a:t>
            </a:r>
          </a:p>
          <a:p>
            <a:r>
              <a:rPr lang="en-US" b="1" dirty="0"/>
              <a:t>Function:</a:t>
            </a:r>
            <a:r>
              <a:rPr lang="en-US" dirty="0"/>
              <a:t> Father of, best friend, third inning of, end of</a:t>
            </a:r>
          </a:p>
          <a:p>
            <a:endParaRPr lang="en-IN" b="1" dirty="0" smtClean="0"/>
          </a:p>
          <a:p>
            <a:endParaRPr lang="en-IN" dirty="0"/>
          </a:p>
          <a:p>
            <a:endParaRPr lang="en-IN" dirty="0"/>
          </a:p>
        </p:txBody>
      </p:sp>
    </p:spTree>
    <p:extLst>
      <p:ext uri="{BB962C8B-B14F-4D97-AF65-F5344CB8AC3E}">
        <p14:creationId xmlns:p14="http://schemas.microsoft.com/office/powerpoint/2010/main" val="3408269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658" y="228600"/>
            <a:ext cx="7055380" cy="685800"/>
          </a:xfrm>
        </p:spPr>
        <p:txBody>
          <a:bodyPr/>
          <a:lstStyle/>
          <a:p>
            <a:r>
              <a:rPr lang="en-IN" dirty="0"/>
              <a:t>First Order Logic</a:t>
            </a:r>
          </a:p>
        </p:txBody>
      </p:sp>
      <p:graphicFrame>
        <p:nvGraphicFramePr>
          <p:cNvPr id="4" name="Content Placeholder 3"/>
          <p:cNvGraphicFramePr>
            <a:graphicFrameLocks noGrp="1"/>
          </p:cNvGraphicFramePr>
          <p:nvPr>
            <p:ph idx="1"/>
            <p:extLst/>
          </p:nvPr>
        </p:nvGraphicFramePr>
        <p:xfrm>
          <a:off x="2705666" y="1822934"/>
          <a:ext cx="6327780" cy="2004436"/>
        </p:xfrm>
        <a:graphic>
          <a:graphicData uri="http://schemas.openxmlformats.org/drawingml/2006/table">
            <a:tbl>
              <a:tblPr/>
              <a:tblGrid>
                <a:gridCol w="3163890">
                  <a:extLst>
                    <a:ext uri="{9D8B030D-6E8A-4147-A177-3AD203B41FA5}">
                      <a16:colId xmlns:a16="http://schemas.microsoft.com/office/drawing/2014/main" val="3792236471"/>
                    </a:ext>
                  </a:extLst>
                </a:gridCol>
                <a:gridCol w="3163890">
                  <a:extLst>
                    <a:ext uri="{9D8B030D-6E8A-4147-A177-3AD203B41FA5}">
                      <a16:colId xmlns:a16="http://schemas.microsoft.com/office/drawing/2014/main" val="3048145940"/>
                    </a:ext>
                  </a:extLst>
                </a:gridCol>
              </a:tblGrid>
              <a:tr h="283029">
                <a:tc>
                  <a:txBody>
                    <a:bodyPr/>
                    <a:lstStyle/>
                    <a:p>
                      <a:pPr algn="just" fontAlgn="t"/>
                      <a:r>
                        <a:rPr lang="en-IN" sz="1200" b="1" dirty="0">
                          <a:solidFill>
                            <a:srgbClr val="333333"/>
                          </a:solidFill>
                          <a:effectLst/>
                          <a:latin typeface="inter-bold"/>
                        </a:rPr>
                        <a:t>Constant</a:t>
                      </a:r>
                      <a:endParaRPr lang="en-IN" sz="1200" dirty="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1, 2, A, John, Mumbai, cat,....</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81176308"/>
                  </a:ext>
                </a:extLst>
              </a:tr>
              <a:tr h="283029">
                <a:tc>
                  <a:txBody>
                    <a:bodyPr/>
                    <a:lstStyle/>
                    <a:p>
                      <a:pPr algn="just" fontAlgn="t"/>
                      <a:r>
                        <a:rPr lang="en-IN" sz="1200" b="1" dirty="0">
                          <a:solidFill>
                            <a:srgbClr val="333333"/>
                          </a:solidFill>
                          <a:effectLst/>
                          <a:latin typeface="inter-bold"/>
                        </a:rPr>
                        <a:t>Variables</a:t>
                      </a:r>
                      <a:endParaRPr lang="en-IN" sz="1200" dirty="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x, y, z, a, b,....</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1794682"/>
                  </a:ext>
                </a:extLst>
              </a:tr>
              <a:tr h="283029">
                <a:tc>
                  <a:txBody>
                    <a:bodyPr/>
                    <a:lstStyle/>
                    <a:p>
                      <a:pPr algn="just" fontAlgn="t"/>
                      <a:r>
                        <a:rPr lang="en-IN" sz="1200" b="1">
                          <a:solidFill>
                            <a:srgbClr val="333333"/>
                          </a:solidFill>
                          <a:effectLst/>
                          <a:latin typeface="inter-bold"/>
                        </a:rPr>
                        <a:t>Predicates</a:t>
                      </a:r>
                      <a:endParaRPr lang="en-IN" sz="120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Brother, Father, &gt;,....</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1804351"/>
                  </a:ext>
                </a:extLst>
              </a:tr>
              <a:tr h="283029">
                <a:tc>
                  <a:txBody>
                    <a:bodyPr/>
                    <a:lstStyle/>
                    <a:p>
                      <a:pPr algn="just" fontAlgn="t"/>
                      <a:r>
                        <a:rPr lang="en-IN" sz="1200" b="1">
                          <a:solidFill>
                            <a:srgbClr val="333333"/>
                          </a:solidFill>
                          <a:effectLst/>
                          <a:latin typeface="inter-bold"/>
                        </a:rPr>
                        <a:t>Function</a:t>
                      </a:r>
                      <a:endParaRPr lang="en-IN" sz="120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err="1">
                          <a:solidFill>
                            <a:srgbClr val="333333"/>
                          </a:solidFill>
                          <a:effectLst/>
                          <a:latin typeface="inter-regular"/>
                        </a:rPr>
                        <a:t>sqrt</a:t>
                      </a:r>
                      <a:r>
                        <a:rPr lang="en-IN" sz="1200" dirty="0">
                          <a:solidFill>
                            <a:srgbClr val="333333"/>
                          </a:solidFill>
                          <a:effectLst/>
                          <a:latin typeface="inter-regular"/>
                        </a:rPr>
                        <a:t>, </a:t>
                      </a:r>
                      <a:r>
                        <a:rPr lang="en-IN" sz="1200" dirty="0" err="1">
                          <a:solidFill>
                            <a:srgbClr val="333333"/>
                          </a:solidFill>
                          <a:effectLst/>
                          <a:latin typeface="inter-regular"/>
                        </a:rPr>
                        <a:t>LeftLegOf</a:t>
                      </a:r>
                      <a:r>
                        <a:rPr lang="en-IN" sz="1200" dirty="0">
                          <a:solidFill>
                            <a:srgbClr val="333333"/>
                          </a:solidFill>
                          <a:effectLst/>
                          <a:latin typeface="inter-regular"/>
                        </a:rPr>
                        <a:t>, ....</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8279643"/>
                  </a:ext>
                </a:extLst>
              </a:tr>
              <a:tr h="283029">
                <a:tc>
                  <a:txBody>
                    <a:bodyPr/>
                    <a:lstStyle/>
                    <a:p>
                      <a:pPr algn="just" fontAlgn="t"/>
                      <a:r>
                        <a:rPr lang="en-IN" sz="1200" b="1">
                          <a:solidFill>
                            <a:srgbClr val="333333"/>
                          </a:solidFill>
                          <a:effectLst/>
                          <a:latin typeface="inter-bold"/>
                        </a:rPr>
                        <a:t>Connectives</a:t>
                      </a:r>
                      <a:endParaRPr lang="en-IN" sz="120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 ∨, ¬, ⇒, ⇔</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5688428"/>
                  </a:ext>
                </a:extLst>
              </a:tr>
              <a:tr h="283029">
                <a:tc>
                  <a:txBody>
                    <a:bodyPr/>
                    <a:lstStyle/>
                    <a:p>
                      <a:pPr algn="just" fontAlgn="t"/>
                      <a:r>
                        <a:rPr lang="en-IN" sz="1200" b="1">
                          <a:solidFill>
                            <a:srgbClr val="333333"/>
                          </a:solidFill>
                          <a:effectLst/>
                          <a:latin typeface="inter-bold"/>
                        </a:rPr>
                        <a:t>Equality</a:t>
                      </a:r>
                      <a:endParaRPr lang="en-IN" sz="120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8977257"/>
                  </a:ext>
                </a:extLst>
              </a:tr>
              <a:tr h="283029">
                <a:tc>
                  <a:txBody>
                    <a:bodyPr/>
                    <a:lstStyle/>
                    <a:p>
                      <a:pPr algn="just" fontAlgn="t"/>
                      <a:r>
                        <a:rPr lang="en-IN" sz="1200" b="1">
                          <a:solidFill>
                            <a:srgbClr val="333333"/>
                          </a:solidFill>
                          <a:effectLst/>
                          <a:latin typeface="inter-bold"/>
                        </a:rPr>
                        <a:t>Quantifier</a:t>
                      </a:r>
                      <a:endParaRPr lang="en-IN" sz="1200">
                        <a:solidFill>
                          <a:srgbClr val="333333"/>
                        </a:solidFill>
                        <a:effectLst/>
                        <a:latin typeface="inter-regular"/>
                      </a:endParaRP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dirty="0">
                          <a:solidFill>
                            <a:srgbClr val="333333"/>
                          </a:solidFill>
                          <a:effectLst/>
                          <a:latin typeface="inter-regular"/>
                        </a:rPr>
                        <a:t>∀, ∃</a:t>
                      </a:r>
                    </a:p>
                  </a:txBody>
                  <a:tcPr marL="51734" marR="51734" marT="51734" marB="5173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8357614"/>
                  </a:ext>
                </a:extLst>
              </a:tr>
            </a:tbl>
          </a:graphicData>
        </a:graphic>
      </p:graphicFrame>
      <p:sp>
        <p:nvSpPr>
          <p:cNvPr id="5" name="Rectangle 4"/>
          <p:cNvSpPr/>
          <p:nvPr/>
        </p:nvSpPr>
        <p:spPr>
          <a:xfrm>
            <a:off x="2007658" y="914400"/>
            <a:ext cx="7467600" cy="923330"/>
          </a:xfrm>
          <a:prstGeom prst="rect">
            <a:avLst/>
          </a:prstGeom>
        </p:spPr>
        <p:txBody>
          <a:bodyPr wrap="square">
            <a:spAutoFit/>
          </a:bodyPr>
          <a:lstStyle/>
          <a:p>
            <a:pPr algn="just" defTabSz="457200">
              <a:buFont typeface="Arial" panose="020B0604020202020204" pitchFamily="34" charset="0"/>
              <a:buChar char="•"/>
            </a:pPr>
            <a:r>
              <a:rPr lang="en-US" dirty="0">
                <a:solidFill>
                  <a:prstClr val="white"/>
                </a:solidFill>
                <a:latin typeface="inter-regular"/>
              </a:rPr>
              <a:t>As a natural language, first-order logic also has two main parts:</a:t>
            </a:r>
          </a:p>
          <a:p>
            <a:pPr marL="742950" lvl="1" indent="-285750" algn="just" defTabSz="457200">
              <a:buFont typeface="Arial" panose="020B0604020202020204" pitchFamily="34" charset="0"/>
              <a:buChar char="•"/>
            </a:pPr>
            <a:r>
              <a:rPr lang="en-US" b="1" dirty="0">
                <a:solidFill>
                  <a:prstClr val="white"/>
                </a:solidFill>
                <a:latin typeface="inter-bold"/>
              </a:rPr>
              <a:t>Syntax</a:t>
            </a:r>
            <a:endParaRPr lang="en-US" dirty="0">
              <a:solidFill>
                <a:prstClr val="white"/>
              </a:solidFill>
              <a:latin typeface="inter-regular"/>
            </a:endParaRPr>
          </a:p>
          <a:p>
            <a:pPr marL="742950" lvl="1" indent="-285750" algn="just" defTabSz="457200">
              <a:buFont typeface="Arial" panose="020B0604020202020204" pitchFamily="34" charset="0"/>
              <a:buChar char="•"/>
            </a:pPr>
            <a:r>
              <a:rPr lang="en-US" b="1" dirty="0">
                <a:solidFill>
                  <a:prstClr val="white"/>
                </a:solidFill>
                <a:latin typeface="inter-bold"/>
              </a:rPr>
              <a:t>Semantics</a:t>
            </a:r>
            <a:endParaRPr lang="en-US" dirty="0">
              <a:solidFill>
                <a:prstClr val="white"/>
              </a:solidFill>
              <a:latin typeface="inter-regular"/>
            </a:endParaRPr>
          </a:p>
        </p:txBody>
      </p:sp>
      <p:sp>
        <p:nvSpPr>
          <p:cNvPr id="6" name="Rectangle 5"/>
          <p:cNvSpPr/>
          <p:nvPr/>
        </p:nvSpPr>
        <p:spPr>
          <a:xfrm>
            <a:off x="1752600" y="3995679"/>
            <a:ext cx="8686800" cy="3139321"/>
          </a:xfrm>
          <a:prstGeom prst="rect">
            <a:avLst/>
          </a:prstGeom>
        </p:spPr>
        <p:txBody>
          <a:bodyPr wrap="square">
            <a:spAutoFit/>
          </a:bodyPr>
          <a:lstStyle/>
          <a:p>
            <a:pPr defTabSz="457200"/>
            <a:r>
              <a:rPr lang="en-US" b="1" dirty="0">
                <a:solidFill>
                  <a:prstClr val="white"/>
                </a:solidFill>
                <a:latin typeface="inter-bold"/>
              </a:rPr>
              <a:t>Example: Ravi and Ajay are brothers: =&gt; Brothers(Ravi, Ajay).</a:t>
            </a:r>
            <a:br>
              <a:rPr lang="en-US" b="1" dirty="0">
                <a:solidFill>
                  <a:prstClr val="white"/>
                </a:solidFill>
                <a:latin typeface="inter-bold"/>
              </a:rPr>
            </a:br>
            <a:r>
              <a:rPr lang="en-US" b="1" dirty="0">
                <a:solidFill>
                  <a:prstClr val="white"/>
                </a:solidFill>
                <a:latin typeface="inter-bold"/>
              </a:rPr>
              <a:t>                </a:t>
            </a:r>
            <a:r>
              <a:rPr lang="en-US" b="1" dirty="0" err="1">
                <a:solidFill>
                  <a:prstClr val="white"/>
                </a:solidFill>
                <a:latin typeface="inter-bold"/>
              </a:rPr>
              <a:t>Chinky</a:t>
            </a:r>
            <a:r>
              <a:rPr lang="en-US" b="1" dirty="0">
                <a:solidFill>
                  <a:prstClr val="white"/>
                </a:solidFill>
                <a:latin typeface="inter-bold"/>
              </a:rPr>
              <a:t> is a cat: =&gt; cat (</a:t>
            </a:r>
            <a:r>
              <a:rPr lang="en-US" b="1" dirty="0" err="1">
                <a:solidFill>
                  <a:prstClr val="white"/>
                </a:solidFill>
                <a:latin typeface="inter-bold"/>
              </a:rPr>
              <a:t>Chinky</a:t>
            </a:r>
            <a:r>
              <a:rPr lang="en-US" b="1" dirty="0">
                <a:solidFill>
                  <a:prstClr val="white"/>
                </a:solidFill>
                <a:latin typeface="inter-bold"/>
              </a:rPr>
              <a:t>)</a:t>
            </a:r>
            <a:r>
              <a:rPr lang="en-US" dirty="0">
                <a:solidFill>
                  <a:prstClr val="white"/>
                </a:solidFill>
                <a:latin typeface="inter-regular"/>
              </a:rPr>
              <a:t>.</a:t>
            </a:r>
          </a:p>
          <a:p>
            <a:pPr defTabSz="457200"/>
            <a:endParaRPr lang="en-US" dirty="0">
              <a:solidFill>
                <a:prstClr val="white"/>
              </a:solidFill>
              <a:latin typeface="inter-regular"/>
            </a:endParaRPr>
          </a:p>
          <a:p>
            <a:pPr defTabSz="457200"/>
            <a:r>
              <a:rPr lang="en-US" b="1" dirty="0">
                <a:solidFill>
                  <a:prstClr val="white"/>
                </a:solidFill>
                <a:latin typeface="Century Gothic" panose="020B0502020202020204"/>
              </a:rPr>
              <a:t>First-order logic statements can be divided into two parts:</a:t>
            </a:r>
            <a:endParaRPr lang="en-US" dirty="0">
              <a:solidFill>
                <a:prstClr val="white"/>
              </a:solidFill>
              <a:latin typeface="Century Gothic" panose="020B0502020202020204"/>
            </a:endParaRPr>
          </a:p>
          <a:p>
            <a:pPr defTabSz="457200"/>
            <a:r>
              <a:rPr lang="en-US" b="1" dirty="0">
                <a:solidFill>
                  <a:prstClr val="white"/>
                </a:solidFill>
                <a:latin typeface="Century Gothic" panose="020B0502020202020204"/>
              </a:rPr>
              <a:t>Subject:</a:t>
            </a:r>
            <a:r>
              <a:rPr lang="en-US" dirty="0">
                <a:solidFill>
                  <a:prstClr val="white"/>
                </a:solidFill>
                <a:latin typeface="Century Gothic" panose="020B0502020202020204"/>
              </a:rPr>
              <a:t> Subject is the main part of the statement.</a:t>
            </a:r>
          </a:p>
          <a:p>
            <a:pPr defTabSz="457200"/>
            <a:r>
              <a:rPr lang="en-US" b="1" dirty="0">
                <a:solidFill>
                  <a:prstClr val="white"/>
                </a:solidFill>
                <a:latin typeface="Century Gothic" panose="020B0502020202020204"/>
              </a:rPr>
              <a:t>Predicate:</a:t>
            </a:r>
            <a:r>
              <a:rPr lang="en-US" dirty="0">
                <a:solidFill>
                  <a:prstClr val="white"/>
                </a:solidFill>
                <a:latin typeface="Century Gothic" panose="020B0502020202020204"/>
              </a:rPr>
              <a:t> A predicate can be defined as a relation, which binds two atoms together in a statement.</a:t>
            </a:r>
          </a:p>
          <a:p>
            <a:pPr defTabSz="457200"/>
            <a:r>
              <a:rPr lang="en-US" b="1" dirty="0">
                <a:solidFill>
                  <a:prstClr val="white"/>
                </a:solidFill>
                <a:latin typeface="Century Gothic" panose="020B0502020202020204"/>
              </a:rPr>
              <a:t>Consider the statement: "x is an integer."</a:t>
            </a:r>
            <a:r>
              <a:rPr lang="en-US" dirty="0">
                <a:solidFill>
                  <a:prstClr val="white"/>
                </a:solidFill>
                <a:latin typeface="Century Gothic" panose="020B0502020202020204"/>
              </a:rPr>
              <a:t>, it consists of two parts, the first part x is the subject of the statement and second part "is an integer," is known as a predicate.</a:t>
            </a:r>
          </a:p>
          <a:p>
            <a:pPr defTabSz="457200"/>
            <a:endParaRPr lang="en-IN" dirty="0">
              <a:solidFill>
                <a:prstClr val="white"/>
              </a:solidFill>
              <a:latin typeface="Century Gothic" panose="020B0502020202020204"/>
            </a:endParaRPr>
          </a:p>
        </p:txBody>
      </p:sp>
    </p:spTree>
    <p:extLst>
      <p:ext uri="{BB962C8B-B14F-4D97-AF65-F5344CB8AC3E}">
        <p14:creationId xmlns:p14="http://schemas.microsoft.com/office/powerpoint/2010/main" val="89392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7897290" cy="685800"/>
          </a:xfrm>
        </p:spPr>
        <p:txBody>
          <a:bodyPr/>
          <a:lstStyle/>
          <a:p>
            <a:r>
              <a:rPr lang="en-US" dirty="0"/>
              <a:t>Quantifiers in First-order logic:</a:t>
            </a:r>
            <a:br>
              <a:rPr lang="en-US" dirty="0"/>
            </a:br>
            <a:endParaRPr lang="en-IN" dirty="0"/>
          </a:p>
        </p:txBody>
      </p:sp>
      <p:sp>
        <p:nvSpPr>
          <p:cNvPr id="3" name="Content Placeholder 2"/>
          <p:cNvSpPr>
            <a:spLocks noGrp="1"/>
          </p:cNvSpPr>
          <p:nvPr>
            <p:ph idx="1"/>
          </p:nvPr>
        </p:nvSpPr>
        <p:spPr>
          <a:xfrm>
            <a:off x="1676400" y="990600"/>
            <a:ext cx="8839200" cy="5562600"/>
          </a:xfrm>
        </p:spPr>
        <p:txBody>
          <a:bodyPr>
            <a:normAutofit fontScale="92500" lnSpcReduction="20000"/>
          </a:bodyPr>
          <a:lstStyle/>
          <a:p>
            <a:r>
              <a:rPr lang="en-US" dirty="0" smtClean="0"/>
              <a:t>A </a:t>
            </a:r>
            <a:r>
              <a:rPr lang="en-US" dirty="0"/>
              <a:t>quantifier is a language element which generates quantification, and quantification specifies the quantity of specimen in the universe of discourse.</a:t>
            </a:r>
          </a:p>
          <a:p>
            <a:r>
              <a:rPr lang="en-US" dirty="0"/>
              <a:t>These are the symbols that permit to determine or identify the range and scope of the variable in the logical expression. There are two types of quantifier:</a:t>
            </a:r>
          </a:p>
          <a:p>
            <a:pPr lvl="1"/>
            <a:r>
              <a:rPr lang="en-US" b="1" dirty="0"/>
              <a:t>Universal Quantifier, (for all, everyone, everything)</a:t>
            </a:r>
            <a:endParaRPr lang="en-US" dirty="0"/>
          </a:p>
          <a:p>
            <a:pPr lvl="1"/>
            <a:r>
              <a:rPr lang="en-US" b="1" dirty="0"/>
              <a:t>Existential quantifier, (for some, at least one).</a:t>
            </a:r>
            <a:endParaRPr lang="en-US" dirty="0"/>
          </a:p>
          <a:p>
            <a:r>
              <a:rPr lang="en-US" dirty="0"/>
              <a:t>Universal Quantifier:</a:t>
            </a:r>
          </a:p>
          <a:p>
            <a:r>
              <a:rPr lang="en-US" dirty="0"/>
              <a:t>Universal quantifier is a symbol of logical representation, which specifies that the statement within its range is true for everything or every instance of a particular thing.</a:t>
            </a:r>
          </a:p>
          <a:p>
            <a:r>
              <a:rPr lang="en-US" dirty="0"/>
              <a:t>The Universal quantifier is represented by a symbol ∀, which resembles an inverted A.</a:t>
            </a:r>
          </a:p>
          <a:p>
            <a:r>
              <a:rPr lang="en-US" dirty="0"/>
              <a:t>Example:</a:t>
            </a:r>
          </a:p>
          <a:p>
            <a:r>
              <a:rPr lang="en-US" b="1" dirty="0"/>
              <a:t>All man drink coffee.</a:t>
            </a:r>
            <a:endParaRPr lang="en-US" dirty="0"/>
          </a:p>
          <a:p>
            <a:r>
              <a:rPr lang="en-US" b="1" dirty="0"/>
              <a:t>∀x man(x) → drink (x, coffee).</a:t>
            </a:r>
            <a:endParaRPr lang="en-US" dirty="0"/>
          </a:p>
          <a:p>
            <a:r>
              <a:rPr lang="en-US" dirty="0"/>
              <a:t>It will be read as: There are all x where x is a man who drink coffee.</a:t>
            </a:r>
          </a:p>
          <a:p>
            <a:endParaRPr lang="en-IN" dirty="0"/>
          </a:p>
        </p:txBody>
      </p:sp>
    </p:spTree>
    <p:extLst>
      <p:ext uri="{BB962C8B-B14F-4D97-AF65-F5344CB8AC3E}">
        <p14:creationId xmlns:p14="http://schemas.microsoft.com/office/powerpoint/2010/main" val="110940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055380" cy="766482"/>
          </a:xfrm>
        </p:spPr>
        <p:txBody>
          <a:bodyPr/>
          <a:lstStyle/>
          <a:p>
            <a:r>
              <a:rPr lang="en-IN" dirty="0"/>
              <a:t>Existential Quantifier:</a:t>
            </a:r>
            <a:br>
              <a:rPr lang="en-IN" dirty="0"/>
            </a:br>
            <a:endParaRPr lang="en-IN" dirty="0"/>
          </a:p>
        </p:txBody>
      </p:sp>
      <p:sp>
        <p:nvSpPr>
          <p:cNvPr id="3" name="Content Placeholder 2"/>
          <p:cNvSpPr>
            <a:spLocks noGrp="1"/>
          </p:cNvSpPr>
          <p:nvPr>
            <p:ph idx="1"/>
          </p:nvPr>
        </p:nvSpPr>
        <p:spPr>
          <a:xfrm>
            <a:off x="1905000" y="1234736"/>
            <a:ext cx="8610600" cy="5318464"/>
          </a:xfrm>
        </p:spPr>
        <p:txBody>
          <a:bodyPr>
            <a:normAutofit lnSpcReduction="10000"/>
          </a:bodyPr>
          <a:lstStyle/>
          <a:p>
            <a:r>
              <a:rPr lang="en-US" dirty="0"/>
              <a:t>Existential quantifiers are the type of quantifiers, which express that the statement within its scope is true for at least one instance of something.</a:t>
            </a:r>
          </a:p>
          <a:p>
            <a:r>
              <a:rPr lang="en-US" dirty="0"/>
              <a:t>It is denoted by the logical operator ∃, which resembles as inverted E. When it is used with a predicate variable then it is called as an existential quantifier</a:t>
            </a:r>
            <a:r>
              <a:rPr lang="en-US" dirty="0" smtClean="0"/>
              <a:t>.</a:t>
            </a:r>
          </a:p>
          <a:p>
            <a:r>
              <a:rPr lang="en-US" dirty="0"/>
              <a:t>Note: In Existential quantifier we always use AND or Conjunction symbol (∧).</a:t>
            </a:r>
          </a:p>
          <a:p>
            <a:r>
              <a:rPr lang="en-US" dirty="0" smtClean="0"/>
              <a:t>If </a:t>
            </a:r>
            <a:r>
              <a:rPr lang="en-US" dirty="0"/>
              <a:t>x is a variable, then existential quantifier will be ∃x or ∃(x). And it will be read as</a:t>
            </a:r>
            <a:r>
              <a:rPr lang="en-US" dirty="0" smtClean="0"/>
              <a:t>:</a:t>
            </a:r>
          </a:p>
          <a:p>
            <a:r>
              <a:rPr lang="en-US" dirty="0"/>
              <a:t>Example:</a:t>
            </a:r>
          </a:p>
          <a:p>
            <a:r>
              <a:rPr lang="en-US" b="1" dirty="0"/>
              <a:t>Some boys are intelligent.</a:t>
            </a:r>
            <a:endParaRPr lang="en-US" dirty="0"/>
          </a:p>
          <a:p>
            <a:r>
              <a:rPr lang="en-US" b="1" dirty="0"/>
              <a:t>∃x: boys(x) ∧ intelligent(x)</a:t>
            </a:r>
            <a:endParaRPr lang="en-US" dirty="0"/>
          </a:p>
          <a:p>
            <a:r>
              <a:rPr lang="en-US" dirty="0"/>
              <a:t>It will be read as: There are some x where x is a boy who is intelligent.</a:t>
            </a:r>
          </a:p>
          <a:p>
            <a:endParaRPr lang="en-IN" dirty="0"/>
          </a:p>
        </p:txBody>
      </p:sp>
    </p:spTree>
    <p:extLst>
      <p:ext uri="{BB962C8B-B14F-4D97-AF65-F5344CB8AC3E}">
        <p14:creationId xmlns:p14="http://schemas.microsoft.com/office/powerpoint/2010/main" val="285536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055380" cy="766482"/>
          </a:xfrm>
        </p:spPr>
        <p:txBody>
          <a:bodyPr/>
          <a:lstStyle/>
          <a:p>
            <a:r>
              <a:rPr lang="en-US" dirty="0"/>
              <a:t>Semantic networks</a:t>
            </a:r>
            <a:endParaRPr lang="en-IN" dirty="0"/>
          </a:p>
        </p:txBody>
      </p:sp>
      <p:pic>
        <p:nvPicPr>
          <p:cNvPr id="4" name="Content Placeholder 3"/>
          <p:cNvPicPr>
            <a:picLocks noGrp="1" noChangeAspect="1"/>
          </p:cNvPicPr>
          <p:nvPr>
            <p:ph idx="1"/>
          </p:nvPr>
        </p:nvPicPr>
        <p:blipFill>
          <a:blip r:embed="rId2"/>
          <a:stretch>
            <a:fillRect/>
          </a:stretch>
        </p:blipFill>
        <p:spPr>
          <a:xfrm>
            <a:off x="3434816" y="2133601"/>
            <a:ext cx="5629275" cy="4505325"/>
          </a:xfrm>
          <a:prstGeom prst="rect">
            <a:avLst/>
          </a:prstGeom>
        </p:spPr>
      </p:pic>
      <p:sp>
        <p:nvSpPr>
          <p:cNvPr id="5" name="Rectangle 4"/>
          <p:cNvSpPr/>
          <p:nvPr/>
        </p:nvSpPr>
        <p:spPr>
          <a:xfrm>
            <a:off x="3810000" y="2690336"/>
            <a:ext cx="4572000" cy="1477328"/>
          </a:xfrm>
          <a:prstGeom prst="rect">
            <a:avLst/>
          </a:prstGeom>
        </p:spPr>
        <p:txBody>
          <a:bodyPr>
            <a:spAutoFit/>
          </a:bodyPr>
          <a:lstStyle/>
          <a:p>
            <a:pPr defTabSz="457200"/>
            <a:r>
              <a:rPr lang="en-US" dirty="0">
                <a:solidFill>
                  <a:prstClr val="white"/>
                </a:solidFill>
                <a:latin typeface="Century Gothic" panose="020B0502020202020204"/>
              </a:rPr>
              <a:t>graphical structures designed to represent and organize knowledge, enabling machines to understand and process information in human-readable form.</a:t>
            </a:r>
            <a:endParaRPr lang="en-IN" dirty="0">
              <a:solidFill>
                <a:prstClr val="white"/>
              </a:solidFill>
              <a:latin typeface="Century Gothic" panose="020B0502020202020204"/>
            </a:endParaRPr>
          </a:p>
        </p:txBody>
      </p:sp>
      <p:sp>
        <p:nvSpPr>
          <p:cNvPr id="6" name="Rectangle 5"/>
          <p:cNvSpPr/>
          <p:nvPr/>
        </p:nvSpPr>
        <p:spPr>
          <a:xfrm>
            <a:off x="2209800" y="1099170"/>
            <a:ext cx="7848600" cy="923330"/>
          </a:xfrm>
          <a:prstGeom prst="rect">
            <a:avLst/>
          </a:prstGeom>
        </p:spPr>
        <p:txBody>
          <a:bodyPr wrap="square">
            <a:spAutoFit/>
          </a:bodyPr>
          <a:lstStyle/>
          <a:p>
            <a:pPr defTabSz="457200"/>
            <a:r>
              <a:rPr lang="en-US" dirty="0">
                <a:solidFill>
                  <a:prstClr val="white"/>
                </a:solidFill>
                <a:latin typeface="Roboto"/>
              </a:rPr>
              <a:t>These are graphical structures designed to represent and organize knowledge, enabling machines to understand and process information in human-readable form.</a:t>
            </a:r>
            <a:endParaRPr lang="en-IN" dirty="0">
              <a:solidFill>
                <a:prstClr val="white"/>
              </a:solidFill>
              <a:latin typeface="Century Gothic" panose="020B0502020202020204"/>
            </a:endParaRPr>
          </a:p>
        </p:txBody>
      </p:sp>
    </p:spTree>
    <p:extLst>
      <p:ext uri="{BB962C8B-B14F-4D97-AF65-F5344CB8AC3E}">
        <p14:creationId xmlns:p14="http://schemas.microsoft.com/office/powerpoint/2010/main" val="1392558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31911"/>
            <a:ext cx="7055380" cy="842682"/>
          </a:xfrm>
        </p:spPr>
        <p:txBody>
          <a:bodyPr/>
          <a:lstStyle/>
          <a:p>
            <a:r>
              <a:rPr lang="en-US" dirty="0" smtClean="0"/>
              <a:t>Production Rules</a:t>
            </a:r>
            <a:endParaRPr lang="en-IN" dirty="0"/>
          </a:p>
        </p:txBody>
      </p:sp>
      <p:sp>
        <p:nvSpPr>
          <p:cNvPr id="4" name="Rectangle 1"/>
          <p:cNvSpPr>
            <a:spLocks noGrp="1" noChangeArrowheads="1"/>
          </p:cNvSpPr>
          <p:nvPr>
            <p:ph idx="1"/>
          </p:nvPr>
        </p:nvSpPr>
        <p:spPr bwMode="auto">
          <a:xfrm>
            <a:off x="1752600" y="1299101"/>
            <a:ext cx="8686800"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defTabSz="914400">
              <a:buClrTx/>
              <a:buSzTx/>
              <a:buNone/>
            </a:pPr>
            <a:r>
              <a:rPr kumimoji="0" lang="en-US" altLang="en-US" b="1" i="0" u="none" strike="noStrike" cap="none" normalizeH="0" baseline="0" dirty="0" smtClean="0">
                <a:ln>
                  <a:noFill/>
                </a:ln>
                <a:effectLst/>
                <a:cs typeface="Arial" panose="020B0604020202020204" pitchFamily="34" charset="0"/>
              </a:rPr>
              <a:t>Rules are expressed as IF-THEN statements, as shown below:</a:t>
            </a:r>
            <a:endParaRPr kumimoji="0" lang="en-US" altLang="en-US" b="0" i="0" u="none" strike="noStrike" cap="none" normalizeH="0" baseline="0" dirty="0" smtClean="0">
              <a:ln>
                <a:noFill/>
              </a:ln>
              <a:effectLst/>
              <a:cs typeface="Arial" panose="020B0604020202020204" pitchFamily="34" charset="0"/>
            </a:endParaRPr>
          </a:p>
          <a:p>
            <a:pPr marL="0" indent="0" defTabSz="914400">
              <a:buClrTx/>
              <a:buSzTx/>
              <a:buNone/>
            </a:pPr>
            <a:r>
              <a:rPr kumimoji="0" lang="en-US" altLang="en-US" b="0" i="0" u="none" strike="noStrike" cap="none" normalizeH="0" baseline="0" dirty="0" smtClean="0">
                <a:ln>
                  <a:noFill/>
                </a:ln>
                <a:effectLst/>
                <a:cs typeface="Arial" panose="020B0604020202020204" pitchFamily="34" charset="0"/>
              </a:rPr>
              <a:t>1. If the pH of the spill is less than 6,</a:t>
            </a:r>
          </a:p>
          <a:p>
            <a:pPr marL="0" indent="0" defTabSz="914400">
              <a:buClrTx/>
              <a:buSzTx/>
              <a:buNone/>
            </a:pPr>
            <a:r>
              <a:rPr kumimoji="0" lang="en-US" altLang="en-US" b="0" i="0" u="none" strike="noStrike" cap="none" normalizeH="0" baseline="0" dirty="0" smtClean="0">
                <a:ln>
                  <a:noFill/>
                </a:ln>
                <a:effectLst/>
                <a:cs typeface="Arial" panose="020B0604020202020204" pitchFamily="34" charset="0"/>
              </a:rPr>
              <a:t>Then the spill material is an acid.</a:t>
            </a:r>
          </a:p>
          <a:p>
            <a:pPr marL="0" indent="0" defTabSz="914400">
              <a:buClrTx/>
              <a:buSzTx/>
              <a:buNone/>
            </a:pPr>
            <a:endParaRPr lang="en-US" altLang="en-US" sz="1500" dirty="0">
              <a:latin typeface="Georgia" panose="02040502050405020303" pitchFamily="18" charset="0"/>
            </a:endParaRPr>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r>
              <a:rPr lang="en-US" dirty="0" smtClean="0"/>
              <a:t>When </a:t>
            </a:r>
            <a:r>
              <a:rPr lang="en-US" dirty="0"/>
              <a:t>the If portion of a rule is satisfied by the facts in the </a:t>
            </a:r>
            <a:r>
              <a:rPr lang="en-US" dirty="0" smtClean="0"/>
              <a:t>database, t</a:t>
            </a:r>
          </a:p>
          <a:p>
            <a:pPr marL="0" indent="0" defTabSz="914400">
              <a:buClrTx/>
              <a:buSzTx/>
              <a:buNone/>
            </a:pPr>
            <a:r>
              <a:rPr lang="en-US" dirty="0"/>
              <a:t>t</a:t>
            </a:r>
            <a:r>
              <a:rPr lang="en-US" dirty="0" smtClean="0"/>
              <a:t>he </a:t>
            </a:r>
            <a:r>
              <a:rPr lang="en-US" dirty="0"/>
              <a:t>action specified by the </a:t>
            </a:r>
            <a:r>
              <a:rPr lang="en-US" dirty="0" smtClean="0"/>
              <a:t>THEN </a:t>
            </a:r>
            <a:r>
              <a:rPr lang="en-US" dirty="0"/>
              <a:t>in the database portion is performed. </a:t>
            </a:r>
            <a:endParaRPr lang="en-US" dirty="0" smtClean="0"/>
          </a:p>
          <a:p>
            <a:pPr marL="0" indent="0" defTabSz="914400">
              <a:buClrTx/>
              <a:buSzTx/>
              <a:buNone/>
            </a:pPr>
            <a:r>
              <a:rPr lang="en-US" dirty="0" smtClean="0"/>
              <a:t>When </a:t>
            </a:r>
            <a:r>
              <a:rPr lang="en-US" dirty="0"/>
              <a:t>this happens the rule is said to fire or execute. A rule interpreter </a:t>
            </a:r>
            <a:endParaRPr lang="en-US" dirty="0" smtClean="0"/>
          </a:p>
          <a:p>
            <a:pPr marL="0" indent="0" defTabSz="914400">
              <a:buClrTx/>
              <a:buSzTx/>
              <a:buNone/>
            </a:pPr>
            <a:r>
              <a:rPr lang="en-US" dirty="0" smtClean="0"/>
              <a:t>compares </a:t>
            </a:r>
            <a:r>
              <a:rPr lang="en-US" dirty="0"/>
              <a:t>the IF portions of rules with facts in the database and </a:t>
            </a:r>
            <a:r>
              <a:rPr lang="en-US" dirty="0" smtClean="0"/>
              <a:t>executes</a:t>
            </a:r>
          </a:p>
          <a:p>
            <a:pPr marL="0" indent="0" defTabSz="914400">
              <a:buClrTx/>
              <a:buSzTx/>
              <a:buNone/>
            </a:pPr>
            <a:r>
              <a:rPr lang="en-US" dirty="0" smtClean="0"/>
              <a:t>the </a:t>
            </a:r>
            <a:r>
              <a:rPr lang="en-US" dirty="0"/>
              <a:t>rule whose IF portion matches the facts.</a:t>
            </a: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a:p>
            <a:pPr marL="0" indent="0" defTabSz="914400">
              <a:buClrTx/>
              <a:buSzTx/>
              <a:buNone/>
            </a:pPr>
            <a:endParaRPr lang="en-US" altLang="en-US" sz="1800" dirty="0"/>
          </a:p>
        </p:txBody>
      </p:sp>
      <p:pic>
        <p:nvPicPr>
          <p:cNvPr id="6" name="Picture 5"/>
          <p:cNvPicPr>
            <a:picLocks noChangeAspect="1"/>
          </p:cNvPicPr>
          <p:nvPr/>
        </p:nvPicPr>
        <p:blipFill>
          <a:blip r:embed="rId2"/>
          <a:stretch>
            <a:fillRect/>
          </a:stretch>
        </p:blipFill>
        <p:spPr>
          <a:xfrm>
            <a:off x="2819400" y="2590801"/>
            <a:ext cx="3600450" cy="428625"/>
          </a:xfrm>
          <a:prstGeom prst="rect">
            <a:avLst/>
          </a:prstGeom>
        </p:spPr>
      </p:pic>
      <p:pic>
        <p:nvPicPr>
          <p:cNvPr id="8" name="Picture 7"/>
          <p:cNvPicPr>
            <a:picLocks noChangeAspect="1"/>
          </p:cNvPicPr>
          <p:nvPr/>
        </p:nvPicPr>
        <p:blipFill rotWithShape="1">
          <a:blip r:embed="rId3"/>
          <a:srcRect b="8661"/>
          <a:stretch/>
        </p:blipFill>
        <p:spPr>
          <a:xfrm>
            <a:off x="6930490" y="4572000"/>
            <a:ext cx="2133600" cy="2209800"/>
          </a:xfrm>
          <a:prstGeom prst="rect">
            <a:avLst/>
          </a:prstGeom>
        </p:spPr>
      </p:pic>
    </p:spTree>
    <p:extLst>
      <p:ext uri="{BB962C8B-B14F-4D97-AF65-F5344CB8AC3E}">
        <p14:creationId xmlns:p14="http://schemas.microsoft.com/office/powerpoint/2010/main" val="31425475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710" y="452718"/>
            <a:ext cx="7055380" cy="614082"/>
          </a:xfrm>
        </p:spPr>
        <p:txBody>
          <a:bodyPr/>
          <a:lstStyle/>
          <a:p>
            <a:r>
              <a:rPr lang="en-US" dirty="0"/>
              <a:t>Production Rules</a:t>
            </a:r>
            <a:endParaRPr lang="en-IN" dirty="0"/>
          </a:p>
        </p:txBody>
      </p:sp>
      <p:sp>
        <p:nvSpPr>
          <p:cNvPr id="3" name="Content Placeholder 2"/>
          <p:cNvSpPr>
            <a:spLocks noGrp="1"/>
          </p:cNvSpPr>
          <p:nvPr>
            <p:ph idx="1"/>
          </p:nvPr>
        </p:nvSpPr>
        <p:spPr>
          <a:xfrm>
            <a:off x="1752600" y="1295401"/>
            <a:ext cx="8534400" cy="4195481"/>
          </a:xfrm>
        </p:spPr>
        <p:txBody>
          <a:bodyPr/>
          <a:lstStyle/>
          <a:p>
            <a:pPr marL="0" indent="0" algn="just" defTabSz="914400" eaLnBrk="0" fontAlgn="base" hangingPunct="0">
              <a:spcBef>
                <a:spcPct val="0"/>
              </a:spcBef>
              <a:spcAft>
                <a:spcPct val="0"/>
              </a:spcAft>
              <a:buClrTx/>
              <a:buSzTx/>
              <a:buNone/>
            </a:pPr>
            <a:r>
              <a:rPr lang="en-US" altLang="en-US" dirty="0">
                <a:latin typeface="Georgia" panose="02040502050405020303" pitchFamily="18" charset="0"/>
              </a:rPr>
              <a:t>2. If the spill material is an acid </a:t>
            </a:r>
            <a:r>
              <a:rPr lang="en-US" altLang="en-US" dirty="0" smtClean="0">
                <a:latin typeface="Georgia" panose="02040502050405020303" pitchFamily="18" charset="0"/>
              </a:rPr>
              <a:t>and </a:t>
            </a:r>
            <a:r>
              <a:rPr lang="en-US" altLang="en-US" dirty="0">
                <a:latin typeface="Georgia" panose="02040502050405020303" pitchFamily="18" charset="0"/>
              </a:rPr>
              <a:t>the spill smells like vinegar</a:t>
            </a:r>
            <a:r>
              <a:rPr lang="en-US" altLang="en-US" dirty="0" smtClean="0">
                <a:latin typeface="Georgia" panose="02040502050405020303" pitchFamily="18" charset="0"/>
              </a:rPr>
              <a:t>, then </a:t>
            </a:r>
            <a:r>
              <a:rPr lang="en-US" altLang="en-US" dirty="0">
                <a:latin typeface="Georgia" panose="02040502050405020303" pitchFamily="18" charset="0"/>
              </a:rPr>
              <a:t>the spill material is acetic acid.</a:t>
            </a:r>
            <a:endParaRPr lang="en-US" altLang="en-US" sz="800" dirty="0"/>
          </a:p>
          <a:p>
            <a:pPr marL="0" indent="0" algn="just" defTabSz="914400" eaLnBrk="0" fontAlgn="base" hangingPunct="0">
              <a:spcBef>
                <a:spcPct val="0"/>
              </a:spcBef>
              <a:spcAft>
                <a:spcPct val="0"/>
              </a:spcAft>
              <a:buClrTx/>
              <a:buSzTx/>
              <a:buNone/>
            </a:pPr>
            <a:r>
              <a:rPr lang="en-US" altLang="en-US" dirty="0">
                <a:latin typeface="Georgia" panose="02040502050405020303" pitchFamily="18" charset="0"/>
              </a:rPr>
              <a:t>3. If a flammable liquid was spilled</a:t>
            </a:r>
            <a:r>
              <a:rPr lang="en-US" altLang="en-US" dirty="0" smtClean="0">
                <a:latin typeface="Georgia" panose="02040502050405020303" pitchFamily="18" charset="0"/>
              </a:rPr>
              <a:t>, then </a:t>
            </a:r>
            <a:r>
              <a:rPr lang="en-US" altLang="en-US" dirty="0">
                <a:latin typeface="Georgia" panose="02040502050405020303" pitchFamily="18" charset="0"/>
              </a:rPr>
              <a:t>call the fire department.</a:t>
            </a:r>
            <a:endParaRPr lang="en-US" altLang="en-US" sz="800" dirty="0"/>
          </a:p>
          <a:p>
            <a:pPr marL="0" indent="0" algn="just" defTabSz="914400" eaLnBrk="0" fontAlgn="base" hangingPunct="0">
              <a:spcBef>
                <a:spcPct val="0"/>
              </a:spcBef>
              <a:spcAft>
                <a:spcPct val="0"/>
              </a:spcAft>
              <a:buClrTx/>
              <a:buSzTx/>
              <a:buNone/>
            </a:pPr>
            <a:r>
              <a:rPr lang="en-US" altLang="en-US" dirty="0">
                <a:latin typeface="Georgia" panose="02040502050405020303" pitchFamily="18" charset="0"/>
              </a:rPr>
              <a:t>These are rules which might exist in a crisis management problem, as it </a:t>
            </a:r>
            <a:r>
              <a:rPr lang="en-US" altLang="en-US" dirty="0" smtClean="0">
                <a:latin typeface="Georgia" panose="02040502050405020303" pitchFamily="18" charset="0"/>
              </a:rPr>
              <a:t>happened recently </a:t>
            </a:r>
            <a:r>
              <a:rPr lang="en-US" altLang="en-US" dirty="0">
                <a:latin typeface="Georgia" panose="02040502050405020303" pitchFamily="18" charset="0"/>
              </a:rPr>
              <a:t>in Mumbai high waters, for containing oil and chemical spills. </a:t>
            </a:r>
            <a:endParaRPr lang="en-US" altLang="en-US" dirty="0" smtClean="0">
              <a:latin typeface="Georgia" panose="02040502050405020303" pitchFamily="18" charset="0"/>
            </a:endParaRPr>
          </a:p>
          <a:p>
            <a:pPr marL="0" indent="0" algn="just" defTabSz="914400" eaLnBrk="0" fontAlgn="base" hangingPunct="0">
              <a:spcBef>
                <a:spcPct val="0"/>
              </a:spcBef>
              <a:spcAft>
                <a:spcPct val="0"/>
              </a:spcAft>
              <a:buClrTx/>
              <a:buSzTx/>
              <a:buNone/>
            </a:pPr>
            <a:endParaRPr lang="en-US" altLang="en-US" dirty="0" smtClean="0">
              <a:latin typeface="Georgia" panose="02040502050405020303" pitchFamily="18" charset="0"/>
            </a:endParaRPr>
          </a:p>
          <a:p>
            <a:pPr marL="0" indent="0" algn="just" defTabSz="914400" eaLnBrk="0" fontAlgn="base" hangingPunct="0">
              <a:spcBef>
                <a:spcPct val="0"/>
              </a:spcBef>
              <a:spcAft>
                <a:spcPct val="0"/>
              </a:spcAft>
              <a:buClrTx/>
              <a:buSzTx/>
              <a:buNone/>
            </a:pPr>
            <a:r>
              <a:rPr lang="en-US" dirty="0" smtClean="0">
                <a:latin typeface="Georgia" panose="02040502050405020303" pitchFamily="18" charset="0"/>
              </a:rPr>
              <a:t>The </a:t>
            </a:r>
            <a:r>
              <a:rPr lang="en-US" dirty="0">
                <a:latin typeface="Georgia" panose="02040502050405020303" pitchFamily="18" charset="0"/>
              </a:rPr>
              <a:t>rule’s action part may modify the set of facts in the knowledge base by adding the then portion of the rule fired in the data base added </a:t>
            </a:r>
            <a:r>
              <a:rPr lang="en-US" dirty="0" smtClean="0">
                <a:latin typeface="Georgia" panose="02040502050405020303" pitchFamily="18" charset="0"/>
              </a:rPr>
              <a:t>as new fact: </a:t>
            </a:r>
            <a:endParaRPr lang="en-IN" dirty="0">
              <a:latin typeface="Georgia" panose="02040502050405020303" pitchFamily="18" charset="0"/>
            </a:endParaRPr>
          </a:p>
        </p:txBody>
      </p:sp>
      <p:pic>
        <p:nvPicPr>
          <p:cNvPr id="201730" name="Picture 2" descr="https://www.engineeringenotes.com/wp-content/uploads/2018/01/clip_image008_thumb-20.jpg"/>
          <p:cNvPicPr>
            <a:picLocks noChangeAspect="1" noChangeArrowheads="1"/>
          </p:cNvPicPr>
          <p:nvPr/>
        </p:nvPicPr>
        <p:blipFill rotWithShape="1">
          <a:blip r:embed="rId2">
            <a:extLst>
              <a:ext uri="{28A0092B-C50C-407E-A947-70E740481C1C}">
                <a14:useLocalDpi xmlns:a14="http://schemas.microsoft.com/office/drawing/2010/main" val="0"/>
              </a:ext>
            </a:extLst>
          </a:blip>
          <a:srcRect b="9957"/>
          <a:stretch/>
        </p:blipFill>
        <p:spPr bwMode="auto">
          <a:xfrm>
            <a:off x="3619500" y="4267200"/>
            <a:ext cx="48006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646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0" y="452718"/>
            <a:ext cx="9407173" cy="861177"/>
          </a:xfrm>
        </p:spPr>
        <p:txBody>
          <a:bodyPr/>
          <a:lstStyle/>
          <a:p>
            <a:r>
              <a:rPr lang="en-IN" dirty="0"/>
              <a:t>Fuzzy Logic</a:t>
            </a:r>
          </a:p>
        </p:txBody>
      </p:sp>
      <p:sp>
        <p:nvSpPr>
          <p:cNvPr id="3" name="Content Placeholder 2"/>
          <p:cNvSpPr>
            <a:spLocks noGrp="1"/>
          </p:cNvSpPr>
          <p:nvPr>
            <p:ph idx="1"/>
          </p:nvPr>
        </p:nvSpPr>
        <p:spPr>
          <a:xfrm>
            <a:off x="1104581" y="1535837"/>
            <a:ext cx="8948872" cy="4934511"/>
          </a:xfrm>
        </p:spPr>
        <p:txBody>
          <a:bodyPr/>
          <a:lstStyle/>
          <a:p>
            <a:pPr algn="just"/>
            <a:r>
              <a:rPr lang="en-US" sz="2400" dirty="0">
                <a:latin typeface="Georgia" panose="02040502050405020303" pitchFamily="18" charset="0"/>
              </a:rPr>
              <a:t>The </a:t>
            </a:r>
            <a:r>
              <a:rPr lang="en-US" sz="2400" b="1" dirty="0">
                <a:latin typeface="Georgia" panose="02040502050405020303" pitchFamily="18" charset="0"/>
              </a:rPr>
              <a:t>'Fuzzy'</a:t>
            </a:r>
            <a:r>
              <a:rPr lang="en-US" sz="2400" dirty="0">
                <a:latin typeface="Georgia" panose="02040502050405020303" pitchFamily="18" charset="0"/>
              </a:rPr>
              <a:t> </a:t>
            </a:r>
            <a:r>
              <a:rPr lang="en-US" sz="2400" dirty="0" smtClean="0">
                <a:latin typeface="Georgia" panose="02040502050405020303" pitchFamily="18" charset="0"/>
              </a:rPr>
              <a:t>means that the things are </a:t>
            </a:r>
            <a:r>
              <a:rPr lang="en-US" sz="2400" dirty="0">
                <a:solidFill>
                  <a:srgbClr val="FFFF00"/>
                </a:solidFill>
                <a:latin typeface="Georgia" panose="02040502050405020303" pitchFamily="18" charset="0"/>
              </a:rPr>
              <a:t>not clear </a:t>
            </a:r>
            <a:r>
              <a:rPr lang="en-US" sz="2400" dirty="0">
                <a:latin typeface="Georgia" panose="02040502050405020303" pitchFamily="18" charset="0"/>
              </a:rPr>
              <a:t>or are vague. </a:t>
            </a:r>
            <a:endParaRPr lang="en-US" sz="2400" dirty="0" smtClean="0">
              <a:latin typeface="Georgia" panose="02040502050405020303" pitchFamily="18" charset="0"/>
            </a:endParaRPr>
          </a:p>
          <a:p>
            <a:pPr algn="just"/>
            <a:r>
              <a:rPr lang="en-US" sz="2400" dirty="0" smtClean="0">
                <a:latin typeface="Georgia" panose="02040502050405020303" pitchFamily="18" charset="0"/>
              </a:rPr>
              <a:t>Sometimes</a:t>
            </a:r>
            <a:r>
              <a:rPr lang="en-US" sz="2400" dirty="0">
                <a:latin typeface="Georgia" panose="02040502050405020303" pitchFamily="18" charset="0"/>
              </a:rPr>
              <a:t>, we cannot decide in real life that the given problem or statement is either true or false. </a:t>
            </a:r>
            <a:r>
              <a:rPr lang="en-US" sz="2400" dirty="0" smtClean="0">
                <a:latin typeface="Georgia" panose="02040502050405020303" pitchFamily="18" charset="0"/>
              </a:rPr>
              <a:t>It provides </a:t>
            </a:r>
            <a:r>
              <a:rPr lang="en-US" sz="2400" dirty="0">
                <a:latin typeface="Georgia" panose="02040502050405020303" pitchFamily="18" charset="0"/>
              </a:rPr>
              <a:t>many values between the true and </a:t>
            </a:r>
            <a:r>
              <a:rPr lang="en-US" sz="2400" dirty="0" smtClean="0">
                <a:latin typeface="Georgia" panose="02040502050405020303" pitchFamily="18" charset="0"/>
              </a:rPr>
              <a:t>false. </a:t>
            </a:r>
          </a:p>
          <a:p>
            <a:pPr algn="just"/>
            <a:r>
              <a:rPr lang="en-US" sz="2400" dirty="0" smtClean="0">
                <a:latin typeface="Georgia" panose="02040502050405020303" pitchFamily="18" charset="0"/>
              </a:rPr>
              <a:t>For </a:t>
            </a:r>
            <a:r>
              <a:rPr lang="en-US" sz="2400" dirty="0" err="1" smtClean="0">
                <a:latin typeface="Georgia" panose="02040502050405020303" pitchFamily="18" charset="0"/>
              </a:rPr>
              <a:t>Eg</a:t>
            </a:r>
            <a:r>
              <a:rPr lang="en-US" sz="2400" dirty="0" smtClean="0">
                <a:latin typeface="Georgia" panose="02040502050405020303" pitchFamily="18" charset="0"/>
              </a:rPr>
              <a:t>: Is it hot weather? One answer can be True (1) or False (0)</a:t>
            </a:r>
            <a:r>
              <a:rPr lang="en-US" sz="2400" dirty="0">
                <a:latin typeface="Georgia" panose="02040502050405020303" pitchFamily="18" charset="0"/>
              </a:rPr>
              <a:t> and Another answer can be : </a:t>
            </a:r>
            <a:r>
              <a:rPr lang="en-US" sz="2400" dirty="0">
                <a:solidFill>
                  <a:srgbClr val="FFFF00"/>
                </a:solidFill>
                <a:latin typeface="Georgia" panose="02040502050405020303" pitchFamily="18" charset="0"/>
              </a:rPr>
              <a:t>Very Much (0.9), not much (0.4), very less (0.1) </a:t>
            </a:r>
          </a:p>
          <a:p>
            <a:pPr algn="just"/>
            <a:r>
              <a:rPr lang="en-US" sz="2400" dirty="0" smtClean="0">
                <a:latin typeface="Georgia" panose="02040502050405020303" pitchFamily="18" charset="0"/>
              </a:rPr>
              <a:t>This concept was introduced </a:t>
            </a:r>
            <a:r>
              <a:rPr lang="en-US" sz="2400" dirty="0">
                <a:latin typeface="Georgia" panose="02040502050405020303" pitchFamily="18" charset="0"/>
              </a:rPr>
              <a:t>by </a:t>
            </a:r>
            <a:r>
              <a:rPr lang="en-US" sz="2400" b="1" dirty="0" err="1">
                <a:latin typeface="Georgia" panose="02040502050405020303" pitchFamily="18" charset="0"/>
              </a:rPr>
              <a:t>Lofti</a:t>
            </a:r>
            <a:r>
              <a:rPr lang="en-US" sz="2400" b="1" dirty="0">
                <a:latin typeface="Georgia" panose="02040502050405020303" pitchFamily="18" charset="0"/>
              </a:rPr>
              <a:t> </a:t>
            </a:r>
            <a:r>
              <a:rPr lang="en-US" sz="2400" b="1" dirty="0" err="1">
                <a:latin typeface="Georgia" panose="02040502050405020303" pitchFamily="18" charset="0"/>
              </a:rPr>
              <a:t>Zadeh</a:t>
            </a:r>
            <a:r>
              <a:rPr lang="en-US" sz="2400" dirty="0">
                <a:latin typeface="Georgia" panose="02040502050405020303" pitchFamily="18" charset="0"/>
              </a:rPr>
              <a:t> in </a:t>
            </a:r>
            <a:r>
              <a:rPr lang="en-US" sz="2400" b="1" dirty="0">
                <a:latin typeface="Georgia" panose="02040502050405020303" pitchFamily="18" charset="0"/>
              </a:rPr>
              <a:t>1965</a:t>
            </a:r>
            <a:r>
              <a:rPr lang="en-US" sz="2400" dirty="0">
                <a:latin typeface="Georgia" panose="02040502050405020303" pitchFamily="18" charset="0"/>
              </a:rPr>
              <a:t> based on the </a:t>
            </a:r>
            <a:r>
              <a:rPr lang="en-US" sz="2400" b="1" dirty="0">
                <a:latin typeface="Georgia" panose="02040502050405020303" pitchFamily="18" charset="0"/>
              </a:rPr>
              <a:t>Fuzzy Set Theory</a:t>
            </a:r>
            <a:r>
              <a:rPr lang="en-US" sz="2400" dirty="0" smtClean="0">
                <a:latin typeface="Georgia" panose="02040502050405020303" pitchFamily="18" charset="0"/>
              </a:rPr>
              <a:t>.</a:t>
            </a:r>
          </a:p>
          <a:p>
            <a:endParaRPr lang="en-IN" dirty="0"/>
          </a:p>
        </p:txBody>
      </p:sp>
    </p:spTree>
    <p:extLst>
      <p:ext uri="{BB962C8B-B14F-4D97-AF65-F5344CB8AC3E}">
        <p14:creationId xmlns:p14="http://schemas.microsoft.com/office/powerpoint/2010/main" val="272029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Role of KR</a:t>
            </a:r>
          </a:p>
        </p:txBody>
      </p:sp>
      <p:sp>
        <p:nvSpPr>
          <p:cNvPr id="3" name="Content Placeholder 2"/>
          <p:cNvSpPr>
            <a:spLocks noGrp="1"/>
          </p:cNvSpPr>
          <p:nvPr>
            <p:ph idx="1"/>
          </p:nvPr>
        </p:nvSpPr>
        <p:spPr>
          <a:xfrm>
            <a:off x="1981200" y="1600201"/>
            <a:ext cx="8229600" cy="4571999"/>
          </a:xfrm>
        </p:spPr>
        <p:txBody>
          <a:bodyPr>
            <a:normAutofit/>
          </a:bodyPr>
          <a:lstStyle/>
          <a:p>
            <a:r>
              <a:rPr lang="en-US" dirty="0"/>
              <a:t>The first step is the role of “</a:t>
            </a:r>
            <a:r>
              <a:rPr lang="en-US" dirty="0">
                <a:solidFill>
                  <a:srgbClr val="FF0000"/>
                </a:solidFill>
                <a:highlight>
                  <a:srgbClr val="FFFF00"/>
                </a:highlight>
              </a:rPr>
              <a:t>knowledge representation</a:t>
            </a:r>
            <a:r>
              <a:rPr lang="en-US" dirty="0"/>
              <a:t>” in AI. </a:t>
            </a:r>
          </a:p>
          <a:p>
            <a:r>
              <a:rPr lang="en-US" dirty="0"/>
              <a:t>Formally, </a:t>
            </a:r>
          </a:p>
          <a:p>
            <a:pPr lvl="1"/>
            <a:r>
              <a:rPr lang="en-US" dirty="0"/>
              <a:t>The intended role of knowledge representation in artificial intelligence is to reduce problems of intelligent action to search problems. </a:t>
            </a:r>
          </a:p>
          <a:p>
            <a:r>
              <a:rPr lang="en-US" dirty="0"/>
              <a:t>A good description, developed within the conventions of a good KR, is an open door to problem solving</a:t>
            </a:r>
          </a:p>
          <a:p>
            <a:r>
              <a:rPr lang="en-US" dirty="0"/>
              <a:t>A bad description, using a bad representation, is a brick wall preventing problem solving</a:t>
            </a:r>
          </a:p>
        </p:txBody>
      </p:sp>
    </p:spTree>
    <p:extLst>
      <p:ext uri="{BB962C8B-B14F-4D97-AF65-F5344CB8AC3E}">
        <p14:creationId xmlns:p14="http://schemas.microsoft.com/office/powerpoint/2010/main" val="3431415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0" y="452718"/>
            <a:ext cx="9407173" cy="914443"/>
          </a:xfrm>
        </p:spPr>
        <p:txBody>
          <a:bodyPr/>
          <a:lstStyle/>
          <a:p>
            <a:r>
              <a:rPr lang="en-US" dirty="0"/>
              <a:t>Characteristics of Fuzzy </a:t>
            </a:r>
            <a:r>
              <a:rPr lang="en-US" dirty="0" smtClean="0"/>
              <a:t>Logic</a:t>
            </a:r>
            <a:endParaRPr lang="en-IN" dirty="0"/>
          </a:p>
        </p:txBody>
      </p:sp>
      <p:sp>
        <p:nvSpPr>
          <p:cNvPr id="3" name="Content Placeholder 2"/>
          <p:cNvSpPr>
            <a:spLocks noGrp="1"/>
          </p:cNvSpPr>
          <p:nvPr>
            <p:ph idx="1"/>
          </p:nvPr>
        </p:nvSpPr>
        <p:spPr>
          <a:xfrm>
            <a:off x="355107" y="1367161"/>
            <a:ext cx="9697365" cy="5291091"/>
          </a:xfrm>
        </p:spPr>
        <p:txBody>
          <a:bodyPr>
            <a:normAutofit lnSpcReduction="10000"/>
          </a:bodyPr>
          <a:lstStyle/>
          <a:p>
            <a:r>
              <a:rPr lang="en-US" dirty="0" smtClean="0"/>
              <a:t>This </a:t>
            </a:r>
            <a:r>
              <a:rPr lang="en-US" dirty="0"/>
              <a:t>concept is flexible and we can easily understand and implement it.</a:t>
            </a:r>
          </a:p>
          <a:p>
            <a:r>
              <a:rPr lang="en-US" dirty="0"/>
              <a:t>It is used for helping the minimization of the logics created by the human.</a:t>
            </a:r>
          </a:p>
          <a:p>
            <a:r>
              <a:rPr lang="en-US" dirty="0"/>
              <a:t>It is the best method for finding the solution of those problems which are suitable for approximate or uncertain reasoning.</a:t>
            </a:r>
          </a:p>
          <a:p>
            <a:r>
              <a:rPr lang="en-US" dirty="0"/>
              <a:t>It always offers two values, which denote the two possible solutions for a problem and statement.</a:t>
            </a:r>
          </a:p>
          <a:p>
            <a:r>
              <a:rPr lang="en-US" dirty="0"/>
              <a:t>It allows users to build or create the functions which are non-linear of arbitrary complexity.</a:t>
            </a:r>
          </a:p>
          <a:p>
            <a:r>
              <a:rPr lang="en-US" dirty="0"/>
              <a:t>In fuzzy logic, everything is a matter of degree.</a:t>
            </a:r>
          </a:p>
          <a:p>
            <a:r>
              <a:rPr lang="en-US" dirty="0"/>
              <a:t>In the Fuzzy logic, any system which is logical can be easily </a:t>
            </a:r>
            <a:r>
              <a:rPr lang="en-US" dirty="0" err="1"/>
              <a:t>fuzzified</a:t>
            </a:r>
            <a:r>
              <a:rPr lang="en-US" dirty="0"/>
              <a:t>.</a:t>
            </a:r>
          </a:p>
          <a:p>
            <a:r>
              <a:rPr lang="en-US" dirty="0"/>
              <a:t>It is based on natural language processing.</a:t>
            </a:r>
          </a:p>
          <a:p>
            <a:r>
              <a:rPr lang="en-US" dirty="0"/>
              <a:t>It is also used by the quantitative analysts for improving their algorithm's execution.</a:t>
            </a:r>
          </a:p>
          <a:p>
            <a:r>
              <a:rPr lang="en-US" dirty="0"/>
              <a:t>It also allows users to integrate with the programming.</a:t>
            </a:r>
          </a:p>
          <a:p>
            <a:endParaRPr lang="en-IN" dirty="0"/>
          </a:p>
        </p:txBody>
      </p:sp>
    </p:spTree>
    <p:extLst>
      <p:ext uri="{BB962C8B-B14F-4D97-AF65-F5344CB8AC3E}">
        <p14:creationId xmlns:p14="http://schemas.microsoft.com/office/powerpoint/2010/main" val="1598395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a Fuzzy Logic </a:t>
            </a:r>
            <a:r>
              <a:rPr lang="en-US" dirty="0" smtClean="0"/>
              <a:t>System</a:t>
            </a:r>
            <a:endParaRPr lang="en-IN" dirty="0"/>
          </a:p>
        </p:txBody>
      </p:sp>
      <p:sp>
        <p:nvSpPr>
          <p:cNvPr id="3" name="Content Placeholder 2"/>
          <p:cNvSpPr>
            <a:spLocks noGrp="1"/>
          </p:cNvSpPr>
          <p:nvPr>
            <p:ph idx="1"/>
          </p:nvPr>
        </p:nvSpPr>
        <p:spPr/>
        <p:txBody>
          <a:bodyPr/>
          <a:lstStyle/>
          <a:p>
            <a:r>
              <a:rPr lang="en-US" dirty="0"/>
              <a:t>The architecture consists of </a:t>
            </a:r>
            <a:r>
              <a:rPr lang="en-US" dirty="0" smtClean="0"/>
              <a:t>four components: </a:t>
            </a:r>
            <a:endParaRPr lang="en-US" dirty="0"/>
          </a:p>
          <a:p>
            <a:r>
              <a:rPr lang="en-US" dirty="0"/>
              <a:t>Rule Base</a:t>
            </a:r>
          </a:p>
          <a:p>
            <a:r>
              <a:rPr lang="en-US" dirty="0" err="1"/>
              <a:t>Fuzzification</a:t>
            </a:r>
            <a:endParaRPr lang="en-US" dirty="0"/>
          </a:p>
          <a:p>
            <a:r>
              <a:rPr lang="en-US" dirty="0"/>
              <a:t>Inference Engine</a:t>
            </a:r>
          </a:p>
          <a:p>
            <a:r>
              <a:rPr lang="en-US" dirty="0" err="1"/>
              <a:t>Defuzzification</a:t>
            </a:r>
            <a:endParaRPr lang="en-US" dirty="0"/>
          </a:p>
          <a:p>
            <a:endParaRPr lang="en-IN" dirty="0"/>
          </a:p>
        </p:txBody>
      </p:sp>
      <p:pic>
        <p:nvPicPr>
          <p:cNvPr id="4" name="Picture 3"/>
          <p:cNvPicPr>
            <a:picLocks noChangeAspect="1"/>
          </p:cNvPicPr>
          <p:nvPr/>
        </p:nvPicPr>
        <p:blipFill>
          <a:blip r:embed="rId2"/>
          <a:stretch>
            <a:fillRect/>
          </a:stretch>
        </p:blipFill>
        <p:spPr>
          <a:xfrm>
            <a:off x="4074344" y="2862704"/>
            <a:ext cx="5513539" cy="2739041"/>
          </a:xfrm>
          <a:prstGeom prst="rect">
            <a:avLst/>
          </a:prstGeom>
        </p:spPr>
      </p:pic>
    </p:spTree>
    <p:extLst>
      <p:ext uri="{BB962C8B-B14F-4D97-AF65-F5344CB8AC3E}">
        <p14:creationId xmlns:p14="http://schemas.microsoft.com/office/powerpoint/2010/main" val="850682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of the components:</a:t>
            </a:r>
            <a:endParaRPr lang="en-IN" dirty="0"/>
          </a:p>
        </p:txBody>
      </p:sp>
      <p:sp>
        <p:nvSpPr>
          <p:cNvPr id="3" name="Content Placeholder 2"/>
          <p:cNvSpPr>
            <a:spLocks noGrp="1"/>
          </p:cNvSpPr>
          <p:nvPr>
            <p:ph idx="1"/>
          </p:nvPr>
        </p:nvSpPr>
        <p:spPr>
          <a:xfrm>
            <a:off x="1103600" y="1349407"/>
            <a:ext cx="8948872" cy="5508594"/>
          </a:xfrm>
        </p:spPr>
        <p:txBody>
          <a:bodyPr>
            <a:normAutofit fontScale="92500" lnSpcReduction="10000"/>
          </a:bodyPr>
          <a:lstStyle/>
          <a:p>
            <a:pPr marL="0" indent="0">
              <a:buNone/>
            </a:pPr>
            <a:r>
              <a:rPr lang="en-US" dirty="0"/>
              <a:t>1. Rule Base</a:t>
            </a:r>
          </a:p>
          <a:p>
            <a:r>
              <a:rPr lang="en-US" dirty="0"/>
              <a:t>Rule Base is </a:t>
            </a:r>
            <a:r>
              <a:rPr lang="en-US" dirty="0" smtClean="0"/>
              <a:t>used </a:t>
            </a:r>
            <a:r>
              <a:rPr lang="en-US" dirty="0"/>
              <a:t>for storing the set of rules and the If-Then conditions given by the experts are used for controlling the decision-making systems. </a:t>
            </a:r>
            <a:endParaRPr lang="en-US" dirty="0" smtClean="0"/>
          </a:p>
          <a:p>
            <a:pPr marL="0" indent="0">
              <a:buNone/>
            </a:pPr>
            <a:r>
              <a:rPr lang="en-US" dirty="0" smtClean="0"/>
              <a:t>2</a:t>
            </a:r>
            <a:r>
              <a:rPr lang="en-US" dirty="0"/>
              <a:t>. </a:t>
            </a:r>
            <a:r>
              <a:rPr lang="en-US" dirty="0" err="1"/>
              <a:t>Fuzzification</a:t>
            </a:r>
            <a:endParaRPr lang="en-US" dirty="0"/>
          </a:p>
          <a:p>
            <a:r>
              <a:rPr lang="en-US" b="1" dirty="0" err="1"/>
              <a:t>Fuzzification</a:t>
            </a:r>
            <a:r>
              <a:rPr lang="en-US" dirty="0"/>
              <a:t> is a module </a:t>
            </a:r>
            <a:r>
              <a:rPr lang="en-US" dirty="0" smtClean="0"/>
              <a:t>for </a:t>
            </a:r>
            <a:r>
              <a:rPr lang="en-US" dirty="0"/>
              <a:t>transforming the system inputs, i.e., it converts the crisp number into fuzzy steps. The crisp numbers are those inputs which are measured by the sensors and then </a:t>
            </a:r>
            <a:r>
              <a:rPr lang="en-US" dirty="0" err="1"/>
              <a:t>fuzzification</a:t>
            </a:r>
            <a:r>
              <a:rPr lang="en-US" dirty="0"/>
              <a:t> passed them into the control systems for further processing. This component divides the input signals into following five states in any Fuzzy Logic system</a:t>
            </a:r>
            <a:r>
              <a:rPr lang="en-US" dirty="0" smtClean="0"/>
              <a:t>: </a:t>
            </a:r>
          </a:p>
          <a:p>
            <a:pPr lvl="1"/>
            <a:r>
              <a:rPr lang="en-US" dirty="0" smtClean="0"/>
              <a:t>Large </a:t>
            </a:r>
            <a:r>
              <a:rPr lang="en-US" dirty="0"/>
              <a:t>Positive (LP)</a:t>
            </a:r>
          </a:p>
          <a:p>
            <a:pPr lvl="1"/>
            <a:r>
              <a:rPr lang="en-US" dirty="0"/>
              <a:t>Medium Positive (MP)</a:t>
            </a:r>
          </a:p>
          <a:p>
            <a:pPr lvl="1"/>
            <a:r>
              <a:rPr lang="en-US" dirty="0"/>
              <a:t>Small (S)</a:t>
            </a:r>
          </a:p>
          <a:p>
            <a:pPr lvl="1"/>
            <a:r>
              <a:rPr lang="en-US" dirty="0"/>
              <a:t>Medium Negative (MN)</a:t>
            </a:r>
          </a:p>
          <a:p>
            <a:pPr lvl="1"/>
            <a:r>
              <a:rPr lang="en-US" dirty="0"/>
              <a:t>Large negative (LN)</a:t>
            </a:r>
          </a:p>
          <a:p>
            <a:endParaRPr lang="en-US" dirty="0"/>
          </a:p>
          <a:p>
            <a:endParaRPr lang="en-IN" dirty="0"/>
          </a:p>
        </p:txBody>
      </p:sp>
    </p:spTree>
    <p:extLst>
      <p:ext uri="{BB962C8B-B14F-4D97-AF65-F5344CB8AC3E}">
        <p14:creationId xmlns:p14="http://schemas.microsoft.com/office/powerpoint/2010/main" val="725960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0" y="452718"/>
            <a:ext cx="9407173" cy="728012"/>
          </a:xfrm>
        </p:spPr>
        <p:txBody>
          <a:bodyPr/>
          <a:lstStyle/>
          <a:p>
            <a:r>
              <a:rPr lang="en-US" dirty="0"/>
              <a:t>Description of the components:</a:t>
            </a:r>
            <a:endParaRPr lang="en-IN" dirty="0"/>
          </a:p>
        </p:txBody>
      </p:sp>
      <p:sp>
        <p:nvSpPr>
          <p:cNvPr id="3" name="Content Placeholder 2"/>
          <p:cNvSpPr>
            <a:spLocks noGrp="1"/>
          </p:cNvSpPr>
          <p:nvPr>
            <p:ph idx="1"/>
          </p:nvPr>
        </p:nvSpPr>
        <p:spPr>
          <a:xfrm>
            <a:off x="1103600" y="1340529"/>
            <a:ext cx="8948872" cy="4907878"/>
          </a:xfrm>
        </p:spPr>
        <p:txBody>
          <a:bodyPr>
            <a:normAutofit/>
          </a:bodyPr>
          <a:lstStyle/>
          <a:p>
            <a:pPr marL="0" indent="0">
              <a:buNone/>
            </a:pPr>
            <a:r>
              <a:rPr lang="en-US" dirty="0"/>
              <a:t>3. Inference Engine</a:t>
            </a:r>
          </a:p>
          <a:p>
            <a:r>
              <a:rPr lang="en-US" dirty="0"/>
              <a:t>This component is a main component in any Fuzzy Logic system (FLS), because all the information is processed in the Inference Engine. It allows users to find the matching degree between the current fuzzy input and the rules. After the matching degree, this system determines which rule is to be added according to the given input field. When all rules are fired, then they are combined for developing the control actions.</a:t>
            </a:r>
          </a:p>
          <a:p>
            <a:pPr marL="0" indent="0">
              <a:buNone/>
            </a:pPr>
            <a:r>
              <a:rPr lang="en-US" dirty="0"/>
              <a:t>4. </a:t>
            </a:r>
            <a:r>
              <a:rPr lang="en-US" dirty="0" err="1"/>
              <a:t>Defuzzification</a:t>
            </a:r>
            <a:endParaRPr lang="en-US" dirty="0"/>
          </a:p>
          <a:p>
            <a:r>
              <a:rPr lang="en-US" b="1" dirty="0" err="1"/>
              <a:t>Defuzzification</a:t>
            </a:r>
            <a:r>
              <a:rPr lang="en-US" dirty="0"/>
              <a:t> is a module or component, which takes the fuzzy set inputs generated by the </a:t>
            </a:r>
            <a:r>
              <a:rPr lang="en-US" b="1" dirty="0"/>
              <a:t>Inference Engine</a:t>
            </a:r>
            <a:r>
              <a:rPr lang="en-US" dirty="0"/>
              <a:t>, and then transforms them into a crisp value.  It is the last step in the process of a fuzzy logic system. The crisp value is a type of value which is acceptable by the user. </a:t>
            </a:r>
            <a:endParaRPr lang="en-IN" dirty="0"/>
          </a:p>
        </p:txBody>
      </p:sp>
    </p:spTree>
    <p:extLst>
      <p:ext uri="{BB962C8B-B14F-4D97-AF65-F5344CB8AC3E}">
        <p14:creationId xmlns:p14="http://schemas.microsoft.com/office/powerpoint/2010/main" val="2028875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Membership </a:t>
            </a:r>
            <a:r>
              <a:rPr lang="en-IN" dirty="0" smtClean="0"/>
              <a:t>Function</a:t>
            </a:r>
            <a:endParaRPr lang="en-IN" dirty="0"/>
          </a:p>
        </p:txBody>
      </p:sp>
      <p:sp>
        <p:nvSpPr>
          <p:cNvPr id="3" name="Content Placeholder 2"/>
          <p:cNvSpPr>
            <a:spLocks noGrp="1"/>
          </p:cNvSpPr>
          <p:nvPr>
            <p:ph idx="1"/>
          </p:nvPr>
        </p:nvSpPr>
        <p:spPr>
          <a:xfrm>
            <a:off x="1103600" y="1606859"/>
            <a:ext cx="8948872" cy="4641548"/>
          </a:xfrm>
        </p:spPr>
        <p:txBody>
          <a:bodyPr>
            <a:normAutofit/>
          </a:bodyPr>
          <a:lstStyle/>
          <a:p>
            <a:r>
              <a:rPr lang="en-US" b="1" dirty="0"/>
              <a:t>The membership function</a:t>
            </a:r>
            <a:r>
              <a:rPr lang="en-US" dirty="0"/>
              <a:t> is a function which represents the graph of fuzzy sets, and allows users to quantify the linguistic term. It is a graph which is used for mapping each element of x to the value between 0 and 1.</a:t>
            </a:r>
          </a:p>
          <a:p>
            <a:r>
              <a:rPr lang="en-US" dirty="0"/>
              <a:t>This function is also known as indicator or characteristics function.</a:t>
            </a:r>
          </a:p>
          <a:p>
            <a:r>
              <a:rPr lang="en-US" dirty="0"/>
              <a:t>This function of Membership was introduced in the first papers of fuzzy set by </a:t>
            </a:r>
            <a:r>
              <a:rPr lang="en-US" b="1" dirty="0" err="1"/>
              <a:t>Zadeh</a:t>
            </a:r>
            <a:r>
              <a:rPr lang="en-US" dirty="0"/>
              <a:t>. </a:t>
            </a:r>
            <a:endParaRPr lang="en-US" dirty="0" smtClean="0"/>
          </a:p>
          <a:p>
            <a:r>
              <a:rPr lang="en-US" dirty="0" smtClean="0"/>
              <a:t>For </a:t>
            </a:r>
            <a:r>
              <a:rPr lang="en-US" dirty="0"/>
              <a:t>the Fuzzy set B, the membership function for X is defined as: </a:t>
            </a:r>
            <a:endParaRPr lang="en-US" dirty="0" smtClean="0"/>
          </a:p>
          <a:p>
            <a:pPr marL="0" indent="0">
              <a:buNone/>
            </a:pPr>
            <a:r>
              <a:rPr lang="en-US" dirty="0"/>
              <a:t>	</a:t>
            </a:r>
            <a:r>
              <a:rPr lang="en-US" dirty="0" err="1" smtClean="0"/>
              <a:t>μB:X</a:t>
            </a:r>
            <a:r>
              <a:rPr lang="en-US" dirty="0" smtClean="0"/>
              <a:t> </a:t>
            </a:r>
            <a:r>
              <a:rPr lang="en-US" dirty="0"/>
              <a:t>→ [</a:t>
            </a:r>
            <a:r>
              <a:rPr lang="en-US" dirty="0" smtClean="0"/>
              <a:t>0,1]</a:t>
            </a:r>
          </a:p>
          <a:p>
            <a:pPr marL="0" indent="0">
              <a:buNone/>
            </a:pPr>
            <a:r>
              <a:rPr lang="en-US" dirty="0"/>
              <a:t>	</a:t>
            </a:r>
            <a:r>
              <a:rPr lang="en-US" dirty="0" smtClean="0"/>
              <a:t>In </a:t>
            </a:r>
            <a:r>
              <a:rPr lang="en-US" dirty="0"/>
              <a:t>this function X, each element of set B is mapped to the value </a:t>
            </a:r>
            <a:r>
              <a:rPr lang="en-US" dirty="0" smtClean="0"/>
              <a:t>	between </a:t>
            </a:r>
            <a:r>
              <a:rPr lang="en-US" dirty="0"/>
              <a:t>0 and 1. This is called a degree of membership or </a:t>
            </a:r>
            <a:r>
              <a:rPr lang="en-US" dirty="0" smtClean="0"/>
              <a:t>	membership </a:t>
            </a:r>
            <a:r>
              <a:rPr lang="en-US" dirty="0"/>
              <a:t>value.</a:t>
            </a:r>
          </a:p>
          <a:p>
            <a:endParaRPr lang="en-IN" dirty="0"/>
          </a:p>
        </p:txBody>
      </p:sp>
    </p:spTree>
    <p:extLst>
      <p:ext uri="{BB962C8B-B14F-4D97-AF65-F5344CB8AC3E}">
        <p14:creationId xmlns:p14="http://schemas.microsoft.com/office/powerpoint/2010/main" val="2722569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Set Theory </a:t>
            </a:r>
            <a:r>
              <a:rPr lang="en-US" dirty="0"/>
              <a:t>vs </a:t>
            </a:r>
            <a:r>
              <a:rPr lang="en-US" dirty="0" smtClean="0"/>
              <a:t>Fuzzy Set Theory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3959047"/>
              </p:ext>
            </p:extLst>
          </p:nvPr>
        </p:nvGraphicFramePr>
        <p:xfrm>
          <a:off x="834501" y="2052638"/>
          <a:ext cx="10377996" cy="3744481"/>
        </p:xfrm>
        <a:graphic>
          <a:graphicData uri="http://schemas.openxmlformats.org/drawingml/2006/table">
            <a:tbl>
              <a:tblPr firstRow="1" bandRow="1">
                <a:tableStyleId>{5C22544A-7EE6-4342-B048-85BDC9FD1C3A}</a:tableStyleId>
              </a:tblPr>
              <a:tblGrid>
                <a:gridCol w="5188998">
                  <a:extLst>
                    <a:ext uri="{9D8B030D-6E8A-4147-A177-3AD203B41FA5}">
                      <a16:colId xmlns:a16="http://schemas.microsoft.com/office/drawing/2014/main" val="3075532343"/>
                    </a:ext>
                  </a:extLst>
                </a:gridCol>
                <a:gridCol w="5188998">
                  <a:extLst>
                    <a:ext uri="{9D8B030D-6E8A-4147-A177-3AD203B41FA5}">
                      <a16:colId xmlns:a16="http://schemas.microsoft.com/office/drawing/2014/main" val="2817277371"/>
                    </a:ext>
                  </a:extLst>
                </a:gridCol>
              </a:tblGrid>
              <a:tr h="569437">
                <a:tc>
                  <a:txBody>
                    <a:bodyPr/>
                    <a:lstStyle/>
                    <a:p>
                      <a:pPr algn="ctr" fontAlgn="t"/>
                      <a:r>
                        <a:rPr lang="en-IN" dirty="0">
                          <a:solidFill>
                            <a:srgbClr val="000000"/>
                          </a:solidFill>
                          <a:effectLst/>
                          <a:latin typeface="times new roman" panose="02020603050405020304" pitchFamily="18" charset="0"/>
                        </a:rPr>
                        <a:t>Classical Set Theory</a:t>
                      </a:r>
                    </a:p>
                  </a:txBody>
                  <a:tcPr marL="114300" marR="114300" marT="114300" marB="114300"/>
                </a:tc>
                <a:tc>
                  <a:txBody>
                    <a:bodyPr/>
                    <a:lstStyle/>
                    <a:p>
                      <a:pPr algn="ctr" fontAlgn="t"/>
                      <a:r>
                        <a:rPr lang="en-IN" dirty="0">
                          <a:solidFill>
                            <a:srgbClr val="000000"/>
                          </a:solidFill>
                          <a:effectLst/>
                          <a:latin typeface="times new roman" panose="02020603050405020304" pitchFamily="18" charset="0"/>
                        </a:rPr>
                        <a:t>Fuzzy Set Theory</a:t>
                      </a:r>
                    </a:p>
                  </a:txBody>
                  <a:tcPr marL="114300" marR="114300" marT="114300" marB="114300"/>
                </a:tc>
                <a:extLst>
                  <a:ext uri="{0D108BD9-81ED-4DB2-BD59-A6C34878D82A}">
                    <a16:rowId xmlns:a16="http://schemas.microsoft.com/office/drawing/2014/main" val="2718684409"/>
                  </a:ext>
                </a:extLst>
              </a:tr>
              <a:tr h="793761">
                <a:tc>
                  <a:txBody>
                    <a:bodyPr/>
                    <a:lstStyle/>
                    <a:p>
                      <a:pPr algn="just" fontAlgn="t"/>
                      <a:r>
                        <a:rPr lang="en-US">
                          <a:solidFill>
                            <a:srgbClr val="333333"/>
                          </a:solidFill>
                          <a:effectLst/>
                          <a:latin typeface="inter-regular"/>
                        </a:rPr>
                        <a:t>1. This theory is a class of those sets having sharp boundaries.</a:t>
                      </a:r>
                    </a:p>
                  </a:txBody>
                  <a:tcPr marL="76200" marR="76200" marT="76200" marB="76200"/>
                </a:tc>
                <a:tc>
                  <a:txBody>
                    <a:bodyPr/>
                    <a:lstStyle/>
                    <a:p>
                      <a:pPr algn="just" fontAlgn="t"/>
                      <a:r>
                        <a:rPr lang="en-US">
                          <a:solidFill>
                            <a:srgbClr val="333333"/>
                          </a:solidFill>
                          <a:effectLst/>
                          <a:latin typeface="inter-regular"/>
                        </a:rPr>
                        <a:t>1. This theory is a class of those sets having un-sharp boundaries.</a:t>
                      </a:r>
                    </a:p>
                  </a:txBody>
                  <a:tcPr marL="76200" marR="76200" marT="76200" marB="76200"/>
                </a:tc>
                <a:extLst>
                  <a:ext uri="{0D108BD9-81ED-4DB2-BD59-A6C34878D82A}">
                    <a16:rowId xmlns:a16="http://schemas.microsoft.com/office/drawing/2014/main" val="1126512689"/>
                  </a:ext>
                </a:extLst>
              </a:tr>
              <a:tr h="793761">
                <a:tc>
                  <a:txBody>
                    <a:bodyPr/>
                    <a:lstStyle/>
                    <a:p>
                      <a:pPr algn="just" fontAlgn="t"/>
                      <a:r>
                        <a:rPr lang="en-US">
                          <a:solidFill>
                            <a:srgbClr val="333333"/>
                          </a:solidFill>
                          <a:effectLst/>
                          <a:latin typeface="inter-regular"/>
                        </a:rPr>
                        <a:t>2. This set theory is defined by exact boundaries only 0 and 1.</a:t>
                      </a:r>
                    </a:p>
                  </a:txBody>
                  <a:tcPr marL="76200" marR="76200" marT="76200" marB="76200"/>
                </a:tc>
                <a:tc>
                  <a:txBody>
                    <a:bodyPr/>
                    <a:lstStyle/>
                    <a:p>
                      <a:pPr algn="just" fontAlgn="t"/>
                      <a:r>
                        <a:rPr lang="en-US" dirty="0">
                          <a:solidFill>
                            <a:srgbClr val="333333"/>
                          </a:solidFill>
                          <a:effectLst/>
                          <a:latin typeface="inter-regular"/>
                        </a:rPr>
                        <a:t>2. This set theory is defined by ambiguous boundaries.</a:t>
                      </a:r>
                    </a:p>
                  </a:txBody>
                  <a:tcPr marL="76200" marR="76200" marT="76200" marB="76200"/>
                </a:tc>
                <a:extLst>
                  <a:ext uri="{0D108BD9-81ED-4DB2-BD59-A6C34878D82A}">
                    <a16:rowId xmlns:a16="http://schemas.microsoft.com/office/drawing/2014/main" val="746690998"/>
                  </a:ext>
                </a:extLst>
              </a:tr>
              <a:tr h="793761">
                <a:tc>
                  <a:txBody>
                    <a:bodyPr/>
                    <a:lstStyle/>
                    <a:p>
                      <a:pPr algn="just" fontAlgn="t"/>
                      <a:r>
                        <a:rPr lang="en-US">
                          <a:solidFill>
                            <a:srgbClr val="333333"/>
                          </a:solidFill>
                          <a:effectLst/>
                          <a:latin typeface="inter-regular"/>
                        </a:rPr>
                        <a:t>3. In this theory, there is no uncertainty about the boundary's location of a set.</a:t>
                      </a:r>
                    </a:p>
                  </a:txBody>
                  <a:tcPr marL="76200" marR="76200" marT="76200" marB="76200"/>
                </a:tc>
                <a:tc>
                  <a:txBody>
                    <a:bodyPr/>
                    <a:lstStyle/>
                    <a:p>
                      <a:pPr algn="just" fontAlgn="t"/>
                      <a:r>
                        <a:rPr lang="en-US">
                          <a:solidFill>
                            <a:srgbClr val="333333"/>
                          </a:solidFill>
                          <a:effectLst/>
                          <a:latin typeface="inter-regular"/>
                        </a:rPr>
                        <a:t>3. In this theory, there always exists uncertainty about the boundary's location of a set.</a:t>
                      </a:r>
                    </a:p>
                  </a:txBody>
                  <a:tcPr marL="76200" marR="76200" marT="76200" marB="76200"/>
                </a:tc>
                <a:extLst>
                  <a:ext uri="{0D108BD9-81ED-4DB2-BD59-A6C34878D82A}">
                    <a16:rowId xmlns:a16="http://schemas.microsoft.com/office/drawing/2014/main" val="1502819774"/>
                  </a:ext>
                </a:extLst>
              </a:tr>
              <a:tr h="793761">
                <a:tc>
                  <a:txBody>
                    <a:bodyPr/>
                    <a:lstStyle/>
                    <a:p>
                      <a:pPr algn="just" fontAlgn="t"/>
                      <a:r>
                        <a:rPr lang="en-US">
                          <a:solidFill>
                            <a:srgbClr val="333333"/>
                          </a:solidFill>
                          <a:effectLst/>
                          <a:latin typeface="inter-regular"/>
                        </a:rPr>
                        <a:t>4. This theory is widely used in the design of digital systems.</a:t>
                      </a:r>
                    </a:p>
                  </a:txBody>
                  <a:tcPr marL="76200" marR="76200" marT="76200" marB="76200"/>
                </a:tc>
                <a:tc>
                  <a:txBody>
                    <a:bodyPr/>
                    <a:lstStyle/>
                    <a:p>
                      <a:pPr algn="just" fontAlgn="t"/>
                      <a:r>
                        <a:rPr lang="en-US" dirty="0">
                          <a:solidFill>
                            <a:srgbClr val="333333"/>
                          </a:solidFill>
                          <a:effectLst/>
                          <a:latin typeface="inter-regular"/>
                        </a:rPr>
                        <a:t>4. It is mainly used for fuzzy controllers.</a:t>
                      </a:r>
                    </a:p>
                  </a:txBody>
                  <a:tcPr marL="76200" marR="76200" marT="76200" marB="76200"/>
                </a:tc>
                <a:extLst>
                  <a:ext uri="{0D108BD9-81ED-4DB2-BD59-A6C34878D82A}">
                    <a16:rowId xmlns:a16="http://schemas.microsoft.com/office/drawing/2014/main" val="4102853120"/>
                  </a:ext>
                </a:extLst>
              </a:tr>
            </a:tbl>
          </a:graphicData>
        </a:graphic>
      </p:graphicFrame>
    </p:spTree>
    <p:extLst>
      <p:ext uri="{BB962C8B-B14F-4D97-AF65-F5344CB8AC3E}">
        <p14:creationId xmlns:p14="http://schemas.microsoft.com/office/powerpoint/2010/main" val="1520370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Fuzzy </a:t>
            </a:r>
            <a:r>
              <a:rPr lang="en-IN" dirty="0" smtClean="0"/>
              <a:t>Set</a:t>
            </a:r>
            <a:endParaRPr lang="en-IN" dirty="0"/>
          </a:p>
        </p:txBody>
      </p:sp>
      <p:sp>
        <p:nvSpPr>
          <p:cNvPr id="3" name="Content Placeholder 2"/>
          <p:cNvSpPr>
            <a:spLocks noGrp="1"/>
          </p:cNvSpPr>
          <p:nvPr>
            <p:ph idx="1"/>
          </p:nvPr>
        </p:nvSpPr>
        <p:spPr>
          <a:xfrm>
            <a:off x="1103600" y="1305017"/>
            <a:ext cx="8948872" cy="4943389"/>
          </a:xfrm>
        </p:spPr>
        <p:txBody>
          <a:bodyPr/>
          <a:lstStyle/>
          <a:p>
            <a:r>
              <a:rPr lang="en-US" dirty="0"/>
              <a:t>The set theory of classical is the subset of Fuzzy set theory. </a:t>
            </a:r>
            <a:endParaRPr lang="en-US" dirty="0" smtClean="0"/>
          </a:p>
          <a:p>
            <a:r>
              <a:rPr lang="en-US" dirty="0" smtClean="0"/>
              <a:t>Fuzzy </a:t>
            </a:r>
            <a:r>
              <a:rPr lang="en-US" dirty="0"/>
              <a:t>logic is based on this theory, which is a </a:t>
            </a:r>
            <a:r>
              <a:rPr lang="en-US" dirty="0" err="1"/>
              <a:t>generalisation</a:t>
            </a:r>
            <a:r>
              <a:rPr lang="en-US" dirty="0"/>
              <a:t> of the classical theory of set (i.e., crisp set) introduced by </a:t>
            </a:r>
            <a:r>
              <a:rPr lang="en-US" dirty="0" err="1"/>
              <a:t>Zadeh</a:t>
            </a:r>
            <a:r>
              <a:rPr lang="en-US" dirty="0"/>
              <a:t> in 1965.</a:t>
            </a:r>
          </a:p>
          <a:p>
            <a:r>
              <a:rPr lang="en-US" dirty="0"/>
              <a:t>A fuzzy set is a collection of values which exist between 0 and 1. Fuzzy sets are denoted or represented by the tilde (~) </a:t>
            </a:r>
            <a:r>
              <a:rPr lang="en-US" dirty="0" smtClean="0"/>
              <a:t>character.</a:t>
            </a:r>
          </a:p>
          <a:p>
            <a:r>
              <a:rPr lang="en-US" dirty="0" smtClean="0"/>
              <a:t> </a:t>
            </a:r>
            <a:r>
              <a:rPr lang="en-US" dirty="0"/>
              <a:t>In the fuzzy set, the partial membership also exists. This theory released as an extension of classical set theory.</a:t>
            </a:r>
          </a:p>
          <a:p>
            <a:r>
              <a:rPr lang="en-US" dirty="0"/>
              <a:t>This theory is denoted mathematically </a:t>
            </a:r>
            <a:r>
              <a:rPr lang="en-US" dirty="0" smtClean="0"/>
              <a:t>as A </a:t>
            </a:r>
            <a:r>
              <a:rPr lang="en-US" dirty="0"/>
              <a:t>fuzzy set (Ã) is a pair of U and M, where U is the Universe of discourse and M is the membership function which takes on values in the interval [ 0, 1 ]. The universe of discourse (U) is also denoted by Ω or X.</a:t>
            </a:r>
          </a:p>
          <a:p>
            <a:endParaRPr lang="en-IN" dirty="0"/>
          </a:p>
        </p:txBody>
      </p:sp>
      <p:pic>
        <p:nvPicPr>
          <p:cNvPr id="1026" name="Picture 2" descr="Fuzzy Logic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573" y="5474563"/>
            <a:ext cx="3371850" cy="63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814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Fuzzy </a:t>
            </a:r>
            <a:r>
              <a:rPr lang="en-IN" dirty="0" smtClean="0"/>
              <a:t>Set</a:t>
            </a:r>
            <a:endParaRPr lang="en-IN" dirty="0"/>
          </a:p>
        </p:txBody>
      </p:sp>
      <p:sp>
        <p:nvSpPr>
          <p:cNvPr id="3" name="Content Placeholder 2"/>
          <p:cNvSpPr>
            <a:spLocks noGrp="1"/>
          </p:cNvSpPr>
          <p:nvPr>
            <p:ph idx="1"/>
          </p:nvPr>
        </p:nvSpPr>
        <p:spPr>
          <a:xfrm>
            <a:off x="1014823" y="1296140"/>
            <a:ext cx="9684910" cy="5211191"/>
          </a:xfrm>
        </p:spPr>
        <p:txBody>
          <a:bodyPr>
            <a:normAutofit fontScale="92500" lnSpcReduction="10000"/>
          </a:bodyPr>
          <a:lstStyle/>
          <a:p>
            <a:r>
              <a:rPr lang="en-US" dirty="0"/>
              <a:t>Given Ã and B are the two fuzzy sets, and X be the universe of discourse with the following respective member functions:</a:t>
            </a:r>
          </a:p>
          <a:p>
            <a:r>
              <a:rPr lang="en-US" dirty="0"/>
              <a:t/>
            </a:r>
            <a:br>
              <a:rPr lang="en-US" dirty="0"/>
            </a:br>
            <a:r>
              <a:rPr lang="en-IN" b="1" dirty="0"/>
              <a:t>1. Union Operation</a:t>
            </a:r>
            <a:r>
              <a:rPr lang="en-IN" b="1" dirty="0" smtClean="0"/>
              <a:t>: </a:t>
            </a:r>
            <a:r>
              <a:rPr lang="el-GR" b="1" dirty="0"/>
              <a:t>μ</a:t>
            </a:r>
            <a:r>
              <a:rPr lang="en-IN" b="1" dirty="0"/>
              <a:t>A∪B(x) = max (</a:t>
            </a:r>
            <a:r>
              <a:rPr lang="el-GR" b="1" dirty="0"/>
              <a:t>μ</a:t>
            </a:r>
            <a:r>
              <a:rPr lang="en-IN" b="1" dirty="0"/>
              <a:t>A(x), </a:t>
            </a:r>
            <a:r>
              <a:rPr lang="el-GR" b="1" dirty="0"/>
              <a:t>μ</a:t>
            </a:r>
            <a:r>
              <a:rPr lang="en-IN" b="1" dirty="0"/>
              <a:t>B(x</a:t>
            </a:r>
            <a:r>
              <a:rPr lang="en-IN" b="1" dirty="0" smtClean="0"/>
              <a:t>))</a:t>
            </a:r>
          </a:p>
          <a:p>
            <a:r>
              <a:rPr lang="en-IN" b="1" dirty="0" err="1" smtClean="0"/>
              <a:t>Eg</a:t>
            </a:r>
            <a:r>
              <a:rPr lang="en-IN" b="1" dirty="0" smtClean="0"/>
              <a:t>: </a:t>
            </a:r>
            <a:r>
              <a:rPr lang="pt-BR" dirty="0"/>
              <a:t>A = {( X</a:t>
            </a:r>
            <a:r>
              <a:rPr lang="pt-BR" baseline="-25000" dirty="0"/>
              <a:t>1</a:t>
            </a:r>
            <a:r>
              <a:rPr lang="pt-BR" dirty="0"/>
              <a:t>, 0.6 ), (X</a:t>
            </a:r>
            <a:r>
              <a:rPr lang="pt-BR" baseline="-25000" dirty="0"/>
              <a:t>2</a:t>
            </a:r>
            <a:r>
              <a:rPr lang="pt-BR" dirty="0"/>
              <a:t>, 0.2), (X</a:t>
            </a:r>
            <a:r>
              <a:rPr lang="pt-BR" baseline="-25000" dirty="0"/>
              <a:t>3</a:t>
            </a:r>
            <a:r>
              <a:rPr lang="pt-BR" dirty="0"/>
              <a:t>, 1), (X</a:t>
            </a:r>
            <a:r>
              <a:rPr lang="pt-BR" baseline="-25000" dirty="0"/>
              <a:t>4</a:t>
            </a:r>
            <a:r>
              <a:rPr lang="pt-BR" dirty="0"/>
              <a:t>, 0.4</a:t>
            </a:r>
            <a:r>
              <a:rPr lang="pt-BR" dirty="0" smtClean="0"/>
              <a:t>)} </a:t>
            </a:r>
          </a:p>
          <a:p>
            <a:pPr marL="457207" lvl="1" indent="0">
              <a:buNone/>
            </a:pPr>
            <a:r>
              <a:rPr lang="pt-BR" dirty="0"/>
              <a:t>	</a:t>
            </a:r>
            <a:r>
              <a:rPr lang="pl-PL" dirty="0" smtClean="0"/>
              <a:t>B </a:t>
            </a:r>
            <a:r>
              <a:rPr lang="pl-PL" dirty="0"/>
              <a:t>= {( X</a:t>
            </a:r>
            <a:r>
              <a:rPr lang="pl-PL" baseline="-25000" dirty="0"/>
              <a:t>1</a:t>
            </a:r>
            <a:r>
              <a:rPr lang="pl-PL" dirty="0"/>
              <a:t>, 0.1), (X</a:t>
            </a:r>
            <a:r>
              <a:rPr lang="pl-PL" baseline="-25000" dirty="0"/>
              <a:t>2</a:t>
            </a:r>
            <a:r>
              <a:rPr lang="pl-PL" dirty="0"/>
              <a:t>, 0.8), (X</a:t>
            </a:r>
            <a:r>
              <a:rPr lang="pl-PL" baseline="-25000" dirty="0"/>
              <a:t>3</a:t>
            </a:r>
            <a:r>
              <a:rPr lang="pl-PL" dirty="0"/>
              <a:t>, 0), (X</a:t>
            </a:r>
            <a:r>
              <a:rPr lang="pl-PL" baseline="-25000" dirty="0"/>
              <a:t>4</a:t>
            </a:r>
            <a:r>
              <a:rPr lang="pl-PL" dirty="0"/>
              <a:t>, 0.9</a:t>
            </a:r>
            <a:r>
              <a:rPr lang="pl-PL" dirty="0" smtClean="0"/>
              <a:t>)}</a:t>
            </a:r>
            <a:r>
              <a:rPr lang="en-IN" dirty="0" smtClean="0"/>
              <a:t>, </a:t>
            </a:r>
          </a:p>
          <a:p>
            <a:pPr marL="457207" lvl="1" indent="0">
              <a:buNone/>
            </a:pPr>
            <a:r>
              <a:rPr lang="en-IN" dirty="0" smtClean="0"/>
              <a:t>Then, </a:t>
            </a:r>
            <a:r>
              <a:rPr lang="de-DE" dirty="0"/>
              <a:t>AUB = {( X</a:t>
            </a:r>
            <a:r>
              <a:rPr lang="de-DE" baseline="-25000" dirty="0"/>
              <a:t>1</a:t>
            </a:r>
            <a:r>
              <a:rPr lang="de-DE" dirty="0"/>
              <a:t>, 0.6), (X</a:t>
            </a:r>
            <a:r>
              <a:rPr lang="de-DE" baseline="-25000" dirty="0"/>
              <a:t>2</a:t>
            </a:r>
            <a:r>
              <a:rPr lang="de-DE" dirty="0"/>
              <a:t>, 0.8), (X</a:t>
            </a:r>
            <a:r>
              <a:rPr lang="de-DE" baseline="-25000" dirty="0"/>
              <a:t>3</a:t>
            </a:r>
            <a:r>
              <a:rPr lang="de-DE" dirty="0"/>
              <a:t>, 1), (X</a:t>
            </a:r>
            <a:r>
              <a:rPr lang="de-DE" baseline="-25000" dirty="0"/>
              <a:t>4</a:t>
            </a:r>
            <a:r>
              <a:rPr lang="de-DE" dirty="0"/>
              <a:t>, 0.9</a:t>
            </a:r>
            <a:r>
              <a:rPr lang="de-DE" dirty="0" smtClean="0"/>
              <a:t>)}</a:t>
            </a:r>
          </a:p>
          <a:p>
            <a:r>
              <a:rPr lang="en-IN" b="1" dirty="0" smtClean="0"/>
              <a:t>2</a:t>
            </a:r>
            <a:r>
              <a:rPr lang="en-IN" b="1" dirty="0"/>
              <a:t>. Intersection Operation</a:t>
            </a:r>
            <a:r>
              <a:rPr lang="en-IN" b="1" dirty="0" smtClean="0"/>
              <a:t>: </a:t>
            </a:r>
            <a:r>
              <a:rPr lang="el-GR" b="1" dirty="0"/>
              <a:t>μ</a:t>
            </a:r>
            <a:r>
              <a:rPr lang="en-IN" b="1" dirty="0"/>
              <a:t>A∩B(x) = min (</a:t>
            </a:r>
            <a:r>
              <a:rPr lang="el-GR" b="1" dirty="0"/>
              <a:t>μ</a:t>
            </a:r>
            <a:r>
              <a:rPr lang="en-IN" b="1" dirty="0"/>
              <a:t>A(x), </a:t>
            </a:r>
            <a:r>
              <a:rPr lang="el-GR" b="1" dirty="0"/>
              <a:t>μ</a:t>
            </a:r>
            <a:r>
              <a:rPr lang="en-IN" b="1" dirty="0"/>
              <a:t>B(x</a:t>
            </a:r>
            <a:r>
              <a:rPr lang="en-IN" b="1" dirty="0" smtClean="0"/>
              <a:t>))</a:t>
            </a:r>
          </a:p>
          <a:p>
            <a:r>
              <a:rPr lang="en-IN" b="1" dirty="0" err="1" smtClean="0"/>
              <a:t>Eg</a:t>
            </a:r>
            <a:r>
              <a:rPr lang="en-IN" b="1" dirty="0"/>
              <a:t>: </a:t>
            </a:r>
            <a:r>
              <a:rPr lang="pt-BR" dirty="0"/>
              <a:t>A = {( X</a:t>
            </a:r>
            <a:r>
              <a:rPr lang="pt-BR" baseline="-25000" dirty="0"/>
              <a:t>1</a:t>
            </a:r>
            <a:r>
              <a:rPr lang="pt-BR" dirty="0"/>
              <a:t>, 0.6 ), (X</a:t>
            </a:r>
            <a:r>
              <a:rPr lang="pt-BR" baseline="-25000" dirty="0"/>
              <a:t>2</a:t>
            </a:r>
            <a:r>
              <a:rPr lang="pt-BR" dirty="0"/>
              <a:t>, 0.2), (X</a:t>
            </a:r>
            <a:r>
              <a:rPr lang="pt-BR" baseline="-25000" dirty="0"/>
              <a:t>3</a:t>
            </a:r>
            <a:r>
              <a:rPr lang="pt-BR" dirty="0"/>
              <a:t>, 1), (X</a:t>
            </a:r>
            <a:r>
              <a:rPr lang="pt-BR" baseline="-25000" dirty="0"/>
              <a:t>4</a:t>
            </a:r>
            <a:r>
              <a:rPr lang="pt-BR" dirty="0"/>
              <a:t>, 0.4)} </a:t>
            </a:r>
          </a:p>
          <a:p>
            <a:pPr marL="457207" lvl="1" indent="0">
              <a:buNone/>
            </a:pPr>
            <a:r>
              <a:rPr lang="pt-BR" dirty="0"/>
              <a:t>	</a:t>
            </a:r>
            <a:r>
              <a:rPr lang="pl-PL" dirty="0"/>
              <a:t>B = {( X</a:t>
            </a:r>
            <a:r>
              <a:rPr lang="pl-PL" baseline="-25000" dirty="0"/>
              <a:t>1</a:t>
            </a:r>
            <a:r>
              <a:rPr lang="pl-PL" dirty="0"/>
              <a:t>, 0.1), (X</a:t>
            </a:r>
            <a:r>
              <a:rPr lang="pl-PL" baseline="-25000" dirty="0"/>
              <a:t>2</a:t>
            </a:r>
            <a:r>
              <a:rPr lang="pl-PL" dirty="0"/>
              <a:t>, 0.8), (X</a:t>
            </a:r>
            <a:r>
              <a:rPr lang="pl-PL" baseline="-25000" dirty="0"/>
              <a:t>3</a:t>
            </a:r>
            <a:r>
              <a:rPr lang="pl-PL" dirty="0"/>
              <a:t>, 0), (X</a:t>
            </a:r>
            <a:r>
              <a:rPr lang="pl-PL" baseline="-25000" dirty="0"/>
              <a:t>4</a:t>
            </a:r>
            <a:r>
              <a:rPr lang="pl-PL" dirty="0"/>
              <a:t>, 0.9)}</a:t>
            </a:r>
            <a:r>
              <a:rPr lang="en-IN" dirty="0"/>
              <a:t>, </a:t>
            </a:r>
            <a:endParaRPr lang="en-IN" dirty="0" smtClean="0"/>
          </a:p>
          <a:p>
            <a:pPr marL="457207" lvl="1" indent="0">
              <a:buNone/>
            </a:pPr>
            <a:r>
              <a:rPr lang="en-IN" dirty="0" smtClean="0"/>
              <a:t>Then, A</a:t>
            </a:r>
            <a:r>
              <a:rPr lang="en-IN" b="1" dirty="0"/>
              <a:t>∩</a:t>
            </a:r>
            <a:r>
              <a:rPr lang="en-IN" dirty="0"/>
              <a:t>B </a:t>
            </a:r>
            <a:r>
              <a:rPr lang="en-IN" dirty="0"/>
              <a:t>== {( X1, 0.1), (X2, </a:t>
            </a:r>
            <a:r>
              <a:rPr lang="en-IN" dirty="0" smtClean="0"/>
              <a:t>0.2), </a:t>
            </a:r>
            <a:r>
              <a:rPr lang="en-IN" dirty="0"/>
              <a:t>(X3, 0), (X4, </a:t>
            </a:r>
            <a:r>
              <a:rPr lang="en-IN" dirty="0" smtClean="0"/>
              <a:t>0.4)}</a:t>
            </a:r>
            <a:endParaRPr lang="en-IN" dirty="0"/>
          </a:p>
          <a:p>
            <a:r>
              <a:rPr lang="en-IN" b="1" dirty="0" smtClean="0"/>
              <a:t>3</a:t>
            </a:r>
            <a:r>
              <a:rPr lang="en-IN" b="1" dirty="0"/>
              <a:t>. Complement </a:t>
            </a:r>
            <a:r>
              <a:rPr lang="en-IN" b="1" dirty="0" smtClean="0"/>
              <a:t>Operation:</a:t>
            </a:r>
            <a:r>
              <a:rPr lang="el-GR" b="1" dirty="0"/>
              <a:t>μ</a:t>
            </a:r>
            <a:r>
              <a:rPr lang="en-IN" b="1" dirty="0"/>
              <a:t>Ā(x) = 1-</a:t>
            </a:r>
            <a:r>
              <a:rPr lang="el-GR" b="1" dirty="0"/>
              <a:t>μ</a:t>
            </a:r>
            <a:r>
              <a:rPr lang="en-IN" b="1" dirty="0" smtClean="0"/>
              <a:t>A(x) </a:t>
            </a:r>
          </a:p>
          <a:p>
            <a:r>
              <a:rPr lang="en-IN" b="1" dirty="0" err="1" smtClean="0"/>
              <a:t>Eg</a:t>
            </a:r>
            <a:r>
              <a:rPr lang="en-IN" b="1" dirty="0" smtClean="0"/>
              <a:t>: </a:t>
            </a:r>
            <a:r>
              <a:rPr lang="pt-BR" dirty="0"/>
              <a:t>A = {( X</a:t>
            </a:r>
            <a:r>
              <a:rPr lang="pt-BR" baseline="-25000" dirty="0"/>
              <a:t>1</a:t>
            </a:r>
            <a:r>
              <a:rPr lang="pt-BR" dirty="0"/>
              <a:t>, 0.3 ), (X</a:t>
            </a:r>
            <a:r>
              <a:rPr lang="pt-BR" baseline="-25000" dirty="0"/>
              <a:t>2</a:t>
            </a:r>
            <a:r>
              <a:rPr lang="pt-BR" dirty="0"/>
              <a:t>, 0.8), (X</a:t>
            </a:r>
            <a:r>
              <a:rPr lang="pt-BR" baseline="-25000" dirty="0"/>
              <a:t>3</a:t>
            </a:r>
            <a:r>
              <a:rPr lang="pt-BR" dirty="0"/>
              <a:t>, 0.5), (X</a:t>
            </a:r>
            <a:r>
              <a:rPr lang="pt-BR" baseline="-25000" dirty="0"/>
              <a:t>4</a:t>
            </a:r>
            <a:r>
              <a:rPr lang="pt-BR" dirty="0"/>
              <a:t>, 0.1</a:t>
            </a:r>
            <a:r>
              <a:rPr lang="pt-BR" dirty="0" smtClean="0"/>
              <a:t>)}</a:t>
            </a:r>
          </a:p>
          <a:p>
            <a:r>
              <a:rPr lang="pt-BR" sz="1800" dirty="0"/>
              <a:t>Then, Ā= {( X1, 0.7 ), (X2, 0.2), (X3, 0.5), (X4, 0.9)}</a:t>
            </a:r>
            <a:endParaRPr lang="en-IN" sz="1800" dirty="0"/>
          </a:p>
          <a:p>
            <a:endParaRPr lang="en-IN" dirty="0"/>
          </a:p>
        </p:txBody>
      </p:sp>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333333"/>
                </a:solidFill>
                <a:effectLst/>
                <a:latin typeface="Arial Unicode MS"/>
              </a:rPr>
              <a:t>μ</a:t>
            </a:r>
            <a:r>
              <a:rPr kumimoji="0" lang="en-US" altLang="en-US" sz="1200" b="0" i="0" u="none" strike="noStrike" cap="none" normalizeH="0" baseline="-30000" smtClean="0">
                <a:ln>
                  <a:noFill/>
                </a:ln>
                <a:solidFill>
                  <a:srgbClr val="333333"/>
                </a:solidFill>
                <a:effectLst/>
                <a:latin typeface="Arial Unicode MS"/>
              </a:rPr>
              <a:t>Ā</a:t>
            </a:r>
            <a:r>
              <a:rPr kumimoji="0" lang="en-US" altLang="en-US" sz="1200" b="0" i="0" u="none" strike="noStrike" cap="none" normalizeH="0" baseline="0" smtClean="0">
                <a:ln>
                  <a:noFill/>
                </a:ln>
                <a:solidFill>
                  <a:srgbClr val="333333"/>
                </a:solidFill>
                <a:effectLst/>
                <a:latin typeface="Arial Unicode MS"/>
              </a:rPr>
              <a:t>(x) = 1-μ</a:t>
            </a:r>
            <a:r>
              <a:rPr kumimoji="0" lang="en-US" altLang="en-US" sz="1200" b="0" i="0" u="none" strike="noStrike" cap="none" normalizeH="0" baseline="-30000" smtClean="0">
                <a:ln>
                  <a:noFill/>
                </a:ln>
                <a:solidFill>
                  <a:srgbClr val="333333"/>
                </a:solidFill>
                <a:effectLst/>
                <a:latin typeface="Arial Unicode MS"/>
              </a:rPr>
              <a:t>A</a:t>
            </a:r>
            <a:r>
              <a:rPr kumimoji="0" lang="en-US" altLang="en-US" sz="1200" b="0" i="0" u="none" strike="noStrike" cap="none" normalizeH="0" baseline="0" smtClean="0">
                <a:ln>
                  <a:noFill/>
                </a:ln>
                <a:solidFill>
                  <a:srgbClr val="333333"/>
                </a:solidFill>
                <a:effectLst/>
                <a:latin typeface="Arial Unicode MS"/>
              </a:rPr>
              <a:t>(x),</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1571024" y="1913164"/>
            <a:ext cx="2361784" cy="304800"/>
          </a:xfrm>
          <a:prstGeom prst="rect">
            <a:avLst/>
          </a:prstGeom>
        </p:spPr>
      </p:pic>
    </p:spTree>
    <p:extLst>
      <p:ext uri="{BB962C8B-B14F-4D97-AF65-F5344CB8AC3E}">
        <p14:creationId xmlns:p14="http://schemas.microsoft.com/office/powerpoint/2010/main" val="2825381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014" y="177510"/>
            <a:ext cx="9407173" cy="719134"/>
          </a:xfrm>
        </p:spPr>
        <p:txBody>
          <a:bodyPr/>
          <a:lstStyle/>
          <a:p>
            <a:r>
              <a:rPr lang="en-IN" dirty="0"/>
              <a:t>Applications of Fuzzy Logic</a:t>
            </a:r>
            <a:br>
              <a:rPr lang="en-IN" dirty="0"/>
            </a:br>
            <a:endParaRPr lang="en-IN" dirty="0"/>
          </a:p>
        </p:txBody>
      </p:sp>
      <p:sp>
        <p:nvSpPr>
          <p:cNvPr id="3" name="Content Placeholder 2"/>
          <p:cNvSpPr>
            <a:spLocks noGrp="1"/>
          </p:cNvSpPr>
          <p:nvPr>
            <p:ph idx="1"/>
          </p:nvPr>
        </p:nvSpPr>
        <p:spPr>
          <a:xfrm>
            <a:off x="1103599" y="896644"/>
            <a:ext cx="9460827" cy="5961356"/>
          </a:xfrm>
        </p:spPr>
        <p:txBody>
          <a:bodyPr>
            <a:normAutofit fontScale="77500" lnSpcReduction="20000"/>
          </a:bodyPr>
          <a:lstStyle/>
          <a:p>
            <a:r>
              <a:rPr lang="en-US" dirty="0"/>
              <a:t>It is used in </a:t>
            </a:r>
            <a:r>
              <a:rPr lang="en-US" b="1" dirty="0"/>
              <a:t>Businesses</a:t>
            </a:r>
            <a:r>
              <a:rPr lang="en-US" dirty="0"/>
              <a:t> for decision-making support system.</a:t>
            </a:r>
          </a:p>
          <a:p>
            <a:r>
              <a:rPr lang="en-US" dirty="0"/>
              <a:t>It is used in </a:t>
            </a:r>
            <a:r>
              <a:rPr lang="en-US" b="1" dirty="0" err="1"/>
              <a:t>Automative</a:t>
            </a:r>
            <a:r>
              <a:rPr lang="en-US" b="1" dirty="0"/>
              <a:t> systems</a:t>
            </a:r>
            <a:r>
              <a:rPr lang="en-US" dirty="0"/>
              <a:t> for controlling the traffic and speed, and for improving the efficiency of automatic transmissions. </a:t>
            </a:r>
            <a:r>
              <a:rPr lang="en-US" b="1" dirty="0" err="1"/>
              <a:t>Automative</a:t>
            </a:r>
            <a:r>
              <a:rPr lang="en-US" b="1" dirty="0"/>
              <a:t> systems</a:t>
            </a:r>
            <a:r>
              <a:rPr lang="en-US" dirty="0"/>
              <a:t> also use the shift scheduling method for automatic transmissions.</a:t>
            </a:r>
          </a:p>
          <a:p>
            <a:r>
              <a:rPr lang="en-US" dirty="0"/>
              <a:t>This concept is also used in the </a:t>
            </a:r>
            <a:r>
              <a:rPr lang="en-US" b="1" dirty="0" err="1"/>
              <a:t>Defence</a:t>
            </a:r>
            <a:r>
              <a:rPr lang="en-US" dirty="0"/>
              <a:t> in various areas. </a:t>
            </a:r>
            <a:r>
              <a:rPr lang="en-US" dirty="0" err="1"/>
              <a:t>Defence</a:t>
            </a:r>
            <a:r>
              <a:rPr lang="en-US" dirty="0"/>
              <a:t> mainly uses the Fuzzy logic systems for underwater target recognition and the automatic target recognition of thermal infrared images.</a:t>
            </a:r>
          </a:p>
          <a:p>
            <a:r>
              <a:rPr lang="en-US" dirty="0"/>
              <a:t>It is also widely used in the </a:t>
            </a:r>
            <a:r>
              <a:rPr lang="en-US" b="1" dirty="0"/>
              <a:t>Pattern Recognition and Classification</a:t>
            </a:r>
            <a:r>
              <a:rPr lang="en-US" dirty="0"/>
              <a:t> in the form of Fuzzy logic-based recognition and handwriting recognition. It is also used in the searching of fuzzy images.</a:t>
            </a:r>
          </a:p>
          <a:p>
            <a:r>
              <a:rPr lang="en-US" dirty="0"/>
              <a:t>Fuzzy logic systems also used in </a:t>
            </a:r>
            <a:r>
              <a:rPr lang="en-US" b="1" dirty="0"/>
              <a:t>Securities</a:t>
            </a:r>
            <a:r>
              <a:rPr lang="en-US" dirty="0"/>
              <a:t>.</a:t>
            </a:r>
          </a:p>
          <a:p>
            <a:r>
              <a:rPr lang="en-US" dirty="0"/>
              <a:t>It is also used in </a:t>
            </a:r>
            <a:r>
              <a:rPr lang="en-US" b="1" dirty="0"/>
              <a:t>microwave oven</a:t>
            </a:r>
            <a:r>
              <a:rPr lang="en-US" dirty="0"/>
              <a:t> for setting the lunes power and cooking strategy.</a:t>
            </a:r>
          </a:p>
          <a:p>
            <a:r>
              <a:rPr lang="en-US" dirty="0"/>
              <a:t>This technique is also used in the area of </a:t>
            </a:r>
            <a:r>
              <a:rPr lang="en-US" b="1" dirty="0"/>
              <a:t>modern control systems</a:t>
            </a:r>
            <a:r>
              <a:rPr lang="en-US" dirty="0"/>
              <a:t> such as expert systems.</a:t>
            </a:r>
          </a:p>
          <a:p>
            <a:r>
              <a:rPr lang="en-US" b="1" dirty="0"/>
              <a:t>Finance</a:t>
            </a:r>
            <a:r>
              <a:rPr lang="en-US" dirty="0"/>
              <a:t> is also another application where this concept is used for predicting the stock market, and for managing the funds.</a:t>
            </a:r>
          </a:p>
          <a:p>
            <a:r>
              <a:rPr lang="en-US" dirty="0"/>
              <a:t>It is also used for controlling the brakes.</a:t>
            </a:r>
          </a:p>
          <a:p>
            <a:r>
              <a:rPr lang="en-US" dirty="0"/>
              <a:t>It is also used in the </a:t>
            </a:r>
            <a:r>
              <a:rPr lang="en-US" b="1" dirty="0"/>
              <a:t>industries of chemicals</a:t>
            </a:r>
            <a:r>
              <a:rPr lang="en-US" dirty="0"/>
              <a:t> for controlling the </a:t>
            </a:r>
            <a:r>
              <a:rPr lang="en-US" dirty="0" err="1"/>
              <a:t>ph</a:t>
            </a:r>
            <a:r>
              <a:rPr lang="en-US" dirty="0"/>
              <a:t>, and chemical distillation process.</a:t>
            </a:r>
          </a:p>
          <a:p>
            <a:r>
              <a:rPr lang="en-US" dirty="0"/>
              <a:t>It is also used in the </a:t>
            </a:r>
            <a:r>
              <a:rPr lang="en-US" b="1" dirty="0"/>
              <a:t>industries of manufacturing</a:t>
            </a:r>
            <a:r>
              <a:rPr lang="en-US" dirty="0"/>
              <a:t> for the optimization of milk and cheese production.</a:t>
            </a:r>
          </a:p>
          <a:p>
            <a:r>
              <a:rPr lang="en-US" dirty="0"/>
              <a:t>It is also used in the vacuum cleaners, and the timings of washing machines.</a:t>
            </a:r>
          </a:p>
          <a:p>
            <a:r>
              <a:rPr lang="en-US" dirty="0"/>
              <a:t>It is also used in heaters, air conditioners, and humidifiers</a:t>
            </a:r>
            <a:r>
              <a:rPr lang="en-US" dirty="0" smtClean="0"/>
              <a:t>.</a:t>
            </a:r>
            <a:endParaRPr lang="en-US" dirty="0"/>
          </a:p>
        </p:txBody>
      </p:sp>
    </p:spTree>
    <p:extLst>
      <p:ext uri="{BB962C8B-B14F-4D97-AF65-F5344CB8AC3E}">
        <p14:creationId xmlns:p14="http://schemas.microsoft.com/office/powerpoint/2010/main" val="3697916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600" y="257453"/>
            <a:ext cx="8948872" cy="5990954"/>
          </a:xfrm>
        </p:spPr>
        <p:txBody>
          <a:bodyP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marL="0" indent="0" algn="ctr">
              <a:buNone/>
            </a:pPr>
            <a:r>
              <a:rPr lang="en-IN" sz="4400" dirty="0" smtClean="0"/>
              <a:t>THANK YOU!</a:t>
            </a:r>
            <a:endParaRPr lang="en-IN" sz="4400" dirty="0"/>
          </a:p>
        </p:txBody>
      </p:sp>
    </p:spTree>
    <p:extLst>
      <p:ext uri="{BB962C8B-B14F-4D97-AF65-F5344CB8AC3E}">
        <p14:creationId xmlns:p14="http://schemas.microsoft.com/office/powerpoint/2010/main" val="248577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 Knowledge-Based Agent</a:t>
            </a:r>
          </a:p>
        </p:txBody>
      </p:sp>
      <p:sp>
        <p:nvSpPr>
          <p:cNvPr id="3" name="Content Placeholder 2"/>
          <p:cNvSpPr>
            <a:spLocks noGrp="1"/>
          </p:cNvSpPr>
          <p:nvPr>
            <p:ph idx="1"/>
          </p:nvPr>
        </p:nvSpPr>
        <p:spPr>
          <a:xfrm>
            <a:off x="1981200" y="1853248"/>
            <a:ext cx="8229600" cy="4776152"/>
          </a:xfrm>
        </p:spPr>
        <p:txBody>
          <a:bodyPr>
            <a:normAutofit fontScale="85000" lnSpcReduction="10000"/>
          </a:bodyPr>
          <a:lstStyle/>
          <a:p>
            <a:r>
              <a:rPr lang="en-US" dirty="0"/>
              <a:t>We previously talked about applications of search but not about methods of formalizing the problem. </a:t>
            </a:r>
          </a:p>
          <a:p>
            <a:r>
              <a:rPr lang="en-US" dirty="0"/>
              <a:t>Now we look at extended capabilities to general logical reasoning. </a:t>
            </a:r>
          </a:p>
          <a:p>
            <a:r>
              <a:rPr lang="en-US" dirty="0"/>
              <a:t>Here is one knowledge representation: logical expressions. </a:t>
            </a:r>
          </a:p>
          <a:p>
            <a:r>
              <a:rPr lang="en-US" dirty="0"/>
              <a:t>A knowledge-based agent must be able to </a:t>
            </a:r>
          </a:p>
          <a:p>
            <a:pPr lvl="1"/>
            <a:r>
              <a:rPr lang="en-US" dirty="0"/>
              <a:t>Represent states, actions, etc. </a:t>
            </a:r>
          </a:p>
          <a:p>
            <a:pPr lvl="1"/>
            <a:r>
              <a:rPr lang="en-US" dirty="0"/>
              <a:t>Incorporate new percepts </a:t>
            </a:r>
          </a:p>
          <a:p>
            <a:pPr lvl="1"/>
            <a:r>
              <a:rPr lang="en-US" dirty="0"/>
              <a:t>Update internal representations of the world </a:t>
            </a:r>
          </a:p>
          <a:p>
            <a:pPr lvl="1"/>
            <a:r>
              <a:rPr lang="en-US" dirty="0"/>
              <a:t>Deduce hidden properties about the world </a:t>
            </a:r>
          </a:p>
          <a:p>
            <a:pPr lvl="1"/>
            <a:r>
              <a:rPr lang="en-US" dirty="0"/>
              <a:t>Deduce appropriate actions </a:t>
            </a:r>
          </a:p>
          <a:p>
            <a:r>
              <a:rPr lang="en-US" dirty="0"/>
              <a:t>We will </a:t>
            </a:r>
          </a:p>
          <a:p>
            <a:pPr lvl="1"/>
            <a:r>
              <a:rPr lang="en-US" dirty="0"/>
              <a:t>Describe properties of languages to use for logical reasoning </a:t>
            </a:r>
          </a:p>
          <a:p>
            <a:pPr lvl="1"/>
            <a:r>
              <a:rPr lang="en-US" dirty="0"/>
              <a:t>Describe techniques for deducing new information from current information </a:t>
            </a:r>
          </a:p>
          <a:p>
            <a:pPr lvl="1"/>
            <a:r>
              <a:rPr lang="en-US" dirty="0"/>
              <a:t>Apply search to deduce (or learn) specifically needed information </a:t>
            </a:r>
          </a:p>
        </p:txBody>
      </p:sp>
    </p:spTree>
    <p:extLst>
      <p:ext uri="{BB962C8B-B14F-4D97-AF65-F5344CB8AC3E}">
        <p14:creationId xmlns:p14="http://schemas.microsoft.com/office/powerpoint/2010/main" val="48796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38200"/>
          </a:xfrm>
        </p:spPr>
        <p:txBody>
          <a:bodyPr/>
          <a:lstStyle/>
          <a:p>
            <a:r>
              <a:rPr lang="en-US" dirty="0">
                <a:solidFill>
                  <a:srgbClr val="FF0000"/>
                </a:solidFill>
              </a:rPr>
              <a:t>The </a:t>
            </a:r>
            <a:r>
              <a:rPr lang="en-US" dirty="0" err="1">
                <a:solidFill>
                  <a:srgbClr val="FF0000"/>
                </a:solidFill>
              </a:rPr>
              <a:t>Wumpus</a:t>
            </a:r>
            <a:r>
              <a:rPr lang="en-US" dirty="0">
                <a:solidFill>
                  <a:srgbClr val="FF0000"/>
                </a:solidFill>
              </a:rPr>
              <a:t> World Environment</a:t>
            </a:r>
          </a:p>
        </p:txBody>
      </p:sp>
      <p:pic>
        <p:nvPicPr>
          <p:cNvPr id="2050" name="Picture 2"/>
          <p:cNvPicPr>
            <a:picLocks noChangeAspect="1" noChangeArrowheads="1"/>
          </p:cNvPicPr>
          <p:nvPr/>
        </p:nvPicPr>
        <p:blipFill>
          <a:blip r:embed="rId3" cstate="print"/>
          <a:srcRect/>
          <a:stretch>
            <a:fillRect/>
          </a:stretch>
        </p:blipFill>
        <p:spPr bwMode="auto">
          <a:xfrm>
            <a:off x="1524000" y="742950"/>
            <a:ext cx="5601180" cy="61150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7102044" y="1828801"/>
            <a:ext cx="3565956" cy="3886200"/>
          </a:xfrm>
          <a:prstGeom prst="rect">
            <a:avLst/>
          </a:prstGeom>
          <a:noFill/>
          <a:ln w="9525">
            <a:noFill/>
            <a:miter lim="800000"/>
            <a:headEnd/>
            <a:tailEnd/>
          </a:ln>
          <a:effectLst/>
        </p:spPr>
      </p:pic>
    </p:spTree>
    <p:extLst>
      <p:ext uri="{BB962C8B-B14F-4D97-AF65-F5344CB8AC3E}">
        <p14:creationId xmlns:p14="http://schemas.microsoft.com/office/powerpoint/2010/main" val="328319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Percepts</a:t>
            </a:r>
          </a:p>
        </p:txBody>
      </p:sp>
      <p:pic>
        <p:nvPicPr>
          <p:cNvPr id="3074" name="Picture 2"/>
          <p:cNvPicPr>
            <a:picLocks noChangeAspect="1" noChangeArrowheads="1"/>
          </p:cNvPicPr>
          <p:nvPr/>
        </p:nvPicPr>
        <p:blipFill>
          <a:blip r:embed="rId3" cstate="print"/>
          <a:srcRect/>
          <a:stretch>
            <a:fillRect/>
          </a:stretch>
        </p:blipFill>
        <p:spPr bwMode="auto">
          <a:xfrm>
            <a:off x="3714750" y="1524000"/>
            <a:ext cx="4762500" cy="3810000"/>
          </a:xfrm>
          <a:prstGeom prst="rect">
            <a:avLst/>
          </a:prstGeom>
          <a:noFill/>
          <a:ln w="9525">
            <a:noFill/>
            <a:miter lim="800000"/>
            <a:headEnd/>
            <a:tailEnd/>
          </a:ln>
          <a:effectLst/>
        </p:spPr>
      </p:pic>
    </p:spTree>
    <p:extLst>
      <p:ext uri="{BB962C8B-B14F-4D97-AF65-F5344CB8AC3E}">
        <p14:creationId xmlns:p14="http://schemas.microsoft.com/office/powerpoint/2010/main" val="89797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WW Agent Description</a:t>
            </a:r>
          </a:p>
        </p:txBody>
      </p:sp>
      <p:sp>
        <p:nvSpPr>
          <p:cNvPr id="5" name="Content Placeholder 4"/>
          <p:cNvSpPr>
            <a:spLocks noGrp="1"/>
          </p:cNvSpPr>
          <p:nvPr>
            <p:ph idx="1"/>
          </p:nvPr>
        </p:nvSpPr>
        <p:spPr>
          <a:xfrm>
            <a:off x="1524000" y="1295400"/>
            <a:ext cx="4648200" cy="5562600"/>
          </a:xfrm>
        </p:spPr>
        <p:txBody>
          <a:bodyPr>
            <a:normAutofit fontScale="85000" lnSpcReduction="10000"/>
          </a:bodyPr>
          <a:lstStyle/>
          <a:p>
            <a:r>
              <a:rPr lang="en-US" dirty="0"/>
              <a:t>Performance measure</a:t>
            </a:r>
          </a:p>
          <a:p>
            <a:pPr lvl="1"/>
            <a:r>
              <a:rPr lang="en-US" dirty="0"/>
              <a:t>gold +1000, death -1000</a:t>
            </a:r>
          </a:p>
          <a:p>
            <a:pPr lvl="1"/>
            <a:r>
              <a:rPr lang="en-US" dirty="0"/>
              <a:t>-1 per step, -10 for using arrow</a:t>
            </a:r>
          </a:p>
          <a:p>
            <a:r>
              <a:rPr lang="en-US" dirty="0"/>
              <a:t>Environment</a:t>
            </a:r>
          </a:p>
          <a:p>
            <a:pPr lvl="1"/>
            <a:r>
              <a:rPr lang="en-US" dirty="0"/>
              <a:t>Squares adjacent to </a:t>
            </a:r>
            <a:r>
              <a:rPr lang="en-US" dirty="0" err="1"/>
              <a:t>wumpus</a:t>
            </a:r>
            <a:r>
              <a:rPr lang="en-US" dirty="0"/>
              <a:t> are smelly</a:t>
            </a:r>
          </a:p>
          <a:p>
            <a:pPr lvl="1"/>
            <a:r>
              <a:rPr lang="en-US" dirty="0"/>
              <a:t>Squares adjacent to pit are breezy</a:t>
            </a:r>
          </a:p>
          <a:p>
            <a:pPr lvl="1"/>
            <a:r>
              <a:rPr lang="en-US" dirty="0"/>
              <a:t>Glitter </a:t>
            </a:r>
            <a:r>
              <a:rPr lang="en-US" dirty="0" err="1"/>
              <a:t>iff</a:t>
            </a:r>
            <a:r>
              <a:rPr lang="en-US" dirty="0"/>
              <a:t> gold is in same square</a:t>
            </a:r>
          </a:p>
          <a:p>
            <a:pPr lvl="1"/>
            <a:r>
              <a:rPr lang="en-US" dirty="0"/>
              <a:t>Shooting kills </a:t>
            </a:r>
            <a:r>
              <a:rPr lang="en-US" dirty="0" err="1"/>
              <a:t>wumpus</a:t>
            </a:r>
            <a:r>
              <a:rPr lang="en-US" dirty="0"/>
              <a:t> if agent facing it</a:t>
            </a:r>
          </a:p>
          <a:p>
            <a:pPr lvl="1"/>
            <a:r>
              <a:rPr lang="en-US" dirty="0"/>
              <a:t>Shooting uses up only arrow</a:t>
            </a:r>
          </a:p>
          <a:p>
            <a:pPr lvl="1"/>
            <a:r>
              <a:rPr lang="en-US" dirty="0"/>
              <a:t>Grabbing picks up gold if in same square</a:t>
            </a:r>
          </a:p>
          <a:p>
            <a:pPr lvl="1"/>
            <a:r>
              <a:rPr lang="en-US" dirty="0"/>
              <a:t>Releasing drops gold in same square</a:t>
            </a:r>
          </a:p>
          <a:p>
            <a:r>
              <a:rPr lang="en-US" dirty="0">
                <a:solidFill>
                  <a:schemeClr val="accent5"/>
                </a:solidFill>
              </a:rPr>
              <a:t>Actuators</a:t>
            </a:r>
          </a:p>
          <a:p>
            <a:pPr lvl="1"/>
            <a:r>
              <a:rPr lang="en-US" dirty="0"/>
              <a:t>Left turn, right turn, forward, grab, release, shoot</a:t>
            </a:r>
          </a:p>
          <a:p>
            <a:r>
              <a:rPr lang="en-US" dirty="0">
                <a:solidFill>
                  <a:schemeClr val="accent5"/>
                </a:solidFill>
              </a:rPr>
              <a:t>Sensors</a:t>
            </a:r>
          </a:p>
          <a:p>
            <a:pPr lvl="1"/>
            <a:r>
              <a:rPr lang="en-US" dirty="0"/>
              <a:t>Breeze, glitter, smell, bump, scream</a:t>
            </a:r>
          </a:p>
        </p:txBody>
      </p:sp>
      <p:pic>
        <p:nvPicPr>
          <p:cNvPr id="4098" name="Picture 2"/>
          <p:cNvPicPr>
            <a:picLocks noChangeAspect="1" noChangeArrowheads="1"/>
          </p:cNvPicPr>
          <p:nvPr/>
        </p:nvPicPr>
        <p:blipFill>
          <a:blip r:embed="rId3" cstate="print"/>
          <a:srcRect/>
          <a:stretch>
            <a:fillRect/>
          </a:stretch>
        </p:blipFill>
        <p:spPr bwMode="auto">
          <a:xfrm>
            <a:off x="6276976" y="1447800"/>
            <a:ext cx="4391025" cy="4229100"/>
          </a:xfrm>
          <a:prstGeom prst="rect">
            <a:avLst/>
          </a:prstGeom>
          <a:noFill/>
          <a:ln w="9525">
            <a:noFill/>
            <a:miter lim="800000"/>
            <a:headEnd/>
            <a:tailEnd/>
          </a:ln>
          <a:effectLst/>
        </p:spPr>
      </p:pic>
    </p:spTree>
    <p:extLst>
      <p:ext uri="{BB962C8B-B14F-4D97-AF65-F5344CB8AC3E}">
        <p14:creationId xmlns:p14="http://schemas.microsoft.com/office/powerpoint/2010/main" val="163852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WW Environment Properties</a:t>
            </a:r>
          </a:p>
        </p:txBody>
      </p:sp>
      <p:sp>
        <p:nvSpPr>
          <p:cNvPr id="3" name="Content Placeholder 2"/>
          <p:cNvSpPr>
            <a:spLocks noGrp="1"/>
          </p:cNvSpPr>
          <p:nvPr>
            <p:ph sz="half" idx="1"/>
          </p:nvPr>
        </p:nvSpPr>
        <p:spPr/>
        <p:txBody>
          <a:bodyPr/>
          <a:lstStyle/>
          <a:p>
            <a:r>
              <a:rPr lang="en-US" dirty="0"/>
              <a:t>Observable?</a:t>
            </a:r>
          </a:p>
          <a:p>
            <a:pPr lvl="1"/>
            <a:r>
              <a:rPr lang="en-US" dirty="0"/>
              <a:t>Partial</a:t>
            </a:r>
          </a:p>
          <a:p>
            <a:r>
              <a:rPr lang="en-US" dirty="0"/>
              <a:t>Deterministic?</a:t>
            </a:r>
          </a:p>
          <a:p>
            <a:pPr lvl="1"/>
            <a:r>
              <a:rPr lang="en-US" dirty="0"/>
              <a:t>Yes</a:t>
            </a:r>
          </a:p>
          <a:p>
            <a:r>
              <a:rPr lang="en-US" dirty="0"/>
              <a:t>Episodic?</a:t>
            </a:r>
          </a:p>
          <a:p>
            <a:pPr lvl="1"/>
            <a:r>
              <a:rPr lang="en-US" dirty="0"/>
              <a:t>Sequential</a:t>
            </a:r>
          </a:p>
        </p:txBody>
      </p:sp>
      <p:sp>
        <p:nvSpPr>
          <p:cNvPr id="4" name="Content Placeholder 3"/>
          <p:cNvSpPr>
            <a:spLocks noGrp="1"/>
          </p:cNvSpPr>
          <p:nvPr>
            <p:ph sz="half" idx="2"/>
          </p:nvPr>
        </p:nvSpPr>
        <p:spPr/>
        <p:txBody>
          <a:bodyPr/>
          <a:lstStyle/>
          <a:p>
            <a:r>
              <a:rPr lang="en-US" dirty="0"/>
              <a:t>Static?</a:t>
            </a:r>
          </a:p>
          <a:p>
            <a:pPr lvl="1"/>
            <a:r>
              <a:rPr lang="en-US" dirty="0"/>
              <a:t>Yes (for now), </a:t>
            </a:r>
            <a:r>
              <a:rPr lang="en-US" dirty="0" err="1"/>
              <a:t>wumpus</a:t>
            </a:r>
            <a:r>
              <a:rPr lang="en-US" dirty="0"/>
              <a:t> and pits do not move</a:t>
            </a:r>
          </a:p>
          <a:p>
            <a:r>
              <a:rPr lang="en-US" dirty="0"/>
              <a:t>Discrete?</a:t>
            </a:r>
          </a:p>
          <a:p>
            <a:pPr lvl="1"/>
            <a:r>
              <a:rPr lang="en-US" dirty="0"/>
              <a:t>Yes</a:t>
            </a:r>
          </a:p>
          <a:p>
            <a:r>
              <a:rPr lang="en-US" dirty="0"/>
              <a:t>Single agent?</a:t>
            </a:r>
          </a:p>
          <a:p>
            <a:pPr lvl="1"/>
            <a:r>
              <a:rPr lang="en-US" dirty="0"/>
              <a:t>Multi (</a:t>
            </a:r>
            <a:r>
              <a:rPr lang="en-US" dirty="0" err="1"/>
              <a:t>wumpus</a:t>
            </a:r>
            <a:r>
              <a:rPr lang="en-US" dirty="0"/>
              <a:t>, eventually other agents)</a:t>
            </a:r>
          </a:p>
        </p:txBody>
      </p:sp>
    </p:spTree>
    <p:extLst>
      <p:ext uri="{BB962C8B-B14F-4D97-AF65-F5344CB8AC3E}">
        <p14:creationId xmlns:p14="http://schemas.microsoft.com/office/powerpoint/2010/main" val="240756006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2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3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4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7.xml><?xml version="1.0" encoding="utf-8"?>
<a:theme xmlns:a="http://schemas.openxmlformats.org/drawingml/2006/main" name="5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2626</Words>
  <Application>Microsoft Office PowerPoint</Application>
  <PresentationFormat>Widescreen</PresentationFormat>
  <Paragraphs>408</Paragraphs>
  <Slides>49</Slides>
  <Notes>21</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49</vt:i4>
      </vt:variant>
    </vt:vector>
  </HeadingPairs>
  <TitlesOfParts>
    <vt:vector size="69" baseType="lpstr">
      <vt:lpstr>Abadi</vt:lpstr>
      <vt:lpstr>Arial</vt:lpstr>
      <vt:lpstr>Arial Unicode MS</vt:lpstr>
      <vt:lpstr>Calibri</vt:lpstr>
      <vt:lpstr>Calibri Light</vt:lpstr>
      <vt:lpstr>Century Gothic</vt:lpstr>
      <vt:lpstr>Georgia</vt:lpstr>
      <vt:lpstr>inter-bold</vt:lpstr>
      <vt:lpstr>inter-regular</vt:lpstr>
      <vt:lpstr>Roboto</vt:lpstr>
      <vt:lpstr>Times New Roman</vt:lpstr>
      <vt:lpstr>Wingdings</vt:lpstr>
      <vt:lpstr>Wingdings 3</vt:lpstr>
      <vt:lpstr>Office Theme</vt:lpstr>
      <vt:lpstr>Ion</vt:lpstr>
      <vt:lpstr>1_Ion</vt:lpstr>
      <vt:lpstr>2_Ion</vt:lpstr>
      <vt:lpstr>3_Ion</vt:lpstr>
      <vt:lpstr>4_Ion</vt:lpstr>
      <vt:lpstr>5_Ion</vt:lpstr>
      <vt:lpstr>Unit 3</vt:lpstr>
      <vt:lpstr>Disclaimer</vt:lpstr>
      <vt:lpstr>Knowledge Representation</vt:lpstr>
      <vt:lpstr>Role of KR</vt:lpstr>
      <vt:lpstr>A Knowledge-Based Agent</vt:lpstr>
      <vt:lpstr>The Wumpus World Environment</vt:lpstr>
      <vt:lpstr>Percepts</vt:lpstr>
      <vt:lpstr>WW Agent Description</vt:lpstr>
      <vt:lpstr>WW Environment Properties</vt:lpstr>
      <vt:lpstr>Sample Run</vt:lpstr>
      <vt:lpstr>Sample Run</vt:lpstr>
      <vt:lpstr>Sample Run</vt:lpstr>
      <vt:lpstr>Sample Run</vt:lpstr>
      <vt:lpstr>Sample Run</vt:lpstr>
      <vt:lpstr>Sample Run</vt:lpstr>
      <vt:lpstr>Sample Run</vt:lpstr>
      <vt:lpstr>Sample Run</vt:lpstr>
      <vt:lpstr>Sample Run</vt:lpstr>
      <vt:lpstr>The relation between knowledge and intelligence </vt:lpstr>
      <vt:lpstr>AI knowledge cycle</vt:lpstr>
      <vt:lpstr>Representation, Reasoning and Logic</vt:lpstr>
      <vt:lpstr>Entailment</vt:lpstr>
      <vt:lpstr>Entailment Examples</vt:lpstr>
      <vt:lpstr>Techniques of Knowledge Representation in AI</vt:lpstr>
      <vt:lpstr>Logical Representation</vt:lpstr>
      <vt:lpstr>Semantic networks</vt:lpstr>
      <vt:lpstr>Production Rules </vt:lpstr>
      <vt:lpstr>Frame Representation </vt:lpstr>
      <vt:lpstr>Production Rules</vt:lpstr>
      <vt:lpstr>Propositional Logic</vt:lpstr>
      <vt:lpstr>Logical Connectives:  </vt:lpstr>
      <vt:lpstr>First Order Logic</vt:lpstr>
      <vt:lpstr>First Order Logic</vt:lpstr>
      <vt:lpstr>Quantifiers in First-order logic: </vt:lpstr>
      <vt:lpstr>Existential Quantifier: </vt:lpstr>
      <vt:lpstr>Semantic networks</vt:lpstr>
      <vt:lpstr>Production Rules</vt:lpstr>
      <vt:lpstr>Production Rules</vt:lpstr>
      <vt:lpstr>Fuzzy Logic</vt:lpstr>
      <vt:lpstr>Characteristics of Fuzzy Logic</vt:lpstr>
      <vt:lpstr>Architecture of a Fuzzy Logic System</vt:lpstr>
      <vt:lpstr>Description of the components:</vt:lpstr>
      <vt:lpstr>Description of the components:</vt:lpstr>
      <vt:lpstr>Membership Function</vt:lpstr>
      <vt:lpstr>Classical Set Theory vs Fuzzy Set Theory</vt:lpstr>
      <vt:lpstr>Fuzzy Set</vt:lpstr>
      <vt:lpstr>Operations on Fuzzy Set</vt:lpstr>
      <vt:lpstr>Applications of Fuzzy Logic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Dr. Poorva Agrawal</dc:creator>
  <cp:lastModifiedBy>Dr. Poorva Agrawal</cp:lastModifiedBy>
  <cp:revision>11</cp:revision>
  <dcterms:created xsi:type="dcterms:W3CDTF">2024-03-27T04:50:33Z</dcterms:created>
  <dcterms:modified xsi:type="dcterms:W3CDTF">2024-04-03T08:22:09Z</dcterms:modified>
</cp:coreProperties>
</file>