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4"/>
  </p:notes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78" r:id="rId9"/>
    <p:sldId id="275" r:id="rId10"/>
    <p:sldId id="274" r:id="rId11"/>
    <p:sldId id="276" r:id="rId12"/>
    <p:sldId id="271" r:id="rId13"/>
    <p:sldId id="279" r:id="rId14"/>
    <p:sldId id="268" r:id="rId15"/>
    <p:sldId id="269" r:id="rId16"/>
    <p:sldId id="270" r:id="rId17"/>
    <p:sldId id="264" r:id="rId18"/>
    <p:sldId id="265" r:id="rId19"/>
    <p:sldId id="272" r:id="rId20"/>
    <p:sldId id="273" r:id="rId21"/>
    <p:sldId id="277" r:id="rId22"/>
    <p:sldId id="26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8A7D29-F14D-4258-B140-2D17673DF401}" v="1" dt="2024-12-12T13:19:46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01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yas M" userId="344e631f5cf2b3e3" providerId="LiveId" clId="{198A7D29-F14D-4258-B140-2D17673DF401}"/>
    <pc:docChg chg="custSel addSld delSld modSld">
      <pc:chgData name="Shreyas M" userId="344e631f5cf2b3e3" providerId="LiveId" clId="{198A7D29-F14D-4258-B140-2D17673DF401}" dt="2024-12-12T13:22:30.903" v="251" actId="20577"/>
      <pc:docMkLst>
        <pc:docMk/>
      </pc:docMkLst>
      <pc:sldChg chg="modSp del mod">
        <pc:chgData name="Shreyas M" userId="344e631f5cf2b3e3" providerId="LiveId" clId="{198A7D29-F14D-4258-B140-2D17673DF401}" dt="2024-12-12T13:19:49.078" v="4" actId="47"/>
        <pc:sldMkLst>
          <pc:docMk/>
          <pc:sldMk cId="282071861" sldId="256"/>
        </pc:sldMkLst>
        <pc:spChg chg="mod">
          <ac:chgData name="Shreyas M" userId="344e631f5cf2b3e3" providerId="LiveId" clId="{198A7D29-F14D-4258-B140-2D17673DF401}" dt="2024-12-12T13:17:56.246" v="2" actId="27636"/>
          <ac:spMkLst>
            <pc:docMk/>
            <pc:sldMk cId="282071861" sldId="256"/>
            <ac:spMk id="2" creationId="{8D9131C7-7160-8E55-E318-6555FA3222C2}"/>
          </ac:spMkLst>
        </pc:spChg>
      </pc:sldChg>
      <pc:sldChg chg="modSp add mod">
        <pc:chgData name="Shreyas M" userId="344e631f5cf2b3e3" providerId="LiveId" clId="{198A7D29-F14D-4258-B140-2D17673DF401}" dt="2024-12-12T13:22:30.903" v="251" actId="20577"/>
        <pc:sldMkLst>
          <pc:docMk/>
          <pc:sldMk cId="0" sldId="267"/>
        </pc:sldMkLst>
        <pc:spChg chg="mod">
          <ac:chgData name="Shreyas M" userId="344e631f5cf2b3e3" providerId="LiveId" clId="{198A7D29-F14D-4258-B140-2D17673DF401}" dt="2024-12-12T13:21:06.538" v="54" actId="20577"/>
          <ac:spMkLst>
            <pc:docMk/>
            <pc:sldMk cId="0" sldId="267"/>
            <ac:spMk id="95" creationId="{00000000-0000-0000-0000-000000000000}"/>
          </ac:spMkLst>
        </pc:spChg>
        <pc:spChg chg="mod">
          <ac:chgData name="Shreyas M" userId="344e631f5cf2b3e3" providerId="LiveId" clId="{198A7D29-F14D-4258-B140-2D17673DF401}" dt="2024-12-12T13:22:30.903" v="251" actId="20577"/>
          <ac:spMkLst>
            <pc:docMk/>
            <pc:sldMk cId="0" sldId="267"/>
            <ac:spMk id="9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C790F-4C04-4A94-A465-EDDCFDE7A1BE}" type="datetimeFigureOut">
              <a:rPr lang="en-IN" smtClean="0"/>
              <a:pPr/>
              <a:t>13-12-2024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1E516-23D7-44E9-A87E-DB917386FA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67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 of the project</a:t>
            </a:r>
            <a:endParaRPr/>
          </a:p>
        </p:txBody>
      </p:sp>
      <p:sp>
        <p:nvSpPr>
          <p:cNvPr id="89" name="Google Shape;89;p1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 Dept., SET-Jain University</a:t>
            </a:r>
            <a:endParaRPr/>
          </a:p>
        </p:txBody>
      </p:sp>
      <p:sp>
        <p:nvSpPr>
          <p:cNvPr id="90" name="Google Shape;90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</a:t>
            </a:fld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B4B1-7FE4-4705-A584-07925217CFB1}" type="datetimeFigureOut">
              <a:rPr lang="en-IN" smtClean="0"/>
              <a:pPr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58DAE01-2957-497D-A362-56B9877978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64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B4B1-7FE4-4705-A584-07925217CFB1}" type="datetimeFigureOut">
              <a:rPr lang="en-IN" smtClean="0"/>
              <a:pPr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8DAE01-2957-497D-A362-56B9877978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11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B4B1-7FE4-4705-A584-07925217CFB1}" type="datetimeFigureOut">
              <a:rPr lang="en-IN" smtClean="0"/>
              <a:pPr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8DAE01-2957-497D-A362-56B9877978B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8670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B4B1-7FE4-4705-A584-07925217CFB1}" type="datetimeFigureOut">
              <a:rPr lang="en-IN" smtClean="0"/>
              <a:pPr/>
              <a:t>13-12-2024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8DAE01-2957-497D-A362-56B9877978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661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B4B1-7FE4-4705-A584-07925217CFB1}" type="datetimeFigureOut">
              <a:rPr lang="en-IN" smtClean="0"/>
              <a:pPr/>
              <a:t>13-12-2024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8DAE01-2957-497D-A362-56B9877978B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3057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B4B1-7FE4-4705-A584-07925217CFB1}" type="datetimeFigureOut">
              <a:rPr lang="en-IN" smtClean="0"/>
              <a:pPr/>
              <a:t>13-12-2024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8DAE01-2957-497D-A362-56B9877978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411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B4B1-7FE4-4705-A584-07925217CFB1}" type="datetimeFigureOut">
              <a:rPr lang="en-IN" smtClean="0"/>
              <a:pPr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AE01-2957-497D-A362-56B9877978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611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B4B1-7FE4-4705-A584-07925217CFB1}" type="datetimeFigureOut">
              <a:rPr lang="en-IN" smtClean="0"/>
              <a:pPr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AE01-2957-497D-A362-56B9877978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463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4F038-C2F3-2AD5-EF13-F214DEA7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C86B8-58C7-52E2-C25D-04B16770E1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AE027-973D-1D4C-E135-CA3EDA5E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B4B1-7FE4-4705-A584-07925217CFB1}" type="datetimeFigureOut">
              <a:rPr lang="en-IN" smtClean="0"/>
              <a:pPr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2B5D-B7F8-A5E6-A5BB-1E05B614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252F-853A-B0FA-5621-50BE0606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AE01-2957-497D-A362-56B9877978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32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B4B1-7FE4-4705-A584-07925217CFB1}" type="datetimeFigureOut">
              <a:rPr lang="en-IN" smtClean="0"/>
              <a:pPr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AE01-2957-497D-A362-56B9877978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06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B4B1-7FE4-4705-A584-07925217CFB1}" type="datetimeFigureOut">
              <a:rPr lang="en-IN" smtClean="0"/>
              <a:pPr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8DAE01-2957-497D-A362-56B9877978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02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B4B1-7FE4-4705-A584-07925217CFB1}" type="datetimeFigureOut">
              <a:rPr lang="en-IN" smtClean="0"/>
              <a:pPr/>
              <a:t>13-12-2024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8DAE01-2957-497D-A362-56B9877978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59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B4B1-7FE4-4705-A584-07925217CFB1}" type="datetimeFigureOut">
              <a:rPr lang="en-IN" smtClean="0"/>
              <a:pPr/>
              <a:t>13-12-2024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8DAE01-2957-497D-A362-56B9877978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11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B4B1-7FE4-4705-A584-07925217CFB1}" type="datetimeFigureOut">
              <a:rPr lang="en-IN" smtClean="0"/>
              <a:pPr/>
              <a:t>13-12-2024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AE01-2957-497D-A362-56B9877978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8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B4B1-7FE4-4705-A584-07925217CFB1}" type="datetimeFigureOut">
              <a:rPr lang="en-IN" smtClean="0"/>
              <a:pPr/>
              <a:t>13-12-2024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AE01-2957-497D-A362-56B9877978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76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B4B1-7FE4-4705-A584-07925217CFB1}" type="datetimeFigureOut">
              <a:rPr lang="en-IN" smtClean="0"/>
              <a:pPr/>
              <a:t>13-12-2024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AE01-2957-497D-A362-56B9877978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93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B4B1-7FE4-4705-A584-07925217CFB1}" type="datetimeFigureOut">
              <a:rPr lang="en-IN" smtClean="0"/>
              <a:pPr/>
              <a:t>13-12-2024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8DAE01-2957-497D-A362-56B9877978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35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5B4B1-7FE4-4705-A584-07925217CFB1}" type="datetimeFigureOut">
              <a:rPr lang="en-IN" smtClean="0"/>
              <a:pPr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58DAE01-2957-497D-A362-56B9877978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9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/>
        </p:nvSpPr>
        <p:spPr>
          <a:xfrm>
            <a:off x="2400300" y="42863"/>
            <a:ext cx="8153400" cy="8588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Google Shape;95;p5"/>
          <p:cNvSpPr txBox="1">
            <a:spLocks noGrp="1"/>
          </p:cNvSpPr>
          <p:nvPr>
            <p:ph type="subTitle" idx="1"/>
          </p:nvPr>
        </p:nvSpPr>
        <p:spPr>
          <a:xfrm>
            <a:off x="2400300" y="2779713"/>
            <a:ext cx="7772400" cy="73183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ctr">
              <a:spcBef>
                <a:spcPts val="0"/>
              </a:spcBef>
              <a:buSzPts val="2800"/>
            </a:pPr>
            <a:endParaRPr lang="en-IN" sz="2800" b="1" dirty="0">
              <a:solidFill>
                <a:srgbClr val="4204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spcBef>
                <a:spcPts val="0"/>
              </a:spcBef>
              <a:buSzPts val="2800"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Global Covid-19 Analysis Power BI Dashboard </a:t>
            </a:r>
            <a:b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sz="2800" b="1" dirty="0">
              <a:solidFill>
                <a:srgbClr val="4204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SzPts val="2800"/>
            </a:pPr>
            <a:r>
              <a:rPr lang="en-US" sz="2800" b="1" dirty="0">
                <a:solidFill>
                  <a:srgbClr val="420408"/>
                </a:solidFill>
                <a:latin typeface="Calibri"/>
                <a:ea typeface="Calibri"/>
                <a:cs typeface="Calibri"/>
                <a:sym typeface="Calibri"/>
              </a:rPr>
              <a:t>Team No : 42</a:t>
            </a:r>
            <a:endParaRPr dirty="0"/>
          </a:p>
        </p:txBody>
      </p:sp>
      <p:sp>
        <p:nvSpPr>
          <p:cNvPr id="96" name="Google Shape;96;p5"/>
          <p:cNvSpPr txBox="1"/>
          <p:nvPr/>
        </p:nvSpPr>
        <p:spPr>
          <a:xfrm>
            <a:off x="4114800" y="5105400"/>
            <a:ext cx="43485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dirty="0"/>
          </a:p>
          <a:p>
            <a:pPr algn="ctr">
              <a:buClr>
                <a:schemeClr val="dk1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Shailesh B S (</a:t>
            </a:r>
            <a:r>
              <a:rPr lang="en-US" b="1" dirty="0">
                <a:solidFill>
                  <a:schemeClr val="dk1"/>
                </a:solidFill>
              </a:rPr>
              <a:t>ENG22CS0159 </a:t>
            </a: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algn="ctr">
              <a:buClr>
                <a:schemeClr val="dk1"/>
              </a:buClr>
              <a:buSzPts val="1800"/>
            </a:pPr>
            <a:r>
              <a:rPr lang="en-US" b="1" dirty="0">
                <a:solidFill>
                  <a:schemeClr val="dk1"/>
                </a:solidFill>
              </a:rPr>
              <a:t>Siddappa L H </a:t>
            </a: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b="1" dirty="0">
                <a:solidFill>
                  <a:schemeClr val="dk1"/>
                </a:solidFill>
              </a:rPr>
              <a:t>ENG22CS0168</a:t>
            </a: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algn="ctr">
              <a:buClr>
                <a:schemeClr val="dk1"/>
              </a:buClr>
              <a:buSzPts val="1800"/>
            </a:pPr>
            <a:r>
              <a:rPr lang="en-US" b="1" dirty="0" err="1">
                <a:solidFill>
                  <a:schemeClr val="dk1"/>
                </a:solidFill>
              </a:rPr>
              <a:t>Sathvik</a:t>
            </a:r>
            <a:r>
              <a:rPr lang="en-US" b="1" dirty="0">
                <a:solidFill>
                  <a:schemeClr val="dk1"/>
                </a:solidFill>
              </a:rPr>
              <a:t> G R </a:t>
            </a: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b="1" dirty="0">
                <a:solidFill>
                  <a:schemeClr val="dk1"/>
                </a:solidFill>
              </a:rPr>
              <a:t>ENG22CS0154</a:t>
            </a: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algn="ctr">
              <a:buClr>
                <a:schemeClr val="dk1"/>
              </a:buClr>
              <a:buSzPts val="1800"/>
            </a:pPr>
            <a:r>
              <a:rPr lang="en-US" b="1" dirty="0">
                <a:solidFill>
                  <a:schemeClr val="dk1"/>
                </a:solidFill>
              </a:rPr>
              <a:t>Shreyas C M </a:t>
            </a: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b="1" dirty="0">
                <a:solidFill>
                  <a:schemeClr val="dk1"/>
                </a:solidFill>
              </a:rPr>
              <a:t>ENG22CS0166</a:t>
            </a: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endParaRPr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3143250" y="2084387"/>
            <a:ext cx="59055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70C0"/>
              </a:buClr>
              <a:buSzPts val="2400"/>
            </a:pPr>
            <a:r>
              <a:rPr lang="en-US" sz="2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Power BI and RapidMiner</a:t>
            </a:r>
          </a:p>
          <a:p>
            <a:pPr algn="ctr">
              <a:buClr>
                <a:srgbClr val="0070C0"/>
              </a:buClr>
              <a:buSzPts val="2400"/>
            </a:pPr>
            <a:r>
              <a:rPr lang="en-US" sz="2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(5</a:t>
            </a:r>
            <a:r>
              <a:rPr lang="en-US" sz="2400" b="1" baseline="300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Semester Skill Enhancement Course)</a:t>
            </a:r>
            <a:endParaRPr dirty="0"/>
          </a:p>
        </p:txBody>
      </p:sp>
      <p:sp>
        <p:nvSpPr>
          <p:cNvPr id="98" name="Google Shape;98;p5"/>
          <p:cNvSpPr txBox="1"/>
          <p:nvPr/>
        </p:nvSpPr>
        <p:spPr>
          <a:xfrm>
            <a:off x="1905000" y="1319213"/>
            <a:ext cx="8763000" cy="73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D0D47"/>
              </a:buClr>
              <a:buSzPts val="2800"/>
            </a:pPr>
            <a:r>
              <a:rPr lang="en-US" sz="2800" b="1" dirty="0">
                <a:solidFill>
                  <a:srgbClr val="0D0D47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800" b="1" dirty="0">
              <a:solidFill>
                <a:srgbClr val="0D0D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Clr>
                <a:srgbClr val="0D0D47"/>
              </a:buClr>
              <a:buSzPts val="2800"/>
            </a:pPr>
            <a:endParaRPr sz="2800" b="1" dirty="0">
              <a:solidFill>
                <a:srgbClr val="0D0D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5"/>
          <p:cNvSpPr txBox="1"/>
          <p:nvPr/>
        </p:nvSpPr>
        <p:spPr>
          <a:xfrm>
            <a:off x="1947862" y="4529138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buClr>
                <a:srgbClr val="FEFFFF"/>
              </a:buClr>
              <a:buSzPts val="2000"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algn="r">
                <a:buClr>
                  <a:srgbClr val="FEFFFF"/>
                </a:buClr>
                <a:buSzPts val="2000"/>
              </a:pPr>
              <a:t>1</a:t>
            </a:fld>
            <a:endParaRPr/>
          </a:p>
        </p:txBody>
      </p:sp>
      <p:pic>
        <p:nvPicPr>
          <p:cNvPr id="101" name="Google Shape;10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8601" y="185738"/>
            <a:ext cx="3886200" cy="858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62EF-5F6A-4535-0280-E15E6F9D2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56" y="492182"/>
            <a:ext cx="8911687" cy="1280890"/>
          </a:xfrm>
        </p:spPr>
        <p:txBody>
          <a:bodyPr/>
          <a:lstStyle/>
          <a:p>
            <a:r>
              <a:rPr lang="en-GB" dirty="0"/>
              <a:t>Data </a:t>
            </a:r>
            <a:r>
              <a:rPr lang="en-GB" dirty="0" err="1"/>
              <a:t>Modeling</a:t>
            </a:r>
            <a:r>
              <a:rPr lang="en-GB" dirty="0"/>
              <a:t>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E5797-0DCC-8A00-572F-12C6DC8483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3FB953-7918-0229-3C3F-51CE13CDA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898" y="1412543"/>
            <a:ext cx="8574792" cy="521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62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47B8B-AF5A-5C5D-0306-65138C1F1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91" y="282916"/>
            <a:ext cx="8911687" cy="1280890"/>
          </a:xfrm>
        </p:spPr>
        <p:txBody>
          <a:bodyPr/>
          <a:lstStyle/>
          <a:p>
            <a:r>
              <a:rPr lang="en-US" dirty="0"/>
              <a:t>Visualizations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3F64F-B038-54CA-983C-6A1EF026D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40B96-5324-9D58-EFBF-32846BA03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9934"/>
            <a:ext cx="12010622" cy="584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19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                                        </a:t>
            </a:r>
          </a:p>
          <a:p>
            <a:pPr>
              <a:buNone/>
            </a:pPr>
            <a:r>
              <a:rPr lang="en-US" dirty="0"/>
              <a:t>                                                  Global Case Distribution(Map View)</a:t>
            </a:r>
          </a:p>
        </p:txBody>
      </p:sp>
      <p:pic>
        <p:nvPicPr>
          <p:cNvPr id="5" name="Picture 4" descr="worlmap.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062" y="540954"/>
            <a:ext cx="8200409" cy="489013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3F8E-16B4-171C-C035-0E0087EE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22EB-D827-7124-D96D-8EA6A8609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D7C1B3-83A7-6FC3-1534-2A7574A23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987" y="455844"/>
            <a:ext cx="8181833" cy="577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80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447800"/>
            <a:ext cx="8915400" cy="49403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                 Trend Analysis over Time(Line Analysis)</a:t>
            </a:r>
          </a:p>
          <a:p>
            <a:pPr>
              <a:buNone/>
            </a:pPr>
            <a:r>
              <a:rPr lang="en-US" dirty="0"/>
              <a:t>     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Trend Analysis over Time(Line Analysis)</a:t>
            </a:r>
          </a:p>
        </p:txBody>
      </p:sp>
      <p:pic>
        <p:nvPicPr>
          <p:cNvPr id="4" name="Picture 3" descr="line analys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556" y="486960"/>
            <a:ext cx="8082887" cy="50044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               Country wise Comparison</a:t>
            </a:r>
          </a:p>
        </p:txBody>
      </p:sp>
      <p:pic>
        <p:nvPicPr>
          <p:cNvPr id="4" name="Picture 3" descr="countrywise.ca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83" y="838200"/>
            <a:ext cx="7685206" cy="420085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7968CF1-4930-8982-F3B4-CC762501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7512" y="2795516"/>
            <a:ext cx="8915400" cy="38862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                  Total Positive Cases and Death Toll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DCD7FFB-5BD0-5DF4-B74A-52127AB4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830E7F-E4F7-D836-0B40-2A01CCEF2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531" y="1334675"/>
            <a:ext cx="2161052" cy="37288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AD06A5-3BCD-A496-3446-6464C1224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010" y="1282209"/>
            <a:ext cx="2079709" cy="37636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2D2D27-B974-02B1-599E-A8F2432F6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584" y="1245999"/>
            <a:ext cx="2168419" cy="38075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81BC81-9C78-9A4C-CAC8-528A3C39F5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81" y="1348393"/>
            <a:ext cx="2118223" cy="37237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587D16-25BF-37EE-18BC-432D75E0F2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70" y="1348393"/>
            <a:ext cx="2165014" cy="37295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EE7DED5-E5EE-021E-DD43-2D4A80FEF70E}"/>
              </a:ext>
            </a:extLst>
          </p:cNvPr>
          <p:cNvSpPr txBox="1"/>
          <p:nvPr/>
        </p:nvSpPr>
        <p:spPr>
          <a:xfrm>
            <a:off x="373470" y="5424985"/>
            <a:ext cx="216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Africa</a:t>
            </a:r>
            <a:endParaRPr lang="en-IN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07DB88-D3A5-7995-CE7E-9F4E38C908D0}"/>
              </a:ext>
            </a:extLst>
          </p:cNvPr>
          <p:cNvSpPr txBox="1"/>
          <p:nvPr/>
        </p:nvSpPr>
        <p:spPr>
          <a:xfrm>
            <a:off x="2934269" y="5424985"/>
            <a:ext cx="155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Asia</a:t>
            </a:r>
            <a:endParaRPr lang="en-IN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F3C69C-1B62-E5E6-493D-A67A11C5126E}"/>
              </a:ext>
            </a:extLst>
          </p:cNvPr>
          <p:cNvSpPr txBox="1"/>
          <p:nvPr/>
        </p:nvSpPr>
        <p:spPr>
          <a:xfrm>
            <a:off x="5187792" y="5404782"/>
            <a:ext cx="173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Europe</a:t>
            </a:r>
            <a:endParaRPr lang="en-IN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C60728-BA7F-0A70-20C5-118CC50D2CB4}"/>
              </a:ext>
            </a:extLst>
          </p:cNvPr>
          <p:cNvSpPr txBox="1"/>
          <p:nvPr/>
        </p:nvSpPr>
        <p:spPr>
          <a:xfrm>
            <a:off x="7562171" y="5391125"/>
            <a:ext cx="176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America</a:t>
            </a:r>
            <a:endParaRPr lang="en-IN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0F2372-E316-4463-2291-9E6797375634}"/>
              </a:ext>
            </a:extLst>
          </p:cNvPr>
          <p:cNvSpPr txBox="1"/>
          <p:nvPr/>
        </p:nvSpPr>
        <p:spPr>
          <a:xfrm>
            <a:off x="9936512" y="5363829"/>
            <a:ext cx="176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Oceania</a:t>
            </a:r>
            <a:endParaRPr lang="en-IN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E565-B4E6-B360-1CAC-9024CA95E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5B70E-86E5-170B-5B5A-1E37D55F23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Key observations include:</a:t>
            </a:r>
          </a:p>
          <a:p>
            <a:r>
              <a:rPr lang="en-US" dirty="0"/>
              <a:t>1. Regional differences in infection rates.</a:t>
            </a:r>
          </a:p>
          <a:p>
            <a:r>
              <a:rPr lang="en-US" dirty="0"/>
              <a:t>2. Correlation between vaccination rates and decline in cases.</a:t>
            </a:r>
          </a:p>
          <a:p>
            <a:r>
              <a:rPr lang="en-US" dirty="0"/>
              <a:t>3. Predictive trends for future waves or recovery timelines.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6450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5B63-C34E-EDAA-98BB-1937A6704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Status of Certifications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44AD4-332E-8BEB-DAC3-844B88B42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1346200"/>
            <a:ext cx="8915400" cy="3886200"/>
          </a:xfrm>
        </p:spPr>
        <p:txBody>
          <a:bodyPr/>
          <a:lstStyle/>
          <a:p>
            <a:pPr>
              <a:buNone/>
            </a:pPr>
            <a:r>
              <a:rPr lang="en-US" dirty="0"/>
              <a:t>Infosys Springboard Certification: [Status: Completed].</a:t>
            </a:r>
          </a:p>
        </p:txBody>
      </p:sp>
      <p:pic>
        <p:nvPicPr>
          <p:cNvPr id="4" name="Picture 3" descr="scm.springbr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54" y="2101755"/>
            <a:ext cx="5233465" cy="35211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8A249A-60CC-ADDB-5F2A-F5AAF390F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199" y="2149522"/>
            <a:ext cx="6011576" cy="347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76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of Certifications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5712" y="1320800"/>
            <a:ext cx="8915400" cy="38862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5" name="Picture 4" descr="sgr.altai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215" y="1812499"/>
            <a:ext cx="5241310" cy="3724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E2BD8C-FC34-775A-4D77-18B96D3BA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45" y="1777810"/>
            <a:ext cx="5339519" cy="37940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F7218-5A77-F327-ECA0-4853CB4D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Abstract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45C35-B425-3A1E-ED4E-0EC070323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1982" y="2160896"/>
            <a:ext cx="8915400" cy="3886200"/>
          </a:xfrm>
        </p:spPr>
        <p:txBody>
          <a:bodyPr>
            <a:normAutofit/>
          </a:bodyPr>
          <a:lstStyle/>
          <a:p>
            <a:r>
              <a:rPr lang="en-US" sz="2400" dirty="0"/>
              <a:t>This project analyzes global </a:t>
            </a:r>
            <a:r>
              <a:rPr lang="en-US" sz="2400" b="1" dirty="0"/>
              <a:t>COVID-19</a:t>
            </a:r>
            <a:r>
              <a:rPr lang="en-US" sz="2400" dirty="0"/>
              <a:t> data to extract actionable insights using </a:t>
            </a:r>
            <a:r>
              <a:rPr lang="en-US" sz="2400" b="1" dirty="0"/>
              <a:t>Power BI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project focuses on </a:t>
            </a:r>
            <a:r>
              <a:rPr lang="en-US" sz="2400" b="1" dirty="0"/>
              <a:t>data visualization, trend analysis</a:t>
            </a:r>
            <a:r>
              <a:rPr lang="en-US" sz="2400" dirty="0"/>
              <a:t>, and supporting informed </a:t>
            </a:r>
            <a:r>
              <a:rPr lang="en-US" sz="2400" b="1" dirty="0"/>
              <a:t>decision-making.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099542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of Certifications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1912" y="1384300"/>
            <a:ext cx="8915400" cy="3886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6B9274-2FF8-AFEC-B030-244A80432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31" y="1587500"/>
            <a:ext cx="5275274" cy="40694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DB0769-6B8D-DCF3-1829-67A262684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95" y="1982016"/>
            <a:ext cx="5885135" cy="379098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7D6A-4523-3B1C-6738-22A4CB3F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C50C7-9247-04ED-EDB4-5E6B9F8191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37C71-8071-D317-4A7E-747E3DBCC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1" y="1905000"/>
            <a:ext cx="5444020" cy="33778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ECD8B-60A9-A56E-FE4C-21A94DAC6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783" y="1956178"/>
            <a:ext cx="5790934" cy="327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34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30DA8-46C8-E505-45FA-036FDBD51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250" y="705997"/>
            <a:ext cx="8911687" cy="1280890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CADB9-B649-19D4-D1A7-8F2A85BEE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690" y="2074460"/>
            <a:ext cx="10856343" cy="3945340"/>
          </a:xfrm>
        </p:spPr>
        <p:txBody>
          <a:bodyPr/>
          <a:lstStyle/>
          <a:p>
            <a:r>
              <a:rPr lang="en-US" dirty="0"/>
              <a:t>The dashboard provides valuable insights into the COVID-19 pandemic.</a:t>
            </a:r>
          </a:p>
          <a:p>
            <a:r>
              <a:rPr lang="en-US" dirty="0"/>
              <a:t>It highlights the potential for scaling or enhancing with additional data.</a:t>
            </a:r>
          </a:p>
          <a:p>
            <a:r>
              <a:rPr lang="en-US" dirty="0"/>
              <a:t>Call to action for policymakers, healthcare professionals, and researchers.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6760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C6A4-8506-5911-C0CA-DA3F28E4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576343"/>
            <a:ext cx="8911687" cy="1280890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B1C8D-68F4-3066-4EC3-4BC76E7D3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8538"/>
            <a:ext cx="8915400" cy="3886200"/>
          </a:xfrm>
        </p:spPr>
        <p:txBody>
          <a:bodyPr>
            <a:normAutofit/>
          </a:bodyPr>
          <a:lstStyle/>
          <a:p>
            <a:r>
              <a:rPr lang="en-US" sz="2400" dirty="0"/>
              <a:t>The global impact of </a:t>
            </a:r>
            <a:r>
              <a:rPr lang="en-US" sz="2400" b="1" dirty="0"/>
              <a:t>COVID-19</a:t>
            </a:r>
            <a:r>
              <a:rPr lang="en-US" sz="2400" dirty="0"/>
              <a:t> demands comprehensive data analysis to understand patterns, trends, and mitigation strategies.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project addresses the need for accessible dashboards for policymakers and researchers.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2579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D623B-0BEE-54A2-D5BB-11F3A21D4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FA501-6844-06EA-3637-E5E484B73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608161"/>
            <a:ext cx="8915400" cy="3886200"/>
          </a:xfrm>
        </p:spPr>
        <p:txBody>
          <a:bodyPr>
            <a:normAutofit/>
          </a:bodyPr>
          <a:lstStyle/>
          <a:p>
            <a:r>
              <a:rPr lang="en-US" sz="2400" dirty="0"/>
              <a:t>1. Visualize COVID-19 data in an intuitive manner.</a:t>
            </a:r>
          </a:p>
          <a:p>
            <a:endParaRPr lang="en-US" sz="2400" dirty="0"/>
          </a:p>
          <a:p>
            <a:r>
              <a:rPr lang="en-US" sz="2400" dirty="0"/>
              <a:t>2. Identify key trends, patterns, and correlations.</a:t>
            </a:r>
          </a:p>
          <a:p>
            <a:endParaRPr lang="en-US" sz="2400" dirty="0"/>
          </a:p>
          <a:p>
            <a:r>
              <a:rPr lang="en-US" sz="2400" dirty="0"/>
              <a:t>3. Support informed decision-making through actionable insights.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7780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45E66-3CA5-B2E3-10E3-9992F682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Social/Environmental Impact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BE088-2C5B-375A-D551-ED996CE51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1385" y="2167719"/>
            <a:ext cx="9762012" cy="3886200"/>
          </a:xfrm>
        </p:spPr>
        <p:txBody>
          <a:bodyPr>
            <a:normAutofit/>
          </a:bodyPr>
          <a:lstStyle/>
          <a:p>
            <a:r>
              <a:rPr lang="en-US" sz="2400" dirty="0"/>
              <a:t>This project raises awareness about the pandemic's impact, supports data-driven decisions in healthcare and public policy, and encourages better resource allocation during crises.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4019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C1F0-329C-E223-6BA3-29A50C022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7DEDF-AC36-8F22-12B9-A9B299029C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Source: WHO, CDC, or other global health repositories.</a:t>
            </a:r>
          </a:p>
          <a:p>
            <a:endParaRPr lang="en-US" sz="2400" dirty="0"/>
          </a:p>
          <a:p>
            <a:r>
              <a:rPr lang="en-US" sz="2400" dirty="0"/>
              <a:t>Key Features: Country/Region, Date, Total Cases, Deaths, Recoveries, Vaccination Data, Population Metrics.</a:t>
            </a:r>
          </a:p>
          <a:p>
            <a:endParaRPr lang="en-US" sz="2400" dirty="0"/>
          </a:p>
          <a:p>
            <a:r>
              <a:rPr lang="en-US" sz="2400" dirty="0"/>
              <a:t>Period Covered: 2020-2022.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4669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3A862-DB8A-5743-70EE-C1F7B75C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506C6-733C-5ECC-26C1-88E44EB25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0346" y="2010770"/>
            <a:ext cx="8915400" cy="3886200"/>
          </a:xfrm>
        </p:spPr>
        <p:txBody>
          <a:bodyPr>
            <a:normAutofit/>
          </a:bodyPr>
          <a:lstStyle/>
          <a:p>
            <a:r>
              <a:rPr lang="en-US" sz="2400" dirty="0"/>
              <a:t>Steps include data cleaning, transformation, and integration.</a:t>
            </a:r>
          </a:p>
          <a:p>
            <a:endParaRPr lang="en-US" sz="2400" dirty="0"/>
          </a:p>
          <a:p>
            <a:r>
              <a:rPr lang="en-US" sz="2400" dirty="0"/>
              <a:t>Tools Used: Microsoft  Power BI.</a:t>
            </a:r>
          </a:p>
        </p:txBody>
      </p:sp>
    </p:spTree>
    <p:extLst>
      <p:ext uri="{BB962C8B-B14F-4D97-AF65-F5344CB8AC3E}">
        <p14:creationId xmlns:p14="http://schemas.microsoft.com/office/powerpoint/2010/main" val="3562546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1796-8CDB-1346-631D-5A8E7894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52B24-3A64-A8A4-1D12-8BA038840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A6340A-6BC5-EE15-9400-3119634D9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08" y="838200"/>
            <a:ext cx="7841384" cy="554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1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B637-963B-0D61-6418-86330527A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81" y="310211"/>
            <a:ext cx="8911687" cy="1280890"/>
          </a:xfrm>
        </p:spPr>
        <p:txBody>
          <a:bodyPr/>
          <a:lstStyle/>
          <a:p>
            <a:r>
              <a:rPr lang="en-GB" dirty="0"/>
              <a:t>Covid-19 Data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5B0F5-7913-8022-8B1E-0CDF0EE66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E8A02-32CB-1DBC-2EFB-2B7F61CD5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94" y="1326768"/>
            <a:ext cx="10781731" cy="531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255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1006</TotalTime>
  <Words>391</Words>
  <Application>Microsoft Office PowerPoint</Application>
  <PresentationFormat>Widescreen</PresentationFormat>
  <Paragraphs>107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Wisp</vt:lpstr>
      <vt:lpstr>PowerPoint Presentation</vt:lpstr>
      <vt:lpstr>Abstract</vt:lpstr>
      <vt:lpstr>Problem Statement</vt:lpstr>
      <vt:lpstr>Objectives</vt:lpstr>
      <vt:lpstr>Social/Environmental Impact</vt:lpstr>
      <vt:lpstr>Dataset Description</vt:lpstr>
      <vt:lpstr>Data Preprocessing</vt:lpstr>
      <vt:lpstr>PowerPoint Presentation</vt:lpstr>
      <vt:lpstr>Covid-19 Data</vt:lpstr>
      <vt:lpstr>Data Modeling </vt:lpstr>
      <vt:lpstr>Visualizations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</vt:lpstr>
      <vt:lpstr>Status of Certifications</vt:lpstr>
      <vt:lpstr>Status of Certifications</vt:lpstr>
      <vt:lpstr>Status of Certifications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Shreyas M</dc:creator>
  <cp:lastModifiedBy>Sai Prasad H</cp:lastModifiedBy>
  <cp:revision>24</cp:revision>
  <dcterms:created xsi:type="dcterms:W3CDTF">2024-12-12T13:15:41Z</dcterms:created>
  <dcterms:modified xsi:type="dcterms:W3CDTF">2024-12-13T09:27:35Z</dcterms:modified>
</cp:coreProperties>
</file>