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AB01F8-7557-44BE-BD47-0DE96AB28649}">
  <a:tblStyle styleId="{83AB01F8-7557-44BE-BD47-0DE96AB28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766 Course Project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Parallel Computing Techniques for Time History Analysis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Methodology - OpenMP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process is same as compared to serial code.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‘for’ loop is parallelized among 4 threads. (except at some places where parallelization is not possible due to data dependency)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minimize false sharing between threads and increase speed further, we have increased dimension of array using PAD variable</a:t>
            </a:r>
            <a:endParaRPr sz="1600"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sharing between threads of different core-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0" y="1746175"/>
            <a:ext cx="3290700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Methodology - OpenMP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3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when we increased dimension of each array, each data element will be stored in first </a:t>
            </a:r>
            <a:r>
              <a:rPr lang="en" sz="1800"/>
              <a:t>column</a:t>
            </a:r>
            <a:r>
              <a:rPr lang="en" sz="1800"/>
              <a:t> of each row of the matrix. Number of </a:t>
            </a:r>
            <a:r>
              <a:rPr lang="en" sz="1800"/>
              <a:t>columns</a:t>
            </a:r>
            <a:r>
              <a:rPr lang="en" sz="1800"/>
              <a:t> will be equal to PAD variable. PAD variable is basically cache line size.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Since, in c++ language, matrix is stored in row wise fashion, so each data element will lie on different cache memory since each data element lies on first </a:t>
            </a:r>
            <a:r>
              <a:rPr lang="en" sz="1800"/>
              <a:t>column</a:t>
            </a:r>
            <a:r>
              <a:rPr lang="en" sz="1800"/>
              <a:t> and number of elements in each rows are same as cache memory size.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this method we can avoid false sharing in the OpenMP.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55600"/>
            <a:ext cx="28368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of Results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607750" y="209200"/>
            <a:ext cx="1744800" cy="721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u(t) Vs time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7295"/>
          <a:stretch/>
        </p:blipFill>
        <p:spPr>
          <a:xfrm>
            <a:off x="2095150" y="1137250"/>
            <a:ext cx="6769999" cy="35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Physical Interpretation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Displacement of masses follow </a:t>
            </a:r>
            <a:r>
              <a:rPr lang="en" sz="1600"/>
              <a:t>sinusoidal</a:t>
            </a:r>
            <a:r>
              <a:rPr lang="en" sz="1600"/>
              <a:t> path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Displacement of adjacent masses is opposite to that of 50th Mass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825" y="1024175"/>
            <a:ext cx="5719500" cy="381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Study</a:t>
            </a:r>
            <a:endParaRPr/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265500" y="28030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Code - Functions for Matrix Vector Operations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and CUDA - Updating a[i] values of Arrays</a:t>
            </a:r>
            <a:endParaRPr/>
          </a:p>
        </p:txBody>
      </p:sp>
      <p:graphicFrame>
        <p:nvGraphicFramePr>
          <p:cNvPr id="225" name="Shape 225"/>
          <p:cNvGraphicFramePr/>
          <p:nvPr/>
        </p:nvGraphicFramePr>
        <p:xfrm>
          <a:off x="4921875" y="13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{83AB01F8-7557-44BE-BD47-0DE96AB28649}</a:tableStyleId>
              </a:tblPr>
              <a:tblGrid>
                <a:gridCol w="2194375"/>
                <a:gridCol w="1222200"/>
              </a:tblGrid>
              <a:tr h="6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Time(s)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MPI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0.02653145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6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CUDA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0.1339292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6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Serial(Func)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0.2039362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OpenMP(Func)(4 threads)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0.662123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3425" y="1135800"/>
            <a:ext cx="2871900" cy="2871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CUDA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Ensuring Code has Minimal Kernel Launches </a:t>
            </a:r>
            <a:endParaRPr b="1" sz="18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Ensuring Minimal Number of Data Transfers	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88438" y="1135800"/>
            <a:ext cx="2871900" cy="28719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MPI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Synchronisation Between Threads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Ensuring Minimal Communication Between Threads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223475" y="1135800"/>
            <a:ext cx="2871900" cy="287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OpenMP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Ensuring minimum number of loops are present for parallelization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Tried to see effect of removing false sharing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2950300" y="1170450"/>
            <a:ext cx="2871900" cy="28719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Implicit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Devising Function to Calculate Inverse of </a:t>
            </a:r>
            <a:r>
              <a:rPr b="1" lang="en" sz="1800">
                <a:solidFill>
                  <a:srgbClr val="000000"/>
                </a:solidFill>
              </a:rPr>
              <a:t>Tridiagonal</a:t>
            </a:r>
            <a:r>
              <a:rPr b="1" lang="en" sz="1800">
                <a:solidFill>
                  <a:srgbClr val="000000"/>
                </a:solidFill>
              </a:rPr>
              <a:t> Matrix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Flattening 2D Array to pass into functions	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Possible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CUDA - 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 can launch Kernel inside a kernel to execute Time Loop.</a:t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For Large DOFs shared access in kernel can be implemented.</a:t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Implicit CUDA for 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DOFs gives 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erroneous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MPI  - 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Needs to be 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generalized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to cases when the DOFs and Number of Threads are not divisible</a:t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OpenMP </a:t>
            </a:r>
            <a:r>
              <a:rPr b="1"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Need to restructure code to minimize formation and destruction of threads.</a:t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aphicFrame>
        <p:nvGraphicFramePr>
          <p:cNvPr id="252" name="Shape 252"/>
          <p:cNvGraphicFramePr/>
          <p:nvPr/>
        </p:nvGraphicFramePr>
        <p:xfrm>
          <a:off x="45720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{83AB01F8-7557-44BE-BD47-0DE96AB28649}</a:tableStyleId>
              </a:tblPr>
              <a:tblGrid>
                <a:gridCol w="1809750"/>
                <a:gridCol w="1809750"/>
              </a:tblGrid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Roll No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Akash Padmane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150100034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Shreyas Gaikwad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150100016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Ashish Kumar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150100080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Anurag Gupta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15D110023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Saurabh Bhalerao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150100035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Problem Statement</a:t>
            </a:r>
            <a:endParaRPr b="1"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 find out Time History Data of Spring Mass System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750" y="3012950"/>
            <a:ext cx="6454549" cy="164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Shape 67"/>
          <p:cNvGraphicFramePr/>
          <p:nvPr/>
        </p:nvGraphicFramePr>
        <p:xfrm>
          <a:off x="441650" y="13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{83AB01F8-7557-44BE-BD47-0DE96AB28649}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Mass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1Kg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Stiffness Constant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1000N/m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V(t=0) for 50th Mass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2m/s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37775" y="286400"/>
            <a:ext cx="3910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 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 rot="-5400000">
            <a:off x="4462313" y="1670750"/>
            <a:ext cx="448800" cy="88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611675" y="4165775"/>
            <a:ext cx="1532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Corrector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Step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6474450" y="2821300"/>
            <a:ext cx="487800" cy="82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4550" l="12319" r="13286" t="-4549"/>
          <a:stretch/>
        </p:blipFill>
        <p:spPr>
          <a:xfrm>
            <a:off x="5150925" y="1472963"/>
            <a:ext cx="3309025" cy="127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Shape 77"/>
          <p:cNvGraphicFramePr/>
          <p:nvPr/>
        </p:nvGraphicFramePr>
        <p:xfrm>
          <a:off x="575188" y="31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{83AB01F8-7557-44BE-BD47-0DE96AB28649}</a:tableStyleId>
              </a:tblPr>
              <a:tblGrid>
                <a:gridCol w="1103000"/>
                <a:gridCol w="1103000"/>
                <a:gridCol w="1103000"/>
              </a:tblGrid>
              <a:tr h="759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 Scheme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5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Explicit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5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Implicit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450" y="3918088"/>
            <a:ext cx="22098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75" y="1323050"/>
            <a:ext cx="4275450" cy="1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Execution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Computationally Expensive but Unconditionally Stable</a:t>
            </a:r>
            <a:endParaRPr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Implicit Implementation, we need to Find Inverse of a </a:t>
            </a:r>
            <a:r>
              <a:rPr lang="en"/>
              <a:t>Tridiagonal</a:t>
            </a:r>
            <a:r>
              <a:rPr lang="en"/>
              <a:t> Matrix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r>
              <a:rPr lang="en"/>
              <a:t> Execution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Computationally Feasible but Conditionally Stable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Based on Predictor - Corrector Approach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71750" y="3022550"/>
            <a:ext cx="1571400" cy="806100"/>
          </a:xfrm>
          <a:prstGeom prst="wedgeRectCallout">
            <a:avLst>
              <a:gd fmla="val 78839" name="adj1"/>
              <a:gd fmla="val 102711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Loop</a:t>
            </a: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2005725" y="1555800"/>
            <a:ext cx="9522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Methodology - Serial Code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8325" y="1265550"/>
            <a:ext cx="2205900" cy="9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of Arrays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036775" y="1153050"/>
            <a:ext cx="6107400" cy="3990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043750" y="1831300"/>
            <a:ext cx="2826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433325" y="1343100"/>
            <a:ext cx="15714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Loop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043750" y="3616550"/>
            <a:ext cx="2826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043750" y="2723925"/>
            <a:ext cx="2826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500950" y="2288500"/>
            <a:ext cx="2826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433325" y="3139238"/>
            <a:ext cx="15714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Corrector Loop 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433325" y="2241175"/>
            <a:ext cx="15714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a[ i ] </a:t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4359375" y="1555800"/>
            <a:ext cx="1235406" cy="2879776"/>
            <a:chOff x="4359375" y="1555800"/>
            <a:chExt cx="1235406" cy="2879776"/>
          </a:xfrm>
        </p:grpSpPr>
        <p:sp>
          <p:nvSpPr>
            <p:cNvPr id="111" name="Shape 111"/>
            <p:cNvSpPr/>
            <p:nvPr/>
          </p:nvSpPr>
          <p:spPr>
            <a:xfrm>
              <a:off x="4359375" y="1555800"/>
              <a:ext cx="870600" cy="2814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4865181" y="3705976"/>
              <a:ext cx="223800" cy="1235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5433325" y="4037325"/>
            <a:ext cx="15714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Values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Arrays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59375" y="3945225"/>
            <a:ext cx="212700" cy="49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72675" y="3618725"/>
            <a:ext cx="1207500" cy="572700"/>
          </a:xfrm>
          <a:prstGeom prst="wedgeRectCallout">
            <a:avLst>
              <a:gd fmla="val 78839" name="adj1"/>
              <a:gd fmla="val 102711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GPU</a:t>
            </a:r>
            <a:endParaRPr sz="1800"/>
          </a:p>
        </p:txBody>
      </p:sp>
      <p:sp>
        <p:nvSpPr>
          <p:cNvPr id="120" name="Shape 120"/>
          <p:cNvSpPr/>
          <p:nvPr/>
        </p:nvSpPr>
        <p:spPr>
          <a:xfrm>
            <a:off x="6576850" y="1811450"/>
            <a:ext cx="468000" cy="88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05725" y="1555800"/>
            <a:ext cx="9522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874175" y="1555800"/>
            <a:ext cx="9522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Methodology - CUDA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58325" y="1265550"/>
            <a:ext cx="2205900" cy="9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of Arrays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957925" y="1265550"/>
            <a:ext cx="2205900" cy="9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Data to GPU 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943275" y="1265538"/>
            <a:ext cx="2205900" cy="9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Kernel</a:t>
            </a:r>
            <a:endParaRPr/>
          </a:p>
        </p:txBody>
      </p:sp>
      <p:grpSp>
        <p:nvGrpSpPr>
          <p:cNvPr id="127" name="Shape 127"/>
          <p:cNvGrpSpPr/>
          <p:nvPr/>
        </p:nvGrpSpPr>
        <p:grpSpPr>
          <a:xfrm>
            <a:off x="4477547" y="2763240"/>
            <a:ext cx="4666620" cy="2380092"/>
            <a:chOff x="3606650" y="2571750"/>
            <a:chExt cx="4760400" cy="2508000"/>
          </a:xfrm>
        </p:grpSpPr>
        <p:sp>
          <p:nvSpPr>
            <p:cNvPr id="128" name="Shape 128"/>
            <p:cNvSpPr/>
            <p:nvPr/>
          </p:nvSpPr>
          <p:spPr>
            <a:xfrm>
              <a:off x="3606650" y="2571750"/>
              <a:ext cx="4760400" cy="2508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1875" y="3065200"/>
              <a:ext cx="814500" cy="232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31650" y="3940375"/>
              <a:ext cx="1728600" cy="773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Corrector Step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(printf)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Update Values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707700" y="2845063"/>
              <a:ext cx="1728600" cy="5727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Predictor Step</a:t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610100" y="3417775"/>
              <a:ext cx="371700" cy="522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31650" y="2894950"/>
              <a:ext cx="1728600" cy="5727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Calculation of a(tn+1)</a:t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-5400000">
              <a:off x="4693050" y="3587650"/>
              <a:ext cx="814500" cy="10566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>
            <a:off x="4640025" y="4621025"/>
            <a:ext cx="952200" cy="4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Threads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967800" y="2571750"/>
            <a:ext cx="1207500" cy="572700"/>
          </a:xfrm>
          <a:prstGeom prst="wedgeRectCallout">
            <a:avLst>
              <a:gd fmla="val 106364" name="adj1"/>
              <a:gd fmla="val 43758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Loop</a:t>
            </a:r>
            <a:endParaRPr sz="1800"/>
          </a:p>
        </p:txBody>
      </p:sp>
      <p:sp>
        <p:nvSpPr>
          <p:cNvPr id="141" name="Shape 141"/>
          <p:cNvSpPr/>
          <p:nvPr/>
        </p:nvSpPr>
        <p:spPr>
          <a:xfrm>
            <a:off x="1945750" y="1552050"/>
            <a:ext cx="7632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059375" y="1367825"/>
            <a:ext cx="113100" cy="21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Methodology - MPI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58325" y="1265550"/>
            <a:ext cx="2205900" cy="9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of Arrays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708950" y="1028700"/>
            <a:ext cx="5901000" cy="386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2708950" y="1017725"/>
            <a:ext cx="2057400" cy="1678500"/>
            <a:chOff x="2708950" y="1085550"/>
            <a:chExt cx="2057400" cy="1678500"/>
          </a:xfrm>
        </p:grpSpPr>
        <p:grpSp>
          <p:nvGrpSpPr>
            <p:cNvPr id="147" name="Shape 147"/>
            <p:cNvGrpSpPr/>
            <p:nvPr/>
          </p:nvGrpSpPr>
          <p:grpSpPr>
            <a:xfrm>
              <a:off x="2708950" y="1085550"/>
              <a:ext cx="2057400" cy="1678500"/>
              <a:chOff x="2708950" y="1017725"/>
              <a:chExt cx="2057400" cy="1678500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2708950" y="1017725"/>
                <a:ext cx="2057400" cy="16785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2906825" y="1184688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906825" y="176987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2906825" y="230752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cxnSp>
          <p:nvCxnSpPr>
            <p:cNvPr id="152" name="Shape 152"/>
            <p:cNvCxnSpPr>
              <a:stCxn id="149" idx="2"/>
              <a:endCxn id="150" idx="0"/>
            </p:cNvCxnSpPr>
            <p:nvPr/>
          </p:nvCxnSpPr>
          <p:spPr>
            <a:xfrm>
              <a:off x="3115925" y="1602913"/>
              <a:ext cx="0" cy="2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Shape 153"/>
            <p:cNvCxnSpPr>
              <a:endCxn id="151" idx="0"/>
            </p:cNvCxnSpPr>
            <p:nvPr/>
          </p:nvCxnSpPr>
          <p:spPr>
            <a:xfrm>
              <a:off x="3115925" y="2192950"/>
              <a:ext cx="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4" name="Shape 154"/>
          <p:cNvGrpSpPr/>
          <p:nvPr/>
        </p:nvGrpSpPr>
        <p:grpSpPr>
          <a:xfrm>
            <a:off x="6552550" y="1017725"/>
            <a:ext cx="2057400" cy="1678500"/>
            <a:chOff x="2708950" y="1085550"/>
            <a:chExt cx="2057400" cy="16785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2708950" y="1085550"/>
              <a:ext cx="2057400" cy="1678500"/>
              <a:chOff x="2708950" y="1017725"/>
              <a:chExt cx="2057400" cy="1678500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2708950" y="1017725"/>
                <a:ext cx="2057400" cy="16785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906825" y="1184688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906825" y="176987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2906825" y="230752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cxnSp>
          <p:nvCxnSpPr>
            <p:cNvPr id="160" name="Shape 160"/>
            <p:cNvCxnSpPr>
              <a:stCxn id="157" idx="2"/>
              <a:endCxn id="158" idx="0"/>
            </p:cNvCxnSpPr>
            <p:nvPr/>
          </p:nvCxnSpPr>
          <p:spPr>
            <a:xfrm>
              <a:off x="3115925" y="1602913"/>
              <a:ext cx="0" cy="2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Shape 161"/>
            <p:cNvCxnSpPr>
              <a:endCxn id="159" idx="0"/>
            </p:cNvCxnSpPr>
            <p:nvPr/>
          </p:nvCxnSpPr>
          <p:spPr>
            <a:xfrm>
              <a:off x="3115925" y="2192950"/>
              <a:ext cx="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2" name="Shape 162"/>
          <p:cNvGrpSpPr/>
          <p:nvPr/>
        </p:nvGrpSpPr>
        <p:grpSpPr>
          <a:xfrm>
            <a:off x="6552550" y="3216300"/>
            <a:ext cx="2057400" cy="1678500"/>
            <a:chOff x="2708950" y="1085550"/>
            <a:chExt cx="2057400" cy="1678500"/>
          </a:xfrm>
        </p:grpSpPr>
        <p:grpSp>
          <p:nvGrpSpPr>
            <p:cNvPr id="163" name="Shape 163"/>
            <p:cNvGrpSpPr/>
            <p:nvPr/>
          </p:nvGrpSpPr>
          <p:grpSpPr>
            <a:xfrm>
              <a:off x="2708950" y="1085550"/>
              <a:ext cx="2057400" cy="1678500"/>
              <a:chOff x="2708950" y="1017725"/>
              <a:chExt cx="2057400" cy="167850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2708950" y="1017725"/>
                <a:ext cx="2057400" cy="16785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906825" y="1184688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2906825" y="176987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2906825" y="230752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cxnSp>
          <p:nvCxnSpPr>
            <p:cNvPr id="168" name="Shape 168"/>
            <p:cNvCxnSpPr>
              <a:stCxn id="165" idx="2"/>
              <a:endCxn id="166" idx="0"/>
            </p:cNvCxnSpPr>
            <p:nvPr/>
          </p:nvCxnSpPr>
          <p:spPr>
            <a:xfrm>
              <a:off x="3115925" y="1602913"/>
              <a:ext cx="0" cy="2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Shape 169"/>
            <p:cNvCxnSpPr>
              <a:endCxn id="167" idx="0"/>
            </p:cNvCxnSpPr>
            <p:nvPr/>
          </p:nvCxnSpPr>
          <p:spPr>
            <a:xfrm>
              <a:off x="3115925" y="2192950"/>
              <a:ext cx="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0" name="Shape 170"/>
          <p:cNvGrpSpPr/>
          <p:nvPr/>
        </p:nvGrpSpPr>
        <p:grpSpPr>
          <a:xfrm>
            <a:off x="2708950" y="3216300"/>
            <a:ext cx="2057400" cy="1678500"/>
            <a:chOff x="2708950" y="1085550"/>
            <a:chExt cx="2057400" cy="1678500"/>
          </a:xfrm>
        </p:grpSpPr>
        <p:grpSp>
          <p:nvGrpSpPr>
            <p:cNvPr id="171" name="Shape 171"/>
            <p:cNvGrpSpPr/>
            <p:nvPr/>
          </p:nvGrpSpPr>
          <p:grpSpPr>
            <a:xfrm>
              <a:off x="2708950" y="1085550"/>
              <a:ext cx="2057400" cy="1678500"/>
              <a:chOff x="2708950" y="1017725"/>
              <a:chExt cx="2057400" cy="1678500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2708950" y="1017725"/>
                <a:ext cx="2057400" cy="16785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2906825" y="1184688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906825" y="176987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2906825" y="2307525"/>
                <a:ext cx="418200" cy="35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cxnSp>
          <p:nvCxnSpPr>
            <p:cNvPr id="176" name="Shape 176"/>
            <p:cNvCxnSpPr>
              <a:stCxn id="173" idx="2"/>
              <a:endCxn id="174" idx="0"/>
            </p:cNvCxnSpPr>
            <p:nvPr/>
          </p:nvCxnSpPr>
          <p:spPr>
            <a:xfrm>
              <a:off x="3115925" y="1602913"/>
              <a:ext cx="0" cy="2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Shape 177"/>
            <p:cNvCxnSpPr>
              <a:endCxn id="175" idx="0"/>
            </p:cNvCxnSpPr>
            <p:nvPr/>
          </p:nvCxnSpPr>
          <p:spPr>
            <a:xfrm>
              <a:off x="3115925" y="2192950"/>
              <a:ext cx="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3511550" y="1548700"/>
            <a:ext cx="10605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- 0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0 - 24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337875" y="1548700"/>
            <a:ext cx="10605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25 - 49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501575" y="3769200"/>
            <a:ext cx="10605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50 - 74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511550" y="3842450"/>
            <a:ext cx="10605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- 3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75 - 99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003725" y="1650450"/>
            <a:ext cx="1300200" cy="4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10800000">
            <a:off x="5009350" y="2121450"/>
            <a:ext cx="1300200" cy="4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258875" y="2772513"/>
            <a:ext cx="242700" cy="36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10800000">
            <a:off x="7682425" y="2772513"/>
            <a:ext cx="242700" cy="36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10800000">
            <a:off x="4909388" y="3769200"/>
            <a:ext cx="1300200" cy="4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793">
            <a:off x="4915058" y="4240221"/>
            <a:ext cx="1300200" cy="4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04450" y="3753925"/>
            <a:ext cx="339000" cy="367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126100" y="3651325"/>
            <a:ext cx="1300200" cy="572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Sharing Across Arrays</a:t>
            </a:r>
            <a:endParaRPr/>
          </a:p>
        </p:txBody>
      </p:sp>
      <p:cxnSp>
        <p:nvCxnSpPr>
          <p:cNvPr id="190" name="Shape 190"/>
          <p:cNvCxnSpPr>
            <a:stCxn id="188" idx="3"/>
            <a:endCxn id="189" idx="1"/>
          </p:cNvCxnSpPr>
          <p:nvPr/>
        </p:nvCxnSpPr>
        <p:spPr>
          <a:xfrm>
            <a:off x="843450" y="3937675"/>
            <a:ext cx="28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