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5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378076-D6D8-4B24-81F0-842749733126}" type="datetimeFigureOut">
              <a:rPr lang="en-IN" smtClean="0"/>
              <a:t>24-04-2020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179844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378076-D6D8-4B24-81F0-842749733126}" type="datetimeFigureOut">
              <a:rPr lang="en-IN" smtClean="0"/>
              <a:t>24-04-2020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372997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378076-D6D8-4B24-81F0-842749733126}" type="datetimeFigureOut">
              <a:rPr lang="en-IN" smtClean="0"/>
              <a:t>24-04-2020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254191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378076-D6D8-4B24-81F0-842749733126}" type="datetimeFigureOut">
              <a:rPr lang="en-IN" smtClean="0"/>
              <a:t>24-04-2020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381130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378076-D6D8-4B24-81F0-842749733126}" type="datetimeFigureOut">
              <a:rPr lang="en-IN" smtClean="0"/>
              <a:t>24-04-2020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386754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378076-D6D8-4B24-81F0-842749733126}" type="datetimeFigureOut">
              <a:rPr lang="en-IN" smtClean="0"/>
              <a:t>24-04-2020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2498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378076-D6D8-4B24-81F0-842749733126}" type="datetimeFigureOut">
              <a:rPr lang="en-IN" smtClean="0"/>
              <a:t>24-04-2020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403059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378076-D6D8-4B24-81F0-842749733126}" type="datetimeFigureOut">
              <a:rPr lang="en-IN" smtClean="0"/>
              <a:t>24-04-2020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43428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78076-D6D8-4B24-81F0-842749733126}" type="datetimeFigureOut">
              <a:rPr lang="en-IN" smtClean="0"/>
              <a:t>24-04-2020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362425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78076-D6D8-4B24-81F0-842749733126}" type="datetimeFigureOut">
              <a:rPr lang="en-IN" smtClean="0"/>
              <a:t>24-04-2020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116971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78076-D6D8-4B24-81F0-842749733126}" type="datetimeFigureOut">
              <a:rPr lang="en-IN" smtClean="0"/>
              <a:t>24-04-2020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B7F03-9960-4258-A3DD-12461F28E6C4}" type="slidenum">
              <a:rPr lang="en-IN" smtClean="0"/>
              <a:t>‹#›</a:t>
            </a:fld>
            <a:endParaRPr lang="en-IN"/>
          </a:p>
        </p:txBody>
      </p:sp>
    </p:spTree>
    <p:extLst>
      <p:ext uri="{BB962C8B-B14F-4D97-AF65-F5344CB8AC3E}">
        <p14:creationId xmlns:p14="http://schemas.microsoft.com/office/powerpoint/2010/main" val="128484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78076-D6D8-4B24-81F0-842749733126}" type="datetimeFigureOut">
              <a:rPr lang="en-IN" smtClean="0"/>
              <a:t>24-04-2020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B7F03-9960-4258-A3DD-12461F28E6C4}" type="slidenum">
              <a:rPr lang="en-IN" smtClean="0"/>
              <a:t>‹#›</a:t>
            </a:fld>
            <a:endParaRPr lang="en-IN"/>
          </a:p>
        </p:txBody>
      </p:sp>
    </p:spTree>
    <p:extLst>
      <p:ext uri="{BB962C8B-B14F-4D97-AF65-F5344CB8AC3E}">
        <p14:creationId xmlns:p14="http://schemas.microsoft.com/office/powerpoint/2010/main" val="155765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en.wikipedia.org/wiki/Canadian_Institute_for_Advanced_Research" TargetMode="External"/><Relationship Id="rId1" Type="http://schemas.openxmlformats.org/officeDocument/2006/relationships/slideLayout" Target="../slideLayouts/slideLayout4.xml"/><Relationship Id="rId5" Type="http://schemas.openxmlformats.org/officeDocument/2006/relationships/hyperlink" Target="https://www.cs.toronto.edu/~kriz/cifar.html" TargetMode="External"/><Relationship Id="rId4" Type="http://schemas.openxmlformats.org/officeDocument/2006/relationships/hyperlink" Target="https://en.wikipedia.org/wiki/Computer_vis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860" y="129376"/>
            <a:ext cx="3459010" cy="2199930"/>
          </a:xfrm>
          <a:prstGeom prst="rect">
            <a:avLst/>
          </a:prstGeom>
        </p:spPr>
      </p:pic>
      <p:sp>
        <p:nvSpPr>
          <p:cNvPr id="6" name="Title 5"/>
          <p:cNvSpPr>
            <a:spLocks noGrp="1"/>
          </p:cNvSpPr>
          <p:nvPr>
            <p:ph type="title"/>
          </p:nvPr>
        </p:nvSpPr>
        <p:spPr>
          <a:xfrm>
            <a:off x="1019564" y="2604694"/>
            <a:ext cx="10515600" cy="1325563"/>
          </a:xfrm>
        </p:spPr>
        <p:txBody>
          <a:bodyPr/>
          <a:lstStyle/>
          <a:p>
            <a:pPr algn="ctr"/>
            <a:r>
              <a:rPr lang="en-IN" b="1" dirty="0">
                <a:latin typeface="Garamond" panose="02020404030301010803" pitchFamily="18" charset="0"/>
                <a:cs typeface="Courier New" panose="02070309020205020404" pitchFamily="49" charset="0"/>
              </a:rPr>
              <a:t>Classification of Aquatic Animals Using Convolutional </a:t>
            </a:r>
            <a:endParaRPr lang="en-IN" dirty="0">
              <a:latin typeface="Garamond" panose="02020404030301010803" pitchFamily="18" charset="0"/>
              <a:ea typeface="Source Code Pro" panose="020B0509030403020204" pitchFamily="49" charset="0"/>
              <a:cs typeface="Courier New" panose="02070309020205020404" pitchFamily="49" charset="0"/>
            </a:endParaRPr>
          </a:p>
        </p:txBody>
      </p:sp>
      <p:sp>
        <p:nvSpPr>
          <p:cNvPr id="7" name="Content Placeholder 6"/>
          <p:cNvSpPr>
            <a:spLocks noGrp="1"/>
          </p:cNvSpPr>
          <p:nvPr>
            <p:ph sz="half" idx="1"/>
          </p:nvPr>
        </p:nvSpPr>
        <p:spPr>
          <a:xfrm>
            <a:off x="2236043" y="4980215"/>
            <a:ext cx="8082642" cy="1681842"/>
          </a:xfrm>
        </p:spPr>
        <p:txBody>
          <a:bodyPr>
            <a:normAutofit fontScale="92500" lnSpcReduction="20000"/>
          </a:bodyPr>
          <a:lstStyle/>
          <a:p>
            <a:pPr marL="0" indent="0" algn="ctr">
              <a:buNone/>
            </a:pPr>
            <a:r>
              <a:rPr lang="en-IN" dirty="0">
                <a:latin typeface="Garamond" panose="02020404030301010803" pitchFamily="18" charset="0"/>
                <a:cs typeface="Courier New" panose="02070309020205020404" pitchFamily="49" charset="0"/>
              </a:rPr>
              <a:t>Shreyas BP</a:t>
            </a:r>
          </a:p>
          <a:p>
            <a:pPr marL="0" indent="0" algn="ctr">
              <a:buNone/>
            </a:pPr>
            <a:r>
              <a:rPr lang="en-IN" dirty="0" smtClean="0">
                <a:latin typeface="Garamond" panose="02020404030301010803" pitchFamily="18" charset="0"/>
                <a:cs typeface="Courier New" panose="02070309020205020404" pitchFamily="49" charset="0"/>
              </a:rPr>
              <a:t>01JST17IS045</a:t>
            </a:r>
            <a:endParaRPr lang="en-IN" dirty="0">
              <a:latin typeface="Garamond" panose="02020404030301010803" pitchFamily="18" charset="0"/>
              <a:cs typeface="Courier New" panose="02070309020205020404" pitchFamily="49" charset="0"/>
            </a:endParaRPr>
          </a:p>
          <a:p>
            <a:pPr marL="0" indent="0" algn="ctr">
              <a:buNone/>
            </a:pPr>
            <a:endParaRPr lang="en-IN" dirty="0" smtClean="0">
              <a:latin typeface="Garamond" panose="02020404030301010803" pitchFamily="18" charset="0"/>
              <a:cs typeface="Courier New" panose="02070309020205020404" pitchFamily="49" charset="0"/>
            </a:endParaRPr>
          </a:p>
          <a:p>
            <a:pPr marL="0" indent="0" algn="ctr">
              <a:buNone/>
            </a:pPr>
            <a:r>
              <a:rPr lang="en-IN" dirty="0" smtClean="0">
                <a:latin typeface="Garamond" panose="02020404030301010803" pitchFamily="18" charset="0"/>
                <a:cs typeface="Courier New" panose="02070309020205020404" pitchFamily="49" charset="0"/>
              </a:rPr>
              <a:t>Department </a:t>
            </a:r>
            <a:r>
              <a:rPr lang="en-IN" dirty="0">
                <a:latin typeface="Garamond" panose="02020404030301010803" pitchFamily="18" charset="0"/>
                <a:cs typeface="Courier New" panose="02070309020205020404" pitchFamily="49" charset="0"/>
              </a:rPr>
              <a:t>of Information Science and Engineering</a:t>
            </a:r>
          </a:p>
        </p:txBody>
      </p:sp>
    </p:spTree>
    <p:extLst>
      <p:ext uri="{BB962C8B-B14F-4D97-AF65-F5344CB8AC3E}">
        <p14:creationId xmlns:p14="http://schemas.microsoft.com/office/powerpoint/2010/main" val="47865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Algorithm</a:t>
            </a:r>
            <a:endParaRPr lang="en-IN" dirty="0">
              <a:latin typeface="Garamond" panose="02020404030301010803" pitchFamily="18" charset="0"/>
            </a:endParaRPr>
          </a:p>
        </p:txBody>
      </p:sp>
      <p:sp>
        <p:nvSpPr>
          <p:cNvPr id="3" name="Content Placeholder 2"/>
          <p:cNvSpPr>
            <a:spLocks noGrp="1"/>
          </p:cNvSpPr>
          <p:nvPr>
            <p:ph idx="1"/>
          </p:nvPr>
        </p:nvSpPr>
        <p:spPr/>
        <p:txBody>
          <a:bodyPr>
            <a:normAutofit fontScale="92500"/>
          </a:bodyPr>
          <a:lstStyle/>
          <a:p>
            <a:r>
              <a:rPr lang="en-IN" dirty="0"/>
              <a:t>Step 1: Input </a:t>
            </a:r>
            <a:r>
              <a:rPr lang="en-IN" dirty="0" smtClean="0"/>
              <a:t>Image 64 x 64 x 3</a:t>
            </a:r>
          </a:p>
          <a:p>
            <a:pPr marL="0" indent="0">
              <a:buNone/>
            </a:pPr>
            <a:endParaRPr lang="en-IN" dirty="0"/>
          </a:p>
          <a:p>
            <a:r>
              <a:rPr lang="en-IN" dirty="0"/>
              <a:t>Step 2: Extraction of required classes and split them into train and test.</a:t>
            </a:r>
          </a:p>
          <a:p>
            <a:pPr marL="0" indent="0">
              <a:buNone/>
            </a:pPr>
            <a:endParaRPr lang="en-IN" dirty="0"/>
          </a:p>
          <a:p>
            <a:r>
              <a:rPr lang="en-IN" dirty="0"/>
              <a:t>Step 3: Feeding the training dataset is fed into the build model</a:t>
            </a:r>
            <a:r>
              <a:rPr lang="en-IN" dirty="0" smtClean="0"/>
              <a:t>.</a:t>
            </a:r>
            <a:r>
              <a:rPr lang="en-IN" dirty="0"/>
              <a:t> </a:t>
            </a:r>
            <a:endParaRPr lang="en-IN" dirty="0" smtClean="0"/>
          </a:p>
          <a:p>
            <a:pPr marL="0" indent="0">
              <a:buNone/>
            </a:pPr>
            <a:endParaRPr lang="en-IN" dirty="0"/>
          </a:p>
          <a:p>
            <a:r>
              <a:rPr lang="en-IN" dirty="0"/>
              <a:t>Step 4: Test the model using the test </a:t>
            </a:r>
            <a:r>
              <a:rPr lang="en-IN" dirty="0" smtClean="0"/>
              <a:t>dataset.</a:t>
            </a:r>
          </a:p>
          <a:p>
            <a:pPr marL="0" indent="0">
              <a:buNone/>
            </a:pPr>
            <a:endParaRPr lang="en-IN" dirty="0"/>
          </a:p>
          <a:p>
            <a:r>
              <a:rPr lang="en-IN" dirty="0"/>
              <a:t>Step 5: Plot graphs of accuracy and loss.</a:t>
            </a:r>
          </a:p>
          <a:p>
            <a:endParaRPr lang="en-IN" dirty="0"/>
          </a:p>
        </p:txBody>
      </p:sp>
    </p:spTree>
    <p:extLst>
      <p:ext uri="{BB962C8B-B14F-4D97-AF65-F5344CB8AC3E}">
        <p14:creationId xmlns:p14="http://schemas.microsoft.com/office/powerpoint/2010/main" val="69671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0" y="6498770"/>
            <a:ext cx="10515600" cy="359229"/>
          </a:xfrm>
        </p:spPr>
        <p:txBody>
          <a:bodyPr>
            <a:normAutofit fontScale="90000"/>
          </a:bodyPr>
          <a:lstStyle/>
          <a:p>
            <a:pPr algn="ctr"/>
            <a:r>
              <a:rPr lang="en-US" sz="2800" dirty="0" smtClean="0">
                <a:latin typeface="+mn-lt"/>
              </a:rPr>
              <a:t>Model Summary</a:t>
            </a:r>
            <a:endParaRPr lang="en-IN" sz="2800" dirty="0">
              <a:latin typeface="+mn-lt"/>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36915" y="212271"/>
            <a:ext cx="9029700" cy="6286499"/>
          </a:xfrm>
          <a:prstGeom prst="rect">
            <a:avLst/>
          </a:prstGeom>
        </p:spPr>
      </p:pic>
    </p:spTree>
    <p:extLst>
      <p:ext uri="{BB962C8B-B14F-4D97-AF65-F5344CB8AC3E}">
        <p14:creationId xmlns:p14="http://schemas.microsoft.com/office/powerpoint/2010/main" val="94357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Results</a:t>
            </a:r>
            <a:endParaRPr lang="en-IN" dirty="0">
              <a:latin typeface="Garamond" panose="020204040303010108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166984"/>
              </p:ext>
            </p:extLst>
          </p:nvPr>
        </p:nvGraphicFramePr>
        <p:xfrm>
          <a:off x="1191986" y="1943098"/>
          <a:ext cx="10335985" cy="4114801"/>
        </p:xfrm>
        <a:graphic>
          <a:graphicData uri="http://schemas.openxmlformats.org/drawingml/2006/table">
            <a:tbl>
              <a:tblPr firstRow="1" firstCol="1" bandRow="1">
                <a:tableStyleId>{5940675A-B579-460E-94D1-54222C63F5DA}</a:tableStyleId>
              </a:tblPr>
              <a:tblGrid>
                <a:gridCol w="2471997"/>
                <a:gridCol w="2600412"/>
                <a:gridCol w="2674837"/>
                <a:gridCol w="2588739"/>
              </a:tblGrid>
              <a:tr h="1392545">
                <a:tc>
                  <a:txBody>
                    <a:bodyPr/>
                    <a:lstStyle/>
                    <a:p>
                      <a:pPr algn="ctr">
                        <a:lnSpc>
                          <a:spcPct val="107000"/>
                        </a:lnSpc>
                        <a:spcAft>
                          <a:spcPts val="0"/>
                        </a:spcAft>
                      </a:pPr>
                      <a:r>
                        <a:rPr lang="en-IN" sz="2800">
                          <a:effectLst/>
                        </a:rPr>
                        <a:t>Batch Size</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Number of epochs</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Test Accuracy</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Average train Accuracy</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0564">
                <a:tc>
                  <a:txBody>
                    <a:bodyPr/>
                    <a:lstStyle/>
                    <a:p>
                      <a:pPr algn="ctr">
                        <a:lnSpc>
                          <a:spcPct val="107000"/>
                        </a:lnSpc>
                        <a:spcAft>
                          <a:spcPts val="0"/>
                        </a:spcAft>
                      </a:pPr>
                      <a:r>
                        <a:rPr lang="en-IN" sz="2800">
                          <a:effectLst/>
                        </a:rPr>
                        <a:t>32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50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52.1%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56%</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0564">
                <a:tc>
                  <a:txBody>
                    <a:bodyPr/>
                    <a:lstStyle/>
                    <a:p>
                      <a:pPr algn="ctr">
                        <a:lnSpc>
                          <a:spcPct val="107000"/>
                        </a:lnSpc>
                        <a:spcAft>
                          <a:spcPts val="0"/>
                        </a:spcAft>
                      </a:pPr>
                      <a:r>
                        <a:rPr lang="en-IN" sz="2800">
                          <a:effectLst/>
                        </a:rPr>
                        <a:t>32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100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47.1%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58%</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0564">
                <a:tc>
                  <a:txBody>
                    <a:bodyPr/>
                    <a:lstStyle/>
                    <a:p>
                      <a:pPr algn="ctr">
                        <a:lnSpc>
                          <a:spcPct val="107000"/>
                        </a:lnSpc>
                        <a:spcAft>
                          <a:spcPts val="0"/>
                        </a:spcAft>
                      </a:pPr>
                      <a:r>
                        <a:rPr lang="en-IN" sz="2800">
                          <a:effectLst/>
                        </a:rPr>
                        <a:t>64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50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45.6%</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42.5%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0564">
                <a:tc>
                  <a:txBody>
                    <a:bodyPr/>
                    <a:lstStyle/>
                    <a:p>
                      <a:pPr algn="ctr">
                        <a:lnSpc>
                          <a:spcPct val="107000"/>
                        </a:lnSpc>
                        <a:spcAft>
                          <a:spcPts val="0"/>
                        </a:spcAft>
                      </a:pPr>
                      <a:r>
                        <a:rPr lang="en-IN" sz="2800">
                          <a:effectLst/>
                        </a:rPr>
                        <a:t>64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100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a:effectLst/>
                        </a:rPr>
                        <a:t>49.5%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800" dirty="0">
                          <a:effectLst/>
                        </a:rPr>
                        <a:t>50.7%</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1497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Discussion on Results</a:t>
            </a:r>
            <a:endParaRPr lang="en-IN" dirty="0">
              <a:latin typeface="Garamond" panose="02020404030301010803" pitchFamily="18" charset="0"/>
            </a:endParaRPr>
          </a:p>
        </p:txBody>
      </p:sp>
      <p:sp>
        <p:nvSpPr>
          <p:cNvPr id="3" name="Content Placeholder 2"/>
          <p:cNvSpPr>
            <a:spLocks noGrp="1"/>
          </p:cNvSpPr>
          <p:nvPr>
            <p:ph idx="1"/>
          </p:nvPr>
        </p:nvSpPr>
        <p:spPr>
          <a:xfrm>
            <a:off x="838200" y="1825624"/>
            <a:ext cx="10515600" cy="4754789"/>
          </a:xfrm>
        </p:spPr>
        <p:txBody>
          <a:bodyPr>
            <a:normAutofit lnSpcReduction="10000"/>
          </a:bodyPr>
          <a:lstStyle/>
          <a:p>
            <a:r>
              <a:rPr lang="en-IN" dirty="0"/>
              <a:t>model </a:t>
            </a:r>
            <a:r>
              <a:rPr lang="en-IN" b="1" i="1" dirty="0"/>
              <a:t>overfitted</a:t>
            </a:r>
            <a:r>
              <a:rPr lang="en-IN" dirty="0"/>
              <a:t> the data since the training set constantly eliminates loss while the test set is nearly constant after the 20-30th epoch and even getting </a:t>
            </a:r>
            <a:r>
              <a:rPr lang="en-IN" dirty="0" smtClean="0"/>
              <a:t>higher.</a:t>
            </a:r>
          </a:p>
          <a:p>
            <a:endParaRPr lang="en-IN" dirty="0" smtClean="0"/>
          </a:p>
          <a:p>
            <a:r>
              <a:rPr lang="en-IN" dirty="0"/>
              <a:t>was able to get near 70-80 &amp; for the CIFAR-10 but not for our dataset. The reason was, the dataset size, we had 5000 images for training and out of that 1000 for </a:t>
            </a:r>
            <a:r>
              <a:rPr lang="en-IN" dirty="0" smtClean="0"/>
              <a:t>training</a:t>
            </a:r>
          </a:p>
          <a:p>
            <a:endParaRPr lang="en-IN" dirty="0" smtClean="0"/>
          </a:p>
          <a:p>
            <a:r>
              <a:rPr lang="en-IN" dirty="0"/>
              <a:t>We also noticed that the initial accuracy after the first training epoch is significantly higher </a:t>
            </a:r>
            <a:r>
              <a:rPr lang="en-IN" dirty="0" smtClean="0"/>
              <a:t>for model with Batch Normalization </a:t>
            </a:r>
            <a:r>
              <a:rPr lang="en-IN" dirty="0"/>
              <a:t>versus </a:t>
            </a:r>
            <a:r>
              <a:rPr lang="en-IN" dirty="0" smtClean="0"/>
              <a:t>without Batch Normalization.</a:t>
            </a:r>
            <a:endParaRPr lang="en-IN" dirty="0"/>
          </a:p>
        </p:txBody>
      </p:sp>
    </p:spTree>
    <p:extLst>
      <p:ext uri="{BB962C8B-B14F-4D97-AF65-F5344CB8AC3E}">
        <p14:creationId xmlns:p14="http://schemas.microsoft.com/office/powerpoint/2010/main" val="300013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mn-lt"/>
              </a:rPr>
              <a:t>Another </a:t>
            </a:r>
            <a:r>
              <a:rPr lang="en-IN" sz="2800" dirty="0">
                <a:latin typeface="+mn-lt"/>
              </a:rPr>
              <a:t>thing that I noticed what that when we used Adam() optimizer, the training accuracy of the model was very good but the validation accuracy was too and was constant. Hence, I chose </a:t>
            </a:r>
            <a:r>
              <a:rPr lang="en-IN" sz="2800" dirty="0" err="1">
                <a:latin typeface="+mn-lt"/>
              </a:rPr>
              <a:t>RMSprop</a:t>
            </a:r>
            <a:r>
              <a:rPr lang="en-IN" sz="2800" dirty="0">
                <a:latin typeface="+mn-lt"/>
              </a:rPr>
              <a:t>.</a:t>
            </a:r>
            <a:br>
              <a:rPr lang="en-IN" sz="2800" dirty="0">
                <a:latin typeface="+mn-lt"/>
              </a:rPr>
            </a:br>
            <a:endParaRPr lang="en-IN" sz="2800" dirty="0">
              <a:latin typeface="+mn-l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57400" y="1690688"/>
            <a:ext cx="7560129" cy="4612141"/>
          </a:xfrm>
          <a:prstGeom prst="rect">
            <a:avLst/>
          </a:prstGeom>
        </p:spPr>
      </p:pic>
    </p:spTree>
    <p:extLst>
      <p:ext uri="{BB962C8B-B14F-4D97-AF65-F5344CB8AC3E}">
        <p14:creationId xmlns:p14="http://schemas.microsoft.com/office/powerpoint/2010/main" val="380240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Garamond" panose="02020404030301010803" pitchFamily="18" charset="0"/>
              </a:rPr>
              <a:t>The Complexity </a:t>
            </a:r>
            <a:r>
              <a:rPr lang="en-IN" b="1" dirty="0">
                <a:latin typeface="Garamond" panose="02020404030301010803" pitchFamily="18" charset="0"/>
              </a:rPr>
              <a:t>of the Algorithm</a:t>
            </a:r>
            <a:endParaRPr lang="en-IN"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T</a:t>
                </a:r>
                <a:r>
                  <a:rPr lang="en-IN" dirty="0" smtClean="0"/>
                  <a:t>he </a:t>
                </a:r>
                <a:r>
                  <a:rPr lang="en-IN" dirty="0"/>
                  <a:t>computational complexity of a feed-forward neural network, and seen why it's attractive to split the computation up in the training and an inference phase since backpropagation, </a:t>
                </a:r>
                <a14:m>
                  <m:oMath xmlns:m="http://schemas.openxmlformats.org/officeDocument/2006/math">
                    <m:r>
                      <a:rPr lang="en-IN" i="1">
                        <a:latin typeface="Cambria Math" panose="02040503050406030204" pitchFamily="18" charset="0"/>
                      </a:rPr>
                      <m:t>𝑂</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𝑛</m:t>
                        </m:r>
                      </m:e>
                      <m:sup>
                        <m:r>
                          <a:rPr lang="en-IN" i="1">
                            <a:latin typeface="Cambria Math" panose="02040503050406030204" pitchFamily="18" charset="0"/>
                          </a:rPr>
                          <m:t>5</m:t>
                        </m:r>
                      </m:sup>
                    </m:sSup>
                    <m:r>
                      <a:rPr lang="en-IN" i="1">
                        <a:latin typeface="Cambria Math" panose="02040503050406030204" pitchFamily="18" charset="0"/>
                      </a:rPr>
                      <m:t>)</m:t>
                    </m:r>
                  </m:oMath>
                </a14:m>
                <a:r>
                  <a:rPr lang="en-IN" dirty="0"/>
                  <a:t> </a:t>
                </a:r>
                <a:r>
                  <a:rPr lang="en-IN" dirty="0" smtClean="0"/>
                  <a:t>is </a:t>
                </a:r>
                <a:r>
                  <a:rPr lang="en-IN" dirty="0"/>
                  <a:t>much slower than the forward propagation, </a:t>
                </a:r>
                <a14:m>
                  <m:oMath xmlns:m="http://schemas.openxmlformats.org/officeDocument/2006/math">
                    <m:r>
                      <a:rPr lang="en-IN" i="1">
                        <a:latin typeface="Cambria Math" panose="02040503050406030204" pitchFamily="18" charset="0"/>
                      </a:rPr>
                      <m:t>𝑂</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𝑛</m:t>
                        </m:r>
                      </m:e>
                      <m:sup>
                        <m:r>
                          <a:rPr lang="en-IN" i="1">
                            <a:latin typeface="Cambria Math" panose="02040503050406030204" pitchFamily="18" charset="0"/>
                          </a:rPr>
                          <m:t>4</m:t>
                        </m:r>
                      </m:sup>
                    </m:sSup>
                    <m:r>
                      <a:rPr lang="en-IN" i="1">
                        <a:latin typeface="Cambria Math" panose="02040503050406030204" pitchFamily="18" charset="0"/>
                      </a:rPr>
                      <m:t>)</m:t>
                    </m:r>
                  </m:oMath>
                </a14:m>
                <a:r>
                  <a:rPr lang="en-IN" dirty="0"/>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94761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CONCLUSION AND FUTURE SCOPE</a:t>
            </a:r>
            <a:endParaRPr lang="en-IN" dirty="0">
              <a:latin typeface="Garamond" panose="02020404030301010803" pitchFamily="18" charset="0"/>
            </a:endParaRPr>
          </a:p>
        </p:txBody>
      </p:sp>
      <p:sp>
        <p:nvSpPr>
          <p:cNvPr id="3" name="Content Placeholder 2"/>
          <p:cNvSpPr>
            <a:spLocks noGrp="1"/>
          </p:cNvSpPr>
          <p:nvPr>
            <p:ph idx="1"/>
          </p:nvPr>
        </p:nvSpPr>
        <p:spPr/>
        <p:txBody>
          <a:bodyPr/>
          <a:lstStyle/>
          <a:p>
            <a:r>
              <a:rPr lang="en-IN" dirty="0"/>
              <a:t>The main aim was to understand the basics of Computer Vision concepts and Convolutional Neural Network. Our ConvNet was able to achieve around 50-55% maximum accuracy due to various constraints. The model could be increased to achieve better accuracy. But in the end, the same concept is to be used</a:t>
            </a:r>
            <a:r>
              <a:rPr lang="en-IN" dirty="0" smtClean="0"/>
              <a:t>.</a:t>
            </a:r>
          </a:p>
          <a:p>
            <a:pPr marL="0" indent="0">
              <a:buNone/>
            </a:pPr>
            <a:endParaRPr lang="en-IN" dirty="0"/>
          </a:p>
          <a:p>
            <a:r>
              <a:rPr lang="en-IN" dirty="0"/>
              <a:t>The future scope is that with more hardware resources and dataset availability we can achieve higher accuracy.</a:t>
            </a:r>
          </a:p>
          <a:p>
            <a:endParaRPr lang="en-IN" dirty="0"/>
          </a:p>
        </p:txBody>
      </p:sp>
    </p:spTree>
    <p:extLst>
      <p:ext uri="{BB962C8B-B14F-4D97-AF65-F5344CB8AC3E}">
        <p14:creationId xmlns:p14="http://schemas.microsoft.com/office/powerpoint/2010/main" val="5487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09699" y="1661206"/>
            <a:ext cx="9144000" cy="2387600"/>
          </a:xfrm>
        </p:spPr>
        <p:txBody>
          <a:bodyPr/>
          <a:lstStyle/>
          <a:p>
            <a:r>
              <a:rPr lang="en-US" b="1" dirty="0" smtClean="0">
                <a:latin typeface="Garamond" panose="02020404030301010803" pitchFamily="18" charset="0"/>
              </a:rPr>
              <a:t>THE END</a:t>
            </a:r>
            <a:endParaRPr lang="en-IN" b="1" dirty="0">
              <a:latin typeface="Garamond" panose="02020404030301010803" pitchFamily="18" charset="0"/>
            </a:endParaRPr>
          </a:p>
        </p:txBody>
      </p:sp>
    </p:spTree>
    <p:extLst>
      <p:ext uri="{BB962C8B-B14F-4D97-AF65-F5344CB8AC3E}">
        <p14:creationId xmlns:p14="http://schemas.microsoft.com/office/powerpoint/2010/main" val="269566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cs typeface="Times New Roman" panose="02020603050405020304" pitchFamily="18" charset="0"/>
              </a:rPr>
              <a:t>Problem Statement</a:t>
            </a:r>
            <a:endParaRPr lang="en-IN" dirty="0">
              <a:latin typeface="Garamond" panose="02020404030301010803" pitchFamily="18" charset="0"/>
              <a:cs typeface="Times New Roman" panose="02020603050405020304" pitchFamily="18" charset="0"/>
            </a:endParaRPr>
          </a:p>
        </p:txBody>
      </p:sp>
      <p:sp>
        <p:nvSpPr>
          <p:cNvPr id="3" name="Content Placeholder 2"/>
          <p:cNvSpPr>
            <a:spLocks noGrp="1"/>
          </p:cNvSpPr>
          <p:nvPr>
            <p:ph sz="half" idx="1"/>
          </p:nvPr>
        </p:nvSpPr>
        <p:spPr>
          <a:xfrm>
            <a:off x="838199" y="1825625"/>
            <a:ext cx="10902043" cy="4351338"/>
          </a:xfrm>
        </p:spPr>
        <p:txBody>
          <a:bodyPr/>
          <a:lstStyle/>
          <a:p>
            <a:r>
              <a:rPr lang="en-IN" dirty="0" smtClean="0">
                <a:cs typeface="Courier New" panose="02070309020205020404" pitchFamily="49" charset="0"/>
              </a:rPr>
              <a:t>Classification of images into </a:t>
            </a:r>
            <a:r>
              <a:rPr lang="en-IN" dirty="0">
                <a:cs typeface="Courier New" panose="02070309020205020404" pitchFamily="49" charset="0"/>
              </a:rPr>
              <a:t>beaver, dolphin, otter, seal, </a:t>
            </a:r>
            <a:r>
              <a:rPr lang="en-IN" dirty="0" smtClean="0">
                <a:cs typeface="Courier New" panose="02070309020205020404" pitchFamily="49" charset="0"/>
              </a:rPr>
              <a:t>whale, aquarium </a:t>
            </a:r>
            <a:r>
              <a:rPr lang="en-IN" dirty="0">
                <a:cs typeface="Courier New" panose="02070309020205020404" pitchFamily="49" charset="0"/>
              </a:rPr>
              <a:t>fish, flatfish, ray, shark, and </a:t>
            </a:r>
            <a:r>
              <a:rPr lang="en-IN" dirty="0" smtClean="0">
                <a:cs typeface="Courier New" panose="02070309020205020404" pitchFamily="49" charset="0"/>
              </a:rPr>
              <a:t>trout using Convolutional Neural Network.</a:t>
            </a:r>
            <a:endParaRPr lang="en-IN" dirty="0">
              <a:cs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70827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ourier New" panose="02070309020205020404" pitchFamily="49" charset="0"/>
                <a:cs typeface="Courier New" panose="02070309020205020404" pitchFamily="49" charset="0"/>
              </a:rPr>
              <a:t>Introduction</a:t>
            </a:r>
            <a:endParaRPr lang="en-IN"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half" idx="1"/>
          </p:nvPr>
        </p:nvSpPr>
        <p:spPr>
          <a:xfrm>
            <a:off x="838200" y="1825624"/>
            <a:ext cx="10515600" cy="3154589"/>
          </a:xfrm>
        </p:spPr>
        <p:txBody>
          <a:bodyPr>
            <a:normAutofit/>
          </a:bodyPr>
          <a:lstStyle/>
          <a:p>
            <a:r>
              <a:rPr lang="en-IN" b="1" dirty="0"/>
              <a:t>CIFAR-100 </a:t>
            </a:r>
            <a:r>
              <a:rPr lang="en-IN" dirty="0"/>
              <a:t>dataset (</a:t>
            </a:r>
            <a:r>
              <a:rPr lang="en-IN" dirty="0">
                <a:hlinkClick r:id="rId2" tooltip="Canadian Institute for Advanced Research"/>
              </a:rPr>
              <a:t>Canadian Institute for Advanced Research</a:t>
            </a:r>
            <a:r>
              <a:rPr lang="en-IN" dirty="0"/>
              <a:t>) is a collection of images that are commonly used to train </a:t>
            </a:r>
            <a:r>
              <a:rPr lang="en-IN" dirty="0">
                <a:hlinkClick r:id="rId3" tooltip="Machine learning"/>
              </a:rPr>
              <a:t>machine learning</a:t>
            </a:r>
            <a:r>
              <a:rPr lang="en-IN" dirty="0"/>
              <a:t> and </a:t>
            </a:r>
            <a:r>
              <a:rPr lang="en-IN" dirty="0">
                <a:hlinkClick r:id="rId4" tooltip="Computer vision"/>
              </a:rPr>
              <a:t>computer vision</a:t>
            </a:r>
            <a:r>
              <a:rPr lang="en-IN" dirty="0"/>
              <a:t> algorithms. This dataset consists of 100 classes out of which I extract 10 </a:t>
            </a:r>
            <a:r>
              <a:rPr lang="en-IN" dirty="0" smtClean="0"/>
              <a:t>classes.</a:t>
            </a:r>
          </a:p>
          <a:p>
            <a:pPr marL="0" indent="0">
              <a:buNone/>
            </a:pPr>
            <a:endParaRPr lang="en-IN" dirty="0" smtClean="0"/>
          </a:p>
          <a:p>
            <a:r>
              <a:rPr lang="en-US" dirty="0" smtClean="0"/>
              <a:t>10 classes we chose are </a:t>
            </a:r>
            <a:r>
              <a:rPr lang="en-IN" dirty="0" smtClean="0"/>
              <a:t>'aquarium</a:t>
            </a:r>
            <a:r>
              <a:rPr lang="en-IN" dirty="0"/>
              <a:t> fish', </a:t>
            </a:r>
            <a:r>
              <a:rPr lang="en-IN" dirty="0" smtClean="0"/>
              <a:t>'beaver</a:t>
            </a:r>
            <a:r>
              <a:rPr lang="en-IN" dirty="0"/>
              <a:t>', </a:t>
            </a:r>
            <a:r>
              <a:rPr lang="en-IN" dirty="0" smtClean="0"/>
              <a:t>'dolphin</a:t>
            </a:r>
            <a:r>
              <a:rPr lang="en-IN" dirty="0"/>
              <a:t>', </a:t>
            </a:r>
            <a:r>
              <a:rPr lang="en-IN" dirty="0" smtClean="0"/>
              <a:t>'flatfish</a:t>
            </a:r>
            <a:r>
              <a:rPr lang="en-IN" dirty="0"/>
              <a:t>', </a:t>
            </a:r>
            <a:r>
              <a:rPr lang="en-IN" dirty="0" smtClean="0"/>
              <a:t>'otter</a:t>
            </a:r>
            <a:r>
              <a:rPr lang="en-IN" dirty="0"/>
              <a:t>', </a:t>
            </a:r>
            <a:r>
              <a:rPr lang="en-IN" dirty="0" smtClean="0"/>
              <a:t>'seal</a:t>
            </a:r>
            <a:r>
              <a:rPr lang="en-IN" dirty="0"/>
              <a:t>', </a:t>
            </a:r>
            <a:r>
              <a:rPr lang="en-IN" dirty="0" smtClean="0"/>
              <a:t>'whale</a:t>
            </a:r>
            <a:r>
              <a:rPr lang="en-IN" dirty="0"/>
              <a:t>', </a:t>
            </a:r>
            <a:r>
              <a:rPr lang="en-IN" dirty="0" smtClean="0"/>
              <a:t>'ray</a:t>
            </a:r>
            <a:r>
              <a:rPr lang="en-IN" dirty="0"/>
              <a:t>', </a:t>
            </a:r>
            <a:r>
              <a:rPr lang="en-IN" dirty="0" smtClean="0"/>
              <a:t>'shark</a:t>
            </a:r>
            <a:r>
              <a:rPr lang="en-IN" dirty="0"/>
              <a:t>', </a:t>
            </a:r>
            <a:r>
              <a:rPr lang="en-IN" dirty="0" smtClean="0"/>
              <a:t>and 'trout‘.</a:t>
            </a:r>
          </a:p>
        </p:txBody>
      </p:sp>
      <p:sp>
        <p:nvSpPr>
          <p:cNvPr id="4" name="Content Placeholder 3"/>
          <p:cNvSpPr>
            <a:spLocks noGrp="1"/>
          </p:cNvSpPr>
          <p:nvPr>
            <p:ph sz="half" idx="2"/>
          </p:nvPr>
        </p:nvSpPr>
        <p:spPr>
          <a:xfrm>
            <a:off x="838200" y="6183766"/>
            <a:ext cx="10515600" cy="674234"/>
          </a:xfrm>
        </p:spPr>
        <p:txBody>
          <a:bodyPr>
            <a:normAutofit/>
          </a:bodyPr>
          <a:lstStyle/>
          <a:p>
            <a:r>
              <a:rPr lang="en-IN" dirty="0" smtClean="0">
                <a:hlinkClick r:id="rId5"/>
              </a:rPr>
              <a:t>https://www.cs.toronto.edu/~kriz/cifar.html</a:t>
            </a:r>
            <a:endParaRPr lang="en-IN" dirty="0"/>
          </a:p>
        </p:txBody>
      </p:sp>
    </p:spTree>
    <p:extLst>
      <p:ext uri="{BB962C8B-B14F-4D97-AF65-F5344CB8AC3E}">
        <p14:creationId xmlns:p14="http://schemas.microsoft.com/office/powerpoint/2010/main" val="280806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panose="02020404030301010803" pitchFamily="18" charset="0"/>
              </a:rPr>
              <a:t>Block Diagram</a:t>
            </a:r>
            <a:endParaRPr lang="en-IN" b="1" dirty="0">
              <a:latin typeface="Garamond" panose="02020404030301010803" pitchFamily="18" charset="0"/>
            </a:endParaRPr>
          </a:p>
        </p:txBody>
      </p:sp>
      <p:sp>
        <p:nvSpPr>
          <p:cNvPr id="4" name="Content Placeholder 3"/>
          <p:cNvSpPr>
            <a:spLocks noGrp="1"/>
          </p:cNvSpPr>
          <p:nvPr>
            <p:ph sz="half" idx="2"/>
          </p:nvPr>
        </p:nvSpPr>
        <p:spPr>
          <a:xfrm>
            <a:off x="1045029" y="5633357"/>
            <a:ext cx="10308771" cy="543606"/>
          </a:xfrm>
        </p:spPr>
        <p:txBody>
          <a:bodyPr/>
          <a:lstStyle/>
          <a:p>
            <a:pPr marL="0" indent="0" algn="ctr">
              <a:buNone/>
            </a:pPr>
            <a:r>
              <a:rPr lang="en-US" dirty="0" smtClean="0">
                <a:latin typeface="Garamond" panose="02020404030301010803" pitchFamily="18" charset="0"/>
              </a:rPr>
              <a:t>Simplified block diagram</a:t>
            </a:r>
            <a:endParaRPr lang="en-IN" dirty="0">
              <a:latin typeface="Garamond" panose="02020404030301010803"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45029" y="1690689"/>
            <a:ext cx="10074728" cy="3942668"/>
          </a:xfrm>
          <a:prstGeom prst="rect">
            <a:avLst/>
          </a:prstGeom>
        </p:spPr>
      </p:pic>
    </p:spTree>
    <p:extLst>
      <p:ext uri="{BB962C8B-B14F-4D97-AF65-F5344CB8AC3E}">
        <p14:creationId xmlns:p14="http://schemas.microsoft.com/office/powerpoint/2010/main" val="247135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Challenges</a:t>
            </a:r>
            <a:endParaRPr lang="en-IN" dirty="0">
              <a:latin typeface="Garamond" panose="02020404030301010803" pitchFamily="18" charset="0"/>
            </a:endParaRPr>
          </a:p>
        </p:txBody>
      </p:sp>
      <p:sp>
        <p:nvSpPr>
          <p:cNvPr id="3" name="Content Placeholder 2"/>
          <p:cNvSpPr>
            <a:spLocks noGrp="1"/>
          </p:cNvSpPr>
          <p:nvPr>
            <p:ph sz="half" idx="1"/>
          </p:nvPr>
        </p:nvSpPr>
        <p:spPr>
          <a:xfrm>
            <a:off x="838200" y="1825625"/>
            <a:ext cx="10515600" cy="4351338"/>
          </a:xfrm>
        </p:spPr>
        <p:txBody>
          <a:bodyPr/>
          <a:lstStyle/>
          <a:p>
            <a:pPr lvl="0"/>
            <a:r>
              <a:rPr lang="en-IN" b="1" dirty="0"/>
              <a:t>Input </a:t>
            </a:r>
            <a:r>
              <a:rPr lang="en-IN" b="1" dirty="0" smtClean="0"/>
              <a:t>size</a:t>
            </a:r>
            <a:r>
              <a:rPr lang="en-IN" dirty="0" smtClean="0"/>
              <a:t>: </a:t>
            </a:r>
            <a:r>
              <a:rPr lang="en-IN" dirty="0"/>
              <a:t>I have only 6000 images, out of which 1000 are for testing. </a:t>
            </a:r>
            <a:r>
              <a:rPr lang="en-IN" dirty="0" smtClean="0"/>
              <a:t>Left </a:t>
            </a:r>
            <a:r>
              <a:rPr lang="en-IN" dirty="0"/>
              <a:t>images for training are only 5000. This may be not enough to </a:t>
            </a:r>
            <a:r>
              <a:rPr lang="en-IN" dirty="0" smtClean="0"/>
              <a:t>train </a:t>
            </a:r>
            <a:r>
              <a:rPr lang="en-IN" dirty="0"/>
              <a:t>the ConvNet</a:t>
            </a:r>
            <a:r>
              <a:rPr lang="en-IN" dirty="0" smtClean="0"/>
              <a:t>.</a:t>
            </a:r>
          </a:p>
          <a:p>
            <a:pPr marL="0" lvl="0" indent="0">
              <a:buNone/>
            </a:pPr>
            <a:endParaRPr lang="en-IN" dirty="0" smtClean="0"/>
          </a:p>
          <a:p>
            <a:r>
              <a:rPr lang="en-IN" b="1" dirty="0"/>
              <a:t>Hardware resource</a:t>
            </a:r>
            <a:r>
              <a:rPr lang="en-IN" dirty="0"/>
              <a:t>: Since CIFAR-100 has 60000 images loading it on small RAM pc </a:t>
            </a:r>
            <a:r>
              <a:rPr lang="en-IN" dirty="0" smtClean="0"/>
              <a:t>is not possible.</a:t>
            </a:r>
          </a:p>
          <a:p>
            <a:pPr marL="0" indent="0">
              <a:buNone/>
            </a:pPr>
            <a:endParaRPr lang="en-IN" dirty="0"/>
          </a:p>
          <a:p>
            <a:r>
              <a:rPr lang="en-US" dirty="0" smtClean="0"/>
              <a:t>All these 10 classes are closely related, so classifying in challenging.</a:t>
            </a:r>
          </a:p>
          <a:p>
            <a:pPr lvl="0"/>
            <a:endParaRPr lang="en-IN" dirty="0">
              <a:latin typeface="Garamond" panose="02020404030301010803" pitchFamily="18" charset="0"/>
            </a:endParaRPr>
          </a:p>
        </p:txBody>
      </p:sp>
    </p:spTree>
    <p:extLst>
      <p:ext uri="{BB962C8B-B14F-4D97-AF65-F5344CB8AC3E}">
        <p14:creationId xmlns:p14="http://schemas.microsoft.com/office/powerpoint/2010/main" val="21682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p:cNvSpPr>
            <a:spLocks noGrp="1"/>
          </p:cNvSpPr>
          <p:nvPr>
            <p:ph sz="half" idx="1"/>
          </p:nvPr>
        </p:nvSpPr>
        <p:spPr>
          <a:xfrm>
            <a:off x="838200" y="1825625"/>
            <a:ext cx="10515600" cy="4351338"/>
          </a:xfrm>
        </p:spPr>
        <p:txBody>
          <a:bodyPr>
            <a:normAutofit fontScale="92500" lnSpcReduction="10000"/>
          </a:bodyPr>
          <a:lstStyle/>
          <a:p>
            <a:r>
              <a:rPr lang="en-US" dirty="0" smtClean="0"/>
              <a:t>Since I have chosen the first 10 classes which belong to 2 super classes i.e. Aquatic mammals and Fishes. Most of these images have same background.</a:t>
            </a:r>
          </a:p>
          <a:p>
            <a:endParaRPr lang="en-US" dirty="0" smtClean="0"/>
          </a:p>
          <a:p>
            <a:r>
              <a:rPr lang="en-US" dirty="0" smtClean="0"/>
              <a:t>All these 10 classes are closely related, so classifying in challenging.</a:t>
            </a:r>
          </a:p>
          <a:p>
            <a:endParaRPr lang="en-US" dirty="0"/>
          </a:p>
          <a:p>
            <a:r>
              <a:rPr lang="en-US" dirty="0" smtClean="0"/>
              <a:t>During the process I learn about the way computer recognizes the image and how it process it.</a:t>
            </a:r>
          </a:p>
          <a:p>
            <a:endParaRPr lang="en-US" dirty="0"/>
          </a:p>
          <a:p>
            <a:r>
              <a:rPr lang="en-US" dirty="0" smtClean="0"/>
              <a:t>Get an opportunity to learn the basics of Convolutional Neural Network</a:t>
            </a:r>
            <a:endParaRPr lang="en-IN" dirty="0"/>
          </a:p>
        </p:txBody>
      </p:sp>
    </p:spTree>
    <p:extLst>
      <p:ext uri="{BB962C8B-B14F-4D97-AF65-F5344CB8AC3E}">
        <p14:creationId xmlns:p14="http://schemas.microsoft.com/office/powerpoint/2010/main" val="288301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Garamond" panose="02020404030301010803" pitchFamily="18" charset="0"/>
              </a:rPr>
              <a:t>Objectives</a:t>
            </a:r>
            <a:endParaRPr lang="en-IN" dirty="0">
              <a:latin typeface="Garamond" panose="02020404030301010803" pitchFamily="18" charset="0"/>
            </a:endParaRPr>
          </a:p>
        </p:txBody>
      </p:sp>
      <p:sp>
        <p:nvSpPr>
          <p:cNvPr id="6" name="Content Placeholder 5"/>
          <p:cNvSpPr>
            <a:spLocks noGrp="1"/>
          </p:cNvSpPr>
          <p:nvPr>
            <p:ph idx="1"/>
          </p:nvPr>
        </p:nvSpPr>
        <p:spPr/>
        <p:txBody>
          <a:bodyPr/>
          <a:lstStyle/>
          <a:p>
            <a:r>
              <a:rPr lang="en-IN" dirty="0"/>
              <a:t>The main objective of this project is to understand computer vision course and applying the learned method to classify Aquatic Animals into Aquatic Mammals and Fishes as Superclass and further Aquatic mammals into beaver, dolphin, otter, seal, whale, and Fishes into aquarium fish, flatfish, ray, shark, and trout</a:t>
            </a:r>
            <a:r>
              <a:rPr lang="en-IN" dirty="0" smtClean="0"/>
              <a:t>.</a:t>
            </a:r>
          </a:p>
          <a:p>
            <a:pPr marL="0" indent="0">
              <a:buNone/>
            </a:pPr>
            <a:endParaRPr lang="en-IN" dirty="0"/>
          </a:p>
          <a:p>
            <a:r>
              <a:rPr lang="en-US" dirty="0" smtClean="0"/>
              <a:t>Understanding the working of ConvNet.</a:t>
            </a:r>
            <a:endParaRPr lang="en-IN" dirty="0"/>
          </a:p>
        </p:txBody>
      </p:sp>
    </p:spTree>
    <p:extLst>
      <p:ext uri="{BB962C8B-B14F-4D97-AF65-F5344CB8AC3E}">
        <p14:creationId xmlns:p14="http://schemas.microsoft.com/office/powerpoint/2010/main" val="245100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821" y="2547256"/>
            <a:ext cx="10515600" cy="1378404"/>
          </a:xfrm>
        </p:spPr>
        <p:txBody>
          <a:bodyPr/>
          <a:lstStyle/>
          <a:p>
            <a:pPr algn="ctr"/>
            <a:r>
              <a:rPr lang="en-IN" b="1" dirty="0">
                <a:latin typeface="Garamond" panose="02020404030301010803" pitchFamily="18" charset="0"/>
              </a:rPr>
              <a:t>LITERATURE SURVEY</a:t>
            </a:r>
            <a:endParaRPr lang="en-IN" dirty="0">
              <a:latin typeface="Garamond" panose="02020404030301010803" pitchFamily="18" charset="0"/>
            </a:endParaRPr>
          </a:p>
        </p:txBody>
      </p:sp>
    </p:spTree>
    <p:extLst>
      <p:ext uri="{BB962C8B-B14F-4D97-AF65-F5344CB8AC3E}">
        <p14:creationId xmlns:p14="http://schemas.microsoft.com/office/powerpoint/2010/main" val="52493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047235363"/>
              </p:ext>
            </p:extLst>
          </p:nvPr>
        </p:nvGraphicFramePr>
        <p:xfrm>
          <a:off x="217713" y="160111"/>
          <a:ext cx="11473544" cy="6580414"/>
        </p:xfrm>
        <a:graphic>
          <a:graphicData uri="http://schemas.openxmlformats.org/drawingml/2006/table">
            <a:tbl>
              <a:tblPr firstRow="1" bandRow="1">
                <a:tableStyleId>{5940675A-B579-460E-94D1-54222C63F5DA}</a:tableStyleId>
              </a:tblPr>
              <a:tblGrid>
                <a:gridCol w="957944"/>
                <a:gridCol w="3086100"/>
                <a:gridCol w="1126672"/>
                <a:gridCol w="3331028"/>
                <a:gridCol w="2971800"/>
              </a:tblGrid>
              <a:tr h="427718">
                <a:tc>
                  <a:txBody>
                    <a:bodyPr/>
                    <a:lstStyle/>
                    <a:p>
                      <a:pPr algn="ctr"/>
                      <a:r>
                        <a:rPr lang="en-US" b="1" dirty="0" smtClean="0"/>
                        <a:t>Sr.</a:t>
                      </a:r>
                      <a:r>
                        <a:rPr lang="en-US" b="1" baseline="0" dirty="0" smtClean="0"/>
                        <a:t> No.</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Author</a:t>
                      </a:r>
                      <a:endParaRPr lang="en-IN" b="1"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Year</a:t>
                      </a:r>
                      <a:endParaRPr lang="en-IN" b="1"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Paper Name</a:t>
                      </a:r>
                      <a:endParaRPr lang="en-IN" b="1" dirty="0" smtClean="0"/>
                    </a:p>
                  </a:txBody>
                  <a:tcPr/>
                </a:tc>
                <a:tc>
                  <a:txBody>
                    <a:bodyPr/>
                    <a:lstStyle/>
                    <a:p>
                      <a:pPr algn="ctr"/>
                      <a:r>
                        <a:rPr lang="en-US" b="1" dirty="0" smtClean="0"/>
                        <a:t>Conclusion</a:t>
                      </a:r>
                      <a:endParaRPr lang="en-IN" b="1" dirty="0"/>
                    </a:p>
                  </a:txBody>
                  <a:tcPr/>
                </a:tc>
              </a:tr>
              <a:tr h="1012371">
                <a:tc>
                  <a:txBody>
                    <a:bodyPr/>
                    <a:lstStyle/>
                    <a:p>
                      <a:pPr algn="ctr"/>
                      <a:r>
                        <a:rPr lang="en-US" dirty="0" smtClean="0"/>
                        <a:t>1</a:t>
                      </a:r>
                      <a:endParaRPr lang="en-IN" dirty="0"/>
                    </a:p>
                  </a:txBody>
                  <a:tcPr/>
                </a:tc>
                <a:tc>
                  <a:txBody>
                    <a:bodyPr/>
                    <a:lstStyle/>
                    <a:p>
                      <a:pPr algn="ctr"/>
                      <a:r>
                        <a:rPr lang="en-IN" sz="1800" kern="1200" dirty="0" smtClean="0">
                          <a:solidFill>
                            <a:schemeClr val="tx1"/>
                          </a:solidFill>
                          <a:effectLst/>
                          <a:latin typeface="+mn-lt"/>
                          <a:ea typeface="+mn-ea"/>
                          <a:cs typeface="+mn-cs"/>
                        </a:rPr>
                        <a:t>Y. LeCun, B. Boser, J. S. Denker, D. Henderson, R. E. Howard, W. Hubbard, L. D. Jackel</a:t>
                      </a:r>
                      <a:endParaRPr lang="en-IN" dirty="0"/>
                    </a:p>
                  </a:txBody>
                  <a:tcPr/>
                </a:tc>
                <a:tc>
                  <a:txBody>
                    <a:bodyPr/>
                    <a:lstStyle/>
                    <a:p>
                      <a:pPr algn="ctr"/>
                      <a:r>
                        <a:rPr lang="en-US" dirty="0" smtClean="0"/>
                        <a:t>1989</a:t>
                      </a:r>
                      <a:endParaRPr lang="en-IN" dirty="0"/>
                    </a:p>
                  </a:txBody>
                  <a:tcPr/>
                </a:tc>
                <a:tc>
                  <a:txBody>
                    <a:bodyPr/>
                    <a:lstStyle/>
                    <a:p>
                      <a:pPr algn="ctr"/>
                      <a:r>
                        <a:rPr lang="en-IN" sz="1800" kern="1200" dirty="0" smtClean="0">
                          <a:solidFill>
                            <a:schemeClr val="tx1"/>
                          </a:solidFill>
                          <a:effectLst/>
                          <a:latin typeface="+mn-lt"/>
                          <a:ea typeface="+mn-ea"/>
                          <a:cs typeface="+mn-cs"/>
                        </a:rPr>
                        <a:t>Backpropagation Applied to Handwritten Zip Code Recognition. Neural Computation</a:t>
                      </a:r>
                      <a:endParaRPr lang="en-IN" dirty="0"/>
                    </a:p>
                  </a:txBody>
                  <a:tcPr/>
                </a:tc>
                <a:tc>
                  <a:txBody>
                    <a:bodyPr/>
                    <a:lstStyle/>
                    <a:p>
                      <a:pPr algn="ctr"/>
                      <a:r>
                        <a:rPr lang="en-US" dirty="0" smtClean="0"/>
                        <a:t>About</a:t>
                      </a:r>
                      <a:r>
                        <a:rPr lang="en-US" baseline="0" dirty="0" smtClean="0"/>
                        <a:t> backpropagation and how it is important to CNN.</a:t>
                      </a:r>
                      <a:endParaRPr lang="en-IN" dirty="0"/>
                    </a:p>
                  </a:txBody>
                  <a:tcPr/>
                </a:tc>
              </a:tr>
              <a:tr h="898071">
                <a:tc>
                  <a:txBody>
                    <a:bodyPr/>
                    <a:lstStyle/>
                    <a:p>
                      <a:pPr algn="ctr"/>
                      <a:r>
                        <a:rPr lang="en-US" dirty="0" smtClean="0"/>
                        <a:t>2</a:t>
                      </a:r>
                      <a:endParaRPr lang="en-IN" dirty="0"/>
                    </a:p>
                  </a:txBody>
                  <a:tcPr/>
                </a:tc>
                <a:tc>
                  <a:txBody>
                    <a:bodyPr/>
                    <a:lstStyle/>
                    <a:p>
                      <a:pPr algn="ctr"/>
                      <a:r>
                        <a:rPr lang="en-IN" sz="1800" kern="1200" dirty="0" smtClean="0">
                          <a:solidFill>
                            <a:schemeClr val="tx1"/>
                          </a:solidFill>
                          <a:effectLst/>
                          <a:latin typeface="+mn-lt"/>
                          <a:ea typeface="+mn-ea"/>
                          <a:cs typeface="+mn-cs"/>
                        </a:rPr>
                        <a:t>Daniel Svozil, Vladimir KvasniEka, Jiri Pospichal</a:t>
                      </a:r>
                      <a:endParaRPr lang="en-IN" dirty="0"/>
                    </a:p>
                  </a:txBody>
                  <a:tcPr/>
                </a:tc>
                <a:tc>
                  <a:txBody>
                    <a:bodyPr/>
                    <a:lstStyle/>
                    <a:p>
                      <a:pPr algn="ctr"/>
                      <a:r>
                        <a:rPr lang="en-IN" sz="1800" kern="1200" dirty="0" smtClean="0">
                          <a:solidFill>
                            <a:schemeClr val="tx1"/>
                          </a:solidFill>
                          <a:effectLst/>
                          <a:latin typeface="+mn-lt"/>
                          <a:ea typeface="+mn-ea"/>
                          <a:cs typeface="+mn-cs"/>
                        </a:rPr>
                        <a:t>6th June 1997</a:t>
                      </a:r>
                      <a:endParaRPr lang="en-IN" dirty="0"/>
                    </a:p>
                  </a:txBody>
                  <a:tcPr/>
                </a:tc>
                <a:tc>
                  <a:txBody>
                    <a:bodyPr/>
                    <a:lstStyle/>
                    <a:p>
                      <a:pPr algn="ctr"/>
                      <a:r>
                        <a:rPr lang="en-IN" sz="1800" kern="1200" dirty="0" smtClean="0">
                          <a:solidFill>
                            <a:schemeClr val="tx1"/>
                          </a:solidFill>
                          <a:effectLst/>
                          <a:latin typeface="+mn-lt"/>
                          <a:ea typeface="+mn-ea"/>
                          <a:cs typeface="+mn-cs"/>
                        </a:rPr>
                        <a:t>Introduction to multi-layer feed-forward neural networks</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About </a:t>
                      </a:r>
                      <a:r>
                        <a:rPr lang="en-US" baseline="0" dirty="0" smtClean="0"/>
                        <a:t>Forward propagation and how it is important to CNN.</a:t>
                      </a:r>
                      <a:endParaRPr lang="en-IN" dirty="0" smtClean="0"/>
                    </a:p>
                    <a:p>
                      <a:pPr algn="ctr"/>
                      <a:endParaRPr lang="en-IN" dirty="0"/>
                    </a:p>
                  </a:txBody>
                  <a:tcPr/>
                </a:tc>
              </a:tr>
              <a:tr h="659765">
                <a:tc>
                  <a:txBody>
                    <a:bodyPr/>
                    <a:lstStyle/>
                    <a:p>
                      <a:pPr algn="ctr"/>
                      <a:r>
                        <a:rPr lang="en-US" dirty="0" smtClean="0"/>
                        <a:t>3</a:t>
                      </a:r>
                      <a:endParaRPr lang="en-IN" dirty="0"/>
                    </a:p>
                  </a:txBody>
                  <a:tcPr/>
                </a:tc>
                <a:tc>
                  <a:txBody>
                    <a:bodyPr/>
                    <a:lstStyle/>
                    <a:p>
                      <a:pPr algn="ctr"/>
                      <a:r>
                        <a:rPr lang="en-IN" sz="1800" kern="1200" dirty="0" smtClean="0">
                          <a:solidFill>
                            <a:schemeClr val="tx1"/>
                          </a:solidFill>
                          <a:effectLst/>
                          <a:latin typeface="+mn-lt"/>
                          <a:ea typeface="+mn-ea"/>
                          <a:cs typeface="+mn-cs"/>
                        </a:rPr>
                        <a:t>Dan C. Cires¸an, Ueli Meier, Jonathan Masci, Luca M. Gambardella, Jurgen Schmidhuber</a:t>
                      </a:r>
                      <a:endParaRPr lang="en-IN" dirty="0"/>
                    </a:p>
                  </a:txBody>
                  <a:tcPr/>
                </a:tc>
                <a:tc>
                  <a:txBody>
                    <a:bodyPr/>
                    <a:lstStyle/>
                    <a:p>
                      <a:pPr algn="ctr"/>
                      <a:r>
                        <a:rPr lang="en-IN" sz="1800" kern="1200" dirty="0" smtClean="0">
                          <a:solidFill>
                            <a:schemeClr val="tx1"/>
                          </a:solidFill>
                          <a:effectLst/>
                          <a:latin typeface="+mn-lt"/>
                          <a:ea typeface="+mn-ea"/>
                          <a:cs typeface="+mn-cs"/>
                        </a:rPr>
                        <a:t>2011</a:t>
                      </a:r>
                      <a:endParaRPr lang="en-IN" dirty="0"/>
                    </a:p>
                  </a:txBody>
                  <a:tcPr/>
                </a:tc>
                <a:tc>
                  <a:txBody>
                    <a:bodyPr/>
                    <a:lstStyle/>
                    <a:p>
                      <a:pPr algn="ctr"/>
                      <a:r>
                        <a:rPr lang="en-IN" sz="1800" kern="1200" dirty="0" smtClean="0">
                          <a:solidFill>
                            <a:schemeClr val="tx1"/>
                          </a:solidFill>
                          <a:effectLst/>
                          <a:latin typeface="+mn-lt"/>
                          <a:ea typeface="+mn-ea"/>
                          <a:cs typeface="+mn-cs"/>
                        </a:rPr>
                        <a:t>Flexible, High Performance Convolutional Neural Networks for Image Classification</a:t>
                      </a:r>
                      <a:endParaRPr lang="en-IN" dirty="0"/>
                    </a:p>
                  </a:txBody>
                  <a:tcPr/>
                </a:tc>
                <a:tc>
                  <a:txBody>
                    <a:bodyPr/>
                    <a:lstStyle/>
                    <a:p>
                      <a:pPr algn="ctr"/>
                      <a:r>
                        <a:rPr lang="en-US" dirty="0" smtClean="0"/>
                        <a:t>Basic Knowledge on CNN</a:t>
                      </a:r>
                      <a:r>
                        <a:rPr lang="en-US" baseline="0" dirty="0" smtClean="0"/>
                        <a:t> and how it working.</a:t>
                      </a:r>
                      <a:endParaRPr lang="en-IN" dirty="0"/>
                    </a:p>
                  </a:txBody>
                  <a:tcPr/>
                </a:tc>
              </a:tr>
              <a:tr h="659765">
                <a:tc>
                  <a:txBody>
                    <a:bodyPr/>
                    <a:lstStyle/>
                    <a:p>
                      <a:pPr algn="ctr"/>
                      <a:r>
                        <a:rPr lang="en-US" dirty="0" smtClean="0"/>
                        <a:t>4</a:t>
                      </a:r>
                      <a:endParaRPr lang="en-IN" dirty="0"/>
                    </a:p>
                  </a:txBody>
                  <a:tcPr/>
                </a:tc>
                <a:tc>
                  <a:txBody>
                    <a:bodyPr/>
                    <a:lstStyle/>
                    <a:p>
                      <a:pPr algn="ctr"/>
                      <a:r>
                        <a:rPr lang="en-IN" sz="1800" kern="1200" dirty="0" smtClean="0">
                          <a:solidFill>
                            <a:schemeClr val="tx1"/>
                          </a:solidFill>
                          <a:effectLst/>
                          <a:latin typeface="+mn-lt"/>
                          <a:ea typeface="+mn-ea"/>
                          <a:cs typeface="+mn-cs"/>
                        </a:rPr>
                        <a:t>Andrew G. Howard</a:t>
                      </a:r>
                      <a:endParaRPr lang="en-IN" dirty="0"/>
                    </a:p>
                  </a:txBody>
                  <a:tcPr/>
                </a:tc>
                <a:tc>
                  <a:txBody>
                    <a:bodyPr/>
                    <a:lstStyle/>
                    <a:p>
                      <a:pPr algn="ctr"/>
                      <a:r>
                        <a:rPr lang="en-IN" sz="1800" kern="1200" dirty="0" smtClean="0">
                          <a:solidFill>
                            <a:schemeClr val="tx1"/>
                          </a:solidFill>
                          <a:effectLst/>
                          <a:latin typeface="+mn-lt"/>
                          <a:ea typeface="+mn-ea"/>
                          <a:cs typeface="+mn-cs"/>
                        </a:rPr>
                        <a:t>2013</a:t>
                      </a:r>
                      <a:endParaRPr lang="en-IN" dirty="0"/>
                    </a:p>
                  </a:txBody>
                  <a:tcPr/>
                </a:tc>
                <a:tc>
                  <a:txBody>
                    <a:bodyPr/>
                    <a:lstStyle/>
                    <a:p>
                      <a:pPr algn="ctr"/>
                      <a:r>
                        <a:rPr lang="en-IN" sz="1800" kern="1200" dirty="0" smtClean="0">
                          <a:solidFill>
                            <a:schemeClr val="tx1"/>
                          </a:solidFill>
                          <a:effectLst/>
                          <a:latin typeface="+mn-lt"/>
                          <a:ea typeface="+mn-ea"/>
                          <a:cs typeface="+mn-cs"/>
                        </a:rPr>
                        <a:t>Some Improvements on Deep Convolutional Neural Network Based Image Classification</a:t>
                      </a:r>
                      <a:endParaRPr lang="en-IN" dirty="0"/>
                    </a:p>
                  </a:txBody>
                  <a:tcPr/>
                </a:tc>
                <a:tc>
                  <a:txBody>
                    <a:bodyPr/>
                    <a:lstStyle/>
                    <a:p>
                      <a:pPr algn="ctr"/>
                      <a:r>
                        <a:rPr lang="en-US" dirty="0" smtClean="0"/>
                        <a:t>How to improve CNN for better Accuracy.</a:t>
                      </a:r>
                      <a:endParaRPr lang="en-IN" dirty="0"/>
                    </a:p>
                  </a:txBody>
                  <a:tcPr/>
                </a:tc>
              </a:tr>
              <a:tr h="659765">
                <a:tc>
                  <a:txBody>
                    <a:bodyPr/>
                    <a:lstStyle/>
                    <a:p>
                      <a:pPr algn="ctr"/>
                      <a:r>
                        <a:rPr lang="en-US" dirty="0" smtClean="0"/>
                        <a:t>5</a:t>
                      </a:r>
                      <a:endParaRPr lang="en-IN" dirty="0"/>
                    </a:p>
                  </a:txBody>
                  <a:tcPr/>
                </a:tc>
                <a:tc>
                  <a:txBody>
                    <a:bodyPr/>
                    <a:lstStyle/>
                    <a:p>
                      <a:pPr algn="ctr"/>
                      <a:r>
                        <a:rPr lang="en-IN" sz="1800" kern="1200" dirty="0" smtClean="0">
                          <a:solidFill>
                            <a:schemeClr val="tx1"/>
                          </a:solidFill>
                          <a:effectLst/>
                          <a:latin typeface="+mn-lt"/>
                          <a:ea typeface="+mn-ea"/>
                          <a:cs typeface="+mn-cs"/>
                        </a:rPr>
                        <a:t>Kaiming He, Jian Sun</a:t>
                      </a:r>
                      <a:endParaRPr lang="en-IN" dirty="0"/>
                    </a:p>
                  </a:txBody>
                  <a:tcPr/>
                </a:tc>
                <a:tc>
                  <a:txBody>
                    <a:bodyPr/>
                    <a:lstStyle/>
                    <a:p>
                      <a:pPr algn="ctr"/>
                      <a:r>
                        <a:rPr lang="en-IN" sz="1800" kern="1200" dirty="0" smtClean="0">
                          <a:solidFill>
                            <a:schemeClr val="tx1"/>
                          </a:solidFill>
                          <a:effectLst/>
                          <a:latin typeface="+mn-lt"/>
                          <a:ea typeface="+mn-ea"/>
                          <a:cs typeface="+mn-cs"/>
                        </a:rPr>
                        <a:t>2015</a:t>
                      </a:r>
                      <a:endParaRPr lang="en-IN" dirty="0"/>
                    </a:p>
                  </a:txBody>
                  <a:tcPr/>
                </a:tc>
                <a:tc>
                  <a:txBody>
                    <a:bodyPr/>
                    <a:lstStyle/>
                    <a:p>
                      <a:pPr algn="ctr"/>
                      <a:r>
                        <a:rPr lang="en-IN" sz="1800" kern="1200" dirty="0" smtClean="0">
                          <a:solidFill>
                            <a:schemeClr val="tx1"/>
                          </a:solidFill>
                          <a:effectLst/>
                          <a:latin typeface="+mn-lt"/>
                          <a:ea typeface="+mn-ea"/>
                          <a:cs typeface="+mn-cs"/>
                        </a:rPr>
                        <a:t>Convolutional Neural Networks at Constrained Time Cost</a:t>
                      </a:r>
                      <a:endParaRPr lang="en-IN" dirty="0"/>
                    </a:p>
                  </a:txBody>
                  <a:tcPr/>
                </a:tc>
                <a:tc>
                  <a:txBody>
                    <a:bodyPr/>
                    <a:lstStyle/>
                    <a:p>
                      <a:pPr algn="ctr"/>
                      <a:r>
                        <a:rPr lang="en-US" dirty="0" smtClean="0"/>
                        <a:t>How</a:t>
                      </a:r>
                      <a:r>
                        <a:rPr lang="en-US" baseline="0" dirty="0" smtClean="0"/>
                        <a:t> time constraints effects the CNN model. And how to get time complexity of a model.</a:t>
                      </a:r>
                      <a:endParaRPr lang="en-IN" dirty="0"/>
                    </a:p>
                  </a:txBody>
                  <a:tcPr/>
                </a:tc>
              </a:tr>
              <a:tr h="659765">
                <a:tc>
                  <a:txBody>
                    <a:bodyPr/>
                    <a:lstStyle/>
                    <a:p>
                      <a:pPr algn="ctr"/>
                      <a:r>
                        <a:rPr lang="en-US" dirty="0" smtClean="0"/>
                        <a:t>6</a:t>
                      </a:r>
                      <a:endParaRPr lang="en-IN" dirty="0"/>
                    </a:p>
                  </a:txBody>
                  <a:tcPr/>
                </a:tc>
                <a:tc>
                  <a:txBody>
                    <a:bodyPr/>
                    <a:lstStyle/>
                    <a:p>
                      <a:pPr algn="ctr"/>
                      <a:r>
                        <a:rPr lang="en-IN" sz="1800" kern="1200" dirty="0" smtClean="0">
                          <a:solidFill>
                            <a:schemeClr val="tx1"/>
                          </a:solidFill>
                          <a:effectLst/>
                          <a:latin typeface="+mn-lt"/>
                          <a:ea typeface="+mn-ea"/>
                          <a:cs typeface="+mn-cs"/>
                        </a:rPr>
                        <a:t>Antonio Gulli, Sujit Pal</a:t>
                      </a:r>
                      <a:endParaRPr lang="en-IN" dirty="0"/>
                    </a:p>
                  </a:txBody>
                  <a:tcPr/>
                </a:tc>
                <a:tc>
                  <a:txBody>
                    <a:bodyPr/>
                    <a:lstStyle/>
                    <a:p>
                      <a:pPr algn="ctr"/>
                      <a:r>
                        <a:rPr lang="en-IN" sz="1800" kern="1200" dirty="0" smtClean="0">
                          <a:solidFill>
                            <a:schemeClr val="tx1"/>
                          </a:solidFill>
                          <a:effectLst/>
                          <a:latin typeface="+mn-lt"/>
                          <a:ea typeface="+mn-ea"/>
                          <a:cs typeface="+mn-cs"/>
                        </a:rPr>
                        <a:t>April 2017</a:t>
                      </a:r>
                      <a:endParaRPr lang="en-IN" dirty="0"/>
                    </a:p>
                  </a:txBody>
                  <a:tcPr/>
                </a:tc>
                <a:tc>
                  <a:txBody>
                    <a:bodyPr/>
                    <a:lstStyle/>
                    <a:p>
                      <a:pPr algn="ctr"/>
                      <a:r>
                        <a:rPr lang="en-IN" sz="1800" kern="1200" dirty="0" smtClean="0">
                          <a:solidFill>
                            <a:schemeClr val="tx1"/>
                          </a:solidFill>
                          <a:effectLst/>
                          <a:latin typeface="+mn-lt"/>
                          <a:ea typeface="+mn-ea"/>
                          <a:cs typeface="+mn-cs"/>
                        </a:rPr>
                        <a:t>Deep Learning with Keras</a:t>
                      </a:r>
                      <a:endParaRPr lang="en-IN" dirty="0"/>
                    </a:p>
                  </a:txBody>
                  <a:tcPr/>
                </a:tc>
                <a:tc>
                  <a:txBody>
                    <a:bodyPr/>
                    <a:lstStyle/>
                    <a:p>
                      <a:pPr algn="ctr"/>
                      <a:r>
                        <a:rPr lang="en-US" dirty="0" smtClean="0"/>
                        <a:t>Everything</a:t>
                      </a:r>
                      <a:r>
                        <a:rPr lang="en-US" baseline="0" dirty="0" smtClean="0"/>
                        <a:t> that we need to know about Keras.</a:t>
                      </a:r>
                      <a:endParaRPr lang="en-IN" dirty="0"/>
                    </a:p>
                  </a:txBody>
                  <a:tcPr/>
                </a:tc>
              </a:tr>
            </a:tbl>
          </a:graphicData>
        </a:graphic>
      </p:graphicFrame>
    </p:spTree>
    <p:extLst>
      <p:ext uri="{BB962C8B-B14F-4D97-AF65-F5344CB8AC3E}">
        <p14:creationId xmlns:p14="http://schemas.microsoft.com/office/powerpoint/2010/main" val="235135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801</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 Math</vt:lpstr>
      <vt:lpstr>Courier New</vt:lpstr>
      <vt:lpstr>Garamond</vt:lpstr>
      <vt:lpstr>Source Code Pro</vt:lpstr>
      <vt:lpstr>Times New Roman</vt:lpstr>
      <vt:lpstr>Office Theme</vt:lpstr>
      <vt:lpstr>Classification of Aquatic Animals Using Convolutional </vt:lpstr>
      <vt:lpstr>Problem Statement</vt:lpstr>
      <vt:lpstr>Introduction</vt:lpstr>
      <vt:lpstr>Block Diagram</vt:lpstr>
      <vt:lpstr>Challenges</vt:lpstr>
      <vt:lpstr>Motivation</vt:lpstr>
      <vt:lpstr>Objectives</vt:lpstr>
      <vt:lpstr>LITERATURE SURVEY</vt:lpstr>
      <vt:lpstr>PowerPoint Presentation</vt:lpstr>
      <vt:lpstr>Algorithm</vt:lpstr>
      <vt:lpstr>Model Summary</vt:lpstr>
      <vt:lpstr>Results</vt:lpstr>
      <vt:lpstr>Discussion on Results</vt:lpstr>
      <vt:lpstr>Another thing that I noticed what that when we used Adam() optimizer, the training accuracy of the model was very good but the validation accuracy was too and was constant. Hence, I chose RMSprop. </vt:lpstr>
      <vt:lpstr>The Complexity of the Algorithm</vt:lpstr>
      <vt:lpstr>CONCLUSION AND FUTURE SCOPE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Aquatic Animals Using Convolutional</dc:title>
  <dc:creator>Shreyas B P</dc:creator>
  <cp:lastModifiedBy>Windows User</cp:lastModifiedBy>
  <cp:revision>14</cp:revision>
  <dcterms:created xsi:type="dcterms:W3CDTF">2020-04-24T14:22:50Z</dcterms:created>
  <dcterms:modified xsi:type="dcterms:W3CDTF">2020-04-24T17:57:48Z</dcterms:modified>
</cp:coreProperties>
</file>