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erriweather" pitchFamily="2" charset="77"/>
      <p:regular r:id="rId19"/>
      <p:bold r:id="rId20"/>
      <p:italic r:id="rId21"/>
      <p:boldItalic r:id="rId22"/>
    </p:embeddedFont>
    <p:embeddedFont>
      <p:font typeface="PT Serif" panose="020A0603040505020204" pitchFamily="18" charset="77"/>
      <p:regular r:id="rId23"/>
      <p:bold r:id="rId24"/>
      <p:italic r:id="rId25"/>
      <p:boldItalic r:id="rId26"/>
    </p:embeddedFont>
    <p:embeddedFont>
      <p:font typeface="Spectral" panose="02020502060000000000" pitchFamily="18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1f84b37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1f84b37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6041faf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6041faf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9fe065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9fe065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1f84b37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1f84b37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bed92a7b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bed92a7b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NLP: understand what is being requested and give back a adaquete response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c0877296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c0877296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61758f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61758f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c0877296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c0877296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1f84b37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1f84b37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1f84b3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1f84b3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c08772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c08772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1f84b37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1f84b37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bed92a7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bed92a7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bed92a7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bed92a7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6041fa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6041fa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reference in Appendxi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LL vs array vs Map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ISINValues acts as wrapper around an array in essence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1A16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23198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Osoleth: </a:t>
            </a:r>
            <a:endParaRPr sz="4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Streamlining Client Message Requests 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3111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Ravens of House Suisse</a:t>
            </a:r>
            <a:endParaRPr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796800" y="2234963"/>
            <a:ext cx="7550400" cy="0"/>
          </a:xfrm>
          <a:prstGeom prst="straightConnector1">
            <a:avLst/>
          </a:prstGeom>
          <a:noFill/>
          <a:ln w="76200" cap="flat" cmpd="sng">
            <a:solidFill>
              <a:srgbClr val="1F7A8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25" y="115800"/>
            <a:ext cx="2049776" cy="6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296950" y="4113025"/>
            <a:ext cx="6431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Shreyas Urdhwareshe, Cynthia Dong, Anahi Mayancela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-176350" y="411475"/>
            <a:ext cx="7289100" cy="6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036550" y="411475"/>
            <a:ext cx="602400" cy="6759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382200" y="411475"/>
            <a:ext cx="6044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Flow of Information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8821350" y="40475"/>
            <a:ext cx="322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9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125" y="4632364"/>
            <a:ext cx="419651" cy="41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400175" y="1506575"/>
            <a:ext cx="1188900" cy="1212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Chat Simulated via Excel Spreadsheet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847275" y="1506575"/>
            <a:ext cx="1730700" cy="1212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Java: Converts Excel to JSON in IB Chat formatting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3930350" y="1506575"/>
            <a:ext cx="2378400" cy="1212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Java: Processes JSON information and uses a regular expression to filter out ISIN values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58" name="Google Shape;158;p22"/>
          <p:cNvCxnSpPr>
            <a:stCxn id="155" idx="3"/>
            <a:endCxn id="156" idx="1"/>
          </p:cNvCxnSpPr>
          <p:nvPr/>
        </p:nvCxnSpPr>
        <p:spPr>
          <a:xfrm>
            <a:off x="1589075" y="2112725"/>
            <a:ext cx="258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2"/>
          <p:cNvCxnSpPr/>
          <p:nvPr/>
        </p:nvCxnSpPr>
        <p:spPr>
          <a:xfrm rot="10800000" flipH="1">
            <a:off x="3389725" y="2695225"/>
            <a:ext cx="541500" cy="4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2"/>
          <p:cNvSpPr/>
          <p:nvPr/>
        </p:nvSpPr>
        <p:spPr>
          <a:xfrm>
            <a:off x="2035525" y="3138075"/>
            <a:ext cx="1354200" cy="1212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Front end: Ajax queries back end for ISIN values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6503250" y="1506575"/>
            <a:ext cx="1971300" cy="1212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Java: Maps RFX Sales Data in a searchable format and looks up investment info based on the ISIN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722975" y="3108625"/>
            <a:ext cx="866100" cy="1212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RESTful API hosts data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63" name="Google Shape;163;p22"/>
          <p:cNvCxnSpPr>
            <a:stCxn id="156" idx="2"/>
            <a:endCxn id="160" idx="0"/>
          </p:cNvCxnSpPr>
          <p:nvPr/>
        </p:nvCxnSpPr>
        <p:spPr>
          <a:xfrm>
            <a:off x="2712625" y="2718875"/>
            <a:ext cx="0" cy="419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2"/>
          <p:cNvSpPr/>
          <p:nvPr/>
        </p:nvSpPr>
        <p:spPr>
          <a:xfrm>
            <a:off x="5072100" y="3138075"/>
            <a:ext cx="1354200" cy="1212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Front-end saves info and sends the ISIN to the back end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65" name="Google Shape;165;p22"/>
          <p:cNvCxnSpPr>
            <a:stCxn id="157" idx="2"/>
            <a:endCxn id="164" idx="0"/>
          </p:cNvCxnSpPr>
          <p:nvPr/>
        </p:nvCxnSpPr>
        <p:spPr>
          <a:xfrm>
            <a:off x="5119550" y="2718875"/>
            <a:ext cx="629700" cy="419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2"/>
          <p:cNvCxnSpPr>
            <a:endCxn id="161" idx="2"/>
          </p:cNvCxnSpPr>
          <p:nvPr/>
        </p:nvCxnSpPr>
        <p:spPr>
          <a:xfrm rot="10800000" flipH="1">
            <a:off x="6402900" y="2718875"/>
            <a:ext cx="1086000" cy="435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2"/>
          <p:cNvSpPr/>
          <p:nvPr/>
        </p:nvSpPr>
        <p:spPr>
          <a:xfrm>
            <a:off x="7177825" y="3138075"/>
            <a:ext cx="1567200" cy="1212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Front end displays investment information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68" name="Google Shape;168;p22"/>
          <p:cNvCxnSpPr>
            <a:stCxn id="161" idx="2"/>
            <a:endCxn id="167" idx="0"/>
          </p:cNvCxnSpPr>
          <p:nvPr/>
        </p:nvCxnSpPr>
        <p:spPr>
          <a:xfrm>
            <a:off x="7488900" y="2718875"/>
            <a:ext cx="472500" cy="419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-22050" y="-51450"/>
            <a:ext cx="9188100" cy="52464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796800" y="2834125"/>
            <a:ext cx="7550400" cy="0"/>
          </a:xfrm>
          <a:prstGeom prst="straightConnector1">
            <a:avLst/>
          </a:prstGeom>
          <a:noFill/>
          <a:ln w="114300" cap="flat" cmpd="sng">
            <a:solidFill>
              <a:srgbClr val="1F7A8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3"/>
          <p:cNvSpPr txBox="1">
            <a:spLocks noGrp="1"/>
          </p:cNvSpPr>
          <p:nvPr>
            <p:ph type="ctrTitle" idx="4294967295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Our Solution</a:t>
            </a:r>
            <a:endParaRPr sz="6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4294967295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Presenting our demo</a:t>
            </a:r>
            <a:endParaRPr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638" y="3626730"/>
            <a:ext cx="1022737" cy="1022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ctrTitle" idx="4294967295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</a:t>
            </a:r>
            <a:endParaRPr sz="6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>
            <a:off x="796800" y="2834125"/>
            <a:ext cx="7550400" cy="0"/>
          </a:xfrm>
          <a:prstGeom prst="straightConnector1">
            <a:avLst/>
          </a:prstGeom>
          <a:noFill/>
          <a:ln w="114300" cap="flat" cmpd="sng">
            <a:solidFill>
              <a:srgbClr val="1F7A8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625" y="3663681"/>
            <a:ext cx="1022738" cy="102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0" y="-7620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-176350" y="411475"/>
            <a:ext cx="7289100" cy="675900"/>
          </a:xfrm>
          <a:prstGeom prst="rect">
            <a:avLst/>
          </a:prstGeom>
          <a:solidFill>
            <a:srgbClr val="1F7A8C"/>
          </a:solidFill>
          <a:ln w="9525" cap="flat" cmpd="sng">
            <a:solidFill>
              <a:srgbClr val="1F7A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7112750" y="411475"/>
            <a:ext cx="602400" cy="675900"/>
          </a:xfrm>
          <a:prstGeom prst="flowChartDelay">
            <a:avLst/>
          </a:prstGeom>
          <a:solidFill>
            <a:srgbClr val="1F7A8C"/>
          </a:solidFill>
          <a:ln w="9525" cap="flat" cmpd="sng">
            <a:solidFill>
              <a:srgbClr val="1F7A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382200" y="411475"/>
            <a:ext cx="6799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Time Constraint Conflicts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8743950" y="40475"/>
            <a:ext cx="4002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12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382200" y="1896725"/>
            <a:ext cx="6550500" cy="922800"/>
          </a:xfrm>
          <a:prstGeom prst="chevron">
            <a:avLst>
              <a:gd name="adj" fmla="val 50000"/>
            </a:avLst>
          </a:prstGeom>
          <a:solidFill>
            <a:srgbClr val="D0D0D0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Frontend and Backend Integration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2148150" y="3236850"/>
            <a:ext cx="6014400" cy="922800"/>
          </a:xfrm>
          <a:prstGeom prst="chevron">
            <a:avLst>
              <a:gd name="adj" fmla="val 50000"/>
            </a:avLst>
          </a:prstGeom>
          <a:solidFill>
            <a:srgbClr val="D0D0D0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Using NLP libraries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751" y="4594425"/>
            <a:ext cx="484200" cy="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r="5917"/>
          <a:stretch/>
        </p:blipFill>
        <p:spPr>
          <a:xfrm>
            <a:off x="-475525" y="0"/>
            <a:ext cx="96195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-475525" y="0"/>
            <a:ext cx="9619500" cy="5143500"/>
          </a:xfrm>
          <a:prstGeom prst="rect">
            <a:avLst/>
          </a:prstGeom>
          <a:solidFill>
            <a:srgbClr val="151A16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311708" y="78488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Questions?</a:t>
            </a:r>
            <a:endParaRPr sz="6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796800" y="2874438"/>
            <a:ext cx="7550400" cy="0"/>
          </a:xfrm>
          <a:prstGeom prst="straightConnector1">
            <a:avLst/>
          </a:prstGeom>
          <a:noFill/>
          <a:ln w="76200" cap="flat" cmpd="sng">
            <a:solidFill>
              <a:srgbClr val="1F7A8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-176350" y="411475"/>
            <a:ext cx="7289100" cy="675900"/>
          </a:xfrm>
          <a:prstGeom prst="rect">
            <a:avLst/>
          </a:prstGeom>
          <a:solidFill>
            <a:srgbClr val="1F7A8C"/>
          </a:solidFill>
          <a:ln w="9525" cap="flat" cmpd="sng">
            <a:solidFill>
              <a:srgbClr val="1F7A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112750" y="411475"/>
            <a:ext cx="602400" cy="675900"/>
          </a:xfrm>
          <a:prstGeom prst="flowChartDelay">
            <a:avLst/>
          </a:prstGeom>
          <a:solidFill>
            <a:srgbClr val="1F7A8C"/>
          </a:solidFill>
          <a:ln w="9525" cap="flat" cmpd="sng">
            <a:solidFill>
              <a:srgbClr val="1F7A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382200" y="411475"/>
            <a:ext cx="5886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Appendix A: Code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29582"/>
          <a:stretch/>
        </p:blipFill>
        <p:spPr>
          <a:xfrm>
            <a:off x="710675" y="1371825"/>
            <a:ext cx="6583175" cy="2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50" y="564550"/>
            <a:ext cx="3955451" cy="36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-176350" y="411475"/>
            <a:ext cx="7289100" cy="675900"/>
          </a:xfrm>
          <a:prstGeom prst="rect">
            <a:avLst/>
          </a:prstGeom>
          <a:solidFill>
            <a:srgbClr val="1F7A8C"/>
          </a:solidFill>
          <a:ln w="9525" cap="flat" cmpd="sng">
            <a:solidFill>
              <a:srgbClr val="1F7A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112750" y="411475"/>
            <a:ext cx="602400" cy="675900"/>
          </a:xfrm>
          <a:prstGeom prst="flowChartDelay">
            <a:avLst/>
          </a:prstGeom>
          <a:solidFill>
            <a:srgbClr val="1F7A8C"/>
          </a:solidFill>
          <a:ln w="9525" cap="flat" cmpd="sng">
            <a:solidFill>
              <a:srgbClr val="1F7A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82200" y="411475"/>
            <a:ext cx="4189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Agenda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644887" y="3280250"/>
            <a:ext cx="2314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33494" y="3328775"/>
            <a:ext cx="15549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13161" y="3328775"/>
            <a:ext cx="2586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Steps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95903" y="3328775"/>
            <a:ext cx="1942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025" y="2165456"/>
            <a:ext cx="1022738" cy="102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000" y="2165455"/>
            <a:ext cx="1022737" cy="1022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050" y="2165456"/>
            <a:ext cx="1022738" cy="102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924" y="2165456"/>
            <a:ext cx="1022738" cy="102271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8821350" y="40475"/>
            <a:ext cx="322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1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69411"/>
                  <a:alpha val="55000"/>
                </a:srgbClr>
              </a:gs>
              <a:gs pos="100000">
                <a:srgbClr val="000000">
                  <a:alpha val="42352"/>
                  <a:alpha val="5500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The Problem:</a:t>
            </a:r>
            <a:endParaRPr sz="6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Response Time</a:t>
            </a:r>
            <a:endParaRPr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796800" y="2834125"/>
            <a:ext cx="7550400" cy="0"/>
          </a:xfrm>
          <a:prstGeom prst="straightConnector1">
            <a:avLst/>
          </a:prstGeom>
          <a:noFill/>
          <a:ln w="114300" cap="flat" cmpd="sng">
            <a:solidFill>
              <a:srgbClr val="1F7A8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637" y="3564331"/>
            <a:ext cx="1022738" cy="102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0" y="0"/>
            <a:ext cx="92196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90150" y="110250"/>
            <a:ext cx="58866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Daenerys Targaryen sends message ravens across Westeros to check on her investments with her banker, Tycho Nestoris, of the Iron Bank of Braavos...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649025" y="3122775"/>
            <a:ext cx="60000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Unfortunately, if Tycho doesn’t respond with information on her investments in a timely manner, Dany sends Drogon to speed things up... 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9026" y="4647375"/>
            <a:ext cx="419651" cy="4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8821350" y="40475"/>
            <a:ext cx="322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3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9026" y="4647375"/>
            <a:ext cx="419651" cy="4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8821350" y="40475"/>
            <a:ext cx="322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4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90150" y="110250"/>
            <a:ext cx="58866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 real terms, sometimes clients on Bloomberg Chat want information on their investments, but when this information isn’t centralized and easy-to-access, the Credit Sales Desk can’t respond in a timely manner. 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982300" y="3433825"/>
            <a:ext cx="60000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Clients don’t usually have dragons, but it’s still important to keep them happy! 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Steps </a:t>
            </a:r>
            <a:endParaRPr sz="6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796800" y="2834125"/>
            <a:ext cx="7550400" cy="0"/>
          </a:xfrm>
          <a:prstGeom prst="straightConnector1">
            <a:avLst/>
          </a:prstGeom>
          <a:noFill/>
          <a:ln w="114300" cap="flat" cmpd="sng">
            <a:solidFill>
              <a:srgbClr val="1F7A8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625" y="3589756"/>
            <a:ext cx="1022738" cy="102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19575" y="1385400"/>
            <a:ext cx="80058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How We Did It: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-----------------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Used Java to process the data from the chats and store RFX data in a searchable manner. Linked the back end to the front end with via a RESTful API.</a:t>
            </a:r>
            <a:endParaRPr sz="30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125" y="4632364"/>
            <a:ext cx="419651" cy="41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8821350" y="40475"/>
            <a:ext cx="322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6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176350" y="411475"/>
            <a:ext cx="7289100" cy="6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036550" y="411475"/>
            <a:ext cx="602400" cy="6759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82200" y="411475"/>
            <a:ext cx="4189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85000" y="1288100"/>
            <a:ext cx="8248200" cy="27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Map RFX Sales Data in a searchable form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 client data from IB Chat in the correct IB Chat Format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front-end that simulates the Bloomberg Chat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Use the ISIN values from within the chat to search RFX Sales Data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Front-end displays the ISIN data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8821350" y="40475"/>
            <a:ext cx="322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7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125" y="4632364"/>
            <a:ext cx="419651" cy="41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176350" y="411475"/>
            <a:ext cx="7289100" cy="6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7036550" y="411475"/>
            <a:ext cx="602400" cy="6759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382200" y="411475"/>
            <a:ext cx="6937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Backend Specifics</a:t>
            </a:r>
            <a:endParaRPr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821350" y="40475"/>
            <a:ext cx="322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8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125" y="4632364"/>
            <a:ext cx="419651" cy="41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382200" y="1488075"/>
            <a:ext cx="6550500" cy="922800"/>
          </a:xfrm>
          <a:prstGeom prst="chevron">
            <a:avLst>
              <a:gd name="adj" fmla="val 50000"/>
            </a:avLst>
          </a:prstGeom>
          <a:solidFill>
            <a:srgbClr val="D0D0D0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Structure Reasonings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088450" y="2670325"/>
            <a:ext cx="6550500" cy="922800"/>
          </a:xfrm>
          <a:prstGeom prst="chevron">
            <a:avLst>
              <a:gd name="adj" fmla="val 50000"/>
            </a:avLst>
          </a:prstGeom>
          <a:solidFill>
            <a:srgbClr val="D0D0D0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ISINValues Class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152750" y="3898250"/>
            <a:ext cx="6550500" cy="922800"/>
          </a:xfrm>
          <a:prstGeom prst="chevron">
            <a:avLst>
              <a:gd name="adj" fmla="val 50000"/>
            </a:avLst>
          </a:prstGeom>
          <a:solidFill>
            <a:srgbClr val="D0D0D0">
              <a:alpha val="5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Filtering With Regex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Macintosh PowerPoint</Application>
  <PresentationFormat>On-screen Show (16:9)</PresentationFormat>
  <Paragraphs>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Merriweather</vt:lpstr>
      <vt:lpstr>PT Serif</vt:lpstr>
      <vt:lpstr>Spectral</vt:lpstr>
      <vt:lpstr>Arial</vt:lpstr>
      <vt:lpstr>Simple Light</vt:lpstr>
      <vt:lpstr>Project Osoleth:  Streamlining Client Message Requests </vt:lpstr>
      <vt:lpstr>PowerPoint Presentation</vt:lpstr>
      <vt:lpstr>The Problem:</vt:lpstr>
      <vt:lpstr>PowerPoint Presentation</vt:lpstr>
      <vt:lpstr>PowerPoint Presentation</vt:lpstr>
      <vt:lpstr>Steps </vt:lpstr>
      <vt:lpstr>PowerPoint Presentation</vt:lpstr>
      <vt:lpstr>PowerPoint Presentation</vt:lpstr>
      <vt:lpstr>PowerPoint Presentation</vt:lpstr>
      <vt:lpstr>PowerPoint Presentation</vt:lpstr>
      <vt:lpstr>Our Solution</vt:lpstr>
      <vt:lpstr>Conclusions</vt:lpstr>
      <vt:lpstr>PowerPoint Presentation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Osoleth:  Streamlining Client Message Requests </dc:title>
  <cp:lastModifiedBy>Shreyas Urdhwareshe</cp:lastModifiedBy>
  <cp:revision>1</cp:revision>
  <dcterms:modified xsi:type="dcterms:W3CDTF">2019-05-30T21:30:59Z</dcterms:modified>
</cp:coreProperties>
</file>