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67" r:id="rId6"/>
    <p:sldId id="259" r:id="rId7"/>
    <p:sldId id="271" r:id="rId8"/>
    <p:sldId id="260" r:id="rId9"/>
    <p:sldId id="261" r:id="rId10"/>
    <p:sldId id="272" r:id="rId11"/>
    <p:sldId id="273" r:id="rId12"/>
    <p:sldId id="262" r:id="rId13"/>
    <p:sldId id="274" r:id="rId14"/>
    <p:sldId id="263" r:id="rId15"/>
    <p:sldId id="264" r:id="rId16"/>
    <p:sldId id="275" r:id="rId17"/>
    <p:sldId id="276" r:id="rId18"/>
    <p:sldId id="277" r:id="rId19"/>
    <p:sldId id="278" r:id="rId20"/>
    <p:sldId id="279" r:id="rId21"/>
    <p:sldId id="280" r:id="rId22"/>
    <p:sldId id="281" r:id="rId23"/>
    <p:sldId id="282" r:id="rId24"/>
    <p:sldId id="283" r:id="rId25"/>
    <p:sldId id="284" r:id="rId26"/>
    <p:sldId id="288" r:id="rId27"/>
    <p:sldId id="289" r:id="rId28"/>
    <p:sldId id="290" r:id="rId29"/>
    <p:sldId id="285" r:id="rId30"/>
    <p:sldId id="286" r:id="rId31"/>
    <p:sldId id="287" r:id="rId32"/>
    <p:sldId id="265"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5" d="100"/>
          <a:sy n="75" d="100"/>
        </p:scale>
        <p:origin x="303"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merald.com/insight/content/doi/10.1108/MD-02-2021-0268/full/html" TargetMode="External"/><Relationship Id="rId2" Type="http://schemas.openxmlformats.org/officeDocument/2006/relationships/hyperlink" Target="https://www.emerald.com/insight/content/doi/10.1108/ITP-11-2021-0835/full/html" TargetMode="External"/><Relationship Id="rId1" Type="http://schemas.openxmlformats.org/officeDocument/2006/relationships/slideLayout" Target="../slideLayouts/slideLayout2.xml"/><Relationship Id="rId5" Type="http://schemas.openxmlformats.org/officeDocument/2006/relationships/hyperlink" Target="https://www.emerald.com/insight/content/doi/10.1108/AJIM-07-2021-0211/full/html" TargetMode="External"/><Relationship Id="rId4" Type="http://schemas.openxmlformats.org/officeDocument/2006/relationships/hyperlink" Target="https://www.emerald.com/insight/content/doi/10.1108/LHTN-07-2017-0052/full/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MEDIPAL</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26389842"/>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b="1" dirty="0">
                          <a:solidFill>
                            <a:schemeClr val="tx1"/>
                          </a:solidFill>
                        </a:rPr>
                        <a:t>20201CCS0009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R Shreyas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b="1" dirty="0">
                          <a:solidFill>
                            <a:schemeClr val="tx1"/>
                          </a:solidFill>
                        </a:rPr>
                        <a:t>20201CCS0005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Vaishnavi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b="1" dirty="0">
                          <a:solidFill>
                            <a:schemeClr val="tx1"/>
                          </a:solidFill>
                        </a:rPr>
                        <a:t>20201CCS0022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err="1">
                          <a:solidFill>
                            <a:schemeClr val="tx1"/>
                          </a:solidFill>
                        </a:rPr>
                        <a:t>Shivanand</a:t>
                      </a:r>
                      <a:r>
                        <a:rPr lang="en-GB" b="1" dirty="0">
                          <a:solidFill>
                            <a:schemeClr val="tx1"/>
                          </a:solidFill>
                        </a:rPr>
                        <a:t>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b="1" dirty="0">
                          <a:solidFill>
                            <a:schemeClr val="tx1"/>
                          </a:solidFill>
                        </a:rPr>
                        <a:t>20201CCS0120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err="1">
                          <a:solidFill>
                            <a:schemeClr val="tx1"/>
                          </a:solidFill>
                        </a:rPr>
                        <a:t>Poorva</a:t>
                      </a:r>
                      <a:r>
                        <a:rPr lang="en-GB" b="1" dirty="0">
                          <a:solidFill>
                            <a:schemeClr val="tx1"/>
                          </a:solidFill>
                        </a:rPr>
                        <a:t> 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b="1" dirty="0">
                          <a:solidFill>
                            <a:schemeClr val="tx1"/>
                          </a:solidFill>
                        </a:rPr>
                        <a:t>20201CCS0138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Supriya KP</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Ms. </a:t>
            </a:r>
            <a:r>
              <a:rPr lang="en-GB" sz="1700" dirty="0" err="1">
                <a:solidFill>
                  <a:schemeClr val="tx1"/>
                </a:solidFill>
              </a:rPr>
              <a:t>Kaipa</a:t>
            </a:r>
            <a:r>
              <a:rPr lang="en-GB" sz="1700" dirty="0">
                <a:solidFill>
                  <a:schemeClr val="tx1"/>
                </a:solidFill>
              </a:rPr>
              <a:t> Sandhya</a:t>
            </a: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DFD9C-05EF-F837-CE18-897C8DBE56B0}"/>
              </a:ext>
            </a:extLst>
          </p:cNvPr>
          <p:cNvSpPr>
            <a:spLocks noGrp="1"/>
          </p:cNvSpPr>
          <p:nvPr>
            <p:ph idx="1"/>
          </p:nvPr>
        </p:nvSpPr>
        <p:spPr>
          <a:xfrm>
            <a:off x="838200" y="1717675"/>
            <a:ext cx="10515600" cy="4351338"/>
          </a:xfrm>
        </p:spPr>
        <p:txBody>
          <a:bodyPr>
            <a:normAutofit/>
          </a:bodyPr>
          <a:lstStyle/>
          <a:p>
            <a:pPr>
              <a:lnSpc>
                <a:spcPct val="150000"/>
              </a:lnSpc>
            </a:pPr>
            <a:r>
              <a:rPr lang="en-US" sz="2000" dirty="0">
                <a:effectLst/>
                <a:latin typeface="Times New Roman" panose="02020603050405020304" pitchFamily="18" charset="0"/>
                <a:ea typeface="Times New Roman" panose="02020603050405020304" pitchFamily="18" charset="0"/>
              </a:rPr>
              <a:t>User Experience</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Telemedicine Functionality</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Data Analytics</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Notification and Alerts</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Compliance with Regulations</a:t>
            </a:r>
          </a:p>
          <a:p>
            <a:r>
              <a:rPr lang="en-US" sz="2000" dirty="0">
                <a:effectLst/>
                <a:latin typeface="Times New Roman" panose="02020603050405020304" pitchFamily="18" charset="0"/>
                <a:ea typeface="Times New Roman" panose="02020603050405020304" pitchFamily="18" charset="0"/>
              </a:rPr>
              <a:t>Mobile Responsiveness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Emergency Features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Continuous Testing and Monitoring</a:t>
            </a:r>
          </a:p>
          <a:p>
            <a:pPr marL="0" indent="0">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708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5C29-8F4F-B87A-6332-48D93B64A537}"/>
              </a:ext>
            </a:extLst>
          </p:cNvPr>
          <p:cNvSpPr>
            <a:spLocks noGrp="1"/>
          </p:cNvSpPr>
          <p:nvPr>
            <p:ph type="title"/>
          </p:nvPr>
        </p:nvSpPr>
        <p:spPr/>
        <p:txBody>
          <a:bodyPr/>
          <a:lstStyle/>
          <a:p>
            <a:r>
              <a:rPr lang="en-IN" b="1" dirty="0"/>
              <a:t>Implementation</a:t>
            </a:r>
          </a:p>
        </p:txBody>
      </p:sp>
      <p:sp>
        <p:nvSpPr>
          <p:cNvPr id="3" name="Content Placeholder 2">
            <a:extLst>
              <a:ext uri="{FF2B5EF4-FFF2-40B4-BE49-F238E27FC236}">
                <a16:creationId xmlns:a16="http://schemas.microsoft.com/office/drawing/2014/main" id="{A0BEA331-4B86-99B9-4401-9A9E0D6361F3}"/>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rPr>
              <a:t>To build MEDIPAL, consider using a combination of front-end technologies like React Native or Flutter for cross-platform development. </a:t>
            </a:r>
          </a:p>
          <a:p>
            <a:r>
              <a:rPr lang="en-US" sz="2000" dirty="0">
                <a:effectLst/>
                <a:latin typeface="Times New Roman" panose="02020603050405020304" pitchFamily="18" charset="0"/>
                <a:ea typeface="Times New Roman" panose="02020603050405020304" pitchFamily="18" charset="0"/>
              </a:rPr>
              <a:t>For the back end, use a robust framework such as Django or Ruby on Rails, and a database like PostgreSQL or MongoDB. </a:t>
            </a:r>
          </a:p>
          <a:p>
            <a:r>
              <a:rPr lang="en-US" sz="2000" dirty="0">
                <a:effectLst/>
                <a:latin typeface="Times New Roman" panose="02020603050405020304" pitchFamily="18" charset="0"/>
                <a:ea typeface="Times New Roman" panose="02020603050405020304" pitchFamily="18" charset="0"/>
              </a:rPr>
              <a:t>Implement RESTful APIs for seamless communication between the front end and back end.</a:t>
            </a:r>
          </a:p>
          <a:p>
            <a:r>
              <a:rPr lang="en-US" sz="2000" dirty="0">
                <a:effectLst/>
                <a:latin typeface="Times New Roman" panose="02020603050405020304" pitchFamily="18" charset="0"/>
                <a:ea typeface="Times New Roman" panose="02020603050405020304" pitchFamily="18" charset="0"/>
              </a:rPr>
              <a:t> Prioritize security measures, including data encryption and user authentication.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953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5" name="Content Placeholder 4">
            <a:extLst>
              <a:ext uri="{FF2B5EF4-FFF2-40B4-BE49-F238E27FC236}">
                <a16:creationId xmlns:a16="http://schemas.microsoft.com/office/drawing/2014/main" id="{752A84E0-F4E5-D977-7C2F-5DA870E79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3652709"/>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527F13-AE1F-9363-BCEF-A8D415E5D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2300"/>
            <a:ext cx="10515600" cy="3426456"/>
          </a:xfrm>
        </p:spPr>
      </p:pic>
    </p:spTree>
    <p:extLst>
      <p:ext uri="{BB962C8B-B14F-4D97-AF65-F5344CB8AC3E}">
        <p14:creationId xmlns:p14="http://schemas.microsoft.com/office/powerpoint/2010/main" val="418332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Enhanced Patient Engagement</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Improved Communication</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Streamlined Appointment Management</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Efficient Prescription Management</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Health Monitoring and Management</a:t>
            </a:r>
            <a:endParaRPr lang="en-GB"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Enhanced Data Security and Privacy</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Operational Efficiency for Healthcare Providers</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Data Analytics and Insights</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effectLst/>
                <a:latin typeface="Times New Roman" panose="02020603050405020304" pitchFamily="18" charset="0"/>
                <a:ea typeface="Times New Roman" panose="02020603050405020304" pitchFamily="18" charset="0"/>
              </a:rPr>
              <a:t>Compliance with Regulatory Requirements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Increased Patient Satisfaction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a:bodyPr>
          <a:lstStyle/>
          <a:p>
            <a:pPr algn="just"/>
            <a:r>
              <a:rPr lang="en-US" sz="2000" dirty="0">
                <a:effectLst/>
                <a:latin typeface="Times New Roman" panose="02020603050405020304" pitchFamily="18" charset="0"/>
                <a:ea typeface="Times New Roman" panose="02020603050405020304" pitchFamily="18" charset="0"/>
              </a:rPr>
              <a:t>In conclusion, the </a:t>
            </a:r>
            <a:r>
              <a:rPr lang="en-US" sz="2000" b="1" dirty="0">
                <a:effectLst/>
                <a:latin typeface="Times New Roman" panose="02020603050405020304" pitchFamily="18" charset="0"/>
                <a:ea typeface="Times New Roman" panose="02020603050405020304" pitchFamily="18" charset="0"/>
              </a:rPr>
              <a:t>MEDIPAL</a:t>
            </a:r>
            <a:r>
              <a:rPr lang="en-US" sz="2000" dirty="0">
                <a:effectLst/>
                <a:latin typeface="Times New Roman" panose="02020603050405020304" pitchFamily="18" charset="0"/>
                <a:ea typeface="Times New Roman" panose="02020603050405020304" pitchFamily="18" charset="0"/>
              </a:rPr>
              <a:t> app presented in this report emerges as a transformative tool with immense potential to revolutionize the healthcare landscape. Through its user-friendly interface, robust features, and seamless integration with modern technologies, the app addresses critical challenges in healthcare delivery and patient engagement.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The app's ability to enhance accessibility to healthcare services, streamline communication between healthcare providers and patients, and facilitate remote monitoring signifies a significant step forward in promoting preventive care and early intervention. The incorporation of cutting-edge technologies such as AI-driven diagnostics, telemedicine, and personalized health recommendations further underscores its adaptability to the evolving needs of the healthcare industry.</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Moreover, the positive impact of the healthcare app extends beyond individual patient care to contribute to the broader healthcare ecosystem. It has the potential to alleviate the burden on healthcare systems by reducing unnecessary hospital visits, optimizing resource allocation, and fostering a more efficient healthcare delivery model.</a:t>
            </a: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798A8-DE73-71E9-3E34-15DF497CDC9F}"/>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Times New Roman" panose="02020603050405020304" pitchFamily="18" charset="0"/>
              </a:rPr>
              <a:t>As we move forward, it is imperative to recognize the importance of continued innovation, user feedback, and collaboration with healthcare professionals to refine and enhance the app's functionality. Additionally, addressing concerns related to data security and privacy remains crucial to fostering trust among users and stakeholders.</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In essence, the healthcare app analyzed </a:t>
            </a:r>
            <a:r>
              <a:rPr lang="en-US" sz="2000" dirty="0">
                <a:latin typeface="Times New Roman" panose="02020603050405020304" pitchFamily="18" charset="0"/>
                <a:ea typeface="Times New Roman" panose="02020603050405020304" pitchFamily="18" charset="0"/>
              </a:rPr>
              <a:t>here</a:t>
            </a:r>
            <a:r>
              <a:rPr lang="en-US" sz="2000" dirty="0">
                <a:effectLst/>
                <a:latin typeface="Times New Roman" panose="02020603050405020304" pitchFamily="18" charset="0"/>
                <a:ea typeface="Times New Roman" panose="02020603050405020304" pitchFamily="18" charset="0"/>
              </a:rPr>
              <a:t> report emerges as a promising solution that not only facilitates a paradigm shift in healthcare delivery but also holds the promise of improving health outcomes, reducing costs, and ultimately contributing to a healthier society. It stands as a testament to the transformative potential of technology in shaping the future of healthcare.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079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3602-25D7-2A72-5C6A-C019016D7E9A}"/>
              </a:ext>
            </a:extLst>
          </p:cNvPr>
          <p:cNvSpPr>
            <a:spLocks noGrp="1"/>
          </p:cNvSpPr>
          <p:nvPr>
            <p:ph type="title"/>
          </p:nvPr>
        </p:nvSpPr>
        <p:spPr/>
        <p:txBody>
          <a:bodyPr/>
          <a:lstStyle/>
          <a:p>
            <a:r>
              <a:rPr lang="en-IN" dirty="0"/>
              <a:t>Main page</a:t>
            </a:r>
          </a:p>
        </p:txBody>
      </p:sp>
      <p:pic>
        <p:nvPicPr>
          <p:cNvPr id="5" name="Content Placeholder 4">
            <a:extLst>
              <a:ext uri="{FF2B5EF4-FFF2-40B4-BE49-F238E27FC236}">
                <a16:creationId xmlns:a16="http://schemas.microsoft.com/office/drawing/2014/main" id="{8DF39AF4-263B-433B-CD05-DC4EED928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50" y="1743869"/>
            <a:ext cx="7829550" cy="4104084"/>
          </a:xfrm>
        </p:spPr>
      </p:pic>
    </p:spTree>
    <p:extLst>
      <p:ext uri="{BB962C8B-B14F-4D97-AF65-F5344CB8AC3E}">
        <p14:creationId xmlns:p14="http://schemas.microsoft.com/office/powerpoint/2010/main" val="261926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4942-8D26-5D4B-7F44-4CF7C60EA7C2}"/>
              </a:ext>
            </a:extLst>
          </p:cNvPr>
          <p:cNvSpPr>
            <a:spLocks noGrp="1"/>
          </p:cNvSpPr>
          <p:nvPr>
            <p:ph type="title"/>
          </p:nvPr>
        </p:nvSpPr>
        <p:spPr/>
        <p:txBody>
          <a:bodyPr/>
          <a:lstStyle/>
          <a:p>
            <a:r>
              <a:rPr lang="en-IN" dirty="0"/>
              <a:t>Login Page</a:t>
            </a:r>
          </a:p>
        </p:txBody>
      </p:sp>
      <p:pic>
        <p:nvPicPr>
          <p:cNvPr id="5" name="Content Placeholder 4">
            <a:extLst>
              <a:ext uri="{FF2B5EF4-FFF2-40B4-BE49-F238E27FC236}">
                <a16:creationId xmlns:a16="http://schemas.microsoft.com/office/drawing/2014/main" id="{03AB6934-9D1C-4D34-B116-297DADD9B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825625"/>
            <a:ext cx="7220656" cy="4061619"/>
          </a:xfrm>
        </p:spPr>
      </p:pic>
    </p:spTree>
    <p:extLst>
      <p:ext uri="{BB962C8B-B14F-4D97-AF65-F5344CB8AC3E}">
        <p14:creationId xmlns:p14="http://schemas.microsoft.com/office/powerpoint/2010/main" val="221489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0555-8E02-DBC5-C16E-EAB95A657011}"/>
              </a:ext>
            </a:extLst>
          </p:cNvPr>
          <p:cNvSpPr>
            <a:spLocks noGrp="1"/>
          </p:cNvSpPr>
          <p:nvPr>
            <p:ph type="title"/>
          </p:nvPr>
        </p:nvSpPr>
        <p:spPr/>
        <p:txBody>
          <a:bodyPr/>
          <a:lstStyle/>
          <a:p>
            <a:r>
              <a:rPr lang="en-IN" dirty="0"/>
              <a:t>Register page</a:t>
            </a:r>
          </a:p>
        </p:txBody>
      </p:sp>
      <p:pic>
        <p:nvPicPr>
          <p:cNvPr id="5" name="Content Placeholder 4">
            <a:extLst>
              <a:ext uri="{FF2B5EF4-FFF2-40B4-BE49-F238E27FC236}">
                <a16:creationId xmlns:a16="http://schemas.microsoft.com/office/drawing/2014/main" id="{584E0F13-580B-7BD1-0640-3DD34B85F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8478" y="1825625"/>
            <a:ext cx="7185378" cy="4041775"/>
          </a:xfrm>
        </p:spPr>
      </p:pic>
    </p:spTree>
    <p:extLst>
      <p:ext uri="{BB962C8B-B14F-4D97-AF65-F5344CB8AC3E}">
        <p14:creationId xmlns:p14="http://schemas.microsoft.com/office/powerpoint/2010/main" val="137778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825625"/>
            <a:ext cx="10439400" cy="3965575"/>
          </a:xfrm>
        </p:spPr>
        <p:txBody>
          <a:bodyPr>
            <a:normAutofit/>
          </a:bodyPr>
          <a:lstStyle/>
          <a:p>
            <a:r>
              <a:rPr lang="en-US" sz="2000" dirty="0">
                <a:effectLst/>
                <a:latin typeface="Times New Roman" panose="02020603050405020304" pitchFamily="18" charset="0"/>
                <a:ea typeface="Times New Roman" panose="02020603050405020304" pitchFamily="18" charset="0"/>
              </a:rPr>
              <a:t>Welcome to the future of healthcare – a paradigm shift brought to life through MEDIPAL. This groundbreaking application is not merely a technological advancement but a holistic transformation of how we approach and experience healthcare.</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Imagine a seamless convergence of medical expertise, data management, and patient engagement, all encapsulated within a single, intuitive platform. MEDIPAL is not just a tool; it's a healthcare ecosystem reimagined, offering a spectrum of services that transcend traditional boundaries.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At its core, this app serves as a digital nexus, weaving together the intricate threads of medical records, appointment scheduling, and health monitoring into a tapestry of personalized care. Gone are the days of fragmented health information; instead, users wield the power to access, manage, and share their comprehensive health data at their fingertips.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5C2A-389A-0E4C-7042-BA18F8513695}"/>
              </a:ext>
            </a:extLst>
          </p:cNvPr>
          <p:cNvSpPr>
            <a:spLocks noGrp="1"/>
          </p:cNvSpPr>
          <p:nvPr>
            <p:ph type="title"/>
          </p:nvPr>
        </p:nvSpPr>
        <p:spPr/>
        <p:txBody>
          <a:bodyPr/>
          <a:lstStyle/>
          <a:p>
            <a:r>
              <a:rPr lang="en-IN" dirty="0"/>
              <a:t>Home Page</a:t>
            </a:r>
          </a:p>
        </p:txBody>
      </p:sp>
      <p:pic>
        <p:nvPicPr>
          <p:cNvPr id="5" name="Content Placeholder 4">
            <a:extLst>
              <a:ext uri="{FF2B5EF4-FFF2-40B4-BE49-F238E27FC236}">
                <a16:creationId xmlns:a16="http://schemas.microsoft.com/office/drawing/2014/main" id="{2B95D74E-C408-9478-5007-6E350F803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8478" y="1825625"/>
            <a:ext cx="7185378" cy="4041775"/>
          </a:xfrm>
        </p:spPr>
      </p:pic>
    </p:spTree>
    <p:extLst>
      <p:ext uri="{BB962C8B-B14F-4D97-AF65-F5344CB8AC3E}">
        <p14:creationId xmlns:p14="http://schemas.microsoft.com/office/powerpoint/2010/main" val="158353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05CFEA-F414-D5DC-ECB8-55F25DB96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700" y="1825625"/>
            <a:ext cx="7157156" cy="4025900"/>
          </a:xfrm>
        </p:spPr>
      </p:pic>
    </p:spTree>
    <p:extLst>
      <p:ext uri="{BB962C8B-B14F-4D97-AF65-F5344CB8AC3E}">
        <p14:creationId xmlns:p14="http://schemas.microsoft.com/office/powerpoint/2010/main" val="1932388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82FB34-B3FD-AA9D-49AC-05A9235AD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350" y="1825625"/>
            <a:ext cx="7163506" cy="4029472"/>
          </a:xfrm>
        </p:spPr>
      </p:pic>
    </p:spTree>
    <p:extLst>
      <p:ext uri="{BB962C8B-B14F-4D97-AF65-F5344CB8AC3E}">
        <p14:creationId xmlns:p14="http://schemas.microsoft.com/office/powerpoint/2010/main" val="41937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FB8FAB-69C6-0C1D-848A-A0A2DD3A25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825625"/>
            <a:ext cx="7144456" cy="4018757"/>
          </a:xfrm>
        </p:spPr>
      </p:pic>
    </p:spTree>
    <p:extLst>
      <p:ext uri="{BB962C8B-B14F-4D97-AF65-F5344CB8AC3E}">
        <p14:creationId xmlns:p14="http://schemas.microsoft.com/office/powerpoint/2010/main" val="187998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E5E34D-D9C6-538F-203D-06766B931F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2900" y="1825625"/>
            <a:ext cx="7080956" cy="3983038"/>
          </a:xfrm>
        </p:spPr>
      </p:pic>
    </p:spTree>
    <p:extLst>
      <p:ext uri="{BB962C8B-B14F-4D97-AF65-F5344CB8AC3E}">
        <p14:creationId xmlns:p14="http://schemas.microsoft.com/office/powerpoint/2010/main" val="248147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52E5-2456-CEAB-9CB7-9A531FE6E201}"/>
              </a:ext>
            </a:extLst>
          </p:cNvPr>
          <p:cNvSpPr>
            <a:spLocks noGrp="1"/>
          </p:cNvSpPr>
          <p:nvPr>
            <p:ph type="title"/>
          </p:nvPr>
        </p:nvSpPr>
        <p:spPr/>
        <p:txBody>
          <a:bodyPr/>
          <a:lstStyle/>
          <a:p>
            <a:r>
              <a:rPr lang="en-IN" dirty="0"/>
              <a:t>Services Page</a:t>
            </a:r>
          </a:p>
        </p:txBody>
      </p:sp>
      <p:pic>
        <p:nvPicPr>
          <p:cNvPr id="5" name="Content Placeholder 4">
            <a:extLst>
              <a:ext uri="{FF2B5EF4-FFF2-40B4-BE49-F238E27FC236}">
                <a16:creationId xmlns:a16="http://schemas.microsoft.com/office/drawing/2014/main" id="{98EF6D70-F007-FEFB-F408-4B5AC1E16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1825625"/>
            <a:ext cx="7087306" cy="3986610"/>
          </a:xfrm>
        </p:spPr>
      </p:pic>
    </p:spTree>
    <p:extLst>
      <p:ext uri="{BB962C8B-B14F-4D97-AF65-F5344CB8AC3E}">
        <p14:creationId xmlns:p14="http://schemas.microsoft.com/office/powerpoint/2010/main" val="411917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6769-7A8A-1599-62F6-AB4B3F297F10}"/>
              </a:ext>
            </a:extLst>
          </p:cNvPr>
          <p:cNvSpPr>
            <a:spLocks noGrp="1"/>
          </p:cNvSpPr>
          <p:nvPr>
            <p:ph type="title"/>
          </p:nvPr>
        </p:nvSpPr>
        <p:spPr/>
        <p:txBody>
          <a:bodyPr/>
          <a:lstStyle/>
          <a:p>
            <a:r>
              <a:rPr lang="en-IN" dirty="0"/>
              <a:t>Doctor Speciality Page</a:t>
            </a:r>
          </a:p>
        </p:txBody>
      </p:sp>
      <p:pic>
        <p:nvPicPr>
          <p:cNvPr id="5" name="Content Placeholder 4">
            <a:extLst>
              <a:ext uri="{FF2B5EF4-FFF2-40B4-BE49-F238E27FC236}">
                <a16:creationId xmlns:a16="http://schemas.microsoft.com/office/drawing/2014/main" id="{CFF72C95-14AE-75DA-A72F-D1DB7F13A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950" y="1825625"/>
            <a:ext cx="7188906" cy="4043760"/>
          </a:xfrm>
        </p:spPr>
      </p:pic>
    </p:spTree>
    <p:extLst>
      <p:ext uri="{BB962C8B-B14F-4D97-AF65-F5344CB8AC3E}">
        <p14:creationId xmlns:p14="http://schemas.microsoft.com/office/powerpoint/2010/main" val="64024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ED0F0D-13EB-5357-F0CC-EF28F7A65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3050" y="1825625"/>
            <a:ext cx="7150806" cy="4022328"/>
          </a:xfrm>
        </p:spPr>
      </p:pic>
    </p:spTree>
    <p:extLst>
      <p:ext uri="{BB962C8B-B14F-4D97-AF65-F5344CB8AC3E}">
        <p14:creationId xmlns:p14="http://schemas.microsoft.com/office/powerpoint/2010/main" val="3478747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89A60E-053A-2575-E8F3-677175D73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544" y="1825625"/>
            <a:ext cx="7151511" cy="4022725"/>
          </a:xfrm>
        </p:spPr>
      </p:pic>
    </p:spTree>
    <p:extLst>
      <p:ext uri="{BB962C8B-B14F-4D97-AF65-F5344CB8AC3E}">
        <p14:creationId xmlns:p14="http://schemas.microsoft.com/office/powerpoint/2010/main" val="2755220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48D8-D3E3-1CEB-8E15-10F8EF59396D}"/>
              </a:ext>
            </a:extLst>
          </p:cNvPr>
          <p:cNvSpPr>
            <a:spLocks noGrp="1"/>
          </p:cNvSpPr>
          <p:nvPr>
            <p:ph type="title"/>
          </p:nvPr>
        </p:nvSpPr>
        <p:spPr/>
        <p:txBody>
          <a:bodyPr/>
          <a:lstStyle/>
          <a:p>
            <a:r>
              <a:rPr lang="en-IN" dirty="0"/>
              <a:t>Appointment Page</a:t>
            </a:r>
          </a:p>
        </p:txBody>
      </p:sp>
      <p:pic>
        <p:nvPicPr>
          <p:cNvPr id="5" name="Content Placeholder 4">
            <a:extLst>
              <a:ext uri="{FF2B5EF4-FFF2-40B4-BE49-F238E27FC236}">
                <a16:creationId xmlns:a16="http://schemas.microsoft.com/office/drawing/2014/main" id="{27D57AC0-9EDA-13BC-4BF6-F42F122EC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825625"/>
            <a:ext cx="7144456" cy="4018757"/>
          </a:xfrm>
        </p:spPr>
      </p:pic>
    </p:spTree>
    <p:extLst>
      <p:ext uri="{BB962C8B-B14F-4D97-AF65-F5344CB8AC3E}">
        <p14:creationId xmlns:p14="http://schemas.microsoft.com/office/powerpoint/2010/main" val="317733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2276E-6796-238F-75CB-14C5A13779CC}"/>
              </a:ext>
            </a:extLst>
          </p:cNvPr>
          <p:cNvSpPr>
            <a:spLocks noGrp="1"/>
          </p:cNvSpPr>
          <p:nvPr>
            <p:ph idx="1"/>
          </p:nvPr>
        </p:nvSpPr>
        <p:spPr>
          <a:xfrm>
            <a:off x="838200" y="1647825"/>
            <a:ext cx="10515600" cy="4351338"/>
          </a:xfrm>
        </p:spPr>
        <p:txBody>
          <a:bodyPr>
            <a:normAutofit/>
          </a:bodyPr>
          <a:lstStyle/>
          <a:p>
            <a:r>
              <a:rPr lang="en-US" sz="2000" dirty="0">
                <a:effectLst/>
                <a:latin typeface="Times New Roman" panose="02020603050405020304" pitchFamily="18" charset="0"/>
                <a:ea typeface="Times New Roman" panose="02020603050405020304" pitchFamily="18" charset="0"/>
              </a:rPr>
              <a:t>But the brilliance of MEDIPAL extends beyond mere convenience. It's a guardian of privacy and security, employing robust measures to safeguard sensitive health information. This fortress of confidentiality ensures that users can trust the app as a custodian of their well-being.</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What truly sets this innovation apart is its commitment to inclusivity. Bridging generational gaps, the app is designed for universal accessibility, catering to both tech-savvy individuals and those less familiar with digital interfaces. It's a healthcare revolution that leaves no one behind.</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Interoperability is the heartbeat of this application, fostering seamless communication among disparate healthcare systems. Health records are no longer confined within silos but flow effortlessly, enhancing coordination among healthcare providers and ultimately elevating the quality of care.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MEDIPAL is more than a tool for the present; it's a visionary solution for the future of healthcare. It envisions a world where patient empowerment, data-driven insights, and medical collaboration converge to create a new standard of healthcare excellence. Welcome to a healthier tomorrow, welcome to </a:t>
            </a:r>
            <a:r>
              <a:rPr lang="en-US" sz="2000" b="1" dirty="0">
                <a:effectLst/>
                <a:latin typeface="Times New Roman" panose="02020603050405020304" pitchFamily="18" charset="0"/>
                <a:ea typeface="Times New Roman" panose="02020603050405020304" pitchFamily="18" charset="0"/>
              </a:rPr>
              <a:t>MEDIPAL</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9035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1553-39CA-0402-A417-C7B74BE86DF8}"/>
              </a:ext>
            </a:extLst>
          </p:cNvPr>
          <p:cNvSpPr>
            <a:spLocks noGrp="1"/>
          </p:cNvSpPr>
          <p:nvPr>
            <p:ph type="title"/>
          </p:nvPr>
        </p:nvSpPr>
        <p:spPr/>
        <p:txBody>
          <a:bodyPr/>
          <a:lstStyle/>
          <a:p>
            <a:r>
              <a:rPr lang="en-IN" dirty="0"/>
              <a:t>Database Page</a:t>
            </a:r>
          </a:p>
        </p:txBody>
      </p:sp>
      <p:pic>
        <p:nvPicPr>
          <p:cNvPr id="5" name="Content Placeholder 4">
            <a:extLst>
              <a:ext uri="{FF2B5EF4-FFF2-40B4-BE49-F238E27FC236}">
                <a16:creationId xmlns:a16="http://schemas.microsoft.com/office/drawing/2014/main" id="{BC4B578B-1E68-D441-5BDE-327356B3D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700" y="1825625"/>
            <a:ext cx="7157156" cy="4025900"/>
          </a:xfrm>
        </p:spPr>
      </p:pic>
    </p:spTree>
    <p:extLst>
      <p:ext uri="{BB962C8B-B14F-4D97-AF65-F5344CB8AC3E}">
        <p14:creationId xmlns:p14="http://schemas.microsoft.com/office/powerpoint/2010/main" val="366989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441E5F-305E-2485-D025-167C885A1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000" y="1825625"/>
            <a:ext cx="7169856" cy="4033044"/>
          </a:xfrm>
        </p:spPr>
      </p:pic>
    </p:spTree>
    <p:extLst>
      <p:ext uri="{BB962C8B-B14F-4D97-AF65-F5344CB8AC3E}">
        <p14:creationId xmlns:p14="http://schemas.microsoft.com/office/powerpoint/2010/main" val="2218839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GB" dirty="0">
                <a:hlinkClick r:id="rId2"/>
              </a:rPr>
              <a:t>https://www.emerald.com/insight/content/doi/10.1108/ITP-11-2021-0835/full/html</a:t>
            </a:r>
            <a:endParaRPr lang="en-GB" dirty="0"/>
          </a:p>
          <a:p>
            <a:pPr marL="457200" indent="-457200">
              <a:buFont typeface="+mj-lt"/>
              <a:buAutoNum type="arabicPeriod"/>
            </a:pPr>
            <a:r>
              <a:rPr lang="en-GB" dirty="0">
                <a:hlinkClick r:id="rId3"/>
              </a:rPr>
              <a:t>https://www.emerald.com/insight/content/doi/10.1108/MD-02-2021-0268/full/html</a:t>
            </a:r>
            <a:endParaRPr lang="en-GB" dirty="0"/>
          </a:p>
          <a:p>
            <a:pPr marL="457200" indent="-457200">
              <a:buFont typeface="+mj-lt"/>
              <a:buAutoNum type="arabicPeriod"/>
            </a:pPr>
            <a:r>
              <a:rPr lang="en-GB" dirty="0">
                <a:hlinkClick r:id="rId4"/>
              </a:rPr>
              <a:t>https://www.emerald.com/insight/content/doi/10.1108/LHTN-07-2017-0052/full/html</a:t>
            </a:r>
            <a:endParaRPr lang="en-GB" dirty="0"/>
          </a:p>
          <a:p>
            <a:pPr marL="457200" indent="-457200">
              <a:buFont typeface="+mj-lt"/>
              <a:buAutoNum type="arabicPeriod"/>
            </a:pPr>
            <a:r>
              <a:rPr lang="en-GB" dirty="0">
                <a:hlinkClick r:id="rId5"/>
              </a:rPr>
              <a:t>https://www.emerald.com/insight/content/doi/10.1108/AJIM-07-2021-0211/full/html</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graphicFrame>
        <p:nvGraphicFramePr>
          <p:cNvPr id="6" name="Content Placeholder 5">
            <a:extLst>
              <a:ext uri="{FF2B5EF4-FFF2-40B4-BE49-F238E27FC236}">
                <a16:creationId xmlns:a16="http://schemas.microsoft.com/office/drawing/2014/main" id="{A63FABA2-8715-4EA8-1084-7885EBD3CAEA}"/>
              </a:ext>
            </a:extLst>
          </p:cNvPr>
          <p:cNvGraphicFramePr>
            <a:graphicFrameLocks noGrp="1"/>
          </p:cNvGraphicFramePr>
          <p:nvPr>
            <p:ph idx="1"/>
            <p:extLst>
              <p:ext uri="{D42A27DB-BD31-4B8C-83A1-F6EECF244321}">
                <p14:modId xmlns:p14="http://schemas.microsoft.com/office/powerpoint/2010/main" val="953025144"/>
              </p:ext>
            </p:extLst>
          </p:nvPr>
        </p:nvGraphicFramePr>
        <p:xfrm>
          <a:off x="171450" y="1516951"/>
          <a:ext cx="11836399" cy="4432610"/>
        </p:xfrm>
        <a:graphic>
          <a:graphicData uri="http://schemas.openxmlformats.org/drawingml/2006/table">
            <a:tbl>
              <a:tblPr firstRow="1" firstCol="1" bandRow="1">
                <a:tableStyleId>{5C22544A-7EE6-4342-B048-85BDC9FD1C3A}</a:tableStyleId>
              </a:tblPr>
              <a:tblGrid>
                <a:gridCol w="1124132">
                  <a:extLst>
                    <a:ext uri="{9D8B030D-6E8A-4147-A177-3AD203B41FA5}">
                      <a16:colId xmlns:a16="http://schemas.microsoft.com/office/drawing/2014/main" val="168636991"/>
                    </a:ext>
                  </a:extLst>
                </a:gridCol>
                <a:gridCol w="2088012">
                  <a:extLst>
                    <a:ext uri="{9D8B030D-6E8A-4147-A177-3AD203B41FA5}">
                      <a16:colId xmlns:a16="http://schemas.microsoft.com/office/drawing/2014/main" val="2553081763"/>
                    </a:ext>
                  </a:extLst>
                </a:gridCol>
                <a:gridCol w="2876323">
                  <a:extLst>
                    <a:ext uri="{9D8B030D-6E8A-4147-A177-3AD203B41FA5}">
                      <a16:colId xmlns:a16="http://schemas.microsoft.com/office/drawing/2014/main" val="1571978030"/>
                    </a:ext>
                  </a:extLst>
                </a:gridCol>
                <a:gridCol w="2895176">
                  <a:extLst>
                    <a:ext uri="{9D8B030D-6E8A-4147-A177-3AD203B41FA5}">
                      <a16:colId xmlns:a16="http://schemas.microsoft.com/office/drawing/2014/main" val="1003431941"/>
                    </a:ext>
                  </a:extLst>
                </a:gridCol>
                <a:gridCol w="2852756">
                  <a:extLst>
                    <a:ext uri="{9D8B030D-6E8A-4147-A177-3AD203B41FA5}">
                      <a16:colId xmlns:a16="http://schemas.microsoft.com/office/drawing/2014/main" val="1398417588"/>
                    </a:ext>
                  </a:extLst>
                </a:gridCol>
              </a:tblGrid>
              <a:tr h="381810">
                <a:tc>
                  <a:txBody>
                    <a:bodyPr/>
                    <a:lstStyle/>
                    <a:p>
                      <a:pPr algn="l">
                        <a:lnSpc>
                          <a:spcPct val="150000"/>
                        </a:lnSpc>
                        <a:tabLst>
                          <a:tab pos="619125" algn="l"/>
                        </a:tabLst>
                      </a:pPr>
                      <a:r>
                        <a:rPr lang="en-IN" sz="1100" dirty="0">
                          <a:effectLst/>
                        </a:rPr>
                        <a:t>S.NO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ARTICLE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YEAR AND AUTHOR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ADVANTAGES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LIMITATIONS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extLst>
                  <a:ext uri="{0D108BD9-81ED-4DB2-BD59-A6C34878D82A}">
                    <a16:rowId xmlns:a16="http://schemas.microsoft.com/office/drawing/2014/main" val="2602647360"/>
                  </a:ext>
                </a:extLst>
              </a:tr>
              <a:tr h="531004">
                <a:tc>
                  <a:txBody>
                    <a:bodyPr/>
                    <a:lstStyle/>
                    <a:p>
                      <a:pPr algn="l">
                        <a:lnSpc>
                          <a:spcPct val="150000"/>
                        </a:lnSpc>
                        <a:tabLst>
                          <a:tab pos="619125" algn="l"/>
                        </a:tabLst>
                      </a:pPr>
                      <a:r>
                        <a:rPr lang="en-IN" sz="11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 Regulation of Digital Healthcare in India: Ethical and Legal Challenges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2023, Deepika Jain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They are concerns at the level of patient privacy.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just"/>
                      <a:r>
                        <a:rPr lang="en-IN" sz="1100">
                          <a:effectLst/>
                        </a:rPr>
                        <a:t>The current laws in India that regulate technology do not explicitly address telemedicine</a:t>
                      </a:r>
                    </a:p>
                    <a:p>
                      <a:pPr algn="l">
                        <a:lnSpc>
                          <a:spcPct val="150000"/>
                        </a:lnSpc>
                        <a:tabLst>
                          <a:tab pos="619125" algn="l"/>
                        </a:tabLst>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extLst>
                  <a:ext uri="{0D108BD9-81ED-4DB2-BD59-A6C34878D82A}">
                    <a16:rowId xmlns:a16="http://schemas.microsoft.com/office/drawing/2014/main" val="1488319824"/>
                  </a:ext>
                </a:extLst>
              </a:tr>
              <a:tr h="982511">
                <a:tc>
                  <a:txBody>
                    <a:bodyPr/>
                    <a:lstStyle/>
                    <a:p>
                      <a:pPr algn="l">
                        <a:lnSpc>
                          <a:spcPct val="150000"/>
                        </a:lnSpc>
                        <a:tabLst>
                          <a:tab pos="619125" algn="l"/>
                        </a:tabLst>
                      </a:pPr>
                      <a:r>
                        <a:rPr lang="en-IN" sz="11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Users’ response toward online doctor consultation platforms: SOR approach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2021, Sandeep Goyal, Sumedha Chauhan, and Parul Gupta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marL="457200" algn="just"/>
                      <a:r>
                        <a:rPr lang="en-IN" sz="1100" dirty="0">
                          <a:effectLst/>
                        </a:rPr>
                        <a:t>Convenient, time saving, and even can have Medical health record.</a:t>
                      </a:r>
                    </a:p>
                    <a:p>
                      <a:pPr algn="l">
                        <a:lnSpc>
                          <a:spcPct val="150000"/>
                        </a:lnSpc>
                        <a:tabLst>
                          <a:tab pos="619125" algn="l"/>
                        </a:tabLst>
                      </a:pP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Integrating technology oriented factors with behavioral attributes for determining the behavioral intention of user toward the online doctor consultation platform.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extLst>
                  <a:ext uri="{0D108BD9-81ED-4DB2-BD59-A6C34878D82A}">
                    <a16:rowId xmlns:a16="http://schemas.microsoft.com/office/drawing/2014/main" val="1949640602"/>
                  </a:ext>
                </a:extLst>
              </a:tr>
              <a:tr h="801909">
                <a:tc>
                  <a:txBody>
                    <a:bodyPr/>
                    <a:lstStyle/>
                    <a:p>
                      <a:pPr algn="l">
                        <a:lnSpc>
                          <a:spcPct val="150000"/>
                        </a:lnSpc>
                        <a:tabLst>
                          <a:tab pos="619125" algn="l"/>
                        </a:tabLst>
                      </a:pPr>
                      <a:r>
                        <a:rPr lang="en-IN" sz="11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Research on the Impact of mHealth Apps on the Primary Healthcare Professionals in Patient Care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2021, Majed Kamel Al-Azzam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marL="457200" algn="just"/>
                      <a:r>
                        <a:rPr lang="en-IN" sz="1100">
                          <a:effectLst/>
                        </a:rPr>
                        <a:t>Health service quality development, clinical error reduction, and resource integration.</a:t>
                      </a:r>
                    </a:p>
                    <a:p>
                      <a:pPr algn="l">
                        <a:lnSpc>
                          <a:spcPct val="150000"/>
                        </a:lnSpc>
                        <a:tabLst>
                          <a:tab pos="619125" algn="l"/>
                        </a:tabLst>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just"/>
                      <a:r>
                        <a:rPr lang="en-IN" sz="1100">
                          <a:effectLst/>
                        </a:rPr>
                        <a:t>The threat to the exposure of personal information by the hacker and sharing with third parties is major part.</a:t>
                      </a:r>
                    </a:p>
                    <a:p>
                      <a:pPr algn="l">
                        <a:lnSpc>
                          <a:spcPct val="150000"/>
                        </a:lnSpc>
                        <a:tabLst>
                          <a:tab pos="619125" algn="l"/>
                        </a:tabLst>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extLst>
                  <a:ext uri="{0D108BD9-81ED-4DB2-BD59-A6C34878D82A}">
                    <a16:rowId xmlns:a16="http://schemas.microsoft.com/office/drawing/2014/main" val="2101275288"/>
                  </a:ext>
                </a:extLst>
              </a:tr>
              <a:tr h="621305">
                <a:tc>
                  <a:txBody>
                    <a:bodyPr/>
                    <a:lstStyle/>
                    <a:p>
                      <a:pPr algn="l">
                        <a:lnSpc>
                          <a:spcPct val="150000"/>
                        </a:lnSpc>
                        <a:tabLst>
                          <a:tab pos="619125" algn="l"/>
                        </a:tabLst>
                      </a:pPr>
                      <a:r>
                        <a:rPr lang="en-IN" sz="11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Usability of a mobile apps for health professionals: a user-centered approach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2023, Griselda Manzano-Monfort, Guillermo Paluzie, &amp; Carolina Chabrera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Convenience, easy communication with customers and online usage.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Difficulty to create, the cost to create them, and make them available to people, need updates and support.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extLst>
                  <a:ext uri="{0D108BD9-81ED-4DB2-BD59-A6C34878D82A}">
                    <a16:rowId xmlns:a16="http://schemas.microsoft.com/office/drawing/2014/main" val="2832165937"/>
                  </a:ext>
                </a:extLst>
              </a:tr>
              <a:tr h="892210">
                <a:tc>
                  <a:txBody>
                    <a:bodyPr/>
                    <a:lstStyle/>
                    <a:p>
                      <a:pPr algn="l">
                        <a:lnSpc>
                          <a:spcPct val="150000"/>
                        </a:lnSpc>
                        <a:tabLst>
                          <a:tab pos="619125" algn="l"/>
                        </a:tabLst>
                      </a:pPr>
                      <a:r>
                        <a:rPr lang="en-IN" sz="11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Mobile health apps for disease screening and treatment support in low and middle-income countries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a:effectLst/>
                        </a:rPr>
                        <a:t>2021, Ernest Osei , Tivani P. Mashamba-Thompson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marL="457200" algn="just"/>
                      <a:r>
                        <a:rPr lang="en-IN" sz="1100">
                          <a:effectLst/>
                        </a:rPr>
                        <a:t>Take preventive care and avert possibility of common but dreaded diseases.</a:t>
                      </a:r>
                    </a:p>
                    <a:p>
                      <a:pPr algn="l">
                        <a:lnSpc>
                          <a:spcPct val="150000"/>
                        </a:lnSpc>
                        <a:tabLst>
                          <a:tab pos="619125" algn="l"/>
                        </a:tabLst>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tc>
                  <a:txBody>
                    <a:bodyPr/>
                    <a:lstStyle/>
                    <a:p>
                      <a:pPr algn="l">
                        <a:lnSpc>
                          <a:spcPct val="150000"/>
                        </a:lnSpc>
                        <a:tabLst>
                          <a:tab pos="619125" algn="l"/>
                        </a:tabLst>
                      </a:pPr>
                      <a:r>
                        <a:rPr lang="en-IN" sz="1100" dirty="0">
                          <a:effectLst/>
                        </a:rPr>
                        <a:t>Future research efforts and policy dialogue should be directed to explore health system readiness for adopting sustainable solutions to improve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996" marR="19996" marT="0" marB="0"/>
                </a:tc>
                <a:extLst>
                  <a:ext uri="{0D108BD9-81ED-4DB2-BD59-A6C34878D82A}">
                    <a16:rowId xmlns:a16="http://schemas.microsoft.com/office/drawing/2014/main" val="18502623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In Existing Methods</a:t>
            </a:r>
          </a:p>
        </p:txBody>
      </p:sp>
      <p:sp>
        <p:nvSpPr>
          <p:cNvPr id="3" name="Content Placeholder 2"/>
          <p:cNvSpPr>
            <a:spLocks noGrp="1"/>
          </p:cNvSpPr>
          <p:nvPr>
            <p:ph idx="1"/>
          </p:nvPr>
        </p:nvSpPr>
        <p:spPr/>
        <p:txBody>
          <a:bodyPr>
            <a:normAutofit/>
          </a:bodyPr>
          <a:lstStyle/>
          <a:p>
            <a:pPr marL="3429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Fragmented Data</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Security Concerns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User Adoption</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Limited Integration</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Reliability and Accuracy</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Regulatory Compliance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normAutofit/>
          </a:bodyPr>
          <a:lstStyle/>
          <a:p>
            <a:pPr marL="685800" indent="-457200" algn="just"/>
            <a:r>
              <a:rPr lang="en-US" sz="2000" dirty="0">
                <a:effectLst/>
                <a:latin typeface="Times New Roman" panose="02020603050405020304" pitchFamily="18" charset="0"/>
                <a:ea typeface="Times New Roman" panose="02020603050405020304" pitchFamily="18" charset="0"/>
              </a:rPr>
              <a:t>Needs Assessment</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Regulatory Compliance</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Team Formation</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Concept and Design</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Data Security </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Data Integration</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Development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A957B-0E85-3ED7-C7F8-556772C61A4C}"/>
              </a:ext>
            </a:extLst>
          </p:cNvPr>
          <p:cNvSpPr>
            <a:spLocks noGrp="1"/>
          </p:cNvSpPr>
          <p:nvPr>
            <p:ph idx="1"/>
          </p:nvPr>
        </p:nvSpPr>
        <p:spPr/>
        <p:txBody>
          <a:bodyPr/>
          <a:lstStyle/>
          <a:p>
            <a:pPr marL="685800" indent="-457200" algn="just"/>
            <a:r>
              <a:rPr lang="en-US" sz="2000" dirty="0">
                <a:effectLst/>
                <a:latin typeface="Times New Roman" panose="02020603050405020304" pitchFamily="18" charset="0"/>
                <a:ea typeface="Times New Roman" panose="02020603050405020304" pitchFamily="18" charset="0"/>
              </a:rPr>
              <a:t>Testing and Quality Assurance</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Regulatory Clearance</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User Training and Onboarding</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Launch</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Data Analytics</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User Support </a:t>
            </a:r>
            <a:endParaRPr lang="en-IN" sz="2000" dirty="0">
              <a:effectLst/>
              <a:latin typeface="Times New Roman" panose="02020603050405020304" pitchFamily="18" charset="0"/>
              <a:ea typeface="Times New Roman" panose="02020603050405020304" pitchFamily="18" charset="0"/>
            </a:endParaRPr>
          </a:p>
          <a:p>
            <a:pPr marL="685800" indent="-457200" algn="just"/>
            <a:r>
              <a:rPr lang="en-US" sz="2000" dirty="0">
                <a:effectLst/>
                <a:latin typeface="Times New Roman" panose="02020603050405020304" pitchFamily="18" charset="0"/>
                <a:ea typeface="Times New Roman" panose="02020603050405020304" pitchFamily="18" charset="0"/>
              </a:rPr>
              <a:t>Security Updates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2067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normAutofit/>
          </a:bodyPr>
          <a:lstStyle/>
          <a:p>
            <a:pPr marL="34290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Enhance Communication </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Optimize Data Efficiency  </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Improve Access to Healthcare </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Ensure Data Security and Privacy </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Facilitate Appointment Management </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Promote Telemedicine Services</a:t>
            </a:r>
          </a:p>
          <a:p>
            <a:pPr marL="34290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User-Friendly Interface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Autofit/>
          </a:bodyPr>
          <a:lstStyle/>
          <a:p>
            <a:pPr>
              <a:lnSpc>
                <a:spcPct val="150000"/>
              </a:lnSpc>
            </a:pPr>
            <a:r>
              <a:rPr lang="en-US" sz="2000" b="1" dirty="0">
                <a:effectLst/>
                <a:latin typeface="Times New Roman" panose="02020603050405020304" pitchFamily="18" charset="0"/>
                <a:ea typeface="Times New Roman" panose="02020603050405020304" pitchFamily="18" charset="0"/>
              </a:rPr>
              <a:t>SYSTEM DESIGN:</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Designing an integrated healthcare app involves considering various components such as user roles, data security, interoperability, and user experience. </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b="1" dirty="0">
                <a:effectLst/>
                <a:latin typeface="Times New Roman" panose="02020603050405020304" pitchFamily="18" charset="0"/>
                <a:ea typeface="Times New Roman" panose="02020603050405020304" pitchFamily="18" charset="0"/>
              </a:rPr>
              <a:t> Key elements include:</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User Roles and Access Control:</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Interoperability</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Data Security</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Scalability</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130</TotalTime>
  <Words>1305</Words>
  <Application>Microsoft Office PowerPoint</Application>
  <PresentationFormat>Widescreen</PresentationFormat>
  <Paragraphs>149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Verdana</vt:lpstr>
      <vt:lpstr>Presidency University 45 Yrs</vt:lpstr>
      <vt:lpstr>MEDIPAL</vt:lpstr>
      <vt:lpstr>Introduction</vt:lpstr>
      <vt:lpstr>PowerPoint Presentation</vt:lpstr>
      <vt:lpstr>Literature Review</vt:lpstr>
      <vt:lpstr>Research Gaps In Existing Methods</vt:lpstr>
      <vt:lpstr>Proposed Methodology</vt:lpstr>
      <vt:lpstr>PowerPoint Presentation</vt:lpstr>
      <vt:lpstr>Objectives</vt:lpstr>
      <vt:lpstr>System Design &amp; Implementation</vt:lpstr>
      <vt:lpstr>PowerPoint Presentation</vt:lpstr>
      <vt:lpstr>Implementation</vt:lpstr>
      <vt:lpstr>Timeline of Project</vt:lpstr>
      <vt:lpstr>PowerPoint Presentation</vt:lpstr>
      <vt:lpstr>Outcomes / Results Obtained</vt:lpstr>
      <vt:lpstr>Conclusion</vt:lpstr>
      <vt:lpstr>PowerPoint Presentation</vt:lpstr>
      <vt:lpstr>Main page</vt:lpstr>
      <vt:lpstr>Login Page</vt:lpstr>
      <vt:lpstr>Register page</vt:lpstr>
      <vt:lpstr>Home Page</vt:lpstr>
      <vt:lpstr>PowerPoint Presentation</vt:lpstr>
      <vt:lpstr>PowerPoint Presentation</vt:lpstr>
      <vt:lpstr>PowerPoint Presentation</vt:lpstr>
      <vt:lpstr>PowerPoint Presentation</vt:lpstr>
      <vt:lpstr>Services Page</vt:lpstr>
      <vt:lpstr>Doctor Speciality Page</vt:lpstr>
      <vt:lpstr>PowerPoint Presentation</vt:lpstr>
      <vt:lpstr>PowerPoint Presentation</vt:lpstr>
      <vt:lpstr>Appointment Page</vt:lpstr>
      <vt:lpstr>Database Page</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 Shreyas Ramkumar</cp:lastModifiedBy>
  <cp:revision>29</cp:revision>
  <dcterms:created xsi:type="dcterms:W3CDTF">2023-03-16T03:26:27Z</dcterms:created>
  <dcterms:modified xsi:type="dcterms:W3CDTF">2024-01-16T09:50:50Z</dcterms:modified>
</cp:coreProperties>
</file>