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BB5A-5B06-4911-8C40-814222A11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2C00-A80C-4879-A918-51B657252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2039-A248-4852-A478-CB3597A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E614-4B91-42DF-9271-98BD9282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E28C-051D-4199-BE4D-3F4561EA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C60F-2E86-4468-9A58-4671A3B8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D0801-D983-46DC-9F8C-D956B744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0CFE-78C6-47C6-BAFB-1B97BEB2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33E5-15A7-4D11-BAA1-2483B5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C405-CB70-4424-AB28-C68A3159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6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93DA9-AA6B-41D8-B6C1-A4773991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9F76A-CCE4-453B-B3C7-C6764E7C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C19C-EB7F-425C-B1E6-243B4C16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616B-BE0B-473B-9D50-9FA29905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D7602-E5B0-4992-B185-9717AF6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6CF4-9553-4C09-9374-27CB064A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3923-C8E6-44CD-8C09-1E1A8941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5E34-D0F7-432E-98FD-B501913F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295B-447E-4DE5-A8C3-BE96C03A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6850-67DE-4171-9A99-3BE29F2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37E-3CBA-402D-B591-DDFC0AD3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1803-53DF-4CB1-A988-AF7BFA95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3DE2-87D7-46EE-A991-04890EDE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C674-7279-42D1-B68F-240C79B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3013-E84B-4542-8ABC-D9D300BB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F01E-095F-4EF8-916F-36F40E61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EAE2-F9A0-4477-9B06-3D39A7FA3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334BB-E456-4A73-B170-D95F11346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42A65-D73D-4C37-B7D3-66E7DEB3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B5A69-2598-431F-85CC-E1A74BE2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A4F3-3B71-46D1-B9F2-1DAD9190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4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92C8-1D08-4610-86EB-1F6DE5D9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0D25-461F-4C2B-A67D-6964DE04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3639-6B05-42C0-8312-4E84493D6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3C7DE-52CD-4446-B73E-1C9AC2BBA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8441F-5DD3-4E28-9458-D75232DE2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D3108-F61B-4C77-9224-79DEC26F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9F414-5751-4B53-81BC-D058A826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ECBE6-3A83-4298-B8A1-10E050C1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7811-6C37-4F61-84FF-78D73EA7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CE540-1E06-406D-ADFC-9434250C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9A218-3574-4371-94AD-61AB47E6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8735C-7BF1-4183-AEE0-C509B4DE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7DA35-59A1-49E0-A2A3-357A70E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06F53-233C-4CDF-8A8F-A431B2BD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39FD-9D7C-43C4-8E92-3A63C202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ACCA-4606-4B14-BF43-39ABBF08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FABB-CE3A-4F55-AA5B-77716C3D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CD848-F063-4145-A080-DDD288B23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DFF9-BEE1-4FF7-8403-EBD88BA0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0CFE9-2020-412A-81C5-27C3E9CE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10FC2-5636-453E-9AC1-D744E05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ED1F-13CD-441B-8A75-2AFBBFA2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BAE12-1E3E-4E44-A061-72FD40681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2F05-A77A-4D79-ADD1-9CA62E23E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56CB-48A9-41F1-8267-FD6D466C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48D30-0245-4518-A652-922956CA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311CF-6F3D-4359-B227-CC64A215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9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3EA6F-1068-40D0-8BB1-566072F4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1EB7-1EB1-4587-9387-E4EF28F5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4133-5336-4704-82EC-4437834A5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7CE7-AD94-4ACC-ADD2-162682C1A9A6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35F62-9299-4C80-999D-A9687DF1D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1D7B-16C5-45BB-8570-30F7768D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97E6-E1D5-436A-AEF0-2E68AF064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6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86608-4523-4E42-9CAB-25C9C98F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IN" dirty="0"/>
              <a:t>GATE Exam Question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67DFB3-DD36-404C-8DCA-F58353C7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192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Consider the following context-free grammars: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Which one of the following pairs of languages is generated by G1 and G2, respectively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600" b="1" dirty="0"/>
              <a:t>Answer:</a:t>
            </a:r>
            <a:r>
              <a:rPr lang="en-IN" sz="1600" dirty="0"/>
              <a:t> </a:t>
            </a:r>
            <a:r>
              <a:rPr lang="en-IN" sz="1600" b="1" dirty="0"/>
              <a:t>(D)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b="1" dirty="0"/>
              <a:t>Explanation:</a:t>
            </a:r>
            <a:r>
              <a:rPr lang="en-IN" sz="1600" dirty="0"/>
              <a:t> In G1, there will be </a:t>
            </a:r>
            <a:r>
              <a:rPr lang="en-IN" sz="1600" dirty="0" err="1"/>
              <a:t>atleast</a:t>
            </a:r>
            <a:r>
              <a:rPr lang="en-IN" sz="1600" dirty="0"/>
              <a:t> 1 b </a:t>
            </a:r>
            <a:r>
              <a:rPr lang="en-IN" sz="1600" dirty="0" err="1"/>
              <a:t>becase</a:t>
            </a:r>
            <a:r>
              <a:rPr lang="en-IN" sz="1600" dirty="0"/>
              <a:t> S-&gt;B and B-&gt;b. But no. of A’s can be 0 as well and no. of A and B are independent.</a:t>
            </a:r>
          </a:p>
          <a:p>
            <a:pPr marL="0" indent="0">
              <a:buNone/>
            </a:pPr>
            <a:r>
              <a:rPr lang="en-IN" sz="1600" dirty="0"/>
              <a:t>In G2, either we can take S-&gt;</a:t>
            </a:r>
            <a:r>
              <a:rPr lang="en-IN" sz="1600" dirty="0" err="1"/>
              <a:t>aA</a:t>
            </a:r>
            <a:r>
              <a:rPr lang="en-IN" sz="1600" dirty="0"/>
              <a:t> or S-&gt;</a:t>
            </a:r>
            <a:r>
              <a:rPr lang="en-IN" sz="1600" dirty="0" err="1"/>
              <a:t>bB</a:t>
            </a:r>
            <a:r>
              <a:rPr lang="en-IN" sz="1600" dirty="0"/>
              <a:t>. So it must have </a:t>
            </a:r>
            <a:r>
              <a:rPr lang="en-IN" sz="1600" dirty="0" err="1"/>
              <a:t>atleast</a:t>
            </a:r>
            <a:r>
              <a:rPr lang="en-IN" sz="1600" dirty="0"/>
              <a:t> 1 a or 1 b. </a:t>
            </a:r>
          </a:p>
          <a:p>
            <a:pPr marL="0" indent="0">
              <a:buNone/>
            </a:pPr>
            <a:r>
              <a:rPr lang="en-IN" sz="1600" dirty="0"/>
              <a:t>So option D is correct.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CB03E2-B831-48B5-A48B-0A220C64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F1E3042-3939-4EF6-AF8D-1A05C9F0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575364-343C-4AD1-9805-3B5FCB9C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72CCA-46A4-486B-87C7-006C507C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31" y="1524000"/>
            <a:ext cx="4442178" cy="670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E18CA-B9CE-415E-A91D-44264C83B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9400"/>
            <a:ext cx="50863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2D72-3A70-4C7D-AD12-EA5F39E3C524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34FE-0338-4F9F-8741-8F4B39628A31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/>
              <a:t>A derivation of a string w of length n in a context-free grammar </a:t>
            </a:r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 sz="2400"/>
              <a:t>Must involve exactly 2n − 1 applications of rules for all n</a:t>
            </a:r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 sz="2400"/>
              <a:t>Must involve exactly 2n − 1 applications of rules, except possibly when n ≤ 5. </a:t>
            </a:r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 sz="2400"/>
              <a:t>Must involve at least n rules, but can involve an arbitrarily large number. </a:t>
            </a:r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 sz="2400"/>
              <a:t>Must involve at least n rules and at most 2n rules. </a:t>
            </a:r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 sz="2400" b="1"/>
              <a:t>Can involve any positive integer number of rules.</a:t>
            </a:r>
            <a:endParaRPr lang="en-IN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2DED-4001-49D2-9F45-17AE9A61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C803-1D39-4620-8A9A-D097E47D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B259-3060-4F36-8FE3-1CEA966C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8598-8BE7-4B78-BDA7-33A29E1C7385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1B51-9496-48EC-9642-547852C8D07D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/>
              <a:t>The derivation trees of strings generated by a context-free grammar in Chomsky Normal Form are always binary trees.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>
                <a:solidFill>
                  <a:srgbClr val="C00000"/>
                </a:solidFill>
              </a:rPr>
              <a:t>True / False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1800" b="1"/>
              <a:t>Answer: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1800" b="1"/>
              <a:t>True</a:t>
            </a:r>
            <a:r>
              <a:rPr lang="en-IN" sz="1800"/>
              <a:t> because in chomsky normal form, all the productions are of type X -&gt; YZ or X -&gt; t, where X, Y, Z are variables and ‘t’ is terminal string. When we draw the derivation tree for every node there are at most 2 children. That’s why Derivation trees of grammars in chomsky normal form are Binary trees.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66FA-1F81-46A4-A277-C6FDF952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1E3D-D6F4-4EC9-87C6-C846BECD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3119-37C6-4907-8FBF-BB06E183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2EEF-7D47-4813-AA84-6669EBD0CDA4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4CC7-A4C5-4C74-A1AB-147274278D16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/>
              <a:t>In a CFG in CNF with start variable S, which rule could not arise? </a:t>
            </a:r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/>
              <a:t> S → BC </a:t>
            </a:r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/>
              <a:t> </a:t>
            </a:r>
            <a:r>
              <a:rPr lang="en-IN" b="1"/>
              <a:t>B → Bb</a:t>
            </a:r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/>
              <a:t> B → a</a:t>
            </a:r>
            <a:endParaRPr lang="en-IN" b="1"/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IN"/>
              <a:t> A → BC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77FF-1912-486A-9872-1D518B97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6209-0B7D-46AA-BF4C-1E81E3F9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D6FF-6A69-4C4C-BD67-F58F8ADE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23F5-D6FD-42C9-8E5E-98D138766701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4992-273A-477C-8308-194577488156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A derivation of a nonempty string w of length n in a CFG in CNF </a:t>
            </a:r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n-IN" sz="2000" b="1"/>
              <a:t>Must involve exactly 2n − 1 applications of rules for all n. </a:t>
            </a:r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n-IN" sz="2000"/>
              <a:t>Might involve an infinite number of applications of rules.</a:t>
            </a:r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n-IN" sz="2000"/>
              <a:t>Must involve at least n rules, but can involve an arbitrarily large number. </a:t>
            </a:r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n-IN" sz="2000"/>
              <a:t>Must involve at least n rules and at most 2n rules. </a:t>
            </a:r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n-IN" sz="2000"/>
              <a:t>Can involve any positive integer number of rules.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4C45-0543-4916-9D1E-9635FC9B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E052-5E61-40FC-B4DC-350068CA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79FB-C425-4E41-8987-5F2AC6B5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4EA0-DDD9-4848-A4A1-4A30C30CFC62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 (Contd…)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9BD2-FFE5-473B-9AFF-9AF77D36A00C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Let n be the length of a string. We start with the (non-terminal) symbol S which has length (n=1)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Using (n−1) rules of form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(non−terminal)→(non−terminal)(non−terminal)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We can construct a string containing n non-terminal symbols.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Then on each non-terminal symbol of said string of length n we apply a rule of form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(non−terminal)→(terminal)  i.e., we apply n rules.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In total we will have applied n−1+n=2n−1 rules.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/>
              <a:t>Example: </a:t>
            </a:r>
            <a:r>
              <a:rPr lang="en-IN" sz="1800"/>
              <a:t>Observe following grammar in Chomsky-normal form</a:t>
            </a:r>
          </a:p>
          <a:p>
            <a:endParaRPr lang="en-IN" sz="1800"/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AC67-3485-490F-80D8-41DAB262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A051-811B-4495-80A7-CD158BD8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58D0-94E4-477B-9828-60CC3AA5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0A7A1-5047-4C96-9FC8-50DB424E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17679"/>
            <a:ext cx="1409700" cy="15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1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93C4-4A1D-44E5-A3D0-0FA9BEDD4922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 (Contd…)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0086-1661-4FDD-8116-F5F4EBF5DC72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b="1"/>
              <a:t>Example: </a:t>
            </a:r>
            <a:r>
              <a:rPr lang="en-IN" sz="1600"/>
              <a:t>Observe following grammar in Chomsky-normal form</a:t>
            </a:r>
          </a:p>
          <a:p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 algn="just">
              <a:buFont typeface="Arial" panose="020B0604020202020204" pitchFamily="34" charset="0"/>
              <a:buNone/>
            </a:pPr>
            <a:endParaRPr lang="en-IN" sz="14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1400"/>
              <a:t>This last line represents a string containing only non-terminals. You can see that a string containing n non-terminals is derived using (n−1) rules. Let's continue. Applying n rules of form A→a to each non-terminal in the string above gives you a string containing only terminals and thus a string from the language decided by the grammar. The length of the string has not changed (it's still n) but we applied an additional n rules so in total we have applied n−1+n=2n−1 rules.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0824-C7F7-4127-9D0B-27A6CAA8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9767-4D4A-414D-A31D-AD5832EA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4DCD-2C33-40D4-9A03-0EC22620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37FCE-6AAD-4DB5-B980-B1C0D5B8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511556"/>
            <a:ext cx="11049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832C1-4D20-4B75-8EB9-194063EF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0" y="2845056"/>
            <a:ext cx="6305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0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E0F9-97F5-44AA-9B81-EEB0F9C29521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D862-BA02-42EB-BDBB-3263E1BC756D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/>
              <a:t>The format: A-&gt;aB refers to which of the following ?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IN"/>
              <a:t>Chomsky Normal Form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IN"/>
              <a:t>Greibach Normal Form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IN"/>
              <a:t>Backus Naur form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IN"/>
              <a:t>None of these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85DC-8CCD-48C6-AA18-892A9F15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177A-3211-427A-851F-2C8E6B65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1E41-B671-4983-9CD0-8C415EC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7F0D-E319-4C5E-A4B7-DD4FC671DF67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1323-D9CC-41F5-8536-256362759655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/>
              <a:t>Pumping lemma for context free language breaks the strings into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/>
              <a:t>a) Two parts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/>
              <a:t>b) Three parts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 b="1"/>
              <a:t>c) Five parts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/>
              <a:t>d) Six parts</a:t>
            </a:r>
          </a:p>
          <a:p>
            <a:endParaRPr lang="en-IN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D783-EB81-4021-9411-64DEA1DD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691F-294F-4753-82CC-B6080B59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191F-0310-4F65-A624-5F21BD1F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DBB4-67A5-4C0E-AE38-AA8E28013C43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3C8C-02DF-402B-B1E0-7BE0DCFB92F6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/>
              <a:t>In pumping lemma for context free language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b="1"/>
              <a:t>a) We start by assuming the given language is context free and then we get contradict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/>
              <a:t>b) We first convert the given language into regular language and then apply steps  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/>
              <a:t>c) Both (a) and 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/>
              <a:t>d) None of these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/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9154-5C92-44A3-8F7C-A7C852F1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910B-1CC9-4CEC-B31C-49A4D7F6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647F-47EB-4813-A2BC-5005D951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79CF-9C78-42B7-A324-A52C8DDE4AEE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Question</a:t>
            </a:r>
            <a:endParaRPr lang="en-IN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C30829-7558-42E5-8B9A-2937D207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4A42B5-ED35-476A-A731-64705B8D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1758FB-B281-4025-BEFF-63E34CFD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46FF2-5AF6-4B27-98FC-F36E8D2A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4" y="1242391"/>
            <a:ext cx="7867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4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2408-E740-4963-8BFB-505006D80ABC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5C02-058C-4AEE-8168-F6450C9359FB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The context free grammar S → SS | 0S1 | 1S0 | ɛ generates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b="1"/>
              <a:t>a. Equal number of 0’s and 1’s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b. Unequal number of 0’s and 1’s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c. Number of 0’s followed by any number of 1’s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d. None of the mentioned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B0AE-BE50-4F55-B801-FD2BC1B9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CCF9D-ECCA-4BA9-B076-97484319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F253-E55E-44FC-B662-8643B76C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0998FF-5690-48D7-ADEF-7BDA70A9C4EF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Question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6B7843-90DF-47FB-9F2C-4D520232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A4BC65-C474-4DF8-A0E3-A2A35795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67C0FF-6059-4F18-A87E-4EB8D570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2EA41-3037-4A59-B242-1AF879CA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189383"/>
            <a:ext cx="6808662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4933-5D03-4C9A-AA73-8A90ACEA7E1A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CFDB-9609-4330-8706-E2D93A596D32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Grammar that produce more than one Parse tree for same sentence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b="1"/>
              <a:t>a. Ambiguous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b. Unambiguous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c. Complementation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/>
              <a:t>d. Concatenation Intersection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9CC11-30E3-4CAD-9039-DE28B0C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412F-9AD4-44D4-9A34-C7A8EB28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8870-6012-4CB4-B01E-8A21FB40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75AB-7253-45A9-B8AC-F020DFC0C438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GATE Exam 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E5CD-4AEE-43E0-A6AC-7DF68A1A2655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Consider the following statements about the context free grammar</a:t>
            </a:r>
            <a:br>
              <a:rPr lang="en-IN" sz="1800"/>
            </a:br>
            <a:r>
              <a:rPr lang="en-IN" sz="1800"/>
              <a:t>G = {S -&gt; SS, S -&gt; ab, S -&gt; ba, S -&gt;</a:t>
            </a:r>
            <a:r>
              <a:rPr lang="el-GR" sz="1800" b="1"/>
              <a:t> </a:t>
            </a:r>
            <a:r>
              <a:rPr lang="el-GR" sz="1800"/>
              <a:t>ε</a:t>
            </a:r>
            <a:r>
              <a:rPr lang="en-IN" sz="1800"/>
              <a:t> }</a:t>
            </a:r>
            <a:br>
              <a:rPr lang="en-IN" sz="1800"/>
            </a:br>
            <a:r>
              <a:rPr lang="en-IN" sz="1800" b="1"/>
              <a:t>I. </a:t>
            </a:r>
            <a:r>
              <a:rPr lang="en-IN" sz="1800"/>
              <a:t>G is ambiguous</a:t>
            </a:r>
            <a:br>
              <a:rPr lang="en-IN" sz="1800"/>
            </a:br>
            <a:r>
              <a:rPr lang="en-IN" sz="1800" b="1"/>
              <a:t>II. </a:t>
            </a:r>
            <a:r>
              <a:rPr lang="en-IN" sz="1800"/>
              <a:t>G produces all strings with equal number of a’s and b’s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Which combination below expresses all the true statements about G?</a:t>
            </a:r>
            <a:br>
              <a:rPr lang="en-IN" sz="1800"/>
            </a:br>
            <a:r>
              <a:rPr lang="en-IN" sz="1800" b="1">
                <a:solidFill>
                  <a:srgbClr val="C00000"/>
                </a:solidFill>
              </a:rPr>
              <a:t>A. </a:t>
            </a:r>
            <a:r>
              <a:rPr lang="en-IN" sz="1800" b="1"/>
              <a:t>I</a:t>
            </a:r>
            <a:r>
              <a:rPr lang="en-IN" sz="1800"/>
              <a:t> only</a:t>
            </a:r>
            <a:br>
              <a:rPr lang="en-IN" sz="1800"/>
            </a:br>
            <a:r>
              <a:rPr lang="en-IN" sz="1800" b="1">
                <a:solidFill>
                  <a:srgbClr val="C00000"/>
                </a:solidFill>
              </a:rPr>
              <a:t>B. </a:t>
            </a:r>
            <a:r>
              <a:rPr lang="en-IN" sz="1800" b="1"/>
              <a:t>I</a:t>
            </a:r>
            <a:r>
              <a:rPr lang="en-IN" sz="1800"/>
              <a:t> and II only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/>
              <a:t>Solution :</a:t>
            </a:r>
            <a:r>
              <a:rPr lang="en-IN" sz="1800"/>
              <a:t> There are different Left Most Derivation’s for string </a:t>
            </a:r>
            <a:r>
              <a:rPr lang="en-IN" sz="1800">
                <a:solidFill>
                  <a:srgbClr val="0000FF"/>
                </a:solidFill>
              </a:rPr>
              <a:t>abab </a:t>
            </a:r>
            <a:r>
              <a:rPr lang="en-IN" sz="1800"/>
              <a:t>which can be</a:t>
            </a:r>
            <a:br>
              <a:rPr lang="en-IN" sz="1800"/>
            </a:br>
            <a:r>
              <a:rPr lang="en-IN" sz="1800"/>
              <a:t>S =&gt; </a:t>
            </a:r>
            <a:r>
              <a:rPr lang="en-IN" sz="1800" u="sng"/>
              <a:t>S</a:t>
            </a:r>
            <a:r>
              <a:rPr lang="en-IN" sz="1800"/>
              <a:t>S =&gt; </a:t>
            </a:r>
            <a:r>
              <a:rPr lang="en-IN" sz="1800" u="sng"/>
              <a:t>S</a:t>
            </a:r>
            <a:r>
              <a:rPr lang="en-IN" sz="1800"/>
              <a:t>SS =&gt; ab</a:t>
            </a:r>
            <a:r>
              <a:rPr lang="en-IN" sz="1800" u="sng"/>
              <a:t>S</a:t>
            </a:r>
            <a:r>
              <a:rPr lang="en-IN" sz="1800"/>
              <a:t>S =&gt; abab</a:t>
            </a:r>
            <a:r>
              <a:rPr lang="en-IN" sz="1800" u="sng"/>
              <a:t>S</a:t>
            </a:r>
            <a:r>
              <a:rPr lang="en-IN" sz="1800"/>
              <a:t> =&gt; abab</a:t>
            </a:r>
            <a:br>
              <a:rPr lang="en-IN" sz="1800"/>
            </a:br>
            <a:r>
              <a:rPr lang="en-IN" sz="1800"/>
              <a:t>S =&gt; </a:t>
            </a:r>
            <a:r>
              <a:rPr lang="en-IN" sz="1800" u="sng"/>
              <a:t>S</a:t>
            </a:r>
            <a:r>
              <a:rPr lang="en-IN" sz="1800"/>
              <a:t>S =&gt; ab</a:t>
            </a:r>
            <a:r>
              <a:rPr lang="en-IN" sz="1800" u="sng"/>
              <a:t>S</a:t>
            </a:r>
            <a:r>
              <a:rPr lang="en-IN" sz="1800"/>
              <a:t> =&gt; abab</a:t>
            </a:r>
            <a:br>
              <a:rPr lang="en-IN" sz="1800"/>
            </a:br>
            <a:r>
              <a:rPr lang="en-IN" sz="1800"/>
              <a:t>So the grammar is ambiguous. So statement </a:t>
            </a:r>
            <a:r>
              <a:rPr lang="en-IN" sz="1800" b="1"/>
              <a:t>I </a:t>
            </a:r>
            <a:r>
              <a:rPr lang="en-IN" sz="1800"/>
              <a:t>is true.</a:t>
            </a:r>
            <a:br>
              <a:rPr lang="en-IN" sz="1800"/>
            </a:br>
            <a:r>
              <a:rPr lang="en-IN" sz="1800"/>
              <a:t> </a:t>
            </a:r>
            <a:br>
              <a:rPr lang="en-IN" sz="1800"/>
            </a:br>
            <a:r>
              <a:rPr lang="en-IN" sz="1800"/>
              <a:t>Statement </a:t>
            </a:r>
            <a:r>
              <a:rPr lang="en-IN" sz="1800" b="1"/>
              <a:t>II</a:t>
            </a:r>
            <a:r>
              <a:rPr lang="en-IN" sz="1800"/>
              <a:t> states that the grammar G produces all strings with equal number of a’s and b’s but it can’t generate aabb string. So statement </a:t>
            </a:r>
            <a:r>
              <a:rPr lang="en-IN" sz="1800" b="1"/>
              <a:t>II</a:t>
            </a:r>
            <a:r>
              <a:rPr lang="en-IN" sz="1800"/>
              <a:t> is incorrect.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6B93-BCD7-4231-B1E2-AD297939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4F31-0CCF-4EF6-A9C3-48C8E14F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08EE-0DCC-4D0D-A86F-930AD216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A028-53F7-4A23-B698-0470ADBC9811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AFA2-B565-418D-A613-ED86DB8805AC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/>
              <a:t>What is the maximum number of reduce moves that can be taken by a derivation process for a grammar with no epsilon- and unit-production (i.e., of type A -&gt; є and A -&gt; a) to derive a string with n tokens ?</a:t>
            </a:r>
            <a:br>
              <a:rPr lang="en-IN" sz="1800"/>
            </a:br>
            <a:r>
              <a:rPr lang="en-IN" sz="1800" b="1"/>
              <a:t>(A)</a:t>
            </a:r>
            <a:r>
              <a:rPr lang="en-IN" sz="1800"/>
              <a:t> n/2</a:t>
            </a:r>
            <a:br>
              <a:rPr lang="en-IN" sz="1800"/>
            </a:br>
            <a:r>
              <a:rPr lang="en-IN" sz="1800" b="1"/>
              <a:t>(B)</a:t>
            </a:r>
            <a:r>
              <a:rPr lang="en-IN" sz="1800"/>
              <a:t> n-1</a:t>
            </a:r>
            <a:br>
              <a:rPr lang="en-IN" sz="1800"/>
            </a:br>
            <a:r>
              <a:rPr lang="en-IN" sz="1800" b="1"/>
              <a:t>(C)</a:t>
            </a:r>
            <a:r>
              <a:rPr lang="en-IN" sz="1800"/>
              <a:t> 2n-1</a:t>
            </a:r>
            <a:br>
              <a:rPr lang="en-IN" sz="1800"/>
            </a:br>
            <a:r>
              <a:rPr lang="en-IN" sz="1800" b="1"/>
              <a:t>(D)</a:t>
            </a:r>
            <a:r>
              <a:rPr lang="en-IN" sz="1800"/>
              <a:t> 2</a:t>
            </a:r>
            <a:r>
              <a:rPr lang="en-IN" sz="1800" baseline="3000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aseline="3000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/>
              <a:t>Answer:</a:t>
            </a:r>
            <a:r>
              <a:rPr lang="en-IN" sz="1800"/>
              <a:t> </a:t>
            </a:r>
            <a:r>
              <a:rPr lang="en-IN" sz="1800" b="1"/>
              <a:t>(B)</a:t>
            </a:r>
            <a:r>
              <a:rPr lang="en-IN" sz="1800"/>
              <a:t>    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0D06-81EB-413D-BAD7-5F07517B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5FDD-1B12-4DE4-9FFB-295BA21F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AE4B-9C46-4660-BD81-90DCCADA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CD2D-133A-404D-A781-C2DE5A48D8F0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9D69-02E0-464F-9BEB-ADB021CDFF3D}"/>
              </a:ext>
            </a:extLst>
          </p:cNvPr>
          <p:cNvSpPr txBox="1">
            <a:spLocks/>
          </p:cNvSpPr>
          <p:nvPr/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b="1"/>
              <a:t>Answer:</a:t>
            </a:r>
            <a:r>
              <a:rPr lang="en-IN" sz="1800"/>
              <a:t> </a:t>
            </a:r>
            <a:r>
              <a:rPr lang="en-IN" sz="1800" b="1"/>
              <a:t>(B)</a:t>
            </a:r>
            <a:r>
              <a:rPr lang="en-IN" sz="1800"/>
              <a:t>    (n-1)</a:t>
            </a:r>
            <a:br>
              <a:rPr lang="en-IN" sz="1800"/>
            </a:br>
            <a:br>
              <a:rPr lang="en-IN" sz="1800"/>
            </a:br>
            <a:r>
              <a:rPr lang="en-IN" sz="1800" b="1"/>
              <a:t>Explanation:</a:t>
            </a:r>
            <a:r>
              <a:rPr lang="en-IN" sz="1800"/>
              <a:t> Given in the question, a grammar with no epsilon- and unit-production (i.e., of type A -&gt; є and A -&gt; a).</a:t>
            </a:r>
          </a:p>
          <a:p>
            <a:r>
              <a:rPr lang="en-IN" sz="1800"/>
              <a:t>To get maximum number of Reduce moves, we should make sure than in each sentential form only one terminal is reduced. Since there is no unit production, so last 2 tokens will take only 1 move.</a:t>
            </a:r>
          </a:p>
          <a:p>
            <a:r>
              <a:rPr lang="en-IN" sz="1800"/>
              <a:t>So To Reduce input string of n tokens, first Reduce n-2 tokens using n-2 reduce moves and then Reduce last 2 tokens using production which has . So total of n-2+1 = n-1 Reduce moves.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7CD4-E3A0-484E-B4E1-C54CE546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9B0C-6EB0-4021-9C34-47C4D1E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BF92-DC00-46D0-B311-4C38CDDF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1AE0-CDBB-47BB-B41E-DF29FC67977F}"/>
              </a:ext>
            </a:extLst>
          </p:cNvPr>
          <p:cNvSpPr txBox="1">
            <a:spLocks/>
          </p:cNvSpPr>
          <p:nvPr/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Answer (Contd…)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37E-D7B5-4C25-860F-7E8791B23A1F}"/>
              </a:ext>
            </a:extLst>
          </p:cNvPr>
          <p:cNvSpPr txBox="1">
            <a:spLocks/>
          </p:cNvSpPr>
          <p:nvPr/>
        </p:nvSpPr>
        <p:spPr>
          <a:xfrm>
            <a:off x="571500" y="1219200"/>
            <a:ext cx="8001000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/>
              <a:t>Suppose the string is abcd. ( n = 4 ).</a:t>
            </a:r>
          </a:p>
          <a:p>
            <a:r>
              <a:rPr lang="en-IN" sz="1600"/>
              <a:t>We can write the grammar which accepts this string as follows:</a:t>
            </a:r>
          </a:p>
          <a:p>
            <a:r>
              <a:rPr lang="de-DE" sz="1600"/>
              <a:t>S-&gt;aB B-&gt;bC C-&gt;cd</a:t>
            </a:r>
            <a:endParaRPr lang="en-IN" sz="1600"/>
          </a:p>
          <a:p>
            <a:r>
              <a:rPr lang="en-IN" sz="1600"/>
              <a:t>The Right Most Derivation for the above is:</a:t>
            </a:r>
          </a:p>
          <a:p>
            <a:r>
              <a:rPr lang="en-IN" sz="1600"/>
              <a:t>S -&gt; aB ( Reduction 3 ) -&gt; abC ( Reduction 2 ) -&gt; abcd ( Reduction 1 )</a:t>
            </a:r>
          </a:p>
          <a:p>
            <a:r>
              <a:rPr lang="en-IN" sz="1600"/>
              <a:t>We can see here that no production is for unit or epsilon. Hence 3 reductions here.</a:t>
            </a:r>
          </a:p>
          <a:p>
            <a:r>
              <a:rPr lang="en-IN" sz="1600"/>
              <a:t>We can get less number of reductions with some other grammar which also does’t produce unit or epsilon productions,</a:t>
            </a:r>
          </a:p>
          <a:p>
            <a:r>
              <a:rPr lang="en-IN" sz="1600"/>
              <a:t>S-&gt;abA A-&gt; cd</a:t>
            </a:r>
          </a:p>
          <a:p>
            <a:r>
              <a:rPr lang="en-IN" sz="1600"/>
              <a:t>The Right Most Derivation for the above as:</a:t>
            </a:r>
          </a:p>
          <a:p>
            <a:r>
              <a:rPr lang="en-IN" sz="1600"/>
              <a:t>S -&gt; abA ( Reduction 2 ) -&gt; abcd ( Reduction 1 )</a:t>
            </a:r>
          </a:p>
          <a:p>
            <a:r>
              <a:rPr lang="en-IN" sz="1600"/>
              <a:t>Hence 2 reductions.</a:t>
            </a:r>
          </a:p>
          <a:p>
            <a:r>
              <a:rPr lang="en-IN" sz="1600"/>
              <a:t>But we are interested in knowing the maximum number of reductions which comes from the 1st grammar. Hence total 3 reductions as maximum, which is ( n – 1) as n = 4 here.</a:t>
            </a:r>
          </a:p>
          <a:p>
            <a:r>
              <a:rPr lang="en-IN" sz="1600"/>
              <a:t>Thus, Option B.</a:t>
            </a:r>
          </a:p>
          <a:p>
            <a:endParaRPr lang="en-IN" sz="1600"/>
          </a:p>
          <a:p>
            <a:endParaRPr lang="en-IN" sz="1600"/>
          </a:p>
          <a:p>
            <a:endParaRPr lang="en-IN" sz="1600"/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B1AA-07FF-45A4-AD6D-30BABBAE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2388"/>
            <a:ext cx="1981200" cy="319087"/>
          </a:xfrm>
        </p:spPr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3A5EE-7D2B-4BCA-8E39-51770FBF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73EF-3774-4BC1-9E71-EAE8B0C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320675"/>
          </a:xfrm>
        </p:spPr>
        <p:txBody>
          <a:bodyPr/>
          <a:lstStyle/>
          <a:p>
            <a:fld id="{BB2CE0DE-867F-455F-B20B-96D381B4AB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820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GATE Exam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Sumukh Subramanya H K</dc:creator>
  <cp:lastModifiedBy>Sumukh Subramanya H K</cp:lastModifiedBy>
  <cp:revision>2</cp:revision>
  <dcterms:created xsi:type="dcterms:W3CDTF">2020-04-18T08:25:54Z</dcterms:created>
  <dcterms:modified xsi:type="dcterms:W3CDTF">2020-04-18T08:31:20Z</dcterms:modified>
</cp:coreProperties>
</file>