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2" r:id="rId1"/>
    <p:sldMasterId id="2147483712" r:id="rId2"/>
  </p:sldMasterIdLst>
  <p:notesMasterIdLst>
    <p:notesMasterId r:id="rId14"/>
  </p:notesMasterIdLst>
  <p:sldIdLst>
    <p:sldId id="284" r:id="rId3"/>
    <p:sldId id="403" r:id="rId4"/>
    <p:sldId id="1000546" r:id="rId5"/>
    <p:sldId id="1000547" r:id="rId6"/>
    <p:sldId id="1000553" r:id="rId7"/>
    <p:sldId id="1000554" r:id="rId8"/>
    <p:sldId id="1000551" r:id="rId9"/>
    <p:sldId id="1000555" r:id="rId10"/>
    <p:sldId id="1000556" r:id="rId11"/>
    <p:sldId id="1000557" r:id="rId12"/>
    <p:sldId id="1000552" r:id="rId13"/>
  </p:sldIdLst>
  <p:sldSz cx="20104100" cy="11309350"/>
  <p:notesSz cx="20104100" cy="11309350"/>
  <p:embeddedFontLst>
    <p:embeddedFont>
      <p:font typeface="Cambria" panose="02040503050406030204" pitchFamily="18" charset="0"/>
      <p:regular r:id="rId15"/>
      <p:bold r:id="rId16"/>
      <p:italic r:id="rId17"/>
      <p:boldItalic r:id="rId18"/>
    </p:embeddedFont>
    <p:embeddedFont>
      <p:font typeface="Forte" panose="03060902040502070203" pitchFamily="66" charset="0"/>
      <p:regular r:id="rId19"/>
    </p:embeddedFont>
    <p:embeddedFont>
      <p:font typeface="Playfair Display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9288" autoAdjust="0"/>
  </p:normalViewPr>
  <p:slideViewPr>
    <p:cSldViewPr snapToGrid="0">
      <p:cViewPr varScale="1">
        <p:scale>
          <a:sx n="54" d="100"/>
          <a:sy n="54" d="100"/>
        </p:scale>
        <p:origin x="552" y="34"/>
      </p:cViewPr>
      <p:guideLst>
        <p:guide orient="horz" pos="2880"/>
        <p:guide pos="2160"/>
        <p:guide orient="horz"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ftr" idx="11"/>
          </p:nvPr>
        </p:nvSpPr>
        <p:spPr>
          <a:xfrm>
            <a:off x="6835777" y="10517188"/>
            <a:ext cx="6432549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M.Tech in Computer Network Engineering- June 2022</a:t>
            </a:r>
            <a:endParaRPr lang="en-IN"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1004887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04CD0D4-4275-4D7D-AA13-C985D78AF328}" type="datetime1">
              <a:rPr lang="en-US" smtClean="0"/>
              <a:t>5/27/2025</a:t>
            </a:fld>
            <a:endParaRPr lang="en-IN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4474826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9E8A-0B58-44E7-8B4B-C18EEB8D5E6B}" type="datetime1">
              <a:rPr lang="en-US" smtClean="0"/>
              <a:t>5/27/2025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M.Tech in Computer Network Engineering- June 2022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MTech in Computer Network Engineering –  Major Project Phase-I  Feb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4E739-A987-4E8A-B168-21AAA262878F}" type="datetime1">
              <a:rPr lang="en-US" altLang="en-US"/>
              <a:t>5/27/2025</a:t>
            </a:fld>
            <a:endParaRPr lang="en-US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9323D-A949-499D-B0E8-309C9540880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0" i="1">
                <a:solidFill>
                  <a:srgbClr val="422C75"/>
                </a:solidFill>
                <a:latin typeface="Playfair Display" panose="00000500000000000000"/>
                <a:cs typeface="Playfair Display" panose="0000050000000000000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MTech in Computer Network Engineering –  Major Project Phase-I  Feb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7E9D2-16F2-417E-A5F0-B3E57AB994F6}" type="datetime1">
              <a:rPr lang="en-US" altLang="en-US"/>
              <a:t>5/27/2025</a:t>
            </a:fld>
            <a:endParaRPr lang="en-US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D5552-F823-4200-88B5-2EBA191DD39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0" i="1">
                <a:solidFill>
                  <a:srgbClr val="422C75"/>
                </a:solidFill>
                <a:latin typeface="Playfair Display" panose="00000500000000000000"/>
                <a:cs typeface="Playfair Display" panose="0000050000000000000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MTech in Computer Network Engineering –  Major Project Phase-I  Feb 2022</a:t>
            </a:r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EF551-0267-439D-9A9D-6C9E698304E9}" type="datetime1">
              <a:rPr lang="en-US" altLang="en-US"/>
              <a:t>5/27/2025</a:t>
            </a:fld>
            <a:endParaRPr lang="en-US" alt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20FE6-005D-4110-AD4F-32432AB646E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0" i="1">
                <a:solidFill>
                  <a:srgbClr val="422C75"/>
                </a:solidFill>
                <a:latin typeface="Playfair Display" panose="00000500000000000000"/>
                <a:cs typeface="Playfair Display" panose="00000500000000000000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MTech in Computer Network Engineering –  Major Project Phase-I  Feb 2022</a:t>
            </a:r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5BEF0-0F14-4127-BDA9-581E69FA42F4}" type="datetime1">
              <a:rPr lang="en-US" altLang="en-US"/>
              <a:t>5/27/2025</a:t>
            </a:fld>
            <a:endParaRPr lang="en-US" alt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8FD37-B21C-4E3A-8210-39175BC1A8F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MTech in Computer Network Engineering –  Major Project Phase-I  Feb 2022</a:t>
            </a:r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4BE81-A416-4134-B507-67950D617D9F}" type="datetime1">
              <a:rPr lang="en-US" altLang="en-US"/>
              <a:t>5/27/2025</a:t>
            </a:fld>
            <a:endParaRPr lang="en-US" alt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9011E-713A-4C0B-ABC2-7C3A290D551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1027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746377" y="2613025"/>
            <a:ext cx="14611350" cy="22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6835777" y="10517188"/>
            <a:ext cx="6432549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/>
              <a:t>M.Tech in Computer Network Engineering- June 2022</a:t>
            </a:r>
            <a:endParaRPr lang="en-IN"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1004887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DDCBA8C0-BF7B-4CC5-B13A-7BC327826D49}" type="datetime1">
              <a:rPr lang="en-US" smtClean="0"/>
              <a:t>5/27/2025</a:t>
            </a:fld>
            <a:endParaRPr lang="en-IN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4474826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bk object 16"/>
          <p:cNvSpPr/>
          <p:nvPr/>
        </p:nvSpPr>
        <p:spPr bwMode="auto">
          <a:xfrm>
            <a:off x="0" y="11296650"/>
            <a:ext cx="20104100" cy="0"/>
          </a:xfrm>
          <a:custGeom>
            <a:avLst/>
            <a:gdLst>
              <a:gd name="T0" fmla="*/ 0 w 20104100"/>
              <a:gd name="T1" fmla="*/ 20104099 w 201041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104100">
                <a:moveTo>
                  <a:pt x="0" y="0"/>
                </a:moveTo>
                <a:lnTo>
                  <a:pt x="20104099" y="0"/>
                </a:lnTo>
              </a:path>
            </a:pathLst>
          </a:custGeom>
          <a:noFill/>
          <a:ln w="22859">
            <a:solidFill>
              <a:srgbClr val="E76A8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051" name="bk object 17"/>
          <p:cNvSpPr/>
          <p:nvPr/>
        </p:nvSpPr>
        <p:spPr bwMode="auto">
          <a:xfrm>
            <a:off x="0" y="11274425"/>
            <a:ext cx="20075525" cy="0"/>
          </a:xfrm>
          <a:custGeom>
            <a:avLst/>
            <a:gdLst>
              <a:gd name="T0" fmla="*/ 0 w 20076160"/>
              <a:gd name="T1" fmla="*/ 20042410 w 2007616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076160">
                <a:moveTo>
                  <a:pt x="0" y="0"/>
                </a:moveTo>
                <a:lnTo>
                  <a:pt x="20076037" y="0"/>
                </a:lnTo>
              </a:path>
            </a:pathLst>
          </a:custGeom>
          <a:noFill/>
          <a:ln w="22859">
            <a:solidFill>
              <a:srgbClr val="E76A8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052" name="bk object 18"/>
          <p:cNvSpPr/>
          <p:nvPr/>
        </p:nvSpPr>
        <p:spPr bwMode="auto">
          <a:xfrm>
            <a:off x="28575" y="47625"/>
            <a:ext cx="0" cy="11214100"/>
          </a:xfrm>
          <a:custGeom>
            <a:avLst/>
            <a:gdLst>
              <a:gd name="T0" fmla="*/ 0 h 11215370"/>
              <a:gd name="T1" fmla="*/ 11148256 h 1121537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215370">
                <a:moveTo>
                  <a:pt x="0" y="0"/>
                </a:moveTo>
                <a:lnTo>
                  <a:pt x="0" y="11215370"/>
                </a:lnTo>
              </a:path>
            </a:pathLst>
          </a:custGeom>
          <a:noFill/>
          <a:ln w="56218">
            <a:solidFill>
              <a:srgbClr val="E76A8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053" name="bk object 19"/>
          <p:cNvSpPr/>
          <p:nvPr/>
        </p:nvSpPr>
        <p:spPr bwMode="auto">
          <a:xfrm>
            <a:off x="0" y="23813"/>
            <a:ext cx="20104100" cy="0"/>
          </a:xfrm>
          <a:custGeom>
            <a:avLst/>
            <a:gdLst>
              <a:gd name="T0" fmla="*/ 0 w 20104100"/>
              <a:gd name="T1" fmla="*/ 20104099 w 201041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104100">
                <a:moveTo>
                  <a:pt x="0" y="0"/>
                </a:moveTo>
                <a:lnTo>
                  <a:pt x="20104099" y="0"/>
                </a:lnTo>
              </a:path>
            </a:pathLst>
          </a:custGeom>
          <a:noFill/>
          <a:ln w="46990">
            <a:solidFill>
              <a:srgbClr val="E76A8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054" name="bk object 20"/>
          <p:cNvSpPr/>
          <p:nvPr/>
        </p:nvSpPr>
        <p:spPr bwMode="auto">
          <a:xfrm>
            <a:off x="20075525" y="11261725"/>
            <a:ext cx="28575" cy="23813"/>
          </a:xfrm>
          <a:custGeom>
            <a:avLst/>
            <a:gdLst>
              <a:gd name="T0" fmla="*/ 0 w 28575"/>
              <a:gd name="T1" fmla="*/ 199575 h 22859"/>
              <a:gd name="T2" fmla="*/ 28061 w 28575"/>
              <a:gd name="T3" fmla="*/ 199575 h 22859"/>
              <a:gd name="T4" fmla="*/ 28061 w 28575"/>
              <a:gd name="T5" fmla="*/ 0 h 22859"/>
              <a:gd name="T6" fmla="*/ 0 w 28575"/>
              <a:gd name="T7" fmla="*/ 0 h 22859"/>
              <a:gd name="T8" fmla="*/ 0 w 28575"/>
              <a:gd name="T9" fmla="*/ 199575 h 22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75" h="22859">
                <a:moveTo>
                  <a:pt x="0" y="22856"/>
                </a:moveTo>
                <a:lnTo>
                  <a:pt x="28061" y="22856"/>
                </a:lnTo>
                <a:lnTo>
                  <a:pt x="28061" y="0"/>
                </a:lnTo>
                <a:lnTo>
                  <a:pt x="0" y="0"/>
                </a:lnTo>
                <a:lnTo>
                  <a:pt x="0" y="22856"/>
                </a:lnTo>
                <a:close/>
              </a:path>
            </a:pathLst>
          </a:custGeom>
          <a:solidFill>
            <a:srgbClr val="E76A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055" name="bk object 21"/>
          <p:cNvSpPr/>
          <p:nvPr/>
        </p:nvSpPr>
        <p:spPr bwMode="auto">
          <a:xfrm>
            <a:off x="20075525" y="47625"/>
            <a:ext cx="0" cy="11214100"/>
          </a:xfrm>
          <a:custGeom>
            <a:avLst/>
            <a:gdLst>
              <a:gd name="T0" fmla="*/ 0 h 11215370"/>
              <a:gd name="T1" fmla="*/ 11148256 h 1121537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215370">
                <a:moveTo>
                  <a:pt x="0" y="0"/>
                </a:moveTo>
                <a:lnTo>
                  <a:pt x="0" y="11215370"/>
                </a:lnTo>
              </a:path>
            </a:pathLst>
          </a:custGeom>
          <a:noFill/>
          <a:ln w="56176">
            <a:solidFill>
              <a:srgbClr val="E76A8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056" name="Holder 2"/>
          <p:cNvSpPr>
            <a:spLocks noGrp="1"/>
          </p:cNvSpPr>
          <p:nvPr>
            <p:ph type="title"/>
          </p:nvPr>
        </p:nvSpPr>
        <p:spPr bwMode="auto">
          <a:xfrm>
            <a:off x="581025" y="407988"/>
            <a:ext cx="1894205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2057" name="Holder 3"/>
          <p:cNvSpPr>
            <a:spLocks noGrp="1"/>
          </p:cNvSpPr>
          <p:nvPr>
            <p:ph type="body" idx="1"/>
          </p:nvPr>
        </p:nvSpPr>
        <p:spPr bwMode="auto">
          <a:xfrm>
            <a:off x="2746375" y="2613025"/>
            <a:ext cx="14611350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775" y="10517188"/>
            <a:ext cx="6432550" cy="5667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MTech in Computer Network Engineering –  Major Project Phase-I  Feb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4888" y="10517188"/>
            <a:ext cx="4624387" cy="56673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lvl1pPr eaLnBrk="1" hangingPunct="1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5ED016A-ACB0-4727-B350-0E0147E433F2}" type="datetime1">
              <a:rPr lang="en-US" altLang="en-US"/>
              <a:t>5/27/2025</a:t>
            </a:fld>
            <a:endParaRPr lang="en-US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lvl1pPr algn="r" eaLnBrk="1" hangingPunct="1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5FB71A7-BD20-480F-B99C-894E6ADC2977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MS PGothic" panose="020B0600070205080204" charset="-128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5088" y="15875"/>
            <a:ext cx="20234275" cy="11309350"/>
          </a:xfrm>
          <a:prstGeom prst="rect">
            <a:avLst/>
          </a:prstGeom>
          <a:solidFill>
            <a:schemeClr val="accent5">
              <a:lumMod val="20000"/>
              <a:lumOff val="80000"/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195" name="object 2"/>
          <p:cNvSpPr txBox="1">
            <a:spLocks noChangeArrowheads="1"/>
          </p:cNvSpPr>
          <p:nvPr/>
        </p:nvSpPr>
        <p:spPr bwMode="auto">
          <a:xfrm>
            <a:off x="1713119" y="4816614"/>
            <a:ext cx="18249900" cy="691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430" rIns="0" bIns="0">
            <a:spAutoFit/>
          </a:bodyPr>
          <a:lstStyle>
            <a:lvl1pPr marL="127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1pPr>
            <a:lvl2pPr marL="742950" indent="-28575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/>
            <a:r>
              <a:rPr lang="en-US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Shreyas </a:t>
            </a:r>
            <a:r>
              <a:rPr lang="en-US" altLang="en-US" sz="3600" dirty="0" err="1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Bairy</a:t>
            </a:r>
            <a:r>
              <a:rPr lang="en-US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K S (1BM23CD058)</a:t>
            </a:r>
          </a:p>
          <a:p>
            <a:pPr algn="ctr"/>
            <a:r>
              <a:rPr lang="en-US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 V Abhishek (1BM23CD047)     </a:t>
            </a:r>
          </a:p>
          <a:p>
            <a:pPr algn="ctr"/>
            <a:r>
              <a:rPr lang="en-US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Sushanth S (1BM23CD063)</a:t>
            </a:r>
          </a:p>
          <a:p>
            <a:endParaRPr lang="en-US" altLang="en-US" sz="4000" dirty="0"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altLang="en-US" sz="4000" dirty="0"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3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Ms. Lavanya Naik</a:t>
            </a:r>
          </a:p>
          <a:p>
            <a:pPr algn="ctr"/>
            <a:r>
              <a:rPr lang="en-US" altLang="en-US" sz="3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Assistant Professor </a:t>
            </a:r>
          </a:p>
          <a:p>
            <a:pPr algn="ctr"/>
            <a:r>
              <a:rPr lang="en-US" altLang="en-US" sz="3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of CSE(Data Science)</a:t>
            </a:r>
          </a:p>
          <a:p>
            <a:pPr algn="ctr"/>
            <a:r>
              <a:rPr lang="en-US" altLang="en-US" sz="3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BMSCE, Bengaluru</a:t>
            </a:r>
          </a:p>
          <a:p>
            <a:endParaRPr lang="en-US" altLang="en-US" sz="4800" dirty="0"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object 3"/>
          <p:cNvSpPr/>
          <p:nvPr/>
        </p:nvSpPr>
        <p:spPr bwMode="auto">
          <a:xfrm>
            <a:off x="0" y="56776"/>
            <a:ext cx="8645236" cy="6110979"/>
          </a:xfrm>
          <a:custGeom>
            <a:avLst/>
            <a:gdLst>
              <a:gd name="T0" fmla="*/ 303909309 w 7436484"/>
              <a:gd name="T1" fmla="*/ 0 h 5134610"/>
              <a:gd name="T2" fmla="*/ 0 w 7436484"/>
              <a:gd name="T3" fmla="*/ 0 h 5134610"/>
              <a:gd name="T4" fmla="*/ 0 w 7436484"/>
              <a:gd name="T5" fmla="*/ 211077907 h 5134610"/>
              <a:gd name="T6" fmla="*/ 303909309 w 7436484"/>
              <a:gd name="T7" fmla="*/ 0 h 51346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36484" h="513461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IN">
              <a:solidFill>
                <a:srgbClr val="FFFF00"/>
              </a:solidFill>
            </a:endParaRPr>
          </a:p>
        </p:txBody>
      </p:sp>
      <p:sp>
        <p:nvSpPr>
          <p:cNvPr id="8198" name="object 5"/>
          <p:cNvSpPr>
            <a:spLocks noChangeArrowheads="1"/>
          </p:cNvSpPr>
          <p:nvPr/>
        </p:nvSpPr>
        <p:spPr bwMode="auto">
          <a:xfrm>
            <a:off x="5603875" y="1336675"/>
            <a:ext cx="146050" cy="1476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9" name="object 6"/>
          <p:cNvSpPr txBox="1">
            <a:spLocks noChangeArrowheads="1"/>
          </p:cNvSpPr>
          <p:nvPr/>
        </p:nvSpPr>
        <p:spPr bwMode="auto">
          <a:xfrm>
            <a:off x="2508250" y="720725"/>
            <a:ext cx="3810000" cy="1231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eaLnBrk="1" hangingPunct="1">
              <a:lnSpc>
                <a:spcPts val="4700"/>
              </a:lnSpc>
              <a:spcBef>
                <a:spcPts val="100"/>
              </a:spcBef>
            </a:pPr>
            <a:r>
              <a:rPr lang="en-IN" altLang="en-US" sz="4100" b="1" dirty="0">
                <a:solidFill>
                  <a:schemeClr val="bg2"/>
                </a:solidFill>
                <a:cs typeface="Calibri" panose="020F0502020204030204" charset="0"/>
              </a:rPr>
              <a:t>B.M.S. College of </a:t>
            </a:r>
          </a:p>
          <a:p>
            <a:pPr eaLnBrk="1" hangingPunct="1">
              <a:lnSpc>
                <a:spcPts val="4700"/>
              </a:lnSpc>
              <a:spcBef>
                <a:spcPts val="100"/>
              </a:spcBef>
            </a:pPr>
            <a:r>
              <a:rPr lang="en-IN" altLang="en-US" sz="4100" b="1" dirty="0">
                <a:solidFill>
                  <a:schemeClr val="bg2"/>
                </a:solidFill>
                <a:cs typeface="Calibri" panose="020F0502020204030204" charset="0"/>
              </a:rPr>
              <a:t>Engineering</a:t>
            </a:r>
            <a:endParaRPr lang="en-US" altLang="en-US" sz="4100" dirty="0">
              <a:solidFill>
                <a:schemeClr val="bg2"/>
              </a:solidFill>
              <a:cs typeface="Calibri" panose="020F0502020204030204" charset="0"/>
            </a:endParaRPr>
          </a:p>
        </p:txBody>
      </p:sp>
      <p:sp>
        <p:nvSpPr>
          <p:cNvPr id="8201" name="Text Box 4"/>
          <p:cNvSpPr txBox="1">
            <a:spLocks noChangeArrowheads="1"/>
          </p:cNvSpPr>
          <p:nvPr/>
        </p:nvSpPr>
        <p:spPr bwMode="auto">
          <a:xfrm>
            <a:off x="4119563" y="1188663"/>
            <a:ext cx="1497965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4000" b="1" dirty="0">
                <a:solidFill>
                  <a:schemeClr val="bg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MACHINE LEARNING AAT</a:t>
            </a:r>
            <a:endParaRPr lang="en-US" altLang="en-US" sz="4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IN" sz="4800" dirty="0"/>
              <a:t>23DS4PCMLG</a:t>
            </a:r>
            <a:r>
              <a:rPr lang="en-US" altLang="en-US" sz="4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Bef>
                <a:spcPct val="0"/>
              </a:spcBef>
            </a:pPr>
            <a:endParaRPr lang="en-US" alt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Calibri" panose="020F0502020204030204" charset="0"/>
            </a:endParaRPr>
          </a:p>
          <a:p>
            <a:pPr algn="ctr">
              <a:spcBef>
                <a:spcPct val="0"/>
              </a:spcBef>
            </a:pPr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AQI PREDICTION AND HEALTH CLASSIFICATION</a:t>
            </a:r>
            <a:endParaRPr lang="en-US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</a:pPr>
            <a:endParaRPr lang="en-US" altLang="en-US" sz="40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</a:pPr>
            <a:endParaRPr lang="en-US" altLang="en-US" sz="40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2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fld id="{A113630E-BEDD-460F-A1F6-2143BFA3998E}" type="slidenum">
              <a:rPr lang="en-US" altLang="en-US" smtClean="0">
                <a:solidFill>
                  <a:srgbClr val="898989"/>
                </a:solidFill>
              </a:rPr>
              <a:t>1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399D0-30B5-4229-A2EA-13CC7C272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5" y="348456"/>
            <a:ext cx="2152650" cy="21240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90DE-BE36-A32A-5030-9FB0F899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1" y="444915"/>
            <a:ext cx="14805301" cy="738664"/>
          </a:xfrm>
        </p:spPr>
        <p:txBody>
          <a:bodyPr/>
          <a:lstStyle/>
          <a:p>
            <a:r>
              <a:rPr lang="en-IN" sz="4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0BB-3E27-53AC-D718-6310B8937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210" y="1645615"/>
            <a:ext cx="19477520" cy="7189661"/>
          </a:xfrm>
        </p:spPr>
        <p:txBody>
          <a:bodyPr/>
          <a:lstStyle/>
          <a:p>
            <a:pPr>
              <a:buNone/>
            </a:pPr>
            <a:r>
              <a:rPr lang="en-US" sz="3200" b="1" dirty="0"/>
              <a:t>1. Integration of Real-Time Data Streams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Incorporate live data from IoT sensors, satellite imagery, and social media feeds to enable dynamic and up-to-date AQI predictions. </a:t>
            </a:r>
          </a:p>
          <a:p>
            <a:pPr>
              <a:buNone/>
            </a:pPr>
            <a:r>
              <a:rPr lang="en-US" sz="3200" b="1" dirty="0"/>
              <a:t>2. Personalized Health Risk Assessment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Develop user-specific health alerts by integrating individual health data with AQI forecasts, enhancing personalized healthcare responses.</a:t>
            </a:r>
          </a:p>
          <a:p>
            <a:pPr>
              <a:buNone/>
            </a:pPr>
            <a:r>
              <a:rPr lang="en-US" sz="3200" b="1" dirty="0"/>
              <a:t>3. Deployment of Edge Computing Solutions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Utilize edge devices like Raspberry Pi for local data processing, reducing latency and ensuring real-time decision-making in pollution hotspots</a:t>
            </a:r>
          </a:p>
          <a:p>
            <a:pPr>
              <a:buNone/>
            </a:pPr>
            <a:r>
              <a:rPr lang="en-US" sz="3200" b="1" dirty="0"/>
              <a:t>4. Expansion to Multimodal Data Sources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Integrate traffic data, meteorological information, and demographic statistics to improve the accuracy and reliability of AQI predictions.</a:t>
            </a:r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4B9E3-FFCA-3136-96D7-B9943087A3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92436" y="10517187"/>
            <a:ext cx="6432550" cy="215444"/>
          </a:xfrm>
        </p:spPr>
        <p:txBody>
          <a:bodyPr/>
          <a:lstStyle/>
          <a:p>
            <a:r>
              <a:rPr lang="en-US" sz="1400" dirty="0"/>
              <a:t>Department of Computer Science Engineering(Data Science)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1D10F-2500-7A29-E8CB-9AE53066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D5552-F823-4200-88B5-2EBA191DD39E}" type="slidenum">
              <a:rPr lang="en-US" altLang="en-US" smtClean="0"/>
              <a:t>10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DD3B7B-E5D7-F54D-48C8-7BD62CF4C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35" y="326737"/>
            <a:ext cx="662565" cy="803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75DEEC-5C51-A5D8-0C5C-A483E72167E1}"/>
              </a:ext>
            </a:extLst>
          </p:cNvPr>
          <p:cNvSpPr txBox="1"/>
          <p:nvPr/>
        </p:nvSpPr>
        <p:spPr>
          <a:xfrm>
            <a:off x="1431235" y="407988"/>
            <a:ext cx="2067339" cy="75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100"/>
              </a:spcBef>
            </a:pPr>
            <a:r>
              <a:rPr lang="en-IN" altLang="en-US" sz="1400" b="1" dirty="0">
                <a:solidFill>
                  <a:schemeClr val="tx1"/>
                </a:solidFill>
                <a:cs typeface="Calibri" panose="020F0502020204030204" charset="0"/>
              </a:rPr>
              <a:t>B.M.S. College of </a:t>
            </a:r>
          </a:p>
          <a:p>
            <a:pPr eaLnBrk="1" hangingPunct="1">
              <a:spcBef>
                <a:spcPts val="100"/>
              </a:spcBef>
            </a:pPr>
            <a:r>
              <a:rPr lang="en-IN" altLang="en-US" sz="1400" b="1" dirty="0">
                <a:solidFill>
                  <a:schemeClr val="tx1"/>
                </a:solidFill>
                <a:cs typeface="Calibri" panose="020F0502020204030204" charset="0"/>
              </a:rPr>
              <a:t>Engineering</a:t>
            </a:r>
            <a:endParaRPr lang="en-US" altLang="en-US" sz="1400" dirty="0">
              <a:solidFill>
                <a:schemeClr val="tx1"/>
              </a:solidFill>
              <a:cs typeface="Calibri" panose="020F0502020204030204" charset="0"/>
            </a:endParaRPr>
          </a:p>
          <a:p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EE7B74-15AC-84B8-BC05-571F2244FC01}"/>
              </a:ext>
            </a:extLst>
          </p:cNvPr>
          <p:cNvCxnSpPr/>
          <p:nvPr/>
        </p:nvCxnSpPr>
        <p:spPr>
          <a:xfrm>
            <a:off x="0" y="1497496"/>
            <a:ext cx="20104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6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2011045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0247" name="object 8"/>
          <p:cNvSpPr txBox="1">
            <a:spLocks noChangeArrowheads="1"/>
          </p:cNvSpPr>
          <p:nvPr/>
        </p:nvSpPr>
        <p:spPr bwMode="auto">
          <a:xfrm>
            <a:off x="6894008" y="4686301"/>
            <a:ext cx="12963380" cy="1120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altLang="en-US" sz="7200" dirty="0">
                <a:solidFill>
                  <a:srgbClr val="002060"/>
                </a:solidFill>
                <a:latin typeface="Forte" panose="03060902040502070203" pitchFamily="66" charset="0"/>
                <a:cs typeface="Times New Roman" panose="02020603050405020304" pitchFamily="18" charset="0"/>
              </a:rPr>
              <a:t>T</a:t>
            </a:r>
            <a:r>
              <a:rPr lang="en-IN" altLang="en-US" sz="7200" dirty="0">
                <a:solidFill>
                  <a:srgbClr val="002060"/>
                </a:solidFill>
                <a:latin typeface="Forte" panose="03060902040502070203" pitchFamily="66" charset="0"/>
                <a:cs typeface="Times New Roman" panose="02020603050405020304" pitchFamily="18" charset="0"/>
              </a:rPr>
              <a:t>HANK YOU</a:t>
            </a:r>
          </a:p>
        </p:txBody>
      </p:sp>
      <p:sp>
        <p:nvSpPr>
          <p:cNvPr id="10248" name="object 10"/>
          <p:cNvSpPr/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3288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5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fld id="{616DECD3-7CA2-4DB7-B09D-1ECCFD1ED095}" type="slidenum">
              <a:rPr lang="en-US" altLang="en-US" smtClean="0">
                <a:solidFill>
                  <a:srgbClr val="898989"/>
                </a:solidFill>
              </a:rPr>
              <a:t>11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1981A2-D64C-4E9C-92C3-CCB759219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35" y="326737"/>
            <a:ext cx="662565" cy="8035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360DDA-16CE-4B05-8322-CAC72BA5716B}"/>
              </a:ext>
            </a:extLst>
          </p:cNvPr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ts val="100"/>
              </a:spcBef>
            </a:pPr>
            <a:r>
              <a:rPr lang="en-IN" altLang="en-US" sz="1600" b="1" dirty="0">
                <a:solidFill>
                  <a:schemeClr val="tx1"/>
                </a:solidFill>
                <a:cs typeface="Calibri" panose="020F0502020204030204" charset="0"/>
              </a:rPr>
              <a:t>B.M.S. College of </a:t>
            </a:r>
          </a:p>
          <a:p>
            <a:pPr eaLnBrk="1" hangingPunct="1">
              <a:spcBef>
                <a:spcPts val="100"/>
              </a:spcBef>
            </a:pPr>
            <a:r>
              <a:rPr lang="en-IN" altLang="en-US" sz="1600" b="1" dirty="0">
                <a:solidFill>
                  <a:schemeClr val="tx1"/>
                </a:solidFill>
                <a:cs typeface="Calibri" panose="020F0502020204030204" charset="0"/>
              </a:rPr>
              <a:t>Engineering</a:t>
            </a:r>
            <a:endParaRPr lang="en-US" altLang="en-US" sz="1600" dirty="0">
              <a:solidFill>
                <a:schemeClr val="tx1"/>
              </a:solidFill>
              <a:cs typeface="Calibri" panose="020F050202020403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66955-D8E8-4C4E-8773-8C77725AED8F}"/>
              </a:ext>
            </a:extLst>
          </p:cNvPr>
          <p:cNvSpPr txBox="1"/>
          <p:nvPr/>
        </p:nvSpPr>
        <p:spPr>
          <a:xfrm>
            <a:off x="7079673" y="10492779"/>
            <a:ext cx="13244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Department of Computer Science Engineering(Data Science)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1700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6350" y="-18905"/>
            <a:ext cx="2011045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0247" name="object 8"/>
          <p:cNvSpPr txBox="1">
            <a:spLocks noChangeArrowheads="1"/>
          </p:cNvSpPr>
          <p:nvPr/>
        </p:nvSpPr>
        <p:spPr bwMode="auto">
          <a:xfrm>
            <a:off x="6867525" y="358198"/>
            <a:ext cx="10134600" cy="75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10248" name="object 10"/>
          <p:cNvSpPr/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3288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5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fld id="{616DECD3-7CA2-4DB7-B09D-1ECCFD1ED095}" type="slidenum">
              <a:rPr lang="en-US" altLang="en-US" smtClean="0">
                <a:solidFill>
                  <a:srgbClr val="898989"/>
                </a:solidFill>
              </a:rPr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6650" y="1844675"/>
            <a:ext cx="17962563" cy="69003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14400" indent="-914400" algn="just">
              <a:lnSpc>
                <a:spcPct val="135000"/>
              </a:lnSpc>
              <a:spcAft>
                <a:spcPts val="1000"/>
              </a:spcAft>
              <a:buFont typeface="+mj-lt"/>
              <a:buAutoNum type="arabicPeriod"/>
              <a:defRPr/>
            </a:pPr>
            <a:r>
              <a:rPr lang="en-US" sz="44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INTRODUCTION</a:t>
            </a:r>
          </a:p>
          <a:p>
            <a:pPr marL="914400" indent="-914400" algn="just">
              <a:lnSpc>
                <a:spcPct val="135000"/>
              </a:lnSpc>
              <a:spcAft>
                <a:spcPts val="1000"/>
              </a:spcAft>
              <a:buFont typeface="+mj-lt"/>
              <a:buAutoNum type="arabicPeriod"/>
              <a:defRPr/>
            </a:pPr>
            <a:r>
              <a:rPr lang="en-US" sz="44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PROBLEM STATEMENT</a:t>
            </a:r>
          </a:p>
          <a:p>
            <a:pPr marL="914400" indent="-914400" algn="just">
              <a:lnSpc>
                <a:spcPct val="135000"/>
              </a:lnSpc>
              <a:spcAft>
                <a:spcPts val="1000"/>
              </a:spcAft>
              <a:buFont typeface="+mj-lt"/>
              <a:buAutoNum type="arabicPeriod"/>
              <a:defRPr/>
            </a:pPr>
            <a:r>
              <a:rPr lang="en-US" sz="44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DATASET DESCRIPTION </a:t>
            </a:r>
          </a:p>
          <a:p>
            <a:pPr marL="914400" indent="-914400" algn="just">
              <a:lnSpc>
                <a:spcPct val="135000"/>
              </a:lnSpc>
              <a:spcAft>
                <a:spcPts val="1000"/>
              </a:spcAft>
              <a:buFont typeface="+mj-lt"/>
              <a:buAutoNum type="arabicPeriod"/>
              <a:defRPr/>
            </a:pPr>
            <a:r>
              <a:rPr lang="en-US" sz="44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IMPLEMENTATION</a:t>
            </a:r>
          </a:p>
          <a:p>
            <a:pPr marL="914400" indent="-914400" algn="just">
              <a:lnSpc>
                <a:spcPct val="135000"/>
              </a:lnSpc>
              <a:spcAft>
                <a:spcPts val="1000"/>
              </a:spcAft>
              <a:buFont typeface="+mj-lt"/>
              <a:buAutoNum type="arabicPeriod"/>
              <a:defRPr/>
            </a:pPr>
            <a:r>
              <a:rPr lang="en-US" sz="44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DEMONSTRATION</a:t>
            </a:r>
          </a:p>
          <a:p>
            <a:pPr marL="914400" indent="-914400" algn="just">
              <a:lnSpc>
                <a:spcPct val="135000"/>
              </a:lnSpc>
              <a:spcAft>
                <a:spcPts val="1000"/>
              </a:spcAft>
              <a:buFont typeface="+mj-lt"/>
              <a:buAutoNum type="arabicPeriod"/>
              <a:defRPr/>
            </a:pPr>
            <a:r>
              <a:rPr lang="en-US" sz="44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FUTURE ENHANCEMENT</a:t>
            </a:r>
          </a:p>
          <a:p>
            <a:pPr>
              <a:defRPr/>
            </a:pPr>
            <a:endParaRPr lang="en-US" sz="3600" dirty="0">
              <a:latin typeface="+mn-lt"/>
              <a:ea typeface="Calibri" panose="020F050202020403020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1981A2-D64C-4E9C-92C3-CCB759219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35" y="326737"/>
            <a:ext cx="662565" cy="8035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360DDA-16CE-4B05-8322-CAC72BA5716B}"/>
              </a:ext>
            </a:extLst>
          </p:cNvPr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ts val="100"/>
              </a:spcBef>
            </a:pPr>
            <a:r>
              <a:rPr lang="en-IN" altLang="en-US" sz="1600" b="1" dirty="0">
                <a:solidFill>
                  <a:schemeClr val="tx1"/>
                </a:solidFill>
                <a:cs typeface="Calibri" panose="020F0502020204030204" charset="0"/>
              </a:rPr>
              <a:t>B.M.S. College of </a:t>
            </a:r>
          </a:p>
          <a:p>
            <a:pPr eaLnBrk="1" hangingPunct="1">
              <a:spcBef>
                <a:spcPts val="100"/>
              </a:spcBef>
            </a:pPr>
            <a:r>
              <a:rPr lang="en-IN" altLang="en-US" sz="1600" b="1" dirty="0">
                <a:solidFill>
                  <a:schemeClr val="tx1"/>
                </a:solidFill>
                <a:cs typeface="Calibri" panose="020F0502020204030204" charset="0"/>
              </a:rPr>
              <a:t>Engineering</a:t>
            </a:r>
            <a:endParaRPr lang="en-US" altLang="en-US" sz="1600" dirty="0">
              <a:solidFill>
                <a:schemeClr val="tx1"/>
              </a:solidFill>
              <a:cs typeface="Calibri" panose="020F050202020403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66955-D8E8-4C4E-8773-8C77725AED8F}"/>
              </a:ext>
            </a:extLst>
          </p:cNvPr>
          <p:cNvSpPr txBox="1"/>
          <p:nvPr/>
        </p:nvSpPr>
        <p:spPr>
          <a:xfrm>
            <a:off x="7079673" y="10492779"/>
            <a:ext cx="13244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Department of Computer Science Engineering(Data Science)</a:t>
            </a:r>
            <a:endParaRPr lang="en-IN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6350" y="-18905"/>
            <a:ext cx="2011045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0247" name="object 8"/>
          <p:cNvSpPr txBox="1">
            <a:spLocks noChangeArrowheads="1"/>
          </p:cNvSpPr>
          <p:nvPr/>
        </p:nvSpPr>
        <p:spPr bwMode="auto">
          <a:xfrm>
            <a:off x="5012459" y="102593"/>
            <a:ext cx="10134600" cy="75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about the project</a:t>
            </a:r>
          </a:p>
        </p:txBody>
      </p:sp>
      <p:sp>
        <p:nvSpPr>
          <p:cNvPr id="10248" name="object 10"/>
          <p:cNvSpPr/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3288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5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fld id="{616DECD3-7CA2-4DB7-B09D-1ECCFD1ED095}" type="slidenum">
              <a:rPr lang="en-US" altLang="en-US" smtClean="0">
                <a:solidFill>
                  <a:srgbClr val="898989"/>
                </a:solidFill>
              </a:rPr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1981A2-D64C-4E9C-92C3-CCB759219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35" y="326737"/>
            <a:ext cx="662565" cy="8035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360DDA-16CE-4B05-8322-CAC72BA5716B}"/>
              </a:ext>
            </a:extLst>
          </p:cNvPr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ts val="100"/>
              </a:spcBef>
            </a:pPr>
            <a:r>
              <a:rPr lang="en-IN" altLang="en-US" sz="1600" b="1" dirty="0">
                <a:solidFill>
                  <a:schemeClr val="tx1"/>
                </a:solidFill>
                <a:cs typeface="Calibri" panose="020F0502020204030204" charset="0"/>
              </a:rPr>
              <a:t>B.M.S. College of </a:t>
            </a:r>
          </a:p>
          <a:p>
            <a:pPr eaLnBrk="1" hangingPunct="1">
              <a:spcBef>
                <a:spcPts val="100"/>
              </a:spcBef>
            </a:pPr>
            <a:r>
              <a:rPr lang="en-IN" altLang="en-US" sz="1600" b="1" dirty="0">
                <a:solidFill>
                  <a:schemeClr val="tx1"/>
                </a:solidFill>
                <a:cs typeface="Calibri" panose="020F0502020204030204" charset="0"/>
              </a:rPr>
              <a:t>Engineering</a:t>
            </a:r>
            <a:endParaRPr lang="en-US" altLang="en-US" sz="1600" dirty="0">
              <a:solidFill>
                <a:schemeClr val="tx1"/>
              </a:solidFill>
              <a:cs typeface="Calibri" panose="020F050202020403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66955-D8E8-4C4E-8773-8C77725AED8F}"/>
              </a:ext>
            </a:extLst>
          </p:cNvPr>
          <p:cNvSpPr txBox="1"/>
          <p:nvPr/>
        </p:nvSpPr>
        <p:spPr>
          <a:xfrm>
            <a:off x="7079673" y="10492779"/>
            <a:ext cx="13244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Department of Computer Science Engineering(Data Science)</a:t>
            </a:r>
            <a:endParaRPr lang="en-IN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F19C4-3C77-CBD6-28BD-DE7B80CA930F}"/>
              </a:ext>
            </a:extLst>
          </p:cNvPr>
          <p:cNvSpPr txBox="1"/>
          <p:nvPr/>
        </p:nvSpPr>
        <p:spPr>
          <a:xfrm>
            <a:off x="1008063" y="1625599"/>
            <a:ext cx="18715107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4000" dirty="0"/>
              <a:t>This project aims to predict the </a:t>
            </a:r>
            <a:r>
              <a:rPr lang="en-US" sz="4000" b="1" dirty="0"/>
              <a:t>Air Quality Index (AQI)</a:t>
            </a:r>
            <a:r>
              <a:rPr lang="en-US" sz="4000" dirty="0"/>
              <a:t> and classify the </a:t>
            </a:r>
            <a:r>
              <a:rPr lang="en-US" sz="4000" b="1" dirty="0"/>
              <a:t>health impact level</a:t>
            </a:r>
            <a:r>
              <a:rPr lang="en-US" sz="4000" dirty="0"/>
              <a:t> using machine learning techniques. By analyzing environmental data such as concentrations of PM2.5, PM10, CO, SO₂, and NO₂, we build predictive models that provide:</a:t>
            </a:r>
          </a:p>
          <a:p>
            <a:pPr>
              <a:buNone/>
            </a:pP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Quantitative AQI predictions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Health risk categorization</a:t>
            </a:r>
            <a:r>
              <a:rPr lang="en-US" sz="4000" dirty="0"/>
              <a:t> (e.g., Good, Moderate, Poor)</a:t>
            </a:r>
          </a:p>
          <a:p>
            <a:endParaRPr lang="en-US" sz="4000" dirty="0"/>
          </a:p>
          <a:p>
            <a:r>
              <a:rPr lang="en-US" sz="4000" dirty="0"/>
              <a:t>Such intelligent systems can be used by governments, health departments, and individuals to take </a:t>
            </a:r>
            <a:r>
              <a:rPr lang="en-US" sz="4000" b="1" dirty="0"/>
              <a:t>proactive measures</a:t>
            </a:r>
            <a:r>
              <a:rPr lang="en-US" sz="4000" dirty="0"/>
              <a:t> for pollution control and health safety.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01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2011045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0247" name="object 8"/>
          <p:cNvSpPr txBox="1">
            <a:spLocks noChangeArrowheads="1"/>
          </p:cNvSpPr>
          <p:nvPr/>
        </p:nvSpPr>
        <p:spPr bwMode="auto">
          <a:xfrm>
            <a:off x="6652419" y="353094"/>
            <a:ext cx="10134600" cy="75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IN" altLang="en-US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0248" name="object 10"/>
          <p:cNvSpPr/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3288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5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fld id="{616DECD3-7CA2-4DB7-B09D-1ECCFD1ED095}" type="slidenum">
              <a:rPr lang="en-US" altLang="en-US" smtClean="0">
                <a:solidFill>
                  <a:srgbClr val="898989"/>
                </a:solidFill>
              </a:rPr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1981A2-D64C-4E9C-92C3-CCB759219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35" y="326737"/>
            <a:ext cx="662565" cy="8035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360DDA-16CE-4B05-8322-CAC72BA5716B}"/>
              </a:ext>
            </a:extLst>
          </p:cNvPr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ts val="100"/>
              </a:spcBef>
            </a:pPr>
            <a:r>
              <a:rPr lang="en-IN" altLang="en-US" sz="1600" b="1" dirty="0">
                <a:solidFill>
                  <a:schemeClr val="tx1"/>
                </a:solidFill>
                <a:cs typeface="Calibri" panose="020F0502020204030204" charset="0"/>
              </a:rPr>
              <a:t>B.M.S. College of </a:t>
            </a:r>
          </a:p>
          <a:p>
            <a:pPr eaLnBrk="1" hangingPunct="1">
              <a:spcBef>
                <a:spcPts val="100"/>
              </a:spcBef>
            </a:pPr>
            <a:r>
              <a:rPr lang="en-IN" altLang="en-US" sz="1600" b="1" dirty="0">
                <a:solidFill>
                  <a:schemeClr val="tx1"/>
                </a:solidFill>
                <a:cs typeface="Calibri" panose="020F0502020204030204" charset="0"/>
              </a:rPr>
              <a:t>Engineering</a:t>
            </a:r>
            <a:endParaRPr lang="en-US" altLang="en-US" sz="1600" dirty="0">
              <a:solidFill>
                <a:schemeClr val="tx1"/>
              </a:solidFill>
              <a:cs typeface="Calibri" panose="020F050202020403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66955-D8E8-4C4E-8773-8C77725AED8F}"/>
              </a:ext>
            </a:extLst>
          </p:cNvPr>
          <p:cNvSpPr txBox="1"/>
          <p:nvPr/>
        </p:nvSpPr>
        <p:spPr>
          <a:xfrm>
            <a:off x="5852680" y="10371481"/>
            <a:ext cx="13244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Department of Computer Science Engineering(Data Science)</a:t>
            </a:r>
          </a:p>
          <a:p>
            <a:endParaRPr lang="en-I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A2503C-519A-BF71-E87B-D84D5FE2FEBC}"/>
              </a:ext>
            </a:extLst>
          </p:cNvPr>
          <p:cNvSpPr txBox="1"/>
          <p:nvPr/>
        </p:nvSpPr>
        <p:spPr>
          <a:xfrm>
            <a:off x="1006475" y="1833017"/>
            <a:ext cx="18091150" cy="861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600" dirty="0"/>
              <a:t>Air pollution is a major environmental risk to health, linked to millions of premature deaths annually. Traditional air quality monitoring systems are limited by high costs, sparse coverage, and lack of real-time analysis.</a:t>
            </a:r>
          </a:p>
          <a:p>
            <a:pPr>
              <a:buNone/>
            </a:pPr>
            <a:r>
              <a:rPr lang="en-US" sz="3600" dirty="0"/>
              <a:t>There is a critical need for a </a:t>
            </a:r>
            <a:r>
              <a:rPr lang="en-US" sz="3600" b="1" dirty="0"/>
              <a:t>predictive system</a:t>
            </a:r>
            <a:r>
              <a:rPr lang="en-US" sz="3600" dirty="0"/>
              <a:t> that can:</a:t>
            </a:r>
          </a:p>
          <a:p>
            <a:pPr>
              <a:buNone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Forecast </a:t>
            </a:r>
            <a:r>
              <a:rPr lang="en-US" sz="3600" b="1" dirty="0"/>
              <a:t>Air Quality Index (AQI)</a:t>
            </a:r>
            <a:r>
              <a:rPr lang="en-US" sz="3600" dirty="0"/>
              <a:t> based on real-time environmental data.</a:t>
            </a:r>
          </a:p>
          <a:p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Classify health impact levels</a:t>
            </a:r>
            <a:r>
              <a:rPr lang="en-US" sz="3600" dirty="0"/>
              <a:t> (e.g., Good, Moderate, Unhealthy) to help individuals and authorities take timely action.</a:t>
            </a:r>
          </a:p>
          <a:p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Be </a:t>
            </a:r>
            <a:r>
              <a:rPr lang="en-US" sz="3600" b="1" dirty="0"/>
              <a:t>scalable and low-cost</a:t>
            </a:r>
            <a:r>
              <a:rPr lang="en-US" sz="3600" dirty="0"/>
              <a:t>, enabling deployment across cities, especially in developing regions.</a:t>
            </a:r>
          </a:p>
          <a:p>
            <a:endParaRPr lang="en-US" sz="3600" dirty="0"/>
          </a:p>
          <a:p>
            <a:r>
              <a:rPr lang="en-US" sz="3600" dirty="0"/>
              <a:t>This project addresses this gap by developing machine learning models to </a:t>
            </a:r>
            <a:r>
              <a:rPr lang="en-US" sz="3600" b="1" dirty="0"/>
              <a:t>predict AQI</a:t>
            </a:r>
            <a:r>
              <a:rPr lang="en-US" sz="3600" dirty="0"/>
              <a:t> and </a:t>
            </a:r>
            <a:r>
              <a:rPr lang="en-US" sz="3600" b="1" dirty="0"/>
              <a:t>classify associated health risks</a:t>
            </a:r>
            <a:r>
              <a:rPr lang="en-US" sz="3600" dirty="0"/>
              <a:t>, using publicly available pollution datasets.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72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FECD-1A1E-BD0E-6329-3B09A621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991" y="346608"/>
            <a:ext cx="15560674" cy="738664"/>
          </a:xfrm>
        </p:spPr>
        <p:txBody>
          <a:bodyPr/>
          <a:lstStyle/>
          <a:p>
            <a:r>
              <a:rPr lang="en-IN" sz="4800" i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IN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800" i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8FFF2-11BD-B0A7-28BB-0CAE2B446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735" y="1842057"/>
            <a:ext cx="18800926" cy="9097875"/>
          </a:xfrm>
        </p:spPr>
        <p:txBody>
          <a:bodyPr/>
          <a:lstStyle/>
          <a:p>
            <a:pPr>
              <a:buNone/>
            </a:pPr>
            <a:r>
              <a:rPr lang="en-IN" sz="3200" dirty="0"/>
              <a:t>The dataset used in this project contains historical air quality data collected from various monitoring stations</a:t>
            </a:r>
          </a:p>
          <a:p>
            <a:pPr>
              <a:buNone/>
            </a:pPr>
            <a:r>
              <a:rPr lang="en-IN" sz="3200" dirty="0"/>
              <a:t>across different cities in India. It includes both pollutant concentration levels and corresponding AQI values.</a:t>
            </a:r>
          </a:p>
          <a:p>
            <a:pPr>
              <a:buNone/>
            </a:pPr>
            <a:r>
              <a:rPr lang="en-IN" sz="3200" b="1" dirty="0"/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PM2.5 (Particulate Matter ≤ 2.5 µm)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PM10 (Particulate Matter ≤ 10 µm)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NO₂ (Nitrogen Dioxide)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SO₂ (</a:t>
            </a:r>
            <a:r>
              <a:rPr lang="en-IN" sz="3200" dirty="0" err="1"/>
              <a:t>Sulfur</a:t>
            </a:r>
            <a:r>
              <a:rPr lang="en-IN" sz="3200" dirty="0"/>
              <a:t> Dioxide)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CO (Carbon Monoxide)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O₃ (Ozone)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AQI (Numerical Index)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err="1"/>
              <a:t>AQI_Bucket</a:t>
            </a:r>
            <a:r>
              <a:rPr lang="en-IN" sz="3200" dirty="0"/>
              <a:t> (Categorical Health Classification)</a:t>
            </a:r>
          </a:p>
          <a:p>
            <a:pPr marL="0" indent="0"/>
            <a:endParaRPr lang="en-IN" sz="3200" dirty="0"/>
          </a:p>
          <a:p>
            <a:pPr>
              <a:buNone/>
            </a:pPr>
            <a:r>
              <a:rPr lang="en-IN" sz="3200" b="1" dirty="0"/>
              <a:t>Target Variables: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AQI (for regression)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AQI Category (for classification)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DF30D-7E2C-9B69-0349-3C3A1FFE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D5552-F823-4200-88B5-2EBA191DD39E}" type="slidenum">
              <a:rPr lang="en-US" altLang="en-US" smtClean="0"/>
              <a:t>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C2031D-DC47-EB07-7F1B-C5A3B420B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35" y="326737"/>
            <a:ext cx="976752" cy="803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493DE8-91A6-122D-089E-3AA0736A5D59}"/>
              </a:ext>
            </a:extLst>
          </p:cNvPr>
          <p:cNvSpPr txBox="1"/>
          <p:nvPr/>
        </p:nvSpPr>
        <p:spPr>
          <a:xfrm>
            <a:off x="1431924" y="417141"/>
            <a:ext cx="2628901" cy="597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ts val="100"/>
              </a:spcBef>
            </a:pPr>
            <a:r>
              <a:rPr lang="en-IN" altLang="en-US" sz="1600" b="1" dirty="0">
                <a:solidFill>
                  <a:schemeClr val="tx1"/>
                </a:solidFill>
                <a:cs typeface="Calibri" panose="020F0502020204030204" charset="0"/>
              </a:rPr>
              <a:t>B.M.S. College of </a:t>
            </a:r>
          </a:p>
          <a:p>
            <a:pPr eaLnBrk="1" hangingPunct="1">
              <a:spcBef>
                <a:spcPts val="100"/>
              </a:spcBef>
            </a:pPr>
            <a:r>
              <a:rPr lang="en-IN" altLang="en-US" sz="1600" b="1" dirty="0">
                <a:solidFill>
                  <a:schemeClr val="tx1"/>
                </a:solidFill>
                <a:cs typeface="Calibri" panose="020F0502020204030204" charset="0"/>
              </a:rPr>
              <a:t>Engineering</a:t>
            </a:r>
            <a:endParaRPr lang="en-US" altLang="en-US" sz="1600" dirty="0">
              <a:solidFill>
                <a:schemeClr val="tx1"/>
              </a:solidFill>
              <a:cs typeface="Calibri" panose="020F050202020403020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7382C8-404D-1C12-5A36-B5531172A612}"/>
              </a:ext>
            </a:extLst>
          </p:cNvPr>
          <p:cNvCxnSpPr/>
          <p:nvPr/>
        </p:nvCxnSpPr>
        <p:spPr>
          <a:xfrm>
            <a:off x="251791" y="1550504"/>
            <a:ext cx="19271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214490-2CC1-C21F-B136-921049C3F9E9}"/>
              </a:ext>
            </a:extLst>
          </p:cNvPr>
          <p:cNvSpPr txBox="1"/>
          <p:nvPr/>
        </p:nvSpPr>
        <p:spPr>
          <a:xfrm>
            <a:off x="6859155" y="10499150"/>
            <a:ext cx="13244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Department of Computer Science Engineering(Data Science)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1440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2A7D9-6E18-0176-7302-0EED7A80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084" y="456001"/>
            <a:ext cx="12578935" cy="738664"/>
          </a:xfrm>
        </p:spPr>
        <p:txBody>
          <a:bodyPr/>
          <a:lstStyle/>
          <a:p>
            <a:r>
              <a:rPr lang="en-IN" sz="4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40D89-6416-9A5E-F6FE-1A1F10F7C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652" y="1842053"/>
            <a:ext cx="16430073" cy="5642570"/>
          </a:xfrm>
        </p:spPr>
        <p:txBody>
          <a:bodyPr/>
          <a:lstStyle/>
          <a:p>
            <a:pPr eaLnBrk="1" hangingPunct="1">
              <a:spcBef>
                <a:spcPts val="100"/>
              </a:spcBef>
            </a:pPr>
            <a:r>
              <a:rPr lang="en-US" sz="3600" dirty="0"/>
              <a:t>The implementation involves developing two machine learning pipelines—one for </a:t>
            </a:r>
            <a:r>
              <a:rPr lang="en-US" sz="3600" b="1" dirty="0"/>
              <a:t>AQI prediction</a:t>
            </a:r>
            <a:r>
              <a:rPr lang="en-US" sz="3600" dirty="0"/>
              <a:t> (regression) and another for </a:t>
            </a:r>
            <a:r>
              <a:rPr lang="en-US" sz="3600" b="1" dirty="0"/>
              <a:t>health category classification</a:t>
            </a:r>
            <a:r>
              <a:rPr lang="en-US" sz="3600" dirty="0"/>
              <a:t>.</a:t>
            </a:r>
          </a:p>
          <a:p>
            <a:pPr eaLnBrk="1" hangingPunct="1">
              <a:spcBef>
                <a:spcPts val="100"/>
              </a:spcBef>
            </a:pPr>
            <a:endParaRPr lang="en-US" altLang="en-US" sz="3600" b="1" dirty="0">
              <a:solidFill>
                <a:schemeClr val="tx1"/>
              </a:solidFill>
              <a:cs typeface="Calibri" panose="020F0502020204030204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IN" sz="3600" b="1" dirty="0"/>
              <a:t>Step 1: Data Preprocessing</a:t>
            </a:r>
            <a:endParaRPr lang="en-US" sz="3600" b="1" dirty="0">
              <a:cs typeface="Calibri" panose="020F0502020204030204" charset="0"/>
            </a:endParaRPr>
          </a:p>
          <a:p>
            <a:pPr eaLnBrk="1" hangingPunct="1">
              <a:spcBef>
                <a:spcPts val="100"/>
              </a:spcBef>
            </a:pPr>
            <a:endParaRPr lang="en-US" altLang="en-US" sz="3600" b="1" dirty="0">
              <a:solidFill>
                <a:schemeClr val="tx1"/>
              </a:solidFill>
              <a:cs typeface="Calibri" panose="020F0502020204030204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IN" sz="3600" b="1" dirty="0"/>
              <a:t>Step 2: Model Building</a:t>
            </a:r>
            <a:endParaRPr lang="en-US" sz="3600" b="1" dirty="0">
              <a:cs typeface="Calibri" panose="020F0502020204030204" charset="0"/>
            </a:endParaRPr>
          </a:p>
          <a:p>
            <a:pPr eaLnBrk="1" hangingPunct="1">
              <a:spcBef>
                <a:spcPts val="100"/>
              </a:spcBef>
            </a:pPr>
            <a:endParaRPr lang="en-US" altLang="en-US" sz="3600" b="1" dirty="0">
              <a:solidFill>
                <a:schemeClr val="tx1"/>
              </a:solidFill>
              <a:cs typeface="Calibri" panose="020F0502020204030204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IN" sz="3600" b="1" dirty="0"/>
              <a:t>Step 3: Model Evaluation</a:t>
            </a:r>
            <a:endParaRPr lang="en-IN" sz="3600" dirty="0"/>
          </a:p>
          <a:p>
            <a:pPr eaLnBrk="1" hangingPunct="1">
              <a:spcBef>
                <a:spcPts val="100"/>
              </a:spcBef>
            </a:pPr>
            <a:endParaRPr lang="en-US" altLang="en-US" sz="3600" b="1" dirty="0">
              <a:cs typeface="Calibri" panose="020F0502020204030204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IN" sz="3600" b="1" dirty="0"/>
              <a:t>Step 4: Visualization</a:t>
            </a:r>
            <a:endParaRPr lang="en-IN" altLang="en-US" sz="3600" b="1" dirty="0">
              <a:solidFill>
                <a:schemeClr val="tx1"/>
              </a:solidFill>
              <a:cs typeface="Calibri" panose="020F050202020403020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17818-5276-B69E-A15F-ADA4D40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D5552-F823-4200-88B5-2EBA191DD39E}" type="slidenum">
              <a:rPr lang="en-US" altLang="en-US" smtClean="0"/>
              <a:t>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6BC92-2DC2-1863-EDCE-6B1F77AD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35" y="326737"/>
            <a:ext cx="976752" cy="803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D07208-9CDF-87C6-5203-275D9CA32874}"/>
              </a:ext>
            </a:extLst>
          </p:cNvPr>
          <p:cNvSpPr txBox="1"/>
          <p:nvPr/>
        </p:nvSpPr>
        <p:spPr>
          <a:xfrm>
            <a:off x="1577008" y="407988"/>
            <a:ext cx="1762540" cy="75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100"/>
              </a:spcBef>
            </a:pPr>
            <a:r>
              <a:rPr lang="en-IN" altLang="en-US" sz="1400" b="1" dirty="0">
                <a:solidFill>
                  <a:schemeClr val="tx1"/>
                </a:solidFill>
                <a:cs typeface="Calibri" panose="020F0502020204030204" charset="0"/>
              </a:rPr>
              <a:t>B.M.S. College of </a:t>
            </a:r>
          </a:p>
          <a:p>
            <a:pPr eaLnBrk="1" hangingPunct="1">
              <a:spcBef>
                <a:spcPts val="100"/>
              </a:spcBef>
            </a:pPr>
            <a:r>
              <a:rPr lang="en-IN" altLang="en-US" sz="1400" b="1" dirty="0">
                <a:solidFill>
                  <a:schemeClr val="tx1"/>
                </a:solidFill>
                <a:cs typeface="Calibri" panose="020F0502020204030204" charset="0"/>
              </a:rPr>
              <a:t>Engineering</a:t>
            </a:r>
            <a:endParaRPr lang="en-US" altLang="en-US" sz="1400" dirty="0">
              <a:solidFill>
                <a:schemeClr val="tx1"/>
              </a:solidFill>
              <a:cs typeface="Calibri" panose="020F0502020204030204" charset="0"/>
            </a:endParaRPr>
          </a:p>
          <a:p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0AA8D7-41C7-511C-EFDE-377409F80897}"/>
              </a:ext>
            </a:extLst>
          </p:cNvPr>
          <p:cNvCxnSpPr/>
          <p:nvPr/>
        </p:nvCxnSpPr>
        <p:spPr>
          <a:xfrm>
            <a:off x="278296" y="1656522"/>
            <a:ext cx="19679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99268BC4-971E-3EA5-EABA-710908DEEF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81276" y="10585112"/>
            <a:ext cx="6432550" cy="215444"/>
          </a:xfrm>
        </p:spPr>
        <p:txBody>
          <a:bodyPr/>
          <a:lstStyle/>
          <a:p>
            <a:r>
              <a:rPr lang="en-US" sz="1400" dirty="0"/>
              <a:t>Department of Computer Science Engineering(Data Science)</a:t>
            </a:r>
          </a:p>
        </p:txBody>
      </p:sp>
    </p:spTree>
    <p:extLst>
      <p:ext uri="{BB962C8B-B14F-4D97-AF65-F5344CB8AC3E}">
        <p14:creationId xmlns:p14="http://schemas.microsoft.com/office/powerpoint/2010/main" val="63057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2011045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0247" name="object 8"/>
          <p:cNvSpPr txBox="1">
            <a:spLocks noChangeArrowheads="1"/>
          </p:cNvSpPr>
          <p:nvPr/>
        </p:nvSpPr>
        <p:spPr bwMode="auto">
          <a:xfrm>
            <a:off x="5453135" y="353094"/>
            <a:ext cx="12963380" cy="75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IN" altLang="en-US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Demonstration - EDA</a:t>
            </a:r>
          </a:p>
        </p:txBody>
      </p:sp>
      <p:sp>
        <p:nvSpPr>
          <p:cNvPr id="10248" name="object 10"/>
          <p:cNvSpPr/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3288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5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fld id="{616DECD3-7CA2-4DB7-B09D-1ECCFD1ED095}" type="slidenum">
              <a:rPr lang="en-US" altLang="en-US" smtClean="0">
                <a:solidFill>
                  <a:srgbClr val="898989"/>
                </a:solidFill>
              </a:rPr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1981A2-D64C-4E9C-92C3-CCB759219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35" y="326737"/>
            <a:ext cx="662565" cy="8035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360DDA-16CE-4B05-8322-CAC72BA5716B}"/>
              </a:ext>
            </a:extLst>
          </p:cNvPr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ts val="100"/>
              </a:spcBef>
            </a:pPr>
            <a:r>
              <a:rPr lang="en-IN" altLang="en-US" sz="1600" b="1" dirty="0">
                <a:solidFill>
                  <a:schemeClr val="tx1"/>
                </a:solidFill>
                <a:cs typeface="Calibri" panose="020F0502020204030204" charset="0"/>
              </a:rPr>
              <a:t>B.M.S. College of </a:t>
            </a:r>
          </a:p>
          <a:p>
            <a:pPr eaLnBrk="1" hangingPunct="1">
              <a:spcBef>
                <a:spcPts val="100"/>
              </a:spcBef>
            </a:pPr>
            <a:r>
              <a:rPr lang="en-IN" altLang="en-US" sz="1600" b="1" dirty="0">
                <a:solidFill>
                  <a:schemeClr val="tx1"/>
                </a:solidFill>
                <a:cs typeface="Calibri" panose="020F0502020204030204" charset="0"/>
              </a:rPr>
              <a:t>Engineering</a:t>
            </a:r>
            <a:endParaRPr lang="en-US" altLang="en-US" sz="1600" dirty="0">
              <a:solidFill>
                <a:schemeClr val="tx1"/>
              </a:solidFill>
              <a:cs typeface="Calibri" panose="020F050202020403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66955-D8E8-4C4E-8773-8C77725AED8F}"/>
              </a:ext>
            </a:extLst>
          </p:cNvPr>
          <p:cNvSpPr txBox="1"/>
          <p:nvPr/>
        </p:nvSpPr>
        <p:spPr>
          <a:xfrm>
            <a:off x="7079673" y="10492779"/>
            <a:ext cx="13244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Department of Computer Science Engineering(Data Science)</a:t>
            </a:r>
            <a:endParaRPr lang="en-I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E478E-2EC5-7E1E-35C2-7F5B69FBF03D}"/>
              </a:ext>
            </a:extLst>
          </p:cNvPr>
          <p:cNvSpPr txBox="1"/>
          <p:nvPr/>
        </p:nvSpPr>
        <p:spPr>
          <a:xfrm>
            <a:off x="1136650" y="1696278"/>
            <a:ext cx="182115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dirty="0"/>
              <a:t>EDA was performed to understand the structure, relationships, and distributions within the dataset before model building.</a:t>
            </a:r>
          </a:p>
          <a:p>
            <a:pPr>
              <a:buNone/>
            </a:pPr>
            <a:r>
              <a:rPr lang="en-US" sz="3200" dirty="0"/>
              <a:t>🔹 </a:t>
            </a:r>
            <a:r>
              <a:rPr lang="en-US" sz="3200" b="1" dirty="0"/>
              <a:t>Missing Value Analysis:</a:t>
            </a:r>
            <a:endParaRPr lang="en-US" sz="3200" dirty="0"/>
          </a:p>
          <a:p>
            <a:pPr>
              <a:buNone/>
            </a:pPr>
            <a:r>
              <a:rPr lang="en-US" sz="3200" dirty="0"/>
              <a:t>🔹 </a:t>
            </a:r>
            <a:r>
              <a:rPr lang="en-US" sz="3200" b="1" dirty="0"/>
              <a:t>Statistical Summary:</a:t>
            </a:r>
            <a:endParaRPr lang="en-US" sz="3200" dirty="0"/>
          </a:p>
          <a:p>
            <a:pPr>
              <a:buNone/>
            </a:pPr>
            <a:r>
              <a:rPr lang="en-US" sz="3200" dirty="0"/>
              <a:t>🔹 </a:t>
            </a:r>
            <a:r>
              <a:rPr lang="en-US" sz="3200" b="1" dirty="0"/>
              <a:t>Correlation Analysis:</a:t>
            </a:r>
            <a:endParaRPr lang="en-US" sz="3200" dirty="0"/>
          </a:p>
          <a:p>
            <a:pPr>
              <a:buNone/>
            </a:pPr>
            <a:r>
              <a:rPr lang="en-US" sz="3200" dirty="0"/>
              <a:t>🔹 </a:t>
            </a:r>
            <a:r>
              <a:rPr lang="en-US" sz="3200" b="1" dirty="0"/>
              <a:t>Visualizations:</a:t>
            </a:r>
            <a:endParaRPr lang="en-US" sz="3200" dirty="0"/>
          </a:p>
          <a:p>
            <a:r>
              <a:rPr lang="en-US" sz="3200" dirty="0"/>
              <a:t>EDA insights guided feature selection and highlighted the importance of PM2.5 and PM10 in AQI prediction.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5DFB8E-0F3A-2538-2E7B-3DF3535B2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35" y="6116021"/>
            <a:ext cx="2899160" cy="3511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A51381-E964-9501-719C-3DF76AB05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171" y="5997177"/>
            <a:ext cx="6282836" cy="40318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E78EDD-78DC-0AD7-62D4-4A7BC642C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6409" y="5882857"/>
            <a:ext cx="5710639" cy="44666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631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2657-E980-001D-DBD8-B9E73531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904" y="407988"/>
            <a:ext cx="13665614" cy="738664"/>
          </a:xfrm>
        </p:spPr>
        <p:txBody>
          <a:bodyPr/>
          <a:lstStyle/>
          <a:p>
            <a:r>
              <a:rPr lang="en-IN" sz="4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-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FCCA4-17D3-B242-1249-446CE85BA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096" y="1497497"/>
            <a:ext cx="19175895" cy="3188565"/>
          </a:xfrm>
        </p:spPr>
        <p:txBody>
          <a:bodyPr/>
          <a:lstStyle/>
          <a:p>
            <a:r>
              <a:rPr lang="en-US" sz="3200" dirty="0"/>
              <a:t>To predict </a:t>
            </a:r>
            <a:r>
              <a:rPr lang="en-US" sz="3200" b="1" dirty="0"/>
              <a:t>Air Quality Index (AQI)</a:t>
            </a:r>
            <a:r>
              <a:rPr lang="en-US" sz="3200" dirty="0"/>
              <a:t> values from environmental features, we compared multiple regression models: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Linear Regressor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SVM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Random Forest Regressor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E6526-867D-E6B2-0E2C-84CFD33D5C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5775" y="10517188"/>
            <a:ext cx="6432550" cy="246221"/>
          </a:xfrm>
        </p:spPr>
        <p:txBody>
          <a:bodyPr/>
          <a:lstStyle/>
          <a:p>
            <a:r>
              <a:rPr lang="en-US" sz="1600" dirty="0"/>
              <a:t>Department of Computer Science Engineering(Data Science)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ED9EC-9417-01D0-F412-126F2588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D5552-F823-4200-88B5-2EBA191DD39E}" type="slidenum">
              <a:rPr lang="en-US" altLang="en-US" smtClean="0"/>
              <a:t>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BB75A9-BBF6-4410-4718-5C003BC82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35" y="326737"/>
            <a:ext cx="662565" cy="803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55A786-81A8-73DD-4FB9-B6008F87C3AE}"/>
              </a:ext>
            </a:extLst>
          </p:cNvPr>
          <p:cNvSpPr txBox="1"/>
          <p:nvPr/>
        </p:nvSpPr>
        <p:spPr>
          <a:xfrm>
            <a:off x="1325217" y="407988"/>
            <a:ext cx="1908313" cy="75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100"/>
              </a:spcBef>
            </a:pPr>
            <a:r>
              <a:rPr lang="en-IN" altLang="en-US" sz="1400" b="1" dirty="0">
                <a:solidFill>
                  <a:schemeClr val="tx1"/>
                </a:solidFill>
                <a:cs typeface="Calibri" panose="020F0502020204030204" charset="0"/>
              </a:rPr>
              <a:t>B.M.S. College of </a:t>
            </a:r>
          </a:p>
          <a:p>
            <a:pPr eaLnBrk="1" hangingPunct="1">
              <a:spcBef>
                <a:spcPts val="100"/>
              </a:spcBef>
            </a:pPr>
            <a:r>
              <a:rPr lang="en-IN" altLang="en-US" sz="1400" b="1" dirty="0">
                <a:solidFill>
                  <a:schemeClr val="tx1"/>
                </a:solidFill>
                <a:cs typeface="Calibri" panose="020F0502020204030204" charset="0"/>
              </a:rPr>
              <a:t>Engineering</a:t>
            </a:r>
            <a:endParaRPr lang="en-US" altLang="en-US" sz="1400" dirty="0">
              <a:solidFill>
                <a:schemeClr val="tx1"/>
              </a:solidFill>
              <a:cs typeface="Calibri" panose="020F0502020204030204" charset="0"/>
            </a:endParaRPr>
          </a:p>
          <a:p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9268FE-1537-9A12-A874-D37D6F21571A}"/>
              </a:ext>
            </a:extLst>
          </p:cNvPr>
          <p:cNvCxnSpPr/>
          <p:nvPr/>
        </p:nvCxnSpPr>
        <p:spPr>
          <a:xfrm>
            <a:off x="351458" y="1238989"/>
            <a:ext cx="1950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502EA97-6AE5-E7F5-7040-CEF8AD163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24" y="4686062"/>
            <a:ext cx="4876463" cy="41771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076D73-C3CD-38EE-B67D-FE401D38F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439" y="4593131"/>
            <a:ext cx="5362866" cy="41771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0D6CEF-4962-C553-D3BA-942958DCA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9218" y="4521683"/>
            <a:ext cx="5401429" cy="45059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1DFBD56-6649-856C-A4D2-BC9B73FD89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8597" y="4263176"/>
            <a:ext cx="5141829" cy="417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7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7A82-899E-B3E4-016A-E37E9DAA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878" y="407988"/>
            <a:ext cx="15693196" cy="738664"/>
          </a:xfrm>
        </p:spPr>
        <p:txBody>
          <a:bodyPr/>
          <a:lstStyle/>
          <a:p>
            <a:r>
              <a:rPr lang="en-IN" sz="4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-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1727F-8C66-A318-13FE-9BAB901C2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096" y="1756003"/>
            <a:ext cx="19268661" cy="2548390"/>
          </a:xfrm>
        </p:spPr>
        <p:txBody>
          <a:bodyPr/>
          <a:lstStyle/>
          <a:p>
            <a:r>
              <a:rPr lang="en-US" sz="3600" b="1" dirty="0"/>
              <a:t>Classification</a:t>
            </a:r>
            <a:r>
              <a:rPr lang="en-US" sz="3600" dirty="0"/>
              <a:t> is a supervised machine learning task where the model learns to assign labels to</a:t>
            </a:r>
          </a:p>
          <a:p>
            <a:r>
              <a:rPr lang="en-US" sz="3600" dirty="0"/>
              <a:t>input data based on learned patterns.</a:t>
            </a:r>
          </a:p>
          <a:p>
            <a:r>
              <a:rPr lang="en-IN" sz="3600" dirty="0"/>
              <a:t> The model’s performance is depicted below:</a:t>
            </a:r>
          </a:p>
          <a:p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92486-6520-3442-433D-C594B18EC9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5775" y="10517188"/>
            <a:ext cx="6432550" cy="246221"/>
          </a:xfrm>
        </p:spPr>
        <p:txBody>
          <a:bodyPr/>
          <a:lstStyle/>
          <a:p>
            <a:r>
              <a:rPr lang="en-US" sz="1600" dirty="0"/>
              <a:t>Department of Computer Science Engineering(Data Science)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CA5F2-FE4A-A546-94E8-A74FA98A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D5552-F823-4200-88B5-2EBA191DD39E}" type="slidenum">
              <a:rPr lang="en-US" altLang="en-US" smtClean="0"/>
              <a:t>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2A692-93A7-94E0-8E6A-F8254020B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35" y="326737"/>
            <a:ext cx="662565" cy="803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C0170A-A6B7-994A-AFE1-81FD31181504}"/>
              </a:ext>
            </a:extLst>
          </p:cNvPr>
          <p:cNvSpPr txBox="1"/>
          <p:nvPr/>
        </p:nvSpPr>
        <p:spPr>
          <a:xfrm>
            <a:off x="1130300" y="407988"/>
            <a:ext cx="1930952" cy="75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100"/>
              </a:spcBef>
            </a:pPr>
            <a:r>
              <a:rPr lang="en-IN" altLang="en-US" sz="1400" b="1" dirty="0">
                <a:solidFill>
                  <a:schemeClr val="tx1"/>
                </a:solidFill>
                <a:cs typeface="Calibri" panose="020F0502020204030204" charset="0"/>
              </a:rPr>
              <a:t>B.M.S. College of </a:t>
            </a:r>
          </a:p>
          <a:p>
            <a:pPr eaLnBrk="1" hangingPunct="1">
              <a:spcBef>
                <a:spcPts val="100"/>
              </a:spcBef>
            </a:pPr>
            <a:r>
              <a:rPr lang="en-IN" altLang="en-US" sz="1400" b="1" dirty="0">
                <a:solidFill>
                  <a:schemeClr val="tx1"/>
                </a:solidFill>
                <a:cs typeface="Calibri" panose="020F0502020204030204" charset="0"/>
              </a:rPr>
              <a:t>Engineering</a:t>
            </a:r>
            <a:endParaRPr lang="en-US" altLang="en-US" sz="1400" dirty="0">
              <a:solidFill>
                <a:schemeClr val="tx1"/>
              </a:solidFill>
              <a:cs typeface="Calibri" panose="020F0502020204030204" charset="0"/>
            </a:endParaRPr>
          </a:p>
          <a:p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150CEC-96C0-862E-022C-596859A4CBCA}"/>
              </a:ext>
            </a:extLst>
          </p:cNvPr>
          <p:cNvCxnSpPr/>
          <p:nvPr/>
        </p:nvCxnSpPr>
        <p:spPr>
          <a:xfrm>
            <a:off x="119270" y="1457739"/>
            <a:ext cx="19984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0ED35F5-D613-9580-3510-61C1A5D12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96" y="4304393"/>
            <a:ext cx="5827048" cy="31044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605167-EEE7-C118-F363-164A0C45E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144" y="4304393"/>
            <a:ext cx="6591176" cy="31044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E7FFEA-D932-3258-FC5E-3F582CA09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1320" y="4304394"/>
            <a:ext cx="6354062" cy="31044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0467897"/>
      </p:ext>
    </p:extLst>
  </p:cSld>
  <p:clrMapOvr>
    <a:masterClrMapping/>
  </p:clrMapOvr>
</p:sld>
</file>

<file path=ppt/theme/theme1.xml><?xml version="1.0" encoding="utf-8"?>
<a:theme xmlns:a="http://schemas.openxmlformats.org/drawingml/2006/main" name="1_RVCE_2020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lt1">
            <a:alpha val="99000"/>
          </a:schemeClr>
        </a:solidFill>
        <a:ln w="76200">
          <a:solidFill>
            <a:srgbClr val="5E6DB3"/>
          </a:solidFill>
        </a:ln>
      </a:spPr>
      <a:bodyPr rtlCol="0" anchor="ctr"/>
      <a:lstStyle>
        <a:defPPr algn="ctr">
          <a:defRPr dirty="0">
            <a:solidFill>
              <a:srgbClr val="FFFFFF"/>
            </a:solidFill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856</Words>
  <Application>Microsoft Office PowerPoint</Application>
  <PresentationFormat>Custom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Cambria</vt:lpstr>
      <vt:lpstr>Playfair Display</vt:lpstr>
      <vt:lpstr>Times New Roman</vt:lpstr>
      <vt:lpstr>Arial</vt:lpstr>
      <vt:lpstr>Calibri</vt:lpstr>
      <vt:lpstr>Forte</vt:lpstr>
      <vt:lpstr>1_RVCE_2020</vt:lpstr>
      <vt:lpstr>3_Office Theme</vt:lpstr>
      <vt:lpstr>PowerPoint Presentation</vt:lpstr>
      <vt:lpstr>PowerPoint Presentation</vt:lpstr>
      <vt:lpstr>PowerPoint Presentation</vt:lpstr>
      <vt:lpstr>PowerPoint Presentation</vt:lpstr>
      <vt:lpstr>Dataset Description</vt:lpstr>
      <vt:lpstr>Implementation</vt:lpstr>
      <vt:lpstr>PowerPoint Presentation</vt:lpstr>
      <vt:lpstr>Demonstration - Regression</vt:lpstr>
      <vt:lpstr>Demonstration - Classification</vt:lpstr>
      <vt:lpstr>Future Enhancements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Hegde</dc:creator>
  <cp:lastModifiedBy>R V Abhishek</cp:lastModifiedBy>
  <cp:revision>435</cp:revision>
  <dcterms:created xsi:type="dcterms:W3CDTF">2023-10-16T17:04:33Z</dcterms:created>
  <dcterms:modified xsi:type="dcterms:W3CDTF">2025-05-27T06:48:59Z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ad3be33-4108-4738-9e07-d8656a181486_Enabled">
    <vt:lpwstr>true</vt:lpwstr>
  </property>
  <property fmtid="{D5CDD505-2E9C-101B-9397-08002B2CF9AE}" pid="3" name="MSIP_Label_dad3be33-4108-4738-9e07-d8656a181486_SetDate">
    <vt:lpwstr>2023-10-02T10:03:34Z</vt:lpwstr>
  </property>
  <property fmtid="{D5CDD505-2E9C-101B-9397-08002B2CF9AE}" pid="4" name="MSIP_Label_dad3be33-4108-4738-9e07-d8656a181486_Method">
    <vt:lpwstr>Privileged</vt:lpwstr>
  </property>
  <property fmtid="{D5CDD505-2E9C-101B-9397-08002B2CF9AE}" pid="5" name="MSIP_Label_dad3be33-4108-4738-9e07-d8656a181486_Name">
    <vt:lpwstr>Public No Visual Label</vt:lpwstr>
  </property>
  <property fmtid="{D5CDD505-2E9C-101B-9397-08002B2CF9AE}" pid="6" name="MSIP_Label_dad3be33-4108-4738-9e07-d8656a181486_SiteId">
    <vt:lpwstr>945c199a-83a2-4e80-9f8c-5a91be5752dd</vt:lpwstr>
  </property>
  <property fmtid="{D5CDD505-2E9C-101B-9397-08002B2CF9AE}" pid="7" name="MSIP_Label_dad3be33-4108-4738-9e07-d8656a181486_ActionId">
    <vt:lpwstr>cfe29de6-22df-43bf-9ae6-c19932169054</vt:lpwstr>
  </property>
  <property fmtid="{D5CDD505-2E9C-101B-9397-08002B2CF9AE}" pid="8" name="MSIP_Label_dad3be33-4108-4738-9e07-d8656a181486_ContentBits">
    <vt:lpwstr>0</vt:lpwstr>
  </property>
  <property fmtid="{D5CDD505-2E9C-101B-9397-08002B2CF9AE}" pid="9" name="ICV">
    <vt:lpwstr>7FFB7808C7AF4D32B49068EEB1300E55</vt:lpwstr>
  </property>
  <property fmtid="{D5CDD505-2E9C-101B-9397-08002B2CF9AE}" pid="10" name="KSOProductBuildVer">
    <vt:lpwstr>1033-11.2.0.11537</vt:lpwstr>
  </property>
</Properties>
</file>