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 id="2147483697" r:id="rId2"/>
    <p:sldMasterId id="2147483699" r:id="rId3"/>
  </p:sldMasterIdLst>
  <p:notesMasterIdLst>
    <p:notesMasterId r:id="rId26"/>
  </p:notesMasterIdLst>
  <p:sldIdLst>
    <p:sldId id="256" r:id="rId4"/>
    <p:sldId id="258" r:id="rId5"/>
    <p:sldId id="257" r:id="rId6"/>
    <p:sldId id="267" r:id="rId7"/>
    <p:sldId id="260" r:id="rId8"/>
    <p:sldId id="261" r:id="rId9"/>
    <p:sldId id="268" r:id="rId10"/>
    <p:sldId id="264" r:id="rId11"/>
    <p:sldId id="269" r:id="rId12"/>
    <p:sldId id="279" r:id="rId13"/>
    <p:sldId id="280" r:id="rId14"/>
    <p:sldId id="277" r:id="rId15"/>
    <p:sldId id="278" r:id="rId16"/>
    <p:sldId id="270" r:id="rId17"/>
    <p:sldId id="271" r:id="rId18"/>
    <p:sldId id="272" r:id="rId19"/>
    <p:sldId id="273" r:id="rId20"/>
    <p:sldId id="274" r:id="rId21"/>
    <p:sldId id="275" r:id="rId22"/>
    <p:sldId id="276" r:id="rId23"/>
    <p:sldId id="259" r:id="rId24"/>
    <p:sldId id="266" r:id="rId25"/>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1">
          <p15:clr>
            <a:srgbClr val="000000"/>
          </p15:clr>
        </p15:guide>
        <p15:guide id="2" pos="3175">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3" d="100"/>
          <a:sy n="83" d="100"/>
        </p:scale>
        <p:origin x="514" y="8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7" name="Google Shape;47;p12"/>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12"/>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9" name="Google Shape;49;p12"/>
          <p:cNvSpPr txBox="1">
            <a:spLocks noGrp="1"/>
          </p:cNvSpPr>
          <p:nvPr>
            <p:ph type="body" idx="4"/>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13"/>
          <p:cNvSpPr txBox="1">
            <a:spLocks noGrp="1"/>
          </p:cNvSpPr>
          <p:nvPr>
            <p:ph type="body" idx="2"/>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pic>
        <p:nvPicPr>
          <p:cNvPr id="54" name="Google Shape;54;p13"/>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55" name="Google Shape;55;p13"/>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6"/>
          <p:cNvSpPr txBox="1">
            <a:spLocks noGrp="1"/>
          </p:cNvSpPr>
          <p:nvPr>
            <p:ph type="subTitle" idx="1"/>
          </p:nvPr>
        </p:nvSpPr>
        <p:spPr>
          <a:xfrm>
            <a:off x="504000" y="1768680"/>
            <a:ext cx="9072000" cy="438444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1" name="Google Shape;71;p18"/>
          <p:cNvSpPr txBox="1">
            <a:spLocks noGrp="1"/>
          </p:cNvSpPr>
          <p:nvPr>
            <p:ph type="body" idx="2"/>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4"/>
        <p:cNvGrpSpPr/>
        <p:nvPr/>
      </p:nvGrpSpPr>
      <p:grpSpPr>
        <a:xfrm>
          <a:off x="0" y="0"/>
          <a:ext cx="0" cy="0"/>
          <a:chOff x="0" y="0"/>
          <a:chExt cx="0" cy="0"/>
        </a:xfrm>
      </p:grpSpPr>
      <p:sp>
        <p:nvSpPr>
          <p:cNvPr id="75" name="Google Shape;75;p20"/>
          <p:cNvSpPr txBox="1">
            <a:spLocks noGrp="1"/>
          </p:cNvSpPr>
          <p:nvPr>
            <p:ph type="subTitle" idx="1"/>
          </p:nvPr>
        </p:nvSpPr>
        <p:spPr>
          <a:xfrm>
            <a:off x="504000" y="301320"/>
            <a:ext cx="9072000" cy="585072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1"/>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9" name="Google Shape;79;p21"/>
          <p:cNvSpPr txBox="1">
            <a:spLocks noGrp="1"/>
          </p:cNvSpPr>
          <p:nvPr>
            <p:ph type="body" idx="2"/>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0" name="Google Shape;80;p21"/>
          <p:cNvSpPr txBox="1">
            <a:spLocks noGrp="1"/>
          </p:cNvSpPr>
          <p:nvPr>
            <p:ph type="body" idx="3"/>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2"/>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4" name="Google Shape;84;p22"/>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5" name="Google Shape;85;p22"/>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3"/>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9" name="Google Shape;89;p23"/>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0" name="Google Shape;90;p23"/>
          <p:cNvSpPr txBox="1">
            <a:spLocks noGrp="1"/>
          </p:cNvSpPr>
          <p:nvPr>
            <p:ph type="body" idx="3"/>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4"/>
          <p:cNvSpPr txBox="1">
            <a:spLocks noGrp="1"/>
          </p:cNvSpPr>
          <p:nvPr>
            <p:ph type="body" idx="1"/>
          </p:nvPr>
        </p:nvSpPr>
        <p:spPr>
          <a:xfrm>
            <a:off x="504000" y="1768680"/>
            <a:ext cx="907200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4" name="Google Shape;94;p24"/>
          <p:cNvSpPr txBox="1">
            <a:spLocks noGrp="1"/>
          </p:cNvSpPr>
          <p:nvPr>
            <p:ph type="body" idx="2"/>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5"/>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8" name="Google Shape;98;p25"/>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9" name="Google Shape;99;p25"/>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0" name="Google Shape;100;p25"/>
          <p:cNvSpPr txBox="1">
            <a:spLocks noGrp="1"/>
          </p:cNvSpPr>
          <p:nvPr>
            <p:ph type="body" idx="4"/>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4" name="Google Shape;104;p26"/>
          <p:cNvSpPr txBox="1">
            <a:spLocks noGrp="1"/>
          </p:cNvSpPr>
          <p:nvPr>
            <p:ph type="body" idx="2"/>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pic>
        <p:nvPicPr>
          <p:cNvPr id="105" name="Google Shape;105;p26"/>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106" name="Google Shape;106;p26"/>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2"/>
        <p:cNvGrpSpPr/>
        <p:nvPr/>
      </p:nvGrpSpPr>
      <p:grpSpPr>
        <a:xfrm>
          <a:off x="0" y="0"/>
          <a:ext cx="0" cy="0"/>
          <a:chOff x="0" y="0"/>
          <a:chExt cx="0" cy="0"/>
        </a:xfrm>
      </p:grpSpPr>
      <p:sp>
        <p:nvSpPr>
          <p:cNvPr id="163" name="Google Shape;163;p42"/>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42"/>
          <p:cNvSpPr txBox="1">
            <a:spLocks noGrp="1"/>
          </p:cNvSpPr>
          <p:nvPr>
            <p:ph type="subTitle" idx="1"/>
          </p:nvPr>
        </p:nvSpPr>
        <p:spPr>
          <a:xfrm>
            <a:off x="504000" y="1768680"/>
            <a:ext cx="9072000" cy="438444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5"/>
        <p:cNvGrpSpPr/>
        <p:nvPr/>
      </p:nvGrpSpPr>
      <p:grpSpPr>
        <a:xfrm>
          <a:off x="0" y="0"/>
          <a:ext cx="0" cy="0"/>
          <a:chOff x="0" y="0"/>
          <a:chExt cx="0" cy="0"/>
        </a:xfrm>
      </p:grpSpPr>
      <p:sp>
        <p:nvSpPr>
          <p:cNvPr id="166" name="Google Shape;166;p43"/>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43"/>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8"/>
        <p:cNvGrpSpPr/>
        <p:nvPr/>
      </p:nvGrpSpPr>
      <p:grpSpPr>
        <a:xfrm>
          <a:off x="0" y="0"/>
          <a:ext cx="0" cy="0"/>
          <a:chOff x="0" y="0"/>
          <a:chExt cx="0" cy="0"/>
        </a:xfrm>
      </p:grpSpPr>
      <p:sp>
        <p:nvSpPr>
          <p:cNvPr id="169" name="Google Shape;169;p44"/>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44"/>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71" name="Google Shape;171;p44"/>
          <p:cNvSpPr txBox="1">
            <a:spLocks noGrp="1"/>
          </p:cNvSpPr>
          <p:nvPr>
            <p:ph type="body" idx="2"/>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2"/>
        <p:cNvGrpSpPr/>
        <p:nvPr/>
      </p:nvGrpSpPr>
      <p:grpSpPr>
        <a:xfrm>
          <a:off x="0" y="0"/>
          <a:ext cx="0" cy="0"/>
          <a:chOff x="0" y="0"/>
          <a:chExt cx="0" cy="0"/>
        </a:xfrm>
      </p:grpSpPr>
      <p:sp>
        <p:nvSpPr>
          <p:cNvPr id="173" name="Google Shape;173;p45"/>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74"/>
        <p:cNvGrpSpPr/>
        <p:nvPr/>
      </p:nvGrpSpPr>
      <p:grpSpPr>
        <a:xfrm>
          <a:off x="0" y="0"/>
          <a:ext cx="0" cy="0"/>
          <a:chOff x="0" y="0"/>
          <a:chExt cx="0" cy="0"/>
        </a:xfrm>
      </p:grpSpPr>
      <p:sp>
        <p:nvSpPr>
          <p:cNvPr id="175" name="Google Shape;175;p46"/>
          <p:cNvSpPr txBox="1">
            <a:spLocks noGrp="1"/>
          </p:cNvSpPr>
          <p:nvPr>
            <p:ph type="subTitle" idx="1"/>
          </p:nvPr>
        </p:nvSpPr>
        <p:spPr>
          <a:xfrm>
            <a:off x="504000" y="301320"/>
            <a:ext cx="9072000" cy="585072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 name="Google Shape;20;p5"/>
          <p:cNvSpPr txBox="1">
            <a:spLocks noGrp="1"/>
          </p:cNvSpPr>
          <p:nvPr>
            <p:ph type="body" idx="2"/>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76"/>
        <p:cNvGrpSpPr/>
        <p:nvPr/>
      </p:nvGrpSpPr>
      <p:grpSpPr>
        <a:xfrm>
          <a:off x="0" y="0"/>
          <a:ext cx="0" cy="0"/>
          <a:chOff x="0" y="0"/>
          <a:chExt cx="0" cy="0"/>
        </a:xfrm>
      </p:grpSpPr>
      <p:sp>
        <p:nvSpPr>
          <p:cNvPr id="177" name="Google Shape;177;p47"/>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47"/>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79" name="Google Shape;179;p47"/>
          <p:cNvSpPr txBox="1">
            <a:spLocks noGrp="1"/>
          </p:cNvSpPr>
          <p:nvPr>
            <p:ph type="body" idx="2"/>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80" name="Google Shape;180;p47"/>
          <p:cNvSpPr txBox="1">
            <a:spLocks noGrp="1"/>
          </p:cNvSpPr>
          <p:nvPr>
            <p:ph type="body" idx="3"/>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81"/>
        <p:cNvGrpSpPr/>
        <p:nvPr/>
      </p:nvGrpSpPr>
      <p:grpSpPr>
        <a:xfrm>
          <a:off x="0" y="0"/>
          <a:ext cx="0" cy="0"/>
          <a:chOff x="0" y="0"/>
          <a:chExt cx="0" cy="0"/>
        </a:xfrm>
      </p:grpSpPr>
      <p:sp>
        <p:nvSpPr>
          <p:cNvPr id="182" name="Google Shape;182;p48"/>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48"/>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84" name="Google Shape;184;p48"/>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85" name="Google Shape;185;p48"/>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86"/>
        <p:cNvGrpSpPr/>
        <p:nvPr/>
      </p:nvGrpSpPr>
      <p:grpSpPr>
        <a:xfrm>
          <a:off x="0" y="0"/>
          <a:ext cx="0" cy="0"/>
          <a:chOff x="0" y="0"/>
          <a:chExt cx="0" cy="0"/>
        </a:xfrm>
      </p:grpSpPr>
      <p:sp>
        <p:nvSpPr>
          <p:cNvPr id="187" name="Google Shape;187;p49"/>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49"/>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89" name="Google Shape;189;p49"/>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0" name="Google Shape;190;p49"/>
          <p:cNvSpPr txBox="1">
            <a:spLocks noGrp="1"/>
          </p:cNvSpPr>
          <p:nvPr>
            <p:ph type="body" idx="3"/>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91"/>
        <p:cNvGrpSpPr/>
        <p:nvPr/>
      </p:nvGrpSpPr>
      <p:grpSpPr>
        <a:xfrm>
          <a:off x="0" y="0"/>
          <a:ext cx="0" cy="0"/>
          <a:chOff x="0" y="0"/>
          <a:chExt cx="0" cy="0"/>
        </a:xfrm>
      </p:grpSpPr>
      <p:sp>
        <p:nvSpPr>
          <p:cNvPr id="192" name="Google Shape;192;p50"/>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50"/>
          <p:cNvSpPr txBox="1">
            <a:spLocks noGrp="1"/>
          </p:cNvSpPr>
          <p:nvPr>
            <p:ph type="body" idx="1"/>
          </p:nvPr>
        </p:nvSpPr>
        <p:spPr>
          <a:xfrm>
            <a:off x="504000" y="1768680"/>
            <a:ext cx="907200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4" name="Google Shape;194;p50"/>
          <p:cNvSpPr txBox="1">
            <a:spLocks noGrp="1"/>
          </p:cNvSpPr>
          <p:nvPr>
            <p:ph type="body" idx="2"/>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95"/>
        <p:cNvGrpSpPr/>
        <p:nvPr/>
      </p:nvGrpSpPr>
      <p:grpSpPr>
        <a:xfrm>
          <a:off x="0" y="0"/>
          <a:ext cx="0" cy="0"/>
          <a:chOff x="0" y="0"/>
          <a:chExt cx="0" cy="0"/>
        </a:xfrm>
      </p:grpSpPr>
      <p:sp>
        <p:nvSpPr>
          <p:cNvPr id="196" name="Google Shape;196;p51"/>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51"/>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8" name="Google Shape;198;p51"/>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9" name="Google Shape;199;p51"/>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0" name="Google Shape;200;p51"/>
          <p:cNvSpPr txBox="1">
            <a:spLocks noGrp="1"/>
          </p:cNvSpPr>
          <p:nvPr>
            <p:ph type="body" idx="4"/>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01"/>
        <p:cNvGrpSpPr/>
        <p:nvPr/>
      </p:nvGrpSpPr>
      <p:grpSpPr>
        <a:xfrm>
          <a:off x="0" y="0"/>
          <a:ext cx="0" cy="0"/>
          <a:chOff x="0" y="0"/>
          <a:chExt cx="0" cy="0"/>
        </a:xfrm>
      </p:grpSpPr>
      <p:sp>
        <p:nvSpPr>
          <p:cNvPr id="202" name="Google Shape;202;p52"/>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52"/>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4" name="Google Shape;204;p52"/>
          <p:cNvSpPr txBox="1">
            <a:spLocks noGrp="1"/>
          </p:cNvSpPr>
          <p:nvPr>
            <p:ph type="body" idx="2"/>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pic>
        <p:nvPicPr>
          <p:cNvPr id="205" name="Google Shape;205;p52"/>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206" name="Google Shape;206;p52"/>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3"/>
        <p:cNvGrpSpPr/>
        <p:nvPr/>
      </p:nvGrpSpPr>
      <p:grpSpPr>
        <a:xfrm>
          <a:off x="0" y="0"/>
          <a:ext cx="0" cy="0"/>
          <a:chOff x="0" y="0"/>
          <a:chExt cx="0" cy="0"/>
        </a:xfrm>
      </p:grpSpPr>
      <p:sp>
        <p:nvSpPr>
          <p:cNvPr id="24" name="Google Shape;24;p7"/>
          <p:cNvSpPr txBox="1">
            <a:spLocks noGrp="1"/>
          </p:cNvSpPr>
          <p:nvPr>
            <p:ph type="subTitle" idx="1"/>
          </p:nvPr>
        </p:nvSpPr>
        <p:spPr>
          <a:xfrm>
            <a:off x="504000" y="301320"/>
            <a:ext cx="9072000" cy="585072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8"/>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8" name="Google Shape;28;p8"/>
          <p:cNvSpPr txBox="1">
            <a:spLocks noGrp="1"/>
          </p:cNvSpPr>
          <p:nvPr>
            <p:ph type="body" idx="2"/>
          </p:nvPr>
        </p:nvSpPr>
        <p:spPr>
          <a:xfrm>
            <a:off x="50400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9" name="Google Shape;29;p8"/>
          <p:cNvSpPr txBox="1">
            <a:spLocks noGrp="1"/>
          </p:cNvSpPr>
          <p:nvPr>
            <p:ph type="body" idx="3"/>
          </p:nvPr>
        </p:nvSpPr>
        <p:spPr>
          <a:xfrm>
            <a:off x="515268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504000" y="1768680"/>
            <a:ext cx="442692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9"/>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9"/>
          <p:cNvSpPr txBox="1">
            <a:spLocks noGrp="1"/>
          </p:cNvSpPr>
          <p:nvPr>
            <p:ph type="body" idx="3"/>
          </p:nvPr>
        </p:nvSpPr>
        <p:spPr>
          <a:xfrm>
            <a:off x="5152680" y="405864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50400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10"/>
          <p:cNvSpPr txBox="1">
            <a:spLocks noGrp="1"/>
          </p:cNvSpPr>
          <p:nvPr>
            <p:ph type="body" idx="2"/>
          </p:nvPr>
        </p:nvSpPr>
        <p:spPr>
          <a:xfrm>
            <a:off x="5152680" y="1768680"/>
            <a:ext cx="442692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10"/>
          <p:cNvSpPr txBox="1">
            <a:spLocks noGrp="1"/>
          </p:cNvSpPr>
          <p:nvPr>
            <p:ph type="body" idx="3"/>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504000" y="301320"/>
            <a:ext cx="9072000" cy="12621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504000" y="1768680"/>
            <a:ext cx="907200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11"/>
          <p:cNvSpPr txBox="1">
            <a:spLocks noGrp="1"/>
          </p:cNvSpPr>
          <p:nvPr>
            <p:ph type="body" idx="2"/>
          </p:nvPr>
        </p:nvSpPr>
        <p:spPr>
          <a:xfrm>
            <a:off x="504000" y="4058640"/>
            <a:ext cx="9072000" cy="2090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9201240" y="369000"/>
            <a:ext cx="577440" cy="526320"/>
          </a:xfrm>
          <a:prstGeom prst="rect">
            <a:avLst/>
          </a:prstGeom>
          <a:blipFill rotWithShape="1">
            <a:blip r:embed="rId1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167760" y="0"/>
            <a:ext cx="835920" cy="108792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95640" y="128160"/>
            <a:ext cx="9288360" cy="112104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4"/>
          <p:cNvSpPr/>
          <p:nvPr/>
        </p:nvSpPr>
        <p:spPr>
          <a:xfrm>
            <a:off x="9201240" y="369000"/>
            <a:ext cx="577440" cy="52632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167760" y="0"/>
            <a:ext cx="835920" cy="1087920"/>
          </a:xfrm>
          <a:prstGeom prst="rect">
            <a:avLst/>
          </a:prstGeom>
          <a:blipFill rotWithShape="1">
            <a:blip r:embed="rId1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4"/>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58"/>
        <p:cNvGrpSpPr/>
        <p:nvPr/>
      </p:nvGrpSpPr>
      <p:grpSpPr>
        <a:xfrm>
          <a:off x="0" y="0"/>
          <a:ext cx="0" cy="0"/>
          <a:chOff x="0" y="0"/>
          <a:chExt cx="0" cy="0"/>
        </a:xfrm>
      </p:grpSpPr>
      <p:sp>
        <p:nvSpPr>
          <p:cNvPr id="159" name="Google Shape;159;p40"/>
          <p:cNvSpPr txBox="1">
            <a:spLocks noGrp="1"/>
          </p:cNvSpPr>
          <p:nvPr>
            <p:ph type="title"/>
          </p:nvPr>
        </p:nvSpPr>
        <p:spPr>
          <a:xfrm>
            <a:off x="504000" y="301320"/>
            <a:ext cx="9072000" cy="12618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0" name="Google Shape;160;p40"/>
          <p:cNvSpPr txBox="1">
            <a:spLocks noGrp="1"/>
          </p:cNvSpPr>
          <p:nvPr>
            <p:ph type="body" idx="1"/>
          </p:nvPr>
        </p:nvSpPr>
        <p:spPr>
          <a:xfrm>
            <a:off x="504000" y="1768680"/>
            <a:ext cx="9072000" cy="43840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Near_and_far_fiel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electronicshobbyists.com/rfid-basics-and-rfid-module-interfacing-with-arduino/"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hyperlink" Target="http://www.virtual-strategy.com/2015/01/15/smart-label-market-eas-rfid-sensing-esl-worth-10-billion-2020-new-report-marketsandmarket#axzz3OwjneRIh" TargetMode="External"/><Relationship Id="rId2" Type="http://schemas.openxmlformats.org/officeDocument/2006/relationships/hyperlink" Target="http://www.businesswire.com/news/home/20150113005541/en/Research-Markets-Global-Sourcing-RFID-Tags-Market#.VLhyvSfEiLY"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elprocus.com/rfid-basic-introduction-simple-applic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electronicwings.com/arduino/sim900a-gsm-module-interfacing-with-arduino-uno" TargetMode="External"/><Relationship Id="rId4" Type="http://schemas.openxmlformats.org/officeDocument/2006/relationships/hyperlink" Target="https://www.electronicwings.com/arduino/4x4-keypad-interfacing-with-arduino-uno"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Integrated_circuit" TargetMode="External"/><Relationship Id="rId7" Type="http://schemas.openxmlformats.org/officeDocument/2006/relationships/hyperlink" Target="https://en.wikipedia.org/wiki/Antenna_(radio)"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en.wikipedia.org/wiki/Radio-frequency" TargetMode="External"/><Relationship Id="rId5" Type="http://schemas.openxmlformats.org/officeDocument/2006/relationships/hyperlink" Target="https://en.wikipedia.org/wiki/Demodulation" TargetMode="External"/><Relationship Id="rId4" Type="http://schemas.openxmlformats.org/officeDocument/2006/relationships/hyperlink" Target="https://en.wikipedia.org/wiki/Modulatio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53"/>
          <p:cNvSpPr txBox="1"/>
          <p:nvPr/>
        </p:nvSpPr>
        <p:spPr>
          <a:xfrm>
            <a:off x="504000" y="1268361"/>
            <a:ext cx="9072000" cy="620415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3200" b="0" i="0" u="none" strike="noStrike" cap="none" dirty="0">
                <a:solidFill>
                  <a:schemeClr val="dk1"/>
                </a:solidFill>
                <a:latin typeface="Arial"/>
                <a:ea typeface="Arial"/>
                <a:cs typeface="Arial"/>
                <a:sym typeface="Arial"/>
              </a:rPr>
              <a:t>Department of </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3200" b="0" i="0" u="none" strike="noStrike" cap="none" dirty="0">
                <a:solidFill>
                  <a:schemeClr val="dk1"/>
                </a:solidFill>
                <a:latin typeface="Arial"/>
                <a:ea typeface="Arial"/>
                <a:cs typeface="Arial"/>
                <a:sym typeface="Arial"/>
              </a:rPr>
              <a:t>ELECTRONICS AND COMMUNICATION ENGINEERING</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IN" sz="1600" b="0" i="0" u="none" strike="noStrike" cap="none" dirty="0">
                <a:solidFill>
                  <a:schemeClr val="dk1"/>
                </a:solidFill>
                <a:latin typeface="Arial"/>
                <a:ea typeface="Arial"/>
                <a:cs typeface="Arial"/>
                <a:sym typeface="Arial"/>
              </a:rPr>
              <a:t>Security System</a:t>
            </a:r>
            <a:endParaRPr sz="16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IN" sz="1600" b="0" i="0" u="none" strike="noStrike" cap="none" dirty="0">
                <a:solidFill>
                  <a:schemeClr val="dk1"/>
                </a:solidFill>
                <a:latin typeface="Arial"/>
                <a:ea typeface="Arial"/>
                <a:cs typeface="Arial"/>
                <a:sym typeface="Arial"/>
              </a:rPr>
              <a:t>				GUIDE NAME: </a:t>
            </a:r>
            <a:r>
              <a:rPr lang="en-IN" sz="1600" b="0" i="0" u="none" strike="noStrike" cap="none" dirty="0" err="1">
                <a:solidFill>
                  <a:schemeClr val="dk1"/>
                </a:solidFill>
                <a:latin typeface="Arial"/>
                <a:ea typeface="Arial"/>
                <a:cs typeface="Arial"/>
                <a:sym typeface="Arial"/>
              </a:rPr>
              <a:t>Mrs.Anu</a:t>
            </a:r>
            <a:r>
              <a:rPr lang="en-IN" sz="1600" dirty="0" err="1">
                <a:solidFill>
                  <a:schemeClr val="dk1"/>
                </a:solidFill>
              </a:rPr>
              <a:t>radha</a:t>
            </a:r>
            <a:r>
              <a:rPr lang="en-IN" sz="1600" dirty="0">
                <a:solidFill>
                  <a:schemeClr val="dk1"/>
                </a:solidFill>
              </a:rPr>
              <a:t> </a:t>
            </a:r>
            <a:endParaRPr sz="1600" dirty="0">
              <a:solidFill>
                <a:schemeClr val="dk1"/>
              </a:solidFill>
            </a:endParaRPr>
          </a:p>
          <a:p>
            <a:pPr marL="3657600" marR="0" lvl="0" indent="457200" algn="l" rtl="0">
              <a:lnSpc>
                <a:spcPct val="100000"/>
              </a:lnSpc>
              <a:spcBef>
                <a:spcPts val="0"/>
              </a:spcBef>
              <a:spcAft>
                <a:spcPts val="0"/>
              </a:spcAft>
              <a:buNone/>
            </a:pPr>
            <a:r>
              <a:rPr lang="en-IN" sz="1600" dirty="0">
                <a:solidFill>
                  <a:schemeClr val="dk1"/>
                </a:solidFill>
              </a:rPr>
              <a:t>HOD, ECE dept.</a:t>
            </a:r>
            <a:r>
              <a:rPr lang="en-IN" sz="1600" b="0" i="0" u="none" strike="noStrike" cap="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None/>
            </a:pPr>
            <a:r>
              <a:rPr lang="en-IN" sz="1600" b="0" i="0" u="none" strike="noStrike" cap="none" dirty="0">
                <a:solidFill>
                  <a:schemeClr val="dk1"/>
                </a:solidFill>
                <a:latin typeface="Arial"/>
                <a:ea typeface="Arial"/>
                <a:cs typeface="Arial"/>
                <a:sym typeface="Arial"/>
              </a:rPr>
              <a:t>	</a:t>
            </a:r>
            <a:endParaRPr lang="en-IN" sz="1600" dirty="0">
              <a:solidFill>
                <a:schemeClr val="dk1"/>
              </a:solidFill>
            </a:endParaRPr>
          </a:p>
          <a:p>
            <a:pPr marL="0" marR="0" lvl="0" indent="0" algn="l" rtl="0">
              <a:lnSpc>
                <a:spcPct val="100000"/>
              </a:lnSpc>
              <a:spcBef>
                <a:spcPts val="0"/>
              </a:spcBef>
              <a:spcAft>
                <a:spcPts val="0"/>
              </a:spcAft>
              <a:buNone/>
            </a:pPr>
            <a:endParaRPr lang="en-IN"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IN" sz="1600" b="0" i="0" u="none" strike="noStrike" cap="none" dirty="0">
                <a:solidFill>
                  <a:schemeClr val="dk1"/>
                </a:solidFill>
                <a:latin typeface="Arial"/>
                <a:ea typeface="Arial"/>
                <a:cs typeface="Arial"/>
                <a:sym typeface="Arial"/>
              </a:rPr>
              <a:t>GROUP MEMBERS</a:t>
            </a:r>
            <a:r>
              <a:rPr lang="en-IN" sz="1600" dirty="0">
                <a:solidFill>
                  <a:schemeClr val="dk1"/>
                </a:solidFill>
              </a:rPr>
              <a:t>:</a:t>
            </a:r>
            <a:endParaRPr sz="1600" dirty="0">
              <a:solidFill>
                <a:schemeClr val="dk1"/>
              </a:solidFill>
            </a:endParaRPr>
          </a:p>
          <a:p>
            <a:pPr marL="0" marR="0" lvl="0" indent="0" algn="l" rtl="0">
              <a:lnSpc>
                <a:spcPct val="100000"/>
              </a:lnSpc>
              <a:spcBef>
                <a:spcPts val="0"/>
              </a:spcBef>
              <a:spcAft>
                <a:spcPts val="0"/>
              </a:spcAft>
              <a:buNone/>
            </a:pPr>
            <a:r>
              <a:rPr lang="en-IN" sz="1600" dirty="0">
                <a:solidFill>
                  <a:schemeClr val="dk1"/>
                </a:solidFill>
              </a:rPr>
              <a:t>SHREYAS KULKARNI   PES1201700450</a:t>
            </a:r>
            <a:endParaRPr sz="1600" dirty="0">
              <a:solidFill>
                <a:schemeClr val="dk1"/>
              </a:solidFill>
            </a:endParaRPr>
          </a:p>
          <a:p>
            <a:pPr marL="0" marR="0" lvl="0" indent="0" algn="l" rtl="0">
              <a:lnSpc>
                <a:spcPct val="100000"/>
              </a:lnSpc>
              <a:spcBef>
                <a:spcPts val="0"/>
              </a:spcBef>
              <a:spcAft>
                <a:spcPts val="0"/>
              </a:spcAft>
              <a:buNone/>
            </a:pPr>
            <a:r>
              <a:rPr lang="en-IN" sz="1600" dirty="0">
                <a:solidFill>
                  <a:schemeClr val="dk1"/>
                </a:solidFill>
              </a:rPr>
              <a:t>SANJESH A.J                PES1201700436</a:t>
            </a:r>
            <a:endParaRPr sz="1600" dirty="0">
              <a:solidFill>
                <a:schemeClr val="dk1"/>
              </a:solidFill>
            </a:endParaRPr>
          </a:p>
          <a:p>
            <a:pPr marL="0" marR="0" lvl="0" indent="0" algn="l" rtl="0">
              <a:lnSpc>
                <a:spcPct val="100000"/>
              </a:lnSpc>
              <a:spcBef>
                <a:spcPts val="0"/>
              </a:spcBef>
              <a:spcAft>
                <a:spcPts val="0"/>
              </a:spcAft>
              <a:buNone/>
            </a:pPr>
            <a:r>
              <a:rPr lang="en-IN" sz="1600" dirty="0">
                <a:solidFill>
                  <a:schemeClr val="dk1"/>
                </a:solidFill>
              </a:rPr>
              <a:t>DILIP.M	                      PES120170</a:t>
            </a:r>
            <a:endParaRPr sz="16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2CF1-3DFD-4124-96EF-64169A37FEA5}"/>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16B30C8D-1900-474C-B9A7-839A185A20BE}"/>
              </a:ext>
            </a:extLst>
          </p:cNvPr>
          <p:cNvSpPr>
            <a:spLocks noGrp="1"/>
          </p:cNvSpPr>
          <p:nvPr>
            <p:ph type="subTitle" idx="1"/>
          </p:nvPr>
        </p:nvSpPr>
        <p:spPr>
          <a:xfrm>
            <a:off x="504000" y="1343807"/>
            <a:ext cx="9072000" cy="5914548"/>
          </a:xfrm>
        </p:spPr>
        <p:txBody>
          <a:bodyPr/>
          <a:lstStyle/>
          <a:p>
            <a:r>
              <a:rPr lang="en-GB" b="1" dirty="0"/>
              <a:t>4.2 </a:t>
            </a:r>
            <a:r>
              <a:rPr lang="en-GB" b="1" u="sng" dirty="0"/>
              <a:t>RFID RECEIVER</a:t>
            </a:r>
            <a:r>
              <a:rPr lang="en-GB" b="1" dirty="0"/>
              <a:t>:</a:t>
            </a:r>
            <a:endParaRPr lang="en-IN" dirty="0"/>
          </a:p>
          <a:p>
            <a:r>
              <a:rPr lang="en-GB" b="1" dirty="0"/>
              <a:t> </a:t>
            </a:r>
            <a:endParaRPr lang="en-IN" dirty="0"/>
          </a:p>
          <a:p>
            <a:r>
              <a:rPr lang="en-GB" dirty="0"/>
              <a:t>                                   When the RFID tag receives the transmission from the reader/antenna, the energy runs through the internal antenna to the tag’s chip. The energy activates the chip, which modulates the energy with the desired information, and then transmits a signal back toward the antenna/</a:t>
            </a:r>
            <a:r>
              <a:rPr lang="en-GB" dirty="0" err="1"/>
              <a:t>reader.Operating</a:t>
            </a:r>
            <a:r>
              <a:rPr lang="en-GB" dirty="0"/>
              <a:t> range is between 3m to 10m.</a:t>
            </a:r>
            <a:endParaRPr lang="en-IN" dirty="0"/>
          </a:p>
          <a:p>
            <a:r>
              <a:rPr lang="en-GB" dirty="0"/>
              <a:t>			</a:t>
            </a:r>
            <a:r>
              <a:rPr lang="en-GB" dirty="0" err="1"/>
              <a:t>Signaling</a:t>
            </a:r>
            <a:r>
              <a:rPr lang="en-GB" dirty="0"/>
              <a:t> between the reader and the tag is done in several different incompatible ways, depending on the frequency band used by the tag. Tags operating on LF and HF bands are, in terms of radio wavelength, very close to the reader antenna because they are only a small percentage of a wavelength away. In this </a:t>
            </a:r>
            <a:r>
              <a:rPr lang="en-GB" u="sng" dirty="0">
                <a:hlinkClick r:id="rId2" tooltip="Near and far field"/>
              </a:rPr>
              <a:t>near field</a:t>
            </a:r>
            <a:r>
              <a:rPr lang="en-GB" dirty="0"/>
              <a:t> region, the tag is closely coupled electrically with the transmitter in the reader</a:t>
            </a:r>
            <a:endParaRPr lang="en-IN" dirty="0"/>
          </a:p>
        </p:txBody>
      </p:sp>
    </p:spTree>
    <p:extLst>
      <p:ext uri="{BB962C8B-B14F-4D97-AF65-F5344CB8AC3E}">
        <p14:creationId xmlns:p14="http://schemas.microsoft.com/office/powerpoint/2010/main" val="219549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6FAD-9B27-4B61-8A3F-5B642BD7EBCB}"/>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B9BF7B9E-D493-48C2-9B1A-443013E00B52}"/>
              </a:ext>
            </a:extLst>
          </p:cNvPr>
          <p:cNvSpPr>
            <a:spLocks noGrp="1"/>
          </p:cNvSpPr>
          <p:nvPr>
            <p:ph type="subTitle" idx="1"/>
          </p:nvPr>
        </p:nvSpPr>
        <p:spPr/>
        <p:txBody>
          <a:bodyPr/>
          <a:lstStyle/>
          <a:p>
            <a:endParaRPr lang="en-IN"/>
          </a:p>
        </p:txBody>
      </p:sp>
      <p:pic>
        <p:nvPicPr>
          <p:cNvPr id="4" name="image11.png">
            <a:extLst>
              <a:ext uri="{FF2B5EF4-FFF2-40B4-BE49-F238E27FC236}">
                <a16:creationId xmlns:a16="http://schemas.microsoft.com/office/drawing/2014/main" id="{0885BCCC-BD6E-4CA3-A40A-447E671D2867}"/>
              </a:ext>
            </a:extLst>
          </p:cNvPr>
          <p:cNvPicPr/>
          <p:nvPr/>
        </p:nvPicPr>
        <p:blipFill>
          <a:blip r:embed="rId2"/>
          <a:srcRect/>
          <a:stretch>
            <a:fillRect/>
          </a:stretch>
        </p:blipFill>
        <p:spPr>
          <a:xfrm>
            <a:off x="1933575" y="2027237"/>
            <a:ext cx="6213475" cy="3505200"/>
          </a:xfrm>
          <a:prstGeom prst="rect">
            <a:avLst/>
          </a:prstGeom>
          <a:ln/>
        </p:spPr>
      </p:pic>
    </p:spTree>
    <p:extLst>
      <p:ext uri="{BB962C8B-B14F-4D97-AF65-F5344CB8AC3E}">
        <p14:creationId xmlns:p14="http://schemas.microsoft.com/office/powerpoint/2010/main" val="10799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CFEA-E72B-4113-A2EE-4124D7D1535B}"/>
              </a:ext>
            </a:extLst>
          </p:cNvPr>
          <p:cNvSpPr>
            <a:spLocks noGrp="1"/>
          </p:cNvSpPr>
          <p:nvPr>
            <p:ph type="title"/>
          </p:nvPr>
        </p:nvSpPr>
        <p:spPr>
          <a:xfrm>
            <a:off x="504000" y="245901"/>
            <a:ext cx="9072000" cy="1262160"/>
          </a:xfrm>
        </p:spPr>
        <p:txBody>
          <a:bodyPr/>
          <a:lstStyle/>
          <a:p>
            <a:r>
              <a:rPr lang="en-IN" dirty="0"/>
              <a:t>		</a:t>
            </a:r>
            <a:r>
              <a:rPr lang="en-IN" sz="4000" dirty="0"/>
              <a:t>GSM MODULE</a:t>
            </a:r>
            <a:endParaRPr lang="en-IN" dirty="0"/>
          </a:p>
        </p:txBody>
      </p:sp>
      <p:sp>
        <p:nvSpPr>
          <p:cNvPr id="3" name="Subtitle 2">
            <a:extLst>
              <a:ext uri="{FF2B5EF4-FFF2-40B4-BE49-F238E27FC236}">
                <a16:creationId xmlns:a16="http://schemas.microsoft.com/office/drawing/2014/main" id="{0D62546C-0624-483B-A059-783C51D5AB79}"/>
              </a:ext>
            </a:extLst>
          </p:cNvPr>
          <p:cNvSpPr>
            <a:spLocks noGrp="1"/>
          </p:cNvSpPr>
          <p:nvPr>
            <p:ph type="subTitle" idx="1"/>
          </p:nvPr>
        </p:nvSpPr>
        <p:spPr>
          <a:xfrm>
            <a:off x="504000" y="1824098"/>
            <a:ext cx="9072000" cy="4384440"/>
          </a:xfrm>
        </p:spPr>
        <p:txBody>
          <a:bodyPr/>
          <a:lstStyle/>
          <a:p>
            <a:r>
              <a:rPr lang="en-IN" dirty="0"/>
              <a:t>GSM stands for Global System for Mobile communication. Today, GSM is used by more than 800 million end users spread across 190 countries which represents around 70 percent of today’s digital wireless market</a:t>
            </a:r>
          </a:p>
          <a:p>
            <a:endParaRPr lang="en-IN" dirty="0"/>
          </a:p>
          <a:p>
            <a:r>
              <a:rPr lang="en-IN" dirty="0"/>
              <a:t>Sim 900:</a:t>
            </a:r>
          </a:p>
          <a:p>
            <a:r>
              <a:rPr lang="en-GB" b="1" dirty="0"/>
              <a:t> </a:t>
            </a:r>
            <a:endParaRPr lang="en-IN" dirty="0"/>
          </a:p>
          <a:p>
            <a:pPr marL="514350" indent="-285750">
              <a:buFont typeface="Arial" panose="020B0604020202020204" pitchFamily="34" charset="0"/>
              <a:buChar char="•"/>
            </a:pPr>
            <a:r>
              <a:rPr lang="en-GB" dirty="0"/>
              <a:t>Compatible with Arduino and clones</a:t>
            </a:r>
            <a:endParaRPr lang="en-IN" dirty="0"/>
          </a:p>
          <a:p>
            <a:pPr marL="514350" indent="-285750">
              <a:buFont typeface="Arial" panose="020B0604020202020204" pitchFamily="34" charset="0"/>
              <a:buChar char="•"/>
            </a:pPr>
            <a:r>
              <a:rPr lang="en-GB" dirty="0"/>
              <a:t>Based on SIM900 module from SIMCOM</a:t>
            </a:r>
            <a:endParaRPr lang="en-IN" dirty="0"/>
          </a:p>
          <a:p>
            <a:pPr marL="514350" indent="-285750">
              <a:buFont typeface="Arial" panose="020B0604020202020204" pitchFamily="34" charset="0"/>
              <a:buChar char="•"/>
            </a:pPr>
            <a:r>
              <a:rPr lang="en-GB" dirty="0"/>
              <a:t>Allows you to send SMS, MMS, GPRS and Audio via UART using AT commands.</a:t>
            </a:r>
            <a:endParaRPr lang="en-IN" dirty="0"/>
          </a:p>
          <a:p>
            <a:pPr marL="514350" indent="-285750">
              <a:buFont typeface="Arial" panose="020B0604020202020204" pitchFamily="34" charset="0"/>
              <a:buChar char="•"/>
            </a:pPr>
            <a:r>
              <a:rPr lang="en-GB" dirty="0"/>
              <a:t>It has 12 GPIOs, 2 PWMs and built-in ADC of the SIM900 module</a:t>
            </a:r>
            <a:endParaRPr lang="en-IN" dirty="0"/>
          </a:p>
          <a:p>
            <a:pPr marL="514350" indent="-285750">
              <a:buFont typeface="Arial" panose="020B0604020202020204" pitchFamily="34" charset="0"/>
              <a:buChar char="•"/>
            </a:pPr>
            <a:r>
              <a:rPr lang="en-GB" dirty="0"/>
              <a:t>Quad Band: 850; 900; 1800 and 1900 MHZ, so it should work in all countries with GSM (2G) networks</a:t>
            </a:r>
            <a:endParaRPr lang="en-IN" dirty="0"/>
          </a:p>
          <a:p>
            <a:pPr marL="514350" indent="-285750">
              <a:buFont typeface="Arial" panose="020B0604020202020204" pitchFamily="34" charset="0"/>
              <a:buChar char="•"/>
            </a:pPr>
            <a:r>
              <a:rPr lang="en-GB" dirty="0"/>
              <a:t>Supports RTC (real time clock) – it has a holder for a 3V CR1220 battery at the back</a:t>
            </a:r>
            <a:endParaRPr lang="en-IN" dirty="0"/>
          </a:p>
          <a:p>
            <a:pPr marL="514350" indent="-285750">
              <a:buFont typeface="Arial" panose="020B0604020202020204" pitchFamily="34" charset="0"/>
              <a:buChar char="•"/>
            </a:pPr>
            <a:r>
              <a:rPr lang="en-GB" dirty="0"/>
              <a:t>Has microphone and headphone jacks for phone calls and the work on 5V 3A spec.</a:t>
            </a:r>
            <a:endParaRPr lang="en-IN" dirty="0"/>
          </a:p>
          <a:p>
            <a:endParaRPr lang="en-IN" dirty="0"/>
          </a:p>
        </p:txBody>
      </p:sp>
    </p:spTree>
    <p:extLst>
      <p:ext uri="{BB962C8B-B14F-4D97-AF65-F5344CB8AC3E}">
        <p14:creationId xmlns:p14="http://schemas.microsoft.com/office/powerpoint/2010/main" val="413412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E682-3C37-4130-A1C8-EB09AE22CC6B}"/>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C9B57F4E-2097-4DC3-9CED-94E84B2B9A4A}"/>
              </a:ext>
            </a:extLst>
          </p:cNvPr>
          <p:cNvSpPr>
            <a:spLocks noGrp="1"/>
          </p:cNvSpPr>
          <p:nvPr>
            <p:ph type="subTitle" idx="1"/>
          </p:nvPr>
        </p:nvSpPr>
        <p:spPr/>
        <p:txBody>
          <a:bodyPr/>
          <a:lstStyle/>
          <a:p>
            <a:endParaRPr lang="en-IN" dirty="0"/>
          </a:p>
        </p:txBody>
      </p:sp>
      <p:pic>
        <p:nvPicPr>
          <p:cNvPr id="4" name="image3.png">
            <a:extLst>
              <a:ext uri="{FF2B5EF4-FFF2-40B4-BE49-F238E27FC236}">
                <a16:creationId xmlns:a16="http://schemas.microsoft.com/office/drawing/2014/main" id="{5B5ED9B8-5EA6-4598-8D5B-1BF849055EDD}"/>
              </a:ext>
            </a:extLst>
          </p:cNvPr>
          <p:cNvPicPr/>
          <p:nvPr/>
        </p:nvPicPr>
        <p:blipFill>
          <a:blip r:embed="rId2"/>
          <a:srcRect/>
          <a:stretch>
            <a:fillRect/>
          </a:stretch>
        </p:blipFill>
        <p:spPr>
          <a:xfrm>
            <a:off x="685943" y="2591810"/>
            <a:ext cx="3314700" cy="2209800"/>
          </a:xfrm>
          <a:prstGeom prst="rect">
            <a:avLst/>
          </a:prstGeom>
          <a:ln/>
        </p:spPr>
      </p:pic>
      <p:pic>
        <p:nvPicPr>
          <p:cNvPr id="5" name="Picture 4" descr="https://cdncontribute.geeksforgeeks.org/wp-content/uploads/network-GSM.jpg">
            <a:extLst>
              <a:ext uri="{FF2B5EF4-FFF2-40B4-BE49-F238E27FC236}">
                <a16:creationId xmlns:a16="http://schemas.microsoft.com/office/drawing/2014/main" id="{67DDA086-B5E0-445F-939B-E0A7B62EBD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38460" y="2183187"/>
            <a:ext cx="5919483" cy="3027045"/>
          </a:xfrm>
          <a:prstGeom prst="rect">
            <a:avLst/>
          </a:prstGeom>
          <a:noFill/>
          <a:ln>
            <a:noFill/>
          </a:ln>
        </p:spPr>
      </p:pic>
    </p:spTree>
    <p:extLst>
      <p:ext uri="{BB962C8B-B14F-4D97-AF65-F5344CB8AC3E}">
        <p14:creationId xmlns:p14="http://schemas.microsoft.com/office/powerpoint/2010/main" val="2534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A3AA19-9C1F-436B-989C-C3C9915D40EA}"/>
              </a:ext>
            </a:extLst>
          </p:cNvPr>
          <p:cNvSpPr>
            <a:spLocks noGrp="1"/>
          </p:cNvSpPr>
          <p:nvPr>
            <p:ph type="subTitle" idx="1"/>
          </p:nvPr>
        </p:nvSpPr>
        <p:spPr>
          <a:xfrm>
            <a:off x="554182" y="2262909"/>
            <a:ext cx="9022130" cy="4564466"/>
          </a:xfrm>
        </p:spPr>
        <p:txBody>
          <a:bodyPr/>
          <a:lstStyle/>
          <a:p>
            <a:pPr marL="514350" lvl="0" indent="-285750">
              <a:buFont typeface="Arial" panose="020B0604020202020204" pitchFamily="34" charset="0"/>
              <a:buChar char="•"/>
            </a:pPr>
            <a:r>
              <a:rPr lang="en-IN" b="1" u="sng" dirty="0"/>
              <a:t>Circuit Diagram and Explanation</a:t>
            </a:r>
            <a:endParaRPr lang="en-IN" u="sng" dirty="0"/>
          </a:p>
          <a:p>
            <a:pPr marL="514350" indent="-285750">
              <a:buFont typeface="Arial" panose="020B0604020202020204" pitchFamily="34" charset="0"/>
              <a:buChar char="•"/>
            </a:pPr>
            <a:r>
              <a:rPr lang="en-IN" dirty="0"/>
              <a:t> </a:t>
            </a:r>
          </a:p>
          <a:p>
            <a:pPr marL="514350" indent="-285750">
              <a:buFont typeface="Arial" panose="020B0604020202020204" pitchFamily="34" charset="0"/>
              <a:buChar char="•"/>
            </a:pPr>
            <a:r>
              <a:rPr lang="en-IN" dirty="0"/>
              <a:t>The RFID reader communicates with the Arduino through the SPI protocol and different Arduino boards have different SPI pins.</a:t>
            </a:r>
          </a:p>
          <a:p>
            <a:pPr marL="514350" indent="-285750">
              <a:buFont typeface="Arial" panose="020B0604020202020204" pitchFamily="34" charset="0"/>
              <a:buChar char="•"/>
            </a:pPr>
            <a:r>
              <a:rPr lang="en-IN" dirty="0"/>
              <a:t>To test if the RFID reader is working properly or not, upload the “</a:t>
            </a:r>
            <a:r>
              <a:rPr lang="en-IN" dirty="0" err="1"/>
              <a:t>dumpinfo</a:t>
            </a:r>
            <a:r>
              <a:rPr lang="en-IN" dirty="0"/>
              <a:t>” from the examples in the Arduino and see if it is showing the information of the tags on the serial monitor or not. If you are new to RFID, then follow this tutorial | </a:t>
            </a:r>
            <a:r>
              <a:rPr lang="en-IN" u="sng" dirty="0">
                <a:hlinkClick r:id="rId2"/>
              </a:rPr>
              <a:t>RFID basics and RFID module interfacing with Arduino</a:t>
            </a:r>
            <a:endParaRPr lang="en-IN" dirty="0"/>
          </a:p>
          <a:p>
            <a:pPr marL="514350" indent="-285750">
              <a:buFont typeface="Arial" panose="020B0604020202020204" pitchFamily="34" charset="0"/>
              <a:buChar char="•"/>
            </a:pPr>
            <a:r>
              <a:rPr lang="en-IN" dirty="0"/>
              <a:t>The I2C LCD communicates with the Arduino through the I2C protocol. Different Arduino boards have different I2C pins. The I2C pins on Arduino Uno and Arduino Nano are A4, A5.</a:t>
            </a:r>
          </a:p>
          <a:p>
            <a:pPr marL="514350" indent="-285750">
              <a:buFont typeface="Arial" panose="020B0604020202020204" pitchFamily="34" charset="0"/>
              <a:buChar char="•"/>
            </a:pPr>
            <a:r>
              <a:rPr lang="en-IN" dirty="0"/>
              <a:t>Next connect the keypad with Arduino. The 4X4 keypad has 8 connections but we don’t require the last column of keypad. We only require numbers for the password. So we won’t use the last pin of keypad which is for fourth column. You can also use 4X3 keypad instead of 4X4 keypad.</a:t>
            </a:r>
          </a:p>
          <a:p>
            <a:pPr marL="514350" indent="-285750">
              <a:buFont typeface="Arial" panose="020B0604020202020204" pitchFamily="34" charset="0"/>
              <a:buChar char="•"/>
            </a:pPr>
            <a:r>
              <a:rPr lang="en-IN" dirty="0"/>
              <a:t>For powering the SIM900 module, the recommended power to use is 5V, 2A but I have used the 5V, 1.5A power adapter and it worked fine.</a:t>
            </a:r>
          </a:p>
          <a:p>
            <a:pPr marL="514350" indent="-285750">
              <a:buFont typeface="Arial" panose="020B0604020202020204" pitchFamily="34" charset="0"/>
              <a:buChar char="•"/>
            </a:pPr>
            <a:r>
              <a:rPr lang="en-IN" dirty="0"/>
              <a:t>Once you have powered the SIM900 module, the power light will light up and on pressing the power key, the status led should light up and the </a:t>
            </a:r>
            <a:r>
              <a:rPr lang="en-IN" dirty="0" err="1"/>
              <a:t>netlight</a:t>
            </a:r>
            <a:r>
              <a:rPr lang="en-IN" dirty="0"/>
              <a:t> should start blinking. At this point, make a call from your mobile to the sim you have placed in the SIM900 module. If you are successful in making the call, then your sim is working properly with the SIM900 module.</a:t>
            </a:r>
          </a:p>
          <a:p>
            <a:pPr marL="514350" indent="-285750">
              <a:buFont typeface="Arial" panose="020B0604020202020204" pitchFamily="34" charset="0"/>
              <a:buChar char="•"/>
            </a:pPr>
            <a:r>
              <a:rPr lang="en-GB" dirty="0"/>
              <a:t> </a:t>
            </a:r>
            <a:endParaRPr lang="en-IN" dirty="0"/>
          </a:p>
          <a:p>
            <a:pPr marL="514350" indent="-285750">
              <a:buFont typeface="Arial" panose="020B0604020202020204" pitchFamily="34" charset="0"/>
              <a:buChar char="•"/>
            </a:pPr>
            <a:r>
              <a:rPr lang="en-GB" dirty="0"/>
              <a:t> </a:t>
            </a:r>
            <a:endParaRPr lang="en-IN" dirty="0"/>
          </a:p>
          <a:p>
            <a:pPr marL="5143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1424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4EC6-770F-467C-8AF9-935DDD1B7829}"/>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5DB0CC07-D0B3-48CA-A9B0-523BEC788CB4}"/>
              </a:ext>
            </a:extLst>
          </p:cNvPr>
          <p:cNvSpPr>
            <a:spLocks noGrp="1"/>
          </p:cNvSpPr>
          <p:nvPr>
            <p:ph type="subTitle" idx="1"/>
          </p:nvPr>
        </p:nvSpPr>
        <p:spPr/>
        <p:txBody>
          <a:bodyPr/>
          <a:lstStyle/>
          <a:p>
            <a:r>
              <a:rPr lang="en-IN" dirty="0"/>
              <a:t>Next connect the keypad with Arduino. The 4X4 keypad has 8 connections but we don’t require the last column of keypad. We only require numbers for the password. So we won’t use the last pin of keypad which is for fourth column. You can also use 4X3 keypad instead of 4X4 keypad.</a:t>
            </a:r>
          </a:p>
          <a:p>
            <a:r>
              <a:rPr lang="en-IN" dirty="0"/>
              <a:t>For powering the SIM900 module, the recommended power to use is 5V, 2A but I have used the 5V, 1.5A power adapter and it worked fine.</a:t>
            </a:r>
          </a:p>
          <a:p>
            <a:r>
              <a:rPr lang="en-IN" dirty="0"/>
              <a:t>Once you have powered the SIM900 module, the power light will light up and on pressing the power key, the status led should light up and the </a:t>
            </a:r>
            <a:r>
              <a:rPr lang="en-IN" dirty="0" err="1"/>
              <a:t>netlight</a:t>
            </a:r>
            <a:r>
              <a:rPr lang="en-IN" dirty="0"/>
              <a:t> should start blinking. At this point, make a call from your mobile to the sim you have placed in the SIM900 module. If you are successful in making the call, then your sim is working properly with the SIM900 module.</a:t>
            </a:r>
          </a:p>
          <a:p>
            <a:endParaRPr lang="en-IN" dirty="0"/>
          </a:p>
        </p:txBody>
      </p:sp>
    </p:spTree>
    <p:extLst>
      <p:ext uri="{BB962C8B-B14F-4D97-AF65-F5344CB8AC3E}">
        <p14:creationId xmlns:p14="http://schemas.microsoft.com/office/powerpoint/2010/main" val="273495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7BEC-6826-4923-8D65-282F9038F931}"/>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6C47FAEF-5B29-4B07-948B-77511AC9871F}"/>
              </a:ext>
            </a:extLst>
          </p:cNvPr>
          <p:cNvSpPr>
            <a:spLocks noGrp="1"/>
          </p:cNvSpPr>
          <p:nvPr>
            <p:ph type="subTitle" idx="1"/>
          </p:nvPr>
        </p:nvSpPr>
        <p:spPr>
          <a:xfrm>
            <a:off x="504000" y="1316099"/>
            <a:ext cx="9072000" cy="4384440"/>
          </a:xfrm>
        </p:spPr>
        <p:txBody>
          <a:bodyPr/>
          <a:lstStyle/>
          <a:p>
            <a:pPr lvl="0"/>
            <a:r>
              <a:rPr lang="en-GB" b="1" u="sng" dirty="0"/>
              <a:t>RESULT:</a:t>
            </a:r>
            <a:endParaRPr lang="en-IN" u="sng" dirty="0"/>
          </a:p>
          <a:p>
            <a:r>
              <a:rPr lang="en-GB" dirty="0"/>
              <a:t> </a:t>
            </a:r>
            <a:endParaRPr lang="en-IN" dirty="0"/>
          </a:p>
          <a:p>
            <a:r>
              <a:rPr lang="en-GB" dirty="0"/>
              <a:t>The system asks the user to scan the </a:t>
            </a:r>
            <a:r>
              <a:rPr lang="en-GB" dirty="0" err="1"/>
              <a:t>card.If</a:t>
            </a:r>
            <a:r>
              <a:rPr lang="en-GB" dirty="0"/>
              <a:t> its a wrong card, the buzzer makes the noise indicating that the card you are trying to access is an unauthorized card.</a:t>
            </a:r>
            <a:endParaRPr lang="en-IN" dirty="0"/>
          </a:p>
          <a:p>
            <a:r>
              <a:rPr lang="en-GB" dirty="0"/>
              <a:t>If its a authorized card, then it displays “Card Accepted”, and asks the user to enter the password on keypad.</a:t>
            </a:r>
            <a:endParaRPr lang="en-IN" dirty="0"/>
          </a:p>
          <a:p>
            <a:r>
              <a:rPr lang="en-GB" dirty="0"/>
              <a:t>If password is wrong, buzzer is turned </a:t>
            </a:r>
            <a:r>
              <a:rPr lang="en-GB" dirty="0" err="1"/>
              <a:t>ON.Else</a:t>
            </a:r>
            <a:r>
              <a:rPr lang="en-GB" dirty="0"/>
              <a:t> it shows “password accepted” and the servo motor rotates opening the door.</a:t>
            </a:r>
            <a:endParaRPr lang="en-IN" dirty="0"/>
          </a:p>
          <a:p>
            <a:r>
              <a:rPr lang="en-GB" dirty="0"/>
              <a:t>The door is open for a while and then the motor comes back to its initial position.</a:t>
            </a:r>
            <a:endParaRPr lang="en-IN" dirty="0"/>
          </a:p>
          <a:p>
            <a:r>
              <a:rPr lang="en-GB" dirty="0"/>
              <a:t>If there is a wrong access, the GSM technology used sends a message to the users mobile, informing that someone is trying to access their security system</a:t>
            </a:r>
            <a:endParaRPr lang="en-IN" dirty="0"/>
          </a:p>
          <a:p>
            <a:r>
              <a:rPr lang="en-GB" dirty="0"/>
              <a:t> </a:t>
            </a:r>
            <a:endParaRPr lang="en-IN" dirty="0"/>
          </a:p>
          <a:p>
            <a:r>
              <a:rPr lang="en-GB" dirty="0"/>
              <a:t> </a:t>
            </a:r>
            <a:endParaRPr lang="en-IN" dirty="0"/>
          </a:p>
          <a:p>
            <a:r>
              <a:rPr lang="en-GB" dirty="0"/>
              <a:t>.</a:t>
            </a:r>
            <a:endParaRPr lang="en-IN" dirty="0"/>
          </a:p>
          <a:p>
            <a:endParaRPr lang="en-IN" dirty="0"/>
          </a:p>
        </p:txBody>
      </p:sp>
      <p:pic>
        <p:nvPicPr>
          <p:cNvPr id="4" name="image2.png">
            <a:extLst>
              <a:ext uri="{FF2B5EF4-FFF2-40B4-BE49-F238E27FC236}">
                <a16:creationId xmlns:a16="http://schemas.microsoft.com/office/drawing/2014/main" id="{4106444B-CE8A-4708-A03D-22A2F34A1756}"/>
              </a:ext>
            </a:extLst>
          </p:cNvPr>
          <p:cNvPicPr/>
          <p:nvPr/>
        </p:nvPicPr>
        <p:blipFill>
          <a:blip r:embed="rId2"/>
          <a:srcRect/>
          <a:stretch>
            <a:fillRect/>
          </a:stretch>
        </p:blipFill>
        <p:spPr>
          <a:xfrm>
            <a:off x="504000" y="4867825"/>
            <a:ext cx="4571280" cy="2390530"/>
          </a:xfrm>
          <a:prstGeom prst="rect">
            <a:avLst/>
          </a:prstGeom>
          <a:ln/>
        </p:spPr>
      </p:pic>
    </p:spTree>
    <p:extLst>
      <p:ext uri="{BB962C8B-B14F-4D97-AF65-F5344CB8AC3E}">
        <p14:creationId xmlns:p14="http://schemas.microsoft.com/office/powerpoint/2010/main" val="190353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179A25-E51E-4B3B-BBA9-A313D2477FC0}"/>
              </a:ext>
            </a:extLst>
          </p:cNvPr>
          <p:cNvSpPr>
            <a:spLocks noGrp="1"/>
          </p:cNvSpPr>
          <p:nvPr>
            <p:ph type="subTitle" idx="1"/>
          </p:nvPr>
        </p:nvSpPr>
        <p:spPr>
          <a:xfrm>
            <a:off x="504312" y="1547007"/>
            <a:ext cx="9072000" cy="5047756"/>
          </a:xfrm>
        </p:spPr>
        <p:txBody>
          <a:bodyPr/>
          <a:lstStyle/>
          <a:p>
            <a:pPr lvl="0"/>
            <a:r>
              <a:rPr lang="en-GB" b="1" u="sng" dirty="0"/>
              <a:t>FOR WRONG PASSWORDS AND WRONG CARDS:</a:t>
            </a:r>
            <a:endParaRPr lang="en-IN" u="sng" dirty="0"/>
          </a:p>
          <a:p>
            <a:r>
              <a:rPr lang="en-GB" b="1" dirty="0"/>
              <a:t> </a:t>
            </a:r>
            <a:endParaRPr lang="en-IN" dirty="0"/>
          </a:p>
          <a:p>
            <a:pPr marL="514350" indent="-285750">
              <a:buFont typeface="Arial" panose="020B0604020202020204" pitchFamily="34" charset="0"/>
              <a:buChar char="•"/>
            </a:pPr>
            <a:r>
              <a:rPr lang="en-GB" dirty="0"/>
              <a:t>As shown in the figure 1, the </a:t>
            </a:r>
            <a:r>
              <a:rPr lang="en-GB" dirty="0" err="1"/>
              <a:t>lcd</a:t>
            </a:r>
            <a:r>
              <a:rPr lang="en-GB" dirty="0"/>
              <a:t> shows “Access Denied” as we have given the wrong card.            Figure 2 shows “wrong password” as we tried accessing by entering a wrong password.</a:t>
            </a:r>
            <a:endParaRPr lang="en-IN" dirty="0"/>
          </a:p>
          <a:p>
            <a:pPr marL="514350" indent="-285750">
              <a:buFont typeface="Arial" panose="020B0604020202020204" pitchFamily="34" charset="0"/>
              <a:buChar char="•"/>
            </a:pPr>
            <a:r>
              <a:rPr lang="en-GB" dirty="0"/>
              <a:t> </a:t>
            </a:r>
            <a:endParaRPr lang="en-IN" dirty="0"/>
          </a:p>
          <a:p>
            <a:pPr marL="514350" indent="-285750">
              <a:buFont typeface="Arial" panose="020B0604020202020204" pitchFamily="34" charset="0"/>
              <a:buChar char="•"/>
            </a:pPr>
            <a:r>
              <a:rPr lang="en-GB" dirty="0"/>
              <a:t>figure (3)	</a:t>
            </a:r>
            <a:endParaRPr lang="en-IN" dirty="0"/>
          </a:p>
          <a:p>
            <a:pPr marL="514350" indent="-285750">
              <a:buFont typeface="Arial" panose="020B0604020202020204" pitchFamily="34" charset="0"/>
              <a:buChar char="•"/>
            </a:pPr>
            <a:r>
              <a:rPr lang="en-GB" dirty="0"/>
              <a:t>In this project, we have inserted a sim card into the GSM module we used. The users mobile  number gets stored in that sim. So whenever there is a breach, the sim gets turned ON and send a message to the user. The message is as shown in figure (3). </a:t>
            </a:r>
            <a:endParaRPr lang="en-IN" dirty="0"/>
          </a:p>
          <a:p>
            <a:pPr marL="514350" indent="-285750">
              <a:buFont typeface="Arial" panose="020B0604020202020204" pitchFamily="34" charset="0"/>
              <a:buChar char="•"/>
            </a:pPr>
            <a:r>
              <a:rPr lang="en-GB" dirty="0"/>
              <a:t>Controlling with the help of GSM module:</a:t>
            </a:r>
            <a:endParaRPr lang="en-IN" dirty="0"/>
          </a:p>
          <a:p>
            <a:pPr marL="514350" indent="-285750">
              <a:buFont typeface="Arial" panose="020B0604020202020204" pitchFamily="34" charset="0"/>
              <a:buChar char="•"/>
            </a:pPr>
            <a:r>
              <a:rPr lang="en-GB" dirty="0"/>
              <a:t>One way of using GSM module is to receive message when there is a breach in security system</a:t>
            </a:r>
            <a:endParaRPr lang="en-IN" dirty="0"/>
          </a:p>
          <a:p>
            <a:pPr marL="514350" indent="-285750">
              <a:buFont typeface="Arial" panose="020B0604020202020204" pitchFamily="34" charset="0"/>
              <a:buChar char="•"/>
            </a:pPr>
            <a:r>
              <a:rPr lang="en-GB" dirty="0"/>
              <a:t>But we can also wirelessly control the lock with the help of GSM</a:t>
            </a:r>
            <a:endParaRPr lang="en-IN" dirty="0"/>
          </a:p>
          <a:p>
            <a:pPr marL="514350" indent="-285750">
              <a:buFont typeface="Arial" panose="020B0604020202020204" pitchFamily="34" charset="0"/>
              <a:buChar char="•"/>
            </a:pPr>
            <a:r>
              <a:rPr lang="en-GB" dirty="0"/>
              <a:t>On sending open GSM receives the message and  opens the door</a:t>
            </a:r>
            <a:endParaRPr lang="en-IN" dirty="0"/>
          </a:p>
          <a:p>
            <a:pPr marL="514350" indent="-285750">
              <a:buFont typeface="Arial" panose="020B0604020202020204" pitchFamily="34" charset="0"/>
              <a:buChar char="•"/>
            </a:pPr>
            <a:r>
              <a:rPr lang="en-GB" dirty="0"/>
              <a:t>On sending close the door can be locked</a:t>
            </a:r>
            <a:endParaRPr lang="en-IN" dirty="0"/>
          </a:p>
          <a:p>
            <a:pPr marL="514350" indent="-285750">
              <a:buFont typeface="Arial" panose="020B0604020202020204" pitchFamily="34" charset="0"/>
              <a:buChar char="•"/>
            </a:pPr>
            <a:r>
              <a:rPr lang="en-GB" dirty="0"/>
              <a:t>When a wrong </a:t>
            </a:r>
            <a:r>
              <a:rPr lang="en-GB" dirty="0" err="1"/>
              <a:t>rfid</a:t>
            </a:r>
            <a:r>
              <a:rPr lang="en-GB" dirty="0"/>
              <a:t> card is used then it sends a message</a:t>
            </a:r>
            <a:endParaRPr lang="en-IN" dirty="0"/>
          </a:p>
          <a:p>
            <a:pPr marL="514350" indent="-285750">
              <a:buFont typeface="Arial" panose="020B0604020202020204" pitchFamily="34" charset="0"/>
              <a:buChar char="•"/>
            </a:pPr>
            <a:r>
              <a:rPr lang="en-GB" dirty="0"/>
              <a:t>By sending halt message the system will be locked and </a:t>
            </a:r>
            <a:r>
              <a:rPr lang="en-GB" dirty="0" err="1"/>
              <a:t>and</a:t>
            </a:r>
            <a:r>
              <a:rPr lang="en-GB" dirty="0"/>
              <a:t> can be unlocked by entering the password only.</a:t>
            </a:r>
            <a:endParaRPr lang="en-IN" dirty="0"/>
          </a:p>
          <a:p>
            <a:endParaRPr lang="en-IN" dirty="0"/>
          </a:p>
        </p:txBody>
      </p:sp>
    </p:spTree>
    <p:extLst>
      <p:ext uri="{BB962C8B-B14F-4D97-AF65-F5344CB8AC3E}">
        <p14:creationId xmlns:p14="http://schemas.microsoft.com/office/powerpoint/2010/main" val="3611040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7A9E-739F-4870-980E-E0AE8712DBAE}"/>
              </a:ext>
            </a:extLst>
          </p:cNvPr>
          <p:cNvSpPr>
            <a:spLocks noGrp="1"/>
          </p:cNvSpPr>
          <p:nvPr>
            <p:ph type="title"/>
          </p:nvPr>
        </p:nvSpPr>
        <p:spPr/>
        <p:txBody>
          <a:bodyPr/>
          <a:lstStyle/>
          <a:p>
            <a:r>
              <a:rPr lang="en-IN" dirty="0"/>
              <a:t>		OUTPUT IN LCD AND THE GIVEN MOBILE</a:t>
            </a:r>
          </a:p>
        </p:txBody>
      </p:sp>
      <p:pic>
        <p:nvPicPr>
          <p:cNvPr id="2051" name="image1.png">
            <a:extLst>
              <a:ext uri="{FF2B5EF4-FFF2-40B4-BE49-F238E27FC236}">
                <a16:creationId xmlns:a16="http://schemas.microsoft.com/office/drawing/2014/main" id="{DEAF9F55-42A6-4F66-A2BF-415326922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053" y="1695017"/>
            <a:ext cx="3322638" cy="17367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10.png">
            <a:extLst>
              <a:ext uri="{FF2B5EF4-FFF2-40B4-BE49-F238E27FC236}">
                <a16:creationId xmlns:a16="http://schemas.microsoft.com/office/drawing/2014/main" id="{C9ABE8DE-838A-4320-B19B-44E1BAC0C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092" y="4005754"/>
            <a:ext cx="3542254" cy="14700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9.png">
            <a:extLst>
              <a:ext uri="{FF2B5EF4-FFF2-40B4-BE49-F238E27FC236}">
                <a16:creationId xmlns:a16="http://schemas.microsoft.com/office/drawing/2014/main" id="{8C3866EE-1CCF-4F30-AE23-DD0D1A959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684" y="1576984"/>
            <a:ext cx="3672898" cy="53167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BC4E8E1B-04EB-4717-BB4B-B6EAC76B3E7E}"/>
              </a:ext>
            </a:extLst>
          </p:cNvPr>
          <p:cNvSpPr>
            <a:spLocks noChangeArrowheads="1"/>
          </p:cNvSpPr>
          <p:nvPr/>
        </p:nvSpPr>
        <p:spPr bwMode="auto">
          <a:xfrm>
            <a:off x="2161309" y="369455"/>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6">
            <a:extLst>
              <a:ext uri="{FF2B5EF4-FFF2-40B4-BE49-F238E27FC236}">
                <a16:creationId xmlns:a16="http://schemas.microsoft.com/office/drawing/2014/main" id="{04E8E84D-D816-4185-95EB-91815004199B}"/>
              </a:ext>
            </a:extLst>
          </p:cNvPr>
          <p:cNvSpPr>
            <a:spLocks noChangeArrowheads="1"/>
          </p:cNvSpPr>
          <p:nvPr/>
        </p:nvSpPr>
        <p:spPr bwMode="auto">
          <a:xfrm>
            <a:off x="2161309" y="403340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3A3A3A"/>
                </a:solidFill>
                <a:effectLst/>
                <a:latin typeface="Arial" panose="020B0604020202020204" pitchFamily="34" charset="0"/>
                <a:ea typeface="Arial" panose="020B0604020202020204" pitchFamily="34" charset="0"/>
              </a:rPr>
              <a:t>	</a:t>
            </a:r>
            <a:endParaRPr kumimoji="0" lang="en-GB" altLang="en-US" sz="600" b="0" i="0" u="none" strike="noStrike" cap="none" normalizeH="0" baseline="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3A3A3A"/>
                </a:solidFill>
                <a:effectLst/>
                <a:latin typeface="Arial" panose="020B0604020202020204" pitchFamily="34" charset="0"/>
                <a:ea typeface="Arial" panose="020B0604020202020204" pitchFamily="34" charset="0"/>
              </a:rPr>
              <a:t>figure (2)</a:t>
            </a:r>
            <a:endParaRPr kumimoji="0" lang="en-GB" altLang="en-US" sz="600" b="0" i="0" u="none" strike="noStrike" cap="none" normalizeH="0" baseline="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7A7FA455-B3EA-4025-8129-360F421C35BC}"/>
              </a:ext>
            </a:extLst>
          </p:cNvPr>
          <p:cNvSpPr>
            <a:spLocks noChangeArrowheads="1"/>
          </p:cNvSpPr>
          <p:nvPr/>
        </p:nvSpPr>
        <p:spPr bwMode="auto">
          <a:xfrm>
            <a:off x="2161309" y="738620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3A3A3A"/>
                </a:solidFill>
                <a:effectLst/>
                <a:latin typeface="Arial" panose="020B0604020202020204" pitchFamily="34" charset="0"/>
                <a:ea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261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D0B4-56BC-4674-AE92-ECEB4A696E49}"/>
              </a:ext>
            </a:extLst>
          </p:cNvPr>
          <p:cNvSpPr>
            <a:spLocks noGrp="1"/>
          </p:cNvSpPr>
          <p:nvPr>
            <p:ph type="title"/>
          </p:nvPr>
        </p:nvSpPr>
        <p:spPr/>
        <p:txBody>
          <a:bodyPr/>
          <a:lstStyle/>
          <a:p>
            <a:r>
              <a:rPr lang="en-GB" b="1" u="sng" dirty="0"/>
              <a:t>  </a:t>
            </a:r>
            <a:r>
              <a:rPr lang="en-GB" b="1" dirty="0"/>
              <a:t>		FUTURE SCOPE:</a:t>
            </a:r>
            <a:br>
              <a:rPr lang="en-IN" dirty="0"/>
            </a:br>
            <a:endParaRPr lang="en-IN" dirty="0"/>
          </a:p>
        </p:txBody>
      </p:sp>
      <p:sp>
        <p:nvSpPr>
          <p:cNvPr id="3" name="Subtitle 2">
            <a:extLst>
              <a:ext uri="{FF2B5EF4-FFF2-40B4-BE49-F238E27FC236}">
                <a16:creationId xmlns:a16="http://schemas.microsoft.com/office/drawing/2014/main" id="{69190E53-6DD6-4B16-9EF5-B539949F40C8}"/>
              </a:ext>
            </a:extLst>
          </p:cNvPr>
          <p:cNvSpPr>
            <a:spLocks noGrp="1"/>
          </p:cNvSpPr>
          <p:nvPr>
            <p:ph type="subTitle" idx="1"/>
          </p:nvPr>
        </p:nvSpPr>
        <p:spPr>
          <a:xfrm>
            <a:off x="504000" y="1824098"/>
            <a:ext cx="9072000" cy="4384440"/>
          </a:xfrm>
        </p:spPr>
        <p:txBody>
          <a:bodyPr/>
          <a:lstStyle/>
          <a:p>
            <a:pPr marL="514350" indent="-285750">
              <a:buFont typeface="Arial" panose="020B0604020202020204" pitchFamily="34" charset="0"/>
              <a:buChar char="•"/>
            </a:pPr>
            <a:r>
              <a:rPr lang="en-GB" dirty="0"/>
              <a:t>Our project give a good idea about the type of security system we are focusing on in this </a:t>
            </a:r>
            <a:r>
              <a:rPr lang="en-GB" dirty="0" err="1"/>
              <a:t>subject.This</a:t>
            </a:r>
            <a:r>
              <a:rPr lang="en-GB" dirty="0"/>
              <a:t> can be made even better by implementing new technologies like IRIS detection or Face </a:t>
            </a:r>
            <a:r>
              <a:rPr lang="en-GB" dirty="0" err="1"/>
              <a:t>recognition.This</a:t>
            </a:r>
            <a:r>
              <a:rPr lang="en-GB" dirty="0"/>
              <a:t> will make the system even more advanced and highly protected. Fingerprint scanner is also a good way of security </a:t>
            </a:r>
            <a:r>
              <a:rPr lang="en-GB" dirty="0" err="1"/>
              <a:t>system.Making</a:t>
            </a:r>
            <a:r>
              <a:rPr lang="en-GB" dirty="0"/>
              <a:t> the system advanced, we can use mobile to unlock the door by sending a message to the GSM module.</a:t>
            </a:r>
            <a:endParaRPr lang="en-IN" dirty="0"/>
          </a:p>
          <a:p>
            <a:pPr marL="514350" indent="-285750">
              <a:buFont typeface="Arial" panose="020B0604020202020204" pitchFamily="34" charset="0"/>
              <a:buChar char="•"/>
            </a:pPr>
            <a:r>
              <a:rPr lang="en-GB" dirty="0"/>
              <a:t> </a:t>
            </a:r>
            <a:endParaRPr lang="en-IN" dirty="0"/>
          </a:p>
          <a:p>
            <a:pPr marL="514350" indent="-285750">
              <a:buFont typeface="Arial" panose="020B0604020202020204" pitchFamily="34" charset="0"/>
              <a:buChar char="•"/>
            </a:pPr>
            <a:r>
              <a:rPr lang="en-GB" dirty="0"/>
              <a:t>Analysts have been predicting an explosion of RFID adoption for the past decade; the market, however, has grown slowly and steadily. A </a:t>
            </a:r>
            <a:r>
              <a:rPr lang="en-GB" u="sng" dirty="0">
                <a:hlinkClick r:id="rId2"/>
              </a:rPr>
              <a:t>Research and Markets report</a:t>
            </a:r>
            <a:r>
              <a:rPr lang="en-GB" dirty="0"/>
              <a:t>, though, forecasts global sourcing of RFID tags to have a compound annual growth rate of 22.4% through 2018. Yet another </a:t>
            </a:r>
            <a:r>
              <a:rPr lang="en-GB" u="sng" dirty="0">
                <a:hlinkClick r:id="rId3"/>
              </a:rPr>
              <a:t>report</a:t>
            </a:r>
            <a:r>
              <a:rPr lang="en-GB" dirty="0"/>
              <a:t> puts the smart label market at $10 billion by 2020.</a:t>
            </a:r>
            <a:endParaRPr lang="en-IN" dirty="0"/>
          </a:p>
          <a:p>
            <a:pPr marL="514350" indent="-285750">
              <a:buFont typeface="Arial" panose="020B0604020202020204" pitchFamily="34" charset="0"/>
              <a:buChar char="•"/>
            </a:pPr>
            <a:r>
              <a:rPr lang="en-GB" dirty="0"/>
              <a:t> </a:t>
            </a:r>
            <a:endParaRPr lang="en-IN" dirty="0"/>
          </a:p>
          <a:p>
            <a:pPr marL="5143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5350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5"/>
          <p:cNvSpPr/>
          <p:nvPr/>
        </p:nvSpPr>
        <p:spPr>
          <a:xfrm>
            <a:off x="395640" y="128160"/>
            <a:ext cx="9288360" cy="112068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199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9C227A3F-8C2B-43F3-A6D3-33E3D0A3B0EA}"/>
              </a:ext>
            </a:extLst>
          </p:cNvPr>
          <p:cNvSpPr txBox="1"/>
          <p:nvPr/>
        </p:nvSpPr>
        <p:spPr>
          <a:xfrm>
            <a:off x="668594" y="1484671"/>
            <a:ext cx="9015406" cy="5693866"/>
          </a:xfrm>
          <a:prstGeom prst="rect">
            <a:avLst/>
          </a:prstGeom>
          <a:noFill/>
        </p:spPr>
        <p:txBody>
          <a:bodyPr wrap="square" rtlCol="0">
            <a:spAutoFit/>
          </a:bodyPr>
          <a:lstStyle/>
          <a:p>
            <a:pPr algn="ctr"/>
            <a:r>
              <a:rPr lang="en-IN" sz="2800" b="1" u="sng" dirty="0"/>
              <a:t>INTRODUCTION</a:t>
            </a:r>
          </a:p>
          <a:p>
            <a:pPr algn="ctr"/>
            <a:endParaRPr lang="en-IN" sz="2800" b="1" u="sng" dirty="0"/>
          </a:p>
          <a:p>
            <a:pPr marL="285750" indent="-285750">
              <a:buFont typeface="Arial" panose="020B0604020202020204" pitchFamily="34" charset="0"/>
              <a:buChar char="•"/>
            </a:pPr>
            <a:r>
              <a:rPr lang="en-IN" sz="2400" dirty="0">
                <a:latin typeface="Bembo" panose="020B0604020202020204" pitchFamily="18" charset="0"/>
                <a:cs typeface="AngsanaUPC" panose="020B0502040204020203" pitchFamily="18" charset="-34"/>
              </a:rPr>
              <a:t>On scanning the wrong tag or on entering the wrong password, it will send us an alert.</a:t>
            </a:r>
          </a:p>
          <a:p>
            <a:pPr marL="285750" indent="-285750">
              <a:buFont typeface="Arial" panose="020B0604020202020204" pitchFamily="34" charset="0"/>
              <a:buChar char="•"/>
            </a:pPr>
            <a:endParaRPr lang="en-IN" sz="2400" dirty="0">
              <a:latin typeface="Bembo" panose="020B0604020202020204" pitchFamily="18" charset="0"/>
              <a:cs typeface="AngsanaUPC" panose="020B0502040204020203" pitchFamily="18" charset="-34"/>
            </a:endParaRPr>
          </a:p>
          <a:p>
            <a:pPr marL="285750" indent="-285750">
              <a:buFont typeface="Arial" panose="020B0604020202020204" pitchFamily="34" charset="0"/>
              <a:buChar char="•"/>
            </a:pPr>
            <a:r>
              <a:rPr lang="en-IN" sz="2400" dirty="0">
                <a:latin typeface="Bembo" panose="020B0604020202020204" pitchFamily="18" charset="0"/>
                <a:cs typeface="AngsanaUPC" panose="020B0502040204020203" pitchFamily="18" charset="-34"/>
              </a:rPr>
              <a:t>On scanning the right tag and on entering the right password, it will send us a confirmation message that the door has opened.</a:t>
            </a:r>
          </a:p>
          <a:p>
            <a:pPr marL="285750" indent="-285750">
              <a:buFont typeface="Arial" panose="020B0604020202020204" pitchFamily="34" charset="0"/>
              <a:buChar char="•"/>
            </a:pPr>
            <a:endParaRPr lang="en-IN" sz="2400" dirty="0">
              <a:latin typeface="Bembo" panose="020B0604020202020204" pitchFamily="18" charset="0"/>
              <a:cs typeface="AngsanaUPC" panose="020B0502040204020203" pitchFamily="18" charset="-34"/>
            </a:endParaRPr>
          </a:p>
          <a:p>
            <a:pPr marL="285750" indent="-285750">
              <a:buFont typeface="Arial" panose="020B0604020202020204" pitchFamily="34" charset="0"/>
              <a:buChar char="•"/>
            </a:pPr>
            <a:r>
              <a:rPr lang="en-IN" sz="2400" dirty="0">
                <a:latin typeface="Bembo" panose="020B0604020202020204" pitchFamily="18" charset="0"/>
                <a:cs typeface="AngsanaUPC" panose="020B0502040204020203" pitchFamily="18" charset="-34"/>
              </a:rPr>
              <a:t>You can halt the system by sending ‘close’ message to Arduino and it will only go back to normal mode when you will send the ‘open’ message to Arduino. During halt time, it won’t scan any tags and it will only look for messages.</a:t>
            </a:r>
          </a:p>
          <a:p>
            <a:pPr marL="285750" indent="-285750">
              <a:buFont typeface="Arial" panose="020B0604020202020204" pitchFamily="34" charset="0"/>
              <a:buChar char="•"/>
            </a:pPr>
            <a:endParaRPr lang="en-IN" sz="2400" dirty="0">
              <a:latin typeface="Bembo" panose="020B0604020202020204" pitchFamily="18" charset="0"/>
              <a:cs typeface="AngsanaUPC" panose="020B0502040204020203" pitchFamily="18" charset="-34"/>
            </a:endParaRPr>
          </a:p>
          <a:p>
            <a:pPr marL="285750" indent="-285750">
              <a:buFont typeface="Arial" panose="020B0604020202020204" pitchFamily="34" charset="0"/>
              <a:buChar char="•"/>
            </a:pPr>
            <a:r>
              <a:rPr lang="en-IN" sz="2400" dirty="0">
                <a:latin typeface="Bembo" panose="020B0604020202020204" pitchFamily="18" charset="0"/>
                <a:cs typeface="AngsanaUPC" panose="020B0502040204020203" pitchFamily="18" charset="-34"/>
              </a:rPr>
              <a:t>You can also open the door by sending message to Arduino.</a:t>
            </a:r>
          </a:p>
          <a:p>
            <a:pPr marL="342900" indent="-342900">
              <a:buFont typeface="Wingdings" panose="05000000000000000000" pitchFamily="2" charset="2"/>
              <a:buChar char="v"/>
            </a:pPr>
            <a:endParaRPr lang="en-IN" sz="2000" b="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D8C8-72CA-412B-96D1-3CAC03D86D4B}"/>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DB39F932-5138-4450-8BC2-8D8B53FBDECA}"/>
              </a:ext>
            </a:extLst>
          </p:cNvPr>
          <p:cNvSpPr>
            <a:spLocks noGrp="1"/>
          </p:cNvSpPr>
          <p:nvPr>
            <p:ph type="subTitle" idx="1"/>
          </p:nvPr>
        </p:nvSpPr>
        <p:spPr/>
        <p:txBody>
          <a:bodyPr/>
          <a:lstStyle/>
          <a:p>
            <a:pPr lvl="0"/>
            <a:r>
              <a:rPr lang="en-IN" sz="2800" b="1" u="sng" dirty="0"/>
              <a:t> </a:t>
            </a:r>
            <a:r>
              <a:rPr lang="en-GB" sz="2800" b="1" u="sng" dirty="0"/>
              <a:t>CONCLUSION:</a:t>
            </a:r>
            <a:endParaRPr lang="en-IN" sz="2800" u="sng" dirty="0"/>
          </a:p>
          <a:p>
            <a:pPr marL="685800" indent="-457200">
              <a:buFont typeface="Arial" panose="020B0604020202020204" pitchFamily="34" charset="0"/>
              <a:buChar char="•"/>
            </a:pPr>
            <a:r>
              <a:rPr lang="en-GB" sz="2800" dirty="0"/>
              <a:t>We understand the need of electronic security systems.</a:t>
            </a:r>
            <a:endParaRPr lang="en-IN" sz="2800" dirty="0"/>
          </a:p>
          <a:p>
            <a:pPr marL="685800" indent="-457200">
              <a:buFont typeface="Arial" panose="020B0604020202020204" pitchFamily="34" charset="0"/>
              <a:buChar char="•"/>
            </a:pPr>
            <a:r>
              <a:rPr lang="en-GB" sz="2800" dirty="0"/>
              <a:t>We also understand how RFID is a cheap and efficient way of providing security to your home or office doors.</a:t>
            </a:r>
            <a:endParaRPr lang="en-IN" sz="2800" dirty="0"/>
          </a:p>
          <a:p>
            <a:pPr marL="685800" indent="-457200">
              <a:buFont typeface="Arial" panose="020B0604020202020204" pitchFamily="34" charset="0"/>
              <a:buChar char="•"/>
            </a:pPr>
            <a:r>
              <a:rPr lang="en-GB" sz="2800" dirty="0"/>
              <a:t>This type of system </a:t>
            </a:r>
            <a:r>
              <a:rPr lang="en-GB" sz="2800" dirty="0" err="1"/>
              <a:t>fulfills</a:t>
            </a:r>
            <a:r>
              <a:rPr lang="en-GB" sz="2800" dirty="0"/>
              <a:t> the need of secure and easily operable security systems.</a:t>
            </a:r>
            <a:endParaRPr lang="en-IN" sz="2800" dirty="0"/>
          </a:p>
          <a:p>
            <a:pPr marL="685800" indent="-457200">
              <a:buFont typeface="Arial" panose="020B0604020202020204" pitchFamily="34" charset="0"/>
              <a:buChar char="•"/>
            </a:pPr>
            <a:r>
              <a:rPr lang="en-GB" sz="2800" b="1" dirty="0"/>
              <a:t> </a:t>
            </a:r>
            <a:endParaRPr lang="en-IN" sz="2800" dirty="0"/>
          </a:p>
          <a:p>
            <a:endParaRPr lang="en-IN" sz="2800" dirty="0"/>
          </a:p>
        </p:txBody>
      </p:sp>
    </p:spTree>
    <p:extLst>
      <p:ext uri="{BB962C8B-B14F-4D97-AF65-F5344CB8AC3E}">
        <p14:creationId xmlns:p14="http://schemas.microsoft.com/office/powerpoint/2010/main" val="8099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6"/>
          <p:cNvSpPr/>
          <p:nvPr/>
        </p:nvSpPr>
        <p:spPr>
          <a:xfrm>
            <a:off x="395640" y="128160"/>
            <a:ext cx="9288360" cy="11206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6"/>
          <p:cNvSpPr/>
          <p:nvPr/>
        </p:nvSpPr>
        <p:spPr>
          <a:xfrm>
            <a:off x="395650" y="1248850"/>
            <a:ext cx="9288300" cy="503396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4000" u="sng" dirty="0">
                <a:solidFill>
                  <a:schemeClr val="dk1"/>
                </a:solidFill>
              </a:rPr>
              <a:t>LITERATURE:</a:t>
            </a:r>
            <a:endParaRPr sz="4000" u="sng" dirty="0">
              <a:solidFill>
                <a:schemeClr val="dk1"/>
              </a:solidFill>
            </a:endParaRPr>
          </a:p>
          <a:p>
            <a:pPr marL="0" marR="0" lvl="0" indent="0" algn="l" rtl="0">
              <a:lnSpc>
                <a:spcPct val="100000"/>
              </a:lnSpc>
              <a:spcBef>
                <a:spcPts val="0"/>
              </a:spcBef>
              <a:spcAft>
                <a:spcPts val="0"/>
              </a:spcAft>
              <a:buNone/>
            </a:pPr>
            <a:endParaRPr sz="2000" dirty="0">
              <a:solidFill>
                <a:schemeClr val="dk1"/>
              </a:solidFill>
            </a:endParaRPr>
          </a:p>
          <a:p>
            <a:pPr marL="457200" marR="0" lvl="0" indent="-342900" algn="l" rtl="0">
              <a:lnSpc>
                <a:spcPct val="100000"/>
              </a:lnSpc>
              <a:spcBef>
                <a:spcPts val="0"/>
              </a:spcBef>
              <a:spcAft>
                <a:spcPts val="0"/>
              </a:spcAft>
              <a:buClr>
                <a:schemeClr val="dk1"/>
              </a:buClr>
              <a:buSzPts val="1800"/>
              <a:buAutoNum type="arabicPeriod"/>
            </a:pPr>
            <a:r>
              <a:rPr lang="en-IN" sz="2000" u="sng" dirty="0">
                <a:solidFill>
                  <a:schemeClr val="hlink"/>
                </a:solidFill>
                <a:hlinkClick r:id="rId3"/>
              </a:rPr>
              <a:t>https://www.elprocus.com/rfid-basic-introduction-simple-application/</a:t>
            </a:r>
            <a:r>
              <a:rPr lang="en-IN" sz="2000" dirty="0">
                <a:solidFill>
                  <a:schemeClr val="dk1"/>
                </a:solidFill>
              </a:rPr>
              <a:t>     (RFID WORKING)</a:t>
            </a:r>
          </a:p>
          <a:p>
            <a:pPr marL="457200" marR="0" lvl="0" indent="-342900" algn="l" rtl="0">
              <a:lnSpc>
                <a:spcPct val="100000"/>
              </a:lnSpc>
              <a:spcBef>
                <a:spcPts val="0"/>
              </a:spcBef>
              <a:spcAft>
                <a:spcPts val="0"/>
              </a:spcAft>
              <a:buClr>
                <a:schemeClr val="dk1"/>
              </a:buClr>
              <a:buSzPts val="1800"/>
              <a:buAutoNum type="arabicPeriod"/>
            </a:pPr>
            <a:endParaRPr sz="2000" dirty="0">
              <a:solidFill>
                <a:schemeClr val="dk1"/>
              </a:solidFill>
            </a:endParaRPr>
          </a:p>
          <a:p>
            <a:pPr marL="457200" marR="0" lvl="0" indent="-342900" algn="l" rtl="0">
              <a:lnSpc>
                <a:spcPct val="100000"/>
              </a:lnSpc>
              <a:spcBef>
                <a:spcPts val="0"/>
              </a:spcBef>
              <a:spcAft>
                <a:spcPts val="0"/>
              </a:spcAft>
              <a:buClr>
                <a:schemeClr val="dk1"/>
              </a:buClr>
              <a:buSzPts val="1800"/>
              <a:buAutoNum type="arabicPeriod"/>
            </a:pPr>
            <a:r>
              <a:rPr lang="en-IN" sz="2000" u="sng" dirty="0">
                <a:solidFill>
                  <a:schemeClr val="hlink"/>
                </a:solidFill>
                <a:hlinkClick r:id="rId4"/>
              </a:rPr>
              <a:t>https://www.electronicwings.com/arduino/4x4-keypad-interfacing-with-arduino-uno</a:t>
            </a:r>
            <a:r>
              <a:rPr lang="en-IN" sz="2000" dirty="0">
                <a:solidFill>
                  <a:schemeClr val="dk1"/>
                </a:solidFill>
              </a:rPr>
              <a:t>    (KEYPAD INTERFACING)</a:t>
            </a:r>
          </a:p>
          <a:p>
            <a:pPr marL="457200" marR="0" lvl="0" indent="-342900" algn="l" rtl="0">
              <a:lnSpc>
                <a:spcPct val="100000"/>
              </a:lnSpc>
              <a:spcBef>
                <a:spcPts val="0"/>
              </a:spcBef>
              <a:spcAft>
                <a:spcPts val="0"/>
              </a:spcAft>
              <a:buClr>
                <a:schemeClr val="dk1"/>
              </a:buClr>
              <a:buSzPts val="1800"/>
              <a:buAutoNum type="arabicPeriod"/>
            </a:pPr>
            <a:endParaRPr sz="2000" dirty="0">
              <a:solidFill>
                <a:schemeClr val="dk1"/>
              </a:solidFill>
            </a:endParaRPr>
          </a:p>
          <a:p>
            <a:pPr marL="457200" marR="0" lvl="0" indent="-342900" algn="l" rtl="0">
              <a:lnSpc>
                <a:spcPct val="100000"/>
              </a:lnSpc>
              <a:spcBef>
                <a:spcPts val="0"/>
              </a:spcBef>
              <a:spcAft>
                <a:spcPts val="0"/>
              </a:spcAft>
              <a:buClr>
                <a:schemeClr val="dk1"/>
              </a:buClr>
              <a:buSzPts val="1800"/>
              <a:buAutoNum type="arabicPeriod"/>
            </a:pPr>
            <a:r>
              <a:rPr lang="en-IN" sz="2000" u="sng" dirty="0">
                <a:solidFill>
                  <a:schemeClr val="hlink"/>
                </a:solidFill>
                <a:hlinkClick r:id="rId5"/>
              </a:rPr>
              <a:t>https://www.electronicwings.com/arduino/sim900a-gsm-module-interfacing-with-arduino-uno</a:t>
            </a:r>
            <a:r>
              <a:rPr lang="en-IN" sz="2000" dirty="0">
                <a:solidFill>
                  <a:schemeClr val="dk1"/>
                </a:solidFill>
              </a:rPr>
              <a:t>   (ABOUT GSM)</a:t>
            </a:r>
          </a:p>
          <a:p>
            <a:pPr marL="457200" marR="0" lvl="0" indent="-342900" algn="l" rtl="0">
              <a:lnSpc>
                <a:spcPct val="100000"/>
              </a:lnSpc>
              <a:spcBef>
                <a:spcPts val="0"/>
              </a:spcBef>
              <a:spcAft>
                <a:spcPts val="0"/>
              </a:spcAft>
              <a:buClr>
                <a:schemeClr val="dk1"/>
              </a:buClr>
              <a:buSzPts val="1800"/>
              <a:buAutoNum type="arabicPeriod"/>
            </a:pPr>
            <a:endParaRPr sz="2000"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63"/>
          <p:cNvSpPr/>
          <p:nvPr/>
        </p:nvSpPr>
        <p:spPr>
          <a:xfrm>
            <a:off x="2948040" y="2584440"/>
            <a:ext cx="4182840" cy="22453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3200" b="0" i="0" u="none" strike="noStrike" cap="none">
                <a:solidFill>
                  <a:schemeClr val="dk1"/>
                </a:solidFill>
                <a:latin typeface="Arial"/>
                <a:ea typeface="Arial"/>
                <a:cs typeface="Arial"/>
                <a:sym typeface="Arial"/>
              </a:rPr>
              <a:t>THANK YOU</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4"/>
          <p:cNvSpPr/>
          <p:nvPr/>
        </p:nvSpPr>
        <p:spPr>
          <a:xfrm>
            <a:off x="7309800" y="7088400"/>
            <a:ext cx="110880" cy="21492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1200" b="0" i="0" u="none" strike="noStrike" cap="none">
                <a:solidFill>
                  <a:srgbClr val="8A8A8A"/>
                </a:solidFill>
                <a:latin typeface="Times New Roman"/>
                <a:ea typeface="Times New Roman"/>
                <a:cs typeface="Times New Roman"/>
                <a:sym typeface="Times New Roman"/>
              </a:rPr>
              <a:t>2</a:t>
            </a:r>
            <a:endParaRPr sz="1800" b="0" i="0" u="none" strike="noStrike" cap="none">
              <a:solidFill>
                <a:schemeClr val="dk1"/>
              </a:solidFill>
              <a:latin typeface="Arial"/>
              <a:ea typeface="Arial"/>
              <a:cs typeface="Arial"/>
              <a:sym typeface="Arial"/>
            </a:endParaRPr>
          </a:p>
        </p:txBody>
      </p:sp>
      <p:sp>
        <p:nvSpPr>
          <p:cNvPr id="217" name="Google Shape;217;p54"/>
          <p:cNvSpPr/>
          <p:nvPr/>
        </p:nvSpPr>
        <p:spPr>
          <a:xfrm>
            <a:off x="1212120" y="6984360"/>
            <a:ext cx="2862360" cy="5493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4"/>
          <p:cNvSpPr/>
          <p:nvPr/>
        </p:nvSpPr>
        <p:spPr>
          <a:xfrm>
            <a:off x="395640" y="128160"/>
            <a:ext cx="9288360" cy="112068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199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219" name="Google Shape;219;p54"/>
          <p:cNvSpPr/>
          <p:nvPr/>
        </p:nvSpPr>
        <p:spPr>
          <a:xfrm>
            <a:off x="1212125" y="1248850"/>
            <a:ext cx="8472000" cy="5839500"/>
          </a:xfrm>
          <a:prstGeom prst="rect">
            <a:avLst/>
          </a:prstGeom>
          <a:noFill/>
          <a:ln>
            <a:noFill/>
          </a:ln>
        </p:spPr>
        <p:txBody>
          <a:bodyPr spcFirstLastPara="1" wrap="square" lIns="0" tIns="0" rIns="0" bIns="0" anchor="ctr" anchorCtr="0">
            <a:noAutofit/>
          </a:bodyPr>
          <a:lstStyle/>
          <a:p>
            <a:pPr lvl="0"/>
            <a:r>
              <a:rPr lang="en-IN" sz="2800" b="1" u="sng" dirty="0">
                <a:solidFill>
                  <a:schemeClr val="dk1"/>
                </a:solidFill>
              </a:rPr>
              <a:t>ABSTRACT:</a:t>
            </a:r>
          </a:p>
          <a:p>
            <a:pPr lvl="0"/>
            <a:endParaRPr lang="en-IN" sz="2800" b="1" u="sng" dirty="0">
              <a:solidFill>
                <a:schemeClr val="dk1"/>
              </a:solidFill>
            </a:endParaRPr>
          </a:p>
          <a:p>
            <a:pPr lvl="0"/>
            <a:endParaRPr lang="en-IN" sz="2800" b="1" u="sng" dirty="0">
              <a:solidFill>
                <a:schemeClr val="dk1"/>
              </a:solidFill>
            </a:endParaRPr>
          </a:p>
          <a:p>
            <a:pPr marL="457200" lvl="0" indent="-342900">
              <a:buClr>
                <a:schemeClr val="dk1"/>
              </a:buClr>
              <a:buSzPts val="1800"/>
              <a:buChar char="●"/>
            </a:pPr>
            <a:r>
              <a:rPr lang="en-IN" sz="1800" dirty="0">
                <a:solidFill>
                  <a:schemeClr val="dk1"/>
                </a:solidFill>
              </a:rPr>
              <a:t>In the modern day, there is a high demand for advanced security </a:t>
            </a:r>
            <a:r>
              <a:rPr lang="en-IN" sz="1800" dirty="0" err="1">
                <a:solidFill>
                  <a:schemeClr val="dk1"/>
                </a:solidFill>
              </a:rPr>
              <a:t>system.It</a:t>
            </a:r>
            <a:r>
              <a:rPr lang="en-IN" sz="1800" dirty="0">
                <a:solidFill>
                  <a:schemeClr val="dk1"/>
                </a:solidFill>
              </a:rPr>
              <a:t> prevents theft of data, information, valuables etc.</a:t>
            </a:r>
          </a:p>
          <a:p>
            <a:pPr marL="114300" lvl="0">
              <a:buClr>
                <a:schemeClr val="dk1"/>
              </a:buClr>
              <a:buSzPts val="1800"/>
            </a:pPr>
            <a:endParaRPr lang="en-IN" sz="1800" dirty="0">
              <a:solidFill>
                <a:schemeClr val="dk1"/>
              </a:solidFill>
            </a:endParaRPr>
          </a:p>
          <a:p>
            <a:pPr marL="457200" lvl="0" indent="-342900">
              <a:buClr>
                <a:schemeClr val="dk1"/>
              </a:buClr>
              <a:buSzPts val="1800"/>
              <a:buChar char="●"/>
            </a:pPr>
            <a:r>
              <a:rPr lang="en-IN" sz="1800" dirty="0">
                <a:solidFill>
                  <a:schemeClr val="dk1"/>
                </a:solidFill>
              </a:rPr>
              <a:t>But security system should be strong but shouldn’t be complex making it hard for the user</a:t>
            </a:r>
          </a:p>
          <a:p>
            <a:pPr marL="457200" lvl="0" indent="-342900">
              <a:buClr>
                <a:schemeClr val="dk1"/>
              </a:buClr>
              <a:buSzPts val="1800"/>
              <a:buChar char="●"/>
            </a:pPr>
            <a:endParaRPr lang="en-IN" sz="1800" dirty="0">
              <a:solidFill>
                <a:schemeClr val="dk1"/>
              </a:solidFill>
            </a:endParaRPr>
          </a:p>
          <a:p>
            <a:pPr marL="457200" lvl="0" indent="-342900">
              <a:buClr>
                <a:schemeClr val="dk1"/>
              </a:buClr>
              <a:buSzPts val="1800"/>
              <a:buChar char="●"/>
            </a:pPr>
            <a:r>
              <a:rPr lang="en-IN" sz="1800" dirty="0">
                <a:solidFill>
                  <a:schemeClr val="dk1"/>
                </a:solidFill>
              </a:rPr>
              <a:t>Here, our security system giver double protection using RFID and passwords</a:t>
            </a:r>
          </a:p>
          <a:p>
            <a:pPr marL="457200" lvl="0" indent="-342900">
              <a:buClr>
                <a:schemeClr val="dk1"/>
              </a:buClr>
              <a:buSzPts val="1800"/>
              <a:buChar char="●"/>
            </a:pPr>
            <a:endParaRPr lang="en-IN" sz="1800" dirty="0">
              <a:solidFill>
                <a:schemeClr val="dk1"/>
              </a:solidFill>
            </a:endParaRPr>
          </a:p>
          <a:p>
            <a:pPr marL="457200" indent="-342900">
              <a:buClr>
                <a:schemeClr val="dk1"/>
              </a:buClr>
              <a:buSzPts val="1800"/>
              <a:buFont typeface="Arial"/>
              <a:buChar char="●"/>
            </a:pPr>
            <a:r>
              <a:rPr lang="en-IN" sz="1800" dirty="0">
                <a:solidFill>
                  <a:schemeClr val="dk1"/>
                </a:solidFill>
              </a:rPr>
              <a:t>It also has an alert system which works with the help of GSM for alerting is</a:t>
            </a:r>
          </a:p>
          <a:p>
            <a:pPr marL="114300">
              <a:buClr>
                <a:schemeClr val="dk1"/>
              </a:buClr>
              <a:buSzPts val="1800"/>
            </a:pPr>
            <a:r>
              <a:rPr lang="en-IN" sz="1800" dirty="0">
                <a:solidFill>
                  <a:schemeClr val="dk1"/>
                </a:solidFill>
              </a:rPr>
              <a:t>     case of a breach</a:t>
            </a:r>
          </a:p>
          <a:p>
            <a:pPr marL="114300">
              <a:buClr>
                <a:schemeClr val="dk1"/>
              </a:buClr>
              <a:buSzPts val="1800"/>
            </a:pPr>
            <a:endParaRPr lang="en-IN" sz="1800" dirty="0">
              <a:solidFill>
                <a:schemeClr val="dk1"/>
              </a:solidFill>
            </a:endParaRPr>
          </a:p>
          <a:p>
            <a:pPr marL="457200" indent="-342900">
              <a:buClr>
                <a:schemeClr val="dk1"/>
              </a:buClr>
              <a:buSzPts val="1800"/>
              <a:buFont typeface="Arial"/>
              <a:buChar char="●"/>
            </a:pPr>
            <a:r>
              <a:rPr lang="en-IN" sz="1800" dirty="0">
                <a:solidFill>
                  <a:schemeClr val="dk1"/>
                </a:solidFill>
              </a:rPr>
              <a:t>It’s simple yet effective.</a:t>
            </a:r>
          </a:p>
          <a:p>
            <a:pPr marL="457200" lvl="0" indent="-342900">
              <a:buClr>
                <a:schemeClr val="dk1"/>
              </a:buClr>
              <a:buSzPts val="1800"/>
              <a:buChar char="●"/>
            </a:pPr>
            <a:endParaRPr lang="en-IN" sz="1800" dirty="0">
              <a:solidFill>
                <a:schemeClr val="dk1"/>
              </a:solidFill>
            </a:endParaRPr>
          </a:p>
          <a:p>
            <a:pPr marL="114300" lvl="0">
              <a:buClr>
                <a:schemeClr val="dk1"/>
              </a:buClr>
              <a:buSzPts val="1800"/>
            </a:pPr>
            <a:endParaRPr lang="en-IN" sz="1800" dirty="0">
              <a:solidFill>
                <a:schemeClr val="dk1"/>
              </a:solidFill>
            </a:endParaRPr>
          </a:p>
          <a:p>
            <a:pPr marL="1200150" lvl="1" indent="-285750">
              <a:buFont typeface="Arial" panose="020B0604020202020204" pitchFamily="34" charset="0"/>
              <a:buChar char="•"/>
            </a:pPr>
            <a:endParaRPr lang="en-IN" sz="1800" dirty="0">
              <a:solidFill>
                <a:schemeClr val="dk1"/>
              </a:solidFill>
            </a:endParaRPr>
          </a:p>
          <a:p>
            <a:pPr marL="285750" marR="0" lvl="0" indent="-285750" algn="l" rtl="0">
              <a:lnSpc>
                <a:spcPct val="100000"/>
              </a:lnSpc>
              <a:spcBef>
                <a:spcPts val="0"/>
              </a:spcBef>
              <a:spcAft>
                <a:spcPts val="0"/>
              </a:spcAft>
              <a:buFont typeface="Arial" panose="020B0604020202020204" pitchFamily="34" charset="0"/>
              <a:buChar char="•"/>
            </a:pPr>
            <a:endParaRPr sz="18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F1B3-39D1-4D3B-9BB4-A479B3E83EC6}"/>
              </a:ext>
            </a:extLst>
          </p:cNvPr>
          <p:cNvSpPr>
            <a:spLocks noGrp="1"/>
          </p:cNvSpPr>
          <p:nvPr>
            <p:ph type="title"/>
          </p:nvPr>
        </p:nvSpPr>
        <p:spPr/>
        <p:txBody>
          <a:bodyPr/>
          <a:lstStyle/>
          <a:p>
            <a:r>
              <a:rPr lang="en-IN" dirty="0"/>
              <a:t>		INTRODUCTION</a:t>
            </a:r>
          </a:p>
        </p:txBody>
      </p:sp>
      <p:sp>
        <p:nvSpPr>
          <p:cNvPr id="3" name="Subtitle 2">
            <a:extLst>
              <a:ext uri="{FF2B5EF4-FFF2-40B4-BE49-F238E27FC236}">
                <a16:creationId xmlns:a16="http://schemas.microsoft.com/office/drawing/2014/main" id="{544829AF-48A6-4AEB-B6F1-E16A9D90503B}"/>
              </a:ext>
            </a:extLst>
          </p:cNvPr>
          <p:cNvSpPr>
            <a:spLocks noGrp="1"/>
          </p:cNvSpPr>
          <p:nvPr>
            <p:ph type="subTitle" idx="1"/>
          </p:nvPr>
        </p:nvSpPr>
        <p:spPr/>
        <p:txBody>
          <a:bodyPr/>
          <a:lstStyle/>
          <a:p>
            <a:pPr marL="571500" indent="-342900">
              <a:buFont typeface="Arial" panose="020B0604020202020204" pitchFamily="34" charset="0"/>
              <a:buChar char="•"/>
            </a:pPr>
            <a:r>
              <a:rPr lang="en-GB" sz="2000" dirty="0"/>
              <a:t>Electronic security relates to leveraging innovation in defensive holding by </a:t>
            </a:r>
            <a:r>
              <a:rPr lang="en-GB" sz="2000" dirty="0" err="1"/>
              <a:t>anticipatingunapproved</a:t>
            </a:r>
            <a:r>
              <a:rPr lang="en-GB" sz="2000" dirty="0"/>
              <a:t> access to individuals and property.</a:t>
            </a:r>
          </a:p>
          <a:p>
            <a:pPr marL="571500" indent="-342900">
              <a:buFont typeface="Arial" panose="020B0604020202020204" pitchFamily="34" charset="0"/>
              <a:buChar char="•"/>
            </a:pPr>
            <a:r>
              <a:rPr lang="en-GB" sz="2000" dirty="0"/>
              <a:t> The government is a universal and major customer </a:t>
            </a:r>
            <a:r>
              <a:rPr lang="en-GB" sz="2000" dirty="0" err="1"/>
              <a:t>ofsuch</a:t>
            </a:r>
            <a:r>
              <a:rPr lang="en-GB" sz="2000" dirty="0"/>
              <a:t> security administrations and business sections also utilizes the security systems for their </a:t>
            </a:r>
            <a:r>
              <a:rPr lang="en-GB" sz="2000" dirty="0" err="1"/>
              <a:t>workersfor</a:t>
            </a:r>
            <a:r>
              <a:rPr lang="en-GB" sz="2000" dirty="0"/>
              <a:t> giving security.</a:t>
            </a:r>
          </a:p>
          <a:p>
            <a:pPr marL="571500" indent="-342900">
              <a:buFont typeface="Arial" panose="020B0604020202020204" pitchFamily="34" charset="0"/>
              <a:buChar char="•"/>
            </a:pPr>
            <a:r>
              <a:rPr lang="en-GB" sz="2000" dirty="0"/>
              <a:t> These days, one can witness their usage in range like domestic application and small stores moreover.</a:t>
            </a:r>
          </a:p>
          <a:p>
            <a:pPr marL="571500" indent="-342900">
              <a:buFont typeface="Arial" panose="020B0604020202020204" pitchFamily="34" charset="0"/>
              <a:buChar char="•"/>
            </a:pPr>
            <a:r>
              <a:rPr lang="en-GB" sz="2000" dirty="0">
                <a:latin typeface="Arial" panose="020B0604020202020204" pitchFamily="34" charset="0"/>
                <a:ea typeface="Arial" panose="020B0604020202020204" pitchFamily="34" charset="0"/>
              </a:rPr>
              <a:t>In the modern day, there is a high demand for advanced security system. It prevents theft of data, information, valuables etc</a:t>
            </a:r>
            <a:endParaRPr lang="en-IN" sz="2000" dirty="0"/>
          </a:p>
          <a:p>
            <a:pPr marL="228600" indent="0"/>
            <a:r>
              <a:rPr lang="en-GB" sz="2000" dirty="0"/>
              <a:t> 			</a:t>
            </a:r>
            <a:endParaRPr lang="en-IN" sz="2000" dirty="0"/>
          </a:p>
        </p:txBody>
      </p:sp>
    </p:spTree>
    <p:extLst>
      <p:ext uri="{BB962C8B-B14F-4D97-AF65-F5344CB8AC3E}">
        <p14:creationId xmlns:p14="http://schemas.microsoft.com/office/powerpoint/2010/main" val="350263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7"/>
          <p:cNvSpPr/>
          <p:nvPr/>
        </p:nvSpPr>
        <p:spPr>
          <a:xfrm>
            <a:off x="682075" y="1179425"/>
            <a:ext cx="8753400" cy="6380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37" name="Google Shape;237;p57"/>
          <p:cNvPicPr preferRelativeResize="0"/>
          <p:nvPr/>
        </p:nvPicPr>
        <p:blipFill>
          <a:blip r:embed="rId3">
            <a:alphaModFix/>
          </a:blip>
          <a:stretch>
            <a:fillRect/>
          </a:stretch>
        </p:blipFill>
        <p:spPr>
          <a:xfrm>
            <a:off x="245805" y="1179425"/>
            <a:ext cx="9360311" cy="6234098"/>
          </a:xfrm>
          <a:prstGeom prst="rect">
            <a:avLst/>
          </a:prstGeom>
          <a:noFill/>
          <a:ln>
            <a:noFill/>
          </a:ln>
        </p:spPr>
      </p:pic>
      <p:sp>
        <p:nvSpPr>
          <p:cNvPr id="2" name="TextBox 1">
            <a:extLst>
              <a:ext uri="{FF2B5EF4-FFF2-40B4-BE49-F238E27FC236}">
                <a16:creationId xmlns:a16="http://schemas.microsoft.com/office/drawing/2014/main" id="{5EECE00F-3771-4AD3-BDE2-1C59300975B4}"/>
              </a:ext>
            </a:extLst>
          </p:cNvPr>
          <p:cNvSpPr txBox="1"/>
          <p:nvPr/>
        </p:nvSpPr>
        <p:spPr>
          <a:xfrm>
            <a:off x="3578942" y="432619"/>
            <a:ext cx="2920181" cy="523220"/>
          </a:xfrm>
          <a:prstGeom prst="rect">
            <a:avLst/>
          </a:prstGeom>
          <a:noFill/>
        </p:spPr>
        <p:txBody>
          <a:bodyPr wrap="square" rtlCol="0">
            <a:spAutoFit/>
          </a:bodyPr>
          <a:lstStyle/>
          <a:p>
            <a:pPr algn="ctr"/>
            <a:r>
              <a:rPr lang="en-IN" sz="2800" b="1" u="sng" dirty="0"/>
              <a:t>Circuit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58"/>
          <p:cNvSpPr/>
          <p:nvPr/>
        </p:nvSpPr>
        <p:spPr>
          <a:xfrm>
            <a:off x="395640" y="128160"/>
            <a:ext cx="9288360" cy="112068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199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62DACF8E-9480-497A-84E9-092EC5F6243C}"/>
              </a:ext>
            </a:extLst>
          </p:cNvPr>
          <p:cNvSpPr txBox="1"/>
          <p:nvPr/>
        </p:nvSpPr>
        <p:spPr>
          <a:xfrm>
            <a:off x="90148" y="1656179"/>
            <a:ext cx="9899343" cy="3416320"/>
          </a:xfrm>
          <a:prstGeom prst="rect">
            <a:avLst/>
          </a:prstGeom>
          <a:noFill/>
        </p:spPr>
        <p:txBody>
          <a:bodyPr wrap="square" rtlCol="0">
            <a:spAutoFit/>
          </a:bodyPr>
          <a:lstStyle/>
          <a:p>
            <a:pPr lvl="0" algn="ctr"/>
            <a:r>
              <a:rPr lang="en-IN" sz="2400" dirty="0">
                <a:solidFill>
                  <a:schemeClr val="dk1"/>
                </a:solidFill>
              </a:rPr>
              <a:t>METHODOLOGY OF THIS SECURITY SYSTEM:</a:t>
            </a:r>
          </a:p>
          <a:p>
            <a:pPr lvl="0" algn="ctr"/>
            <a:endParaRPr lang="en-IN" sz="2400" dirty="0">
              <a:solidFill>
                <a:schemeClr val="dk1"/>
              </a:solidFill>
            </a:endParaRPr>
          </a:p>
          <a:p>
            <a:pPr marL="457200" lvl="0" indent="-342900">
              <a:buClr>
                <a:schemeClr val="dk1"/>
              </a:buClr>
              <a:buSzPts val="1800"/>
              <a:buAutoNum type="arabicPeriod"/>
            </a:pPr>
            <a:r>
              <a:rPr lang="en-IN" b="1" u="sng" dirty="0">
                <a:solidFill>
                  <a:srgbClr val="FF0000"/>
                </a:solidFill>
              </a:rPr>
              <a:t>RFID </a:t>
            </a:r>
            <a:r>
              <a:rPr lang="en-IN" dirty="0">
                <a:solidFill>
                  <a:schemeClr val="dk1"/>
                </a:solidFill>
              </a:rPr>
              <a:t>works on the principle of electromagnetic waves. It has a transmitter and a receiver part.</a:t>
            </a:r>
            <a:r>
              <a:rPr lang="en-IN" dirty="0"/>
              <a:t> The RFID reader communicates with the Arduino through the SPI protocol and different Arduino boards have different SPI pins.</a:t>
            </a:r>
            <a:endParaRPr lang="en-IN" dirty="0">
              <a:solidFill>
                <a:schemeClr val="dk1"/>
              </a:solidFill>
            </a:endParaRPr>
          </a:p>
          <a:p>
            <a:pPr marL="457200" lvl="0" indent="-342900">
              <a:buClr>
                <a:schemeClr val="dk1"/>
              </a:buClr>
              <a:buSzPts val="1800"/>
              <a:buAutoNum type="arabicPeriod"/>
            </a:pPr>
            <a:endParaRPr lang="en-IN" dirty="0">
              <a:solidFill>
                <a:schemeClr val="dk1"/>
              </a:solidFill>
            </a:endParaRPr>
          </a:p>
          <a:p>
            <a:pPr marL="457200" lvl="0" indent="-342900">
              <a:buClr>
                <a:schemeClr val="dk1"/>
              </a:buClr>
              <a:buSzPts val="1800"/>
              <a:buAutoNum type="arabicPeriod"/>
            </a:pPr>
            <a:endParaRPr lang="en-IN" dirty="0">
              <a:solidFill>
                <a:schemeClr val="dk1"/>
              </a:solidFill>
            </a:endParaRPr>
          </a:p>
          <a:p>
            <a:pPr marL="457200" lvl="0" indent="-342900">
              <a:buClr>
                <a:schemeClr val="dk1"/>
              </a:buClr>
              <a:buSzPts val="1800"/>
              <a:buAutoNum type="arabicPeriod"/>
            </a:pPr>
            <a:r>
              <a:rPr lang="en-IN" b="1" u="sng" dirty="0">
                <a:solidFill>
                  <a:srgbClr val="FF0000"/>
                </a:solidFill>
              </a:rPr>
              <a:t>KEYPAD </a:t>
            </a:r>
            <a:r>
              <a:rPr lang="en-IN" dirty="0">
                <a:solidFill>
                  <a:schemeClr val="dk1"/>
                </a:solidFill>
              </a:rPr>
              <a:t>interfacing is done. Once the RFID tag is matched, the system asks for the password for double layered protection.</a:t>
            </a:r>
          </a:p>
          <a:p>
            <a:pPr marL="457200" lvl="0" indent="-342900">
              <a:buClr>
                <a:schemeClr val="dk1"/>
              </a:buClr>
              <a:buSzPts val="1800"/>
              <a:buAutoNum type="arabicPeriod"/>
            </a:pPr>
            <a:endParaRPr lang="en-IN" dirty="0">
              <a:solidFill>
                <a:schemeClr val="dk1"/>
              </a:solidFill>
            </a:endParaRPr>
          </a:p>
          <a:p>
            <a:pPr marL="457200" lvl="0" indent="-342900">
              <a:buClr>
                <a:schemeClr val="dk1"/>
              </a:buClr>
              <a:buSzPts val="1800"/>
              <a:buAutoNum type="arabicPeriod"/>
            </a:pPr>
            <a:endParaRPr lang="en-IN" dirty="0">
              <a:solidFill>
                <a:schemeClr val="dk1"/>
              </a:solidFill>
            </a:endParaRPr>
          </a:p>
          <a:p>
            <a:pPr marL="457200" lvl="0" indent="-342900">
              <a:buClr>
                <a:schemeClr val="dk1"/>
              </a:buClr>
              <a:buSzPts val="1800"/>
              <a:buAutoNum type="arabicPeriod"/>
            </a:pPr>
            <a:r>
              <a:rPr lang="en-IN" dirty="0">
                <a:solidFill>
                  <a:schemeClr val="dk1"/>
                </a:solidFill>
              </a:rPr>
              <a:t>The third part comes the </a:t>
            </a:r>
            <a:r>
              <a:rPr lang="en-IN" b="1" u="sng" dirty="0">
                <a:solidFill>
                  <a:srgbClr val="FF0000"/>
                </a:solidFill>
              </a:rPr>
              <a:t>GSM </a:t>
            </a:r>
            <a:r>
              <a:rPr lang="en-IN" dirty="0">
                <a:solidFill>
                  <a:schemeClr val="dk1"/>
                </a:solidFill>
              </a:rPr>
              <a:t>module. If there is a wrong access or breach in the system, this module sends a message to the user and alerts about it.</a:t>
            </a:r>
          </a:p>
          <a:p>
            <a:pPr marL="457200" lvl="0" indent="-342900">
              <a:buClr>
                <a:schemeClr val="dk1"/>
              </a:buClr>
              <a:buSzPts val="1800"/>
              <a:buAutoNum type="arabicPeriod"/>
            </a:pPr>
            <a:endParaRPr lang="en-IN" dirty="0">
              <a:solidFill>
                <a:schemeClr val="dk1"/>
              </a:solidFill>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1E5F56-B686-453F-B373-2AA4268036D9}"/>
              </a:ext>
            </a:extLst>
          </p:cNvPr>
          <p:cNvSpPr>
            <a:spLocks noGrp="1"/>
          </p:cNvSpPr>
          <p:nvPr>
            <p:ph type="body" idx="1"/>
          </p:nvPr>
        </p:nvSpPr>
        <p:spPr/>
        <p:txBody>
          <a:bodyPr/>
          <a:lstStyle/>
          <a:p>
            <a:pPr lvl="0"/>
            <a:r>
              <a:rPr lang="en-GB" b="1" u="sng" dirty="0"/>
              <a:t>COMPONENTS USED IN OUR PROJECT :</a:t>
            </a:r>
            <a:endParaRPr lang="en-IN" u="sng" dirty="0"/>
          </a:p>
          <a:p>
            <a:pPr lvl="0"/>
            <a:r>
              <a:rPr lang="en-GB" dirty="0"/>
              <a:t>ARDUINO</a:t>
            </a:r>
            <a:endParaRPr lang="en-IN" dirty="0"/>
          </a:p>
          <a:p>
            <a:pPr lvl="0"/>
            <a:r>
              <a:rPr lang="en-GB" dirty="0"/>
              <a:t>RFID TRANSMITTER AND RECEIVER</a:t>
            </a:r>
            <a:endParaRPr lang="en-IN" dirty="0"/>
          </a:p>
          <a:p>
            <a:pPr lvl="0"/>
            <a:r>
              <a:rPr lang="en-GB" dirty="0"/>
              <a:t>KEYPAD</a:t>
            </a:r>
            <a:endParaRPr lang="en-IN" dirty="0"/>
          </a:p>
          <a:p>
            <a:pPr lvl="0"/>
            <a:r>
              <a:rPr lang="en-GB" dirty="0"/>
              <a:t>SERVOMOTOR</a:t>
            </a:r>
            <a:endParaRPr lang="en-IN" dirty="0"/>
          </a:p>
          <a:p>
            <a:pPr lvl="0"/>
            <a:r>
              <a:rPr lang="en-GB" dirty="0"/>
              <a:t>16X2 LCD DISPLAY</a:t>
            </a:r>
            <a:endParaRPr lang="en-IN" dirty="0"/>
          </a:p>
          <a:p>
            <a:pPr lvl="0"/>
            <a:r>
              <a:rPr lang="en-GB" dirty="0"/>
              <a:t>GSM MODULE</a:t>
            </a:r>
            <a:endParaRPr lang="en-IN" dirty="0"/>
          </a:p>
          <a:p>
            <a:pPr lvl="0"/>
            <a:r>
              <a:rPr lang="en-GB" dirty="0"/>
              <a:t>BREAD BOARDS AND JUMPER WIRES</a:t>
            </a:r>
            <a:endParaRPr lang="en-IN" dirty="0"/>
          </a:p>
          <a:p>
            <a:pPr lvl="0"/>
            <a:r>
              <a:rPr lang="en-IN" dirty="0"/>
              <a:t>I2C MODLE</a:t>
            </a:r>
          </a:p>
          <a:p>
            <a:r>
              <a:rPr lang="en-GB" dirty="0"/>
              <a:t> </a:t>
            </a:r>
            <a:endParaRPr lang="en-IN" dirty="0"/>
          </a:p>
          <a:p>
            <a:endParaRPr lang="en-IN" dirty="0"/>
          </a:p>
        </p:txBody>
      </p:sp>
    </p:spTree>
    <p:extLst>
      <p:ext uri="{BB962C8B-B14F-4D97-AF65-F5344CB8AC3E}">
        <p14:creationId xmlns:p14="http://schemas.microsoft.com/office/powerpoint/2010/main" val="207930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61"/>
          <p:cNvSpPr/>
          <p:nvPr/>
        </p:nvSpPr>
        <p:spPr>
          <a:xfrm>
            <a:off x="960581" y="969819"/>
            <a:ext cx="8562109" cy="6091093"/>
          </a:xfrm>
          <a:prstGeom prst="rect">
            <a:avLst/>
          </a:prstGeom>
          <a:noFill/>
          <a:ln>
            <a:noFill/>
          </a:ln>
        </p:spPr>
        <p:txBody>
          <a:bodyPr spcFirstLastPara="1" wrap="square" lIns="0" tIns="0" rIns="0" bIns="0" anchor="ctr" anchorCtr="0">
            <a:noAutofit/>
          </a:bodyPr>
          <a:lstStyle/>
          <a:p>
            <a:r>
              <a:rPr lang="en-GB" sz="1800" b="1" dirty="0"/>
              <a:t>4.1 </a:t>
            </a:r>
            <a:r>
              <a:rPr lang="en-GB" sz="1800" b="1" u="sng" dirty="0"/>
              <a:t>RFID TRANSMITTER</a:t>
            </a:r>
            <a:r>
              <a:rPr lang="en-GB" sz="1800" b="1" dirty="0"/>
              <a:t>:</a:t>
            </a:r>
            <a:endParaRPr lang="en-IN" sz="1800" dirty="0"/>
          </a:p>
          <a:p>
            <a:pPr marL="285750" indent="-285750">
              <a:buFont typeface="Arial" panose="020B0604020202020204" pitchFamily="34" charset="0"/>
              <a:buChar char="•"/>
            </a:pPr>
            <a:r>
              <a:rPr lang="en-GB" sz="1800" b="1" dirty="0"/>
              <a:t>		</a:t>
            </a:r>
            <a:r>
              <a:rPr lang="en-GB" sz="1800" dirty="0"/>
              <a:t>RFID transmitters transmit data in the form of radio </a:t>
            </a:r>
            <a:r>
              <a:rPr lang="en-GB" sz="1800" dirty="0" err="1"/>
              <a:t>waves.These</a:t>
            </a:r>
            <a:r>
              <a:rPr lang="en-GB" sz="1800" dirty="0"/>
              <a:t> transmitters do not require external power </a:t>
            </a:r>
            <a:r>
              <a:rPr lang="en-GB" sz="1800" dirty="0" err="1"/>
              <a:t>source.Instead</a:t>
            </a:r>
            <a:r>
              <a:rPr lang="en-GB" sz="1800" dirty="0"/>
              <a:t>, they use the energy from the radio waves </a:t>
            </a:r>
            <a:r>
              <a:rPr lang="en-GB" sz="1800" dirty="0" err="1"/>
              <a:t>generated.For</a:t>
            </a:r>
            <a:r>
              <a:rPr lang="en-GB" sz="1800" dirty="0"/>
              <a:t> general use, the RFID has a frequency range of 124 kHz to 135 kHz. For larger </a:t>
            </a:r>
            <a:r>
              <a:rPr lang="en-GB" sz="1800" dirty="0" err="1"/>
              <a:t>applications,range</a:t>
            </a:r>
            <a:r>
              <a:rPr lang="en-GB" sz="1800" dirty="0"/>
              <a:t> is in </a:t>
            </a:r>
            <a:r>
              <a:rPr lang="en-GB" sz="1800" dirty="0" err="1"/>
              <a:t>MHz.</a:t>
            </a:r>
            <a:endParaRPr lang="en-IN" sz="1800" dirty="0"/>
          </a:p>
          <a:p>
            <a:pPr marL="285750" indent="-285750">
              <a:buFont typeface="Arial" panose="020B0604020202020204" pitchFamily="34" charset="0"/>
              <a:buChar char="•"/>
            </a:pPr>
            <a:r>
              <a:rPr lang="en-GB" sz="1800" dirty="0"/>
              <a:t>		</a:t>
            </a:r>
            <a:r>
              <a:rPr lang="en-IN" sz="1800" dirty="0"/>
              <a:t>R</a:t>
            </a:r>
            <a:r>
              <a:rPr lang="en-GB" sz="1800" dirty="0"/>
              <a:t>FID tags contain at least three parts: an </a:t>
            </a:r>
            <a:r>
              <a:rPr lang="en-GB" sz="1800" u="sng" dirty="0">
                <a:hlinkClick r:id="rId3" tooltip="Integrated circuit"/>
              </a:rPr>
              <a:t>integrated circuit</a:t>
            </a:r>
            <a:r>
              <a:rPr lang="en-GB" sz="1800" dirty="0"/>
              <a:t> that stores and processes information and that </a:t>
            </a:r>
            <a:r>
              <a:rPr lang="en-GB" sz="1800" u="sng" dirty="0">
                <a:hlinkClick r:id="rId4" tooltip="Modulation"/>
              </a:rPr>
              <a:t>modulates</a:t>
            </a:r>
            <a:r>
              <a:rPr lang="en-GB" sz="1800" dirty="0"/>
              <a:t> and </a:t>
            </a:r>
            <a:r>
              <a:rPr lang="en-GB" sz="1800" u="sng" dirty="0">
                <a:hlinkClick r:id="rId5" tooltip="Demodulation"/>
              </a:rPr>
              <a:t>demodulates</a:t>
            </a:r>
            <a:r>
              <a:rPr lang="en-GB" sz="1800" dirty="0"/>
              <a:t> </a:t>
            </a:r>
            <a:r>
              <a:rPr lang="en-GB" sz="1800" u="sng" dirty="0">
                <a:hlinkClick r:id="rId6" tooltip="Radio-frequency"/>
              </a:rPr>
              <a:t>radio-frequency</a:t>
            </a:r>
            <a:r>
              <a:rPr lang="en-GB" sz="1800" dirty="0"/>
              <a:t> (RF) signals; a means of collecting DC power from the incident reader signal; and an </a:t>
            </a:r>
            <a:r>
              <a:rPr lang="en-GB" sz="1800" u="sng" dirty="0">
                <a:hlinkClick r:id="rId7" tooltip="Antenna (radio)"/>
              </a:rPr>
              <a:t>antenna</a:t>
            </a:r>
            <a:r>
              <a:rPr lang="en-GB" sz="1800" dirty="0"/>
              <a:t> for receiving and transmitting the signal. The tag information is stored in a non-volatile memory. </a:t>
            </a:r>
            <a:endParaRPr lang="en-IN" sz="1800" dirty="0"/>
          </a:p>
          <a:p>
            <a:pPr marL="285750" indent="-285750">
              <a:buFont typeface="Arial" panose="020B0604020202020204" pitchFamily="34" charset="0"/>
              <a:buChar char="•"/>
            </a:pPr>
            <a:r>
              <a:rPr lang="en-GB" sz="1800" dirty="0"/>
              <a:t>	</a:t>
            </a:r>
            <a:r>
              <a:rPr lang="en-IN" sz="1800" dirty="0"/>
              <a:t>T</a:t>
            </a:r>
            <a:r>
              <a:rPr lang="en-GB" sz="1800" dirty="0"/>
              <a:t>he RFID tag includes either fixed or programmable logic for processing the transmission and sensor data, respectively.</a:t>
            </a:r>
            <a:endParaRPr lang="en-IN" sz="1800" dirty="0"/>
          </a:p>
          <a:p>
            <a:pPr marL="285750" indent="-285750">
              <a:buFont typeface="Arial" panose="020B0604020202020204" pitchFamily="34" charset="0"/>
              <a:buChar char="•"/>
            </a:pPr>
            <a:r>
              <a:rPr lang="en-GB" sz="1800" dirty="0"/>
              <a:t>	An RFID reader transmits an encoded radio signal to interrogate the tag. The RFID tag receives the message and then responds with its identification and other information. This may be only a unique tag serial number, or may be product-related information such as a stock number, lot or batch number, production date, or other specific information</a:t>
            </a: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1EA3-8A2A-4A98-A1F4-821159F6FB4A}"/>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6011E8A0-52CF-470C-86C0-F76674BEAF9D}"/>
              </a:ext>
            </a:extLst>
          </p:cNvPr>
          <p:cNvSpPr>
            <a:spLocks noGrp="1"/>
          </p:cNvSpPr>
          <p:nvPr>
            <p:ph type="subTitle" idx="1"/>
          </p:nvPr>
        </p:nvSpPr>
        <p:spPr/>
        <p:txBody>
          <a:bodyPr/>
          <a:lstStyle/>
          <a:p>
            <a:endParaRPr lang="en-IN" dirty="0"/>
          </a:p>
        </p:txBody>
      </p:sp>
      <p:pic>
        <p:nvPicPr>
          <p:cNvPr id="4" name="image4.png">
            <a:extLst>
              <a:ext uri="{FF2B5EF4-FFF2-40B4-BE49-F238E27FC236}">
                <a16:creationId xmlns:a16="http://schemas.microsoft.com/office/drawing/2014/main" id="{76C29398-336F-4BC6-AB0D-4B4EE1455AAB}"/>
              </a:ext>
            </a:extLst>
          </p:cNvPr>
          <p:cNvPicPr/>
          <p:nvPr/>
        </p:nvPicPr>
        <p:blipFill>
          <a:blip r:embed="rId2"/>
          <a:srcRect/>
          <a:stretch>
            <a:fillRect/>
          </a:stretch>
        </p:blipFill>
        <p:spPr>
          <a:xfrm>
            <a:off x="1757074" y="2083807"/>
            <a:ext cx="6103072" cy="3754185"/>
          </a:xfrm>
          <a:prstGeom prst="rect">
            <a:avLst/>
          </a:prstGeom>
          <a:ln/>
        </p:spPr>
      </p:pic>
    </p:spTree>
    <p:extLst>
      <p:ext uri="{BB962C8B-B14F-4D97-AF65-F5344CB8AC3E}">
        <p14:creationId xmlns:p14="http://schemas.microsoft.com/office/powerpoint/2010/main" val="782062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781</Words>
  <Application>Microsoft Office PowerPoint</Application>
  <PresentationFormat>Custom</PresentationFormat>
  <Paragraphs>147</Paragraphs>
  <Slides>22</Slides>
  <Notes>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Bembo</vt:lpstr>
      <vt:lpstr>Calibri</vt:lpstr>
      <vt:lpstr>Times New Roman</vt:lpstr>
      <vt:lpstr>Wingdings</vt:lpstr>
      <vt:lpstr>Office Theme</vt:lpstr>
      <vt:lpstr>Office Theme</vt:lpstr>
      <vt:lpstr>Office Theme</vt:lpstr>
      <vt:lpstr>PowerPoint Presentation</vt:lpstr>
      <vt:lpstr>PowerPoint Presentation</vt:lpstr>
      <vt:lpstr>PowerPoint Presentation</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GSM MODULE</vt:lpstr>
      <vt:lpstr>PowerPoint Presentation</vt:lpstr>
      <vt:lpstr>PowerPoint Presentation</vt:lpstr>
      <vt:lpstr>PowerPoint Presentation</vt:lpstr>
      <vt:lpstr>PowerPoint Presentation</vt:lpstr>
      <vt:lpstr>PowerPoint Presentation</vt:lpstr>
      <vt:lpstr>  OUTPUT IN LCD AND THE GIVEN MOBILE</vt:lpstr>
      <vt:lpstr>    FUTURE SCOPE: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Sanjesh Aravinth</cp:lastModifiedBy>
  <cp:revision>9</cp:revision>
  <dcterms:modified xsi:type="dcterms:W3CDTF">2019-04-27T10:17:38Z</dcterms:modified>
</cp:coreProperties>
</file>