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62" r:id="rId7"/>
    <p:sldId id="266" r:id="rId8"/>
    <p:sldId id="267" r:id="rId9"/>
    <p:sldId id="260" r:id="rId10"/>
    <p:sldId id="265" r:id="rId11"/>
    <p:sldId id="259" r:id="rId12"/>
    <p:sldId id="268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E5FA8-99E3-F9B6-E674-A55E7CFC0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A78EE-491E-08B5-FD44-F0AD831DD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665BB-AC22-7BBA-B229-3444773D0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C1E7-8CFD-47D7-B255-89CB359EFF7B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35AE6-7FD3-6E73-8D7F-286666BE9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6690E-6420-BEDB-52FE-BB35CAEB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D60D-8700-4E04-A74C-EAD980EE4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186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F913A-1719-780C-DB05-5D9E01DEA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3B6FC4-5E88-48F6-BB8C-66F7B44EE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E849B-65A6-A327-13B6-1185E750A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C1E7-8CFD-47D7-B255-89CB359EFF7B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665BC-511C-D3F3-BBE5-F58E26645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39EA5-A6A1-026F-17FC-863F0AC02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D60D-8700-4E04-A74C-EAD980EE4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46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DB6261-1EEC-1540-C7C3-EC0E843AB1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5A34F1-6805-7067-934E-A5AD87CE9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19F50-65EC-7361-C775-2EFAC22D8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C1E7-8CFD-47D7-B255-89CB359EFF7B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BFD15-4976-5274-744C-ECF5EB1B5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B7B07-D155-6FC7-CC38-AE128112B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D60D-8700-4E04-A74C-EAD980EE4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98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478AD-9518-45F4-00D6-DAF8C7B8D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94F9C-72D6-B25F-DD32-01DD326B8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44641-8E7C-A342-E6B9-11194C4B1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C1E7-8CFD-47D7-B255-89CB359EFF7B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C26FC-DC05-CE78-EA26-9843F7C92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A1E67-7EA3-22C5-7066-13AA6809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D60D-8700-4E04-A74C-EAD980EE4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585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835B7-C7C9-91C9-4C9B-98B2CF436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0627E-C46E-B355-C4CB-6E2EBBEB3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04987-D753-C9A2-DF04-352C2574E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C1E7-8CFD-47D7-B255-89CB359EFF7B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679BE-A482-09B0-477B-BEC5FFE4A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DA9C0-5548-3FB4-7AE7-D8578F8E1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D60D-8700-4E04-A74C-EAD980EE4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035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D4B6E-A852-7AA0-52FF-968749AA4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18BF8-63D1-2BFB-1183-56C0CAD6F4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78C804-741C-1891-1A5B-60F666B80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8AC8D-6831-72C5-A407-48B0B9B5A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C1E7-8CFD-47D7-B255-89CB359EFF7B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85EE1-6D50-558D-0511-EE28C2312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D103B-DC0C-1EAA-B623-0E3DB76A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D60D-8700-4E04-A74C-EAD980EE4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951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3F76C-5BBD-1366-1D4F-53947794F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A5EC3-156C-2C03-D420-38B88A872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F6A5C1-C223-925D-901C-C7E750107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96611F-A99F-E766-3573-C03CBF329E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355C37-DFC4-4D38-2E90-21581473AD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FCD2FC-5D8B-9055-B57D-C231AB279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C1E7-8CFD-47D7-B255-89CB359EFF7B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0E485C-8F51-E930-77CD-CDC423E28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68552D-93DD-4B39-0302-BFD575FAD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D60D-8700-4E04-A74C-EAD980EE4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00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D3D7-F286-8B2F-8D9A-E023A505A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1AC93-BB46-82E5-2A3F-27DFE41D1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C1E7-8CFD-47D7-B255-89CB359EFF7B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FC6436-7BAC-3A10-0873-FA492044F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86B56D-2FBA-A30D-ED40-884104950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D60D-8700-4E04-A74C-EAD980EE4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479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5C10F7-0619-5F94-A698-C0E97ECB4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C1E7-8CFD-47D7-B255-89CB359EFF7B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666C72-2C3C-9A5B-28FA-5257FF159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21126-ECCD-E6B5-EA6B-54AB7DB95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D60D-8700-4E04-A74C-EAD980EE4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472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39CCB-1217-E381-B36C-3F9D71ECA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20A30-D196-7289-87AD-BE06B63F1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995CD-A2E5-E170-7621-F53AD4AAC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421E8-0D45-5B07-554C-F26BBC6E4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C1E7-8CFD-47D7-B255-89CB359EFF7B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21627-D597-9316-B4EC-C9779219E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79F28-3F05-B569-5364-F76B1814A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D60D-8700-4E04-A74C-EAD980EE4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446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8DFF7-A955-C2F1-D6C7-D70547F90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CE475B-4C4E-2F2E-1852-BE11AA778A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BAD23-8557-003A-0D65-A359EB984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1ACEA-6158-E460-D4D2-2B39A7BA6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C1E7-8CFD-47D7-B255-89CB359EFF7B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8CB69-B731-C588-C6A9-DA5F9BBFD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DAD4A-3F10-F922-3505-6EA0E5F49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D60D-8700-4E04-A74C-EAD980EE4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35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8C044C-F4BD-5E9F-72F6-CAC329977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AFE6B-D4D1-7F27-D769-CE1DD56B7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0E65B-4BB6-0CF3-339A-AB9105BB27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AC1E7-8CFD-47D7-B255-89CB359EFF7B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09F1D-B5CC-81E9-7C99-846166541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0BEA3-2DD6-9639-8115-C9391804E4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1D60D-8700-4E04-A74C-EAD980EE4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821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2AD57-1598-7153-9D7E-FE2F68E2A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5757"/>
            <a:ext cx="9144000" cy="1564205"/>
          </a:xfrm>
          <a:solidFill>
            <a:srgbClr val="FFC000"/>
          </a:solidFill>
        </p:spPr>
        <p:txBody>
          <a:bodyPr/>
          <a:lstStyle/>
          <a:p>
            <a:r>
              <a:rPr lang="en-US" dirty="0"/>
              <a:t>Binomial Theorem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04F54F-DC09-2EEE-A1BE-BED19EE4D0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Shreyas M</a:t>
            </a:r>
          </a:p>
          <a:p>
            <a:pPr>
              <a:tabLst>
                <a:tab pos="2239963" algn="l"/>
              </a:tabLst>
            </a:pPr>
            <a:r>
              <a:rPr lang="en-IN" sz="2400" dirty="0"/>
              <a:t>B.Tech in ECE PES University Bangalore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263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84882-1CA8-8278-2CD7-6FC56D9C510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/>
              <a:t>5 General term and middle term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60306C-9699-5AA3-B0C8-D2990F638A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the expansion of any Binomial exponent (x + y)</a:t>
                </a:r>
                <a:r>
                  <a:rPr lang="en-US" baseline="30000" dirty="0"/>
                  <a:t>n </a:t>
                </a:r>
                <a:r>
                  <a:rPr lang="en-US" dirty="0"/>
                  <a:t>, the general term T</a:t>
                </a:r>
                <a:r>
                  <a:rPr lang="en-US" baseline="-25000" dirty="0"/>
                  <a:t>k</a:t>
                </a:r>
                <a:r>
                  <a:rPr lang="en-US" dirty="0"/>
                  <a:t>(k = 1,2,3, …..n+1) is given by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IN" i="1" baseline="-250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</m:t>
                        </m:r>
                        <m:sPre>
                          <m:sPre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PrePr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sPre>
                      </m:e>
                    </m:borderBox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Depending on the value of n whether it is even or odd, midterms can be calculated.</a:t>
                </a:r>
              </a:p>
              <a:p>
                <a:pPr marL="0" indent="0">
                  <a:buNone/>
                </a:pPr>
                <a:r>
                  <a:rPr lang="en-US" dirty="0"/>
                  <a:t>Case 1 : Even value of n (n=2m) ; Midterms are T</a:t>
                </a:r>
                <a:r>
                  <a:rPr lang="en-US" baseline="-25000" dirty="0"/>
                  <a:t>m</a:t>
                </a:r>
                <a:r>
                  <a:rPr lang="en-US" dirty="0"/>
                  <a:t> and T</a:t>
                </a:r>
                <a:r>
                  <a:rPr lang="en-US" baseline="-25000" dirty="0"/>
                  <a:t>m+1</a:t>
                </a:r>
              </a:p>
              <a:p>
                <a:pPr marL="0" indent="0">
                  <a:buNone/>
                </a:pPr>
                <a:r>
                  <a:rPr lang="en-US" dirty="0"/>
                  <a:t>Case 2 : Odd value of n (n=2m+1) ; Midterm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60306C-9699-5AA3-B0C8-D2990F638A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3406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84882-1CA8-8278-2CD7-6FC56D9C510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/>
              <a:t>6 Binomial Coefficients and their properties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60306C-9699-5AA3-B0C8-D2990F638A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564542"/>
              </a:xfrm>
            </p:spPr>
            <p:txBody>
              <a:bodyPr/>
              <a:lstStyle/>
              <a:p>
                <a:r>
                  <a:rPr lang="en-US" dirty="0"/>
                  <a:t>Assume the expansion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The properties of the binomial coefficients are as follows :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/>
                  <a:t>P1 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IN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/>
                  <a:t>P2 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IN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nary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/>
                  <a:t>P3 : The coefficients of the  terms equidistant from the beginning and the       end are equal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IN" sz="2800" dirty="0"/>
                  <a:t>🔍</a:t>
                </a:r>
                <a:r>
                  <a:rPr lang="en-IN" sz="2800" dirty="0">
                    <a:highlight>
                      <a:srgbClr val="FFFF00"/>
                    </a:highlight>
                  </a:rPr>
                  <a:t>Try proving the above properties. </a:t>
                </a:r>
              </a:p>
              <a:p>
                <a:pPr marL="457200" lvl="1" indent="0">
                  <a:buNone/>
                </a:pPr>
                <a:r>
                  <a:rPr lang="en-IN" sz="2800" dirty="0">
                    <a:highlight>
                      <a:srgbClr val="FFFF00"/>
                    </a:highlight>
                  </a:rPr>
                  <a:t> Hints : a) x=1 ; b) x=-1 ; c) General term</a:t>
                </a:r>
                <a:endParaRPr lang="en-US" dirty="0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60306C-9699-5AA3-B0C8-D2990F638A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564542"/>
              </a:xfrm>
              <a:blipFill>
                <a:blip r:embed="rId2"/>
                <a:stretch>
                  <a:fillRect l="-1043" t="-2136" r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9912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4D802-7E33-0513-A1EC-517EC4B33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370"/>
            <a:ext cx="10515600" cy="1325563"/>
          </a:xfrm>
          <a:solidFill>
            <a:srgbClr val="FFC000"/>
          </a:solidFill>
        </p:spPr>
        <p:txBody>
          <a:bodyPr/>
          <a:lstStyle/>
          <a:p>
            <a:r>
              <a:rPr lang="en-US" dirty="0"/>
              <a:t>8 Useful Shortcuts (</a:t>
            </a:r>
            <a:r>
              <a:rPr lang="en-US"/>
              <a:t>Revision Assignment)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5F84A-C65D-A3F6-FCDA-8A4B46811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904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Fill up the following table (Simplify completely wherever required)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82750B56-191F-9989-443A-4B7995E986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3502084"/>
                  </p:ext>
                </p:extLst>
              </p:nvPr>
            </p:nvGraphicFramePr>
            <p:xfrm>
              <a:off x="838199" y="1901234"/>
              <a:ext cx="10846981" cy="48934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05763">
                      <a:extLst>
                        <a:ext uri="{9D8B030D-6E8A-4147-A177-3AD203B41FA5}">
                          <a16:colId xmlns:a16="http://schemas.microsoft.com/office/drawing/2014/main" val="3935748809"/>
                        </a:ext>
                      </a:extLst>
                    </a:gridCol>
                    <a:gridCol w="1731102">
                      <a:extLst>
                        <a:ext uri="{9D8B030D-6E8A-4147-A177-3AD203B41FA5}">
                          <a16:colId xmlns:a16="http://schemas.microsoft.com/office/drawing/2014/main" val="3817516556"/>
                        </a:ext>
                      </a:extLst>
                    </a:gridCol>
                    <a:gridCol w="3717613">
                      <a:extLst>
                        <a:ext uri="{9D8B030D-6E8A-4147-A177-3AD203B41FA5}">
                          <a16:colId xmlns:a16="http://schemas.microsoft.com/office/drawing/2014/main" val="3904070169"/>
                        </a:ext>
                      </a:extLst>
                    </a:gridCol>
                    <a:gridCol w="3792503">
                      <a:extLst>
                        <a:ext uri="{9D8B030D-6E8A-4147-A177-3AD203B41FA5}">
                          <a16:colId xmlns:a16="http://schemas.microsoft.com/office/drawing/2014/main" val="351412663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General term T</a:t>
                          </a:r>
                          <a:r>
                            <a:rPr lang="en-US" sz="2400" baseline="-25000" dirty="0"/>
                            <a:t>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Generalized Summation</a:t>
                          </a:r>
                        </a:p>
                        <a:p>
                          <a:pPr algn="ctr"/>
                          <a:r>
                            <a:rPr lang="en-US" sz="2400" dirty="0"/>
                            <a:t> (in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𝚺</m:t>
                              </m:r>
                            </m:oMath>
                          </a14:m>
                          <a:r>
                            <a:rPr lang="en-US" sz="2400" dirty="0"/>
                            <a:t> notation)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5444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-y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94677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93168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-y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23641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06984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6638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82750B56-191F-9989-443A-4B7995E986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3502084"/>
                  </p:ext>
                </p:extLst>
              </p:nvPr>
            </p:nvGraphicFramePr>
            <p:xfrm>
              <a:off x="838199" y="1901234"/>
              <a:ext cx="10846981" cy="48934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05763">
                      <a:extLst>
                        <a:ext uri="{9D8B030D-6E8A-4147-A177-3AD203B41FA5}">
                          <a16:colId xmlns:a16="http://schemas.microsoft.com/office/drawing/2014/main" val="3935748809"/>
                        </a:ext>
                      </a:extLst>
                    </a:gridCol>
                    <a:gridCol w="1731102">
                      <a:extLst>
                        <a:ext uri="{9D8B030D-6E8A-4147-A177-3AD203B41FA5}">
                          <a16:colId xmlns:a16="http://schemas.microsoft.com/office/drawing/2014/main" val="3817516556"/>
                        </a:ext>
                      </a:extLst>
                    </a:gridCol>
                    <a:gridCol w="3717613">
                      <a:extLst>
                        <a:ext uri="{9D8B030D-6E8A-4147-A177-3AD203B41FA5}">
                          <a16:colId xmlns:a16="http://schemas.microsoft.com/office/drawing/2014/main" val="3904070169"/>
                        </a:ext>
                      </a:extLst>
                    </a:gridCol>
                    <a:gridCol w="3792503">
                      <a:extLst>
                        <a:ext uri="{9D8B030D-6E8A-4147-A177-3AD203B41FA5}">
                          <a16:colId xmlns:a16="http://schemas.microsoft.com/office/drawing/2014/main" val="3514126639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General term T</a:t>
                          </a:r>
                          <a:r>
                            <a:rPr lang="en-US" sz="2400" baseline="-25000" dirty="0"/>
                            <a:t>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6334" t="-5185" r="-804" b="-4970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5444816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-y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9467763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9316813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-y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2364124"/>
                      </a:ext>
                    </a:extLst>
                  </a:tr>
                  <a:tr h="7786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3310" t="-428125" r="-435563" b="-1070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0698449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66385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34734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A3D23-1762-B74A-14E5-473317B1F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96633"/>
            <a:ext cx="9144000" cy="1213330"/>
          </a:xfrm>
          <a:solidFill>
            <a:srgbClr val="FFC000"/>
          </a:solidFill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7C9CCC-79EF-5A22-C3A0-A1A8AEA4F3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Shreyas M</a:t>
            </a:r>
          </a:p>
          <a:p>
            <a:pPr>
              <a:tabLst>
                <a:tab pos="2239963" algn="l"/>
              </a:tabLst>
            </a:pPr>
            <a:r>
              <a:rPr lang="en-IN" sz="2400" dirty="0"/>
              <a:t>B.Tech in ECE PES University Bangalore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672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5BEDB-7DBD-53DE-CF65-37A75A0A668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/>
              <a:t>Chapter Map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48EC68-1C95-29BB-74C2-2DF304B417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2647573"/>
              </p:ext>
            </p:extLst>
          </p:nvPr>
        </p:nvGraphicFramePr>
        <p:xfrm>
          <a:off x="838200" y="1825625"/>
          <a:ext cx="1051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721">
                  <a:extLst>
                    <a:ext uri="{9D8B030D-6E8A-4147-A177-3AD203B41FA5}">
                      <a16:colId xmlns:a16="http://schemas.microsoft.com/office/drawing/2014/main" val="596121598"/>
                    </a:ext>
                  </a:extLst>
                </a:gridCol>
                <a:gridCol w="9354879">
                  <a:extLst>
                    <a:ext uri="{9D8B030D-6E8A-4147-A177-3AD203B41FA5}">
                      <a16:colId xmlns:a16="http://schemas.microsoft.com/office/drawing/2014/main" val="41891087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398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Introduction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22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Recap of Combinations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004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Binomial Theorem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982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Proof of theorem by mathematical induction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36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Pascal’s Triangle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634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General term and middle term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902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Binomial Coefficients and their properties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988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Useful shortcuts – (Revision Assignment)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72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2518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84882-1CA8-8278-2CD7-6FC56D9C510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/>
              <a:t>1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0306C-9699-5AA3-B0C8-D2990F638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learnt the identities for (x+y)</a:t>
            </a:r>
            <a:r>
              <a:rPr lang="en-US" baseline="30000" dirty="0"/>
              <a:t>2</a:t>
            </a:r>
            <a:r>
              <a:rPr lang="en-US" dirty="0"/>
              <a:t> ,(x-y)</a:t>
            </a:r>
            <a:r>
              <a:rPr lang="en-US" baseline="30000" dirty="0"/>
              <a:t>2</a:t>
            </a:r>
            <a:r>
              <a:rPr lang="en-US" dirty="0"/>
              <a:t> ,(x+y)</a:t>
            </a:r>
            <a:r>
              <a:rPr lang="en-US" baseline="30000" dirty="0"/>
              <a:t>3</a:t>
            </a:r>
            <a:r>
              <a:rPr lang="en-US" dirty="0"/>
              <a:t> ,(x-y)</a:t>
            </a:r>
            <a:r>
              <a:rPr lang="en-US" baseline="30000" dirty="0"/>
              <a:t>3</a:t>
            </a:r>
            <a:r>
              <a:rPr lang="en-US" dirty="0"/>
              <a:t>, etc.</a:t>
            </a:r>
          </a:p>
          <a:p>
            <a:r>
              <a:rPr lang="en-US" dirty="0"/>
              <a:t>But these are not just identities obtained by simple multiplying. They are governed by a pattern. By a theorem. The theorem which generalizes the expansion of a binomial powered to a positive integer.</a:t>
            </a:r>
          </a:p>
          <a:p>
            <a:r>
              <a:rPr lang="en-US" dirty="0"/>
              <a:t>Since we are considering exponent of only a binomial (“a + b” form), this theorem is called ‘Binomial Theorem’</a:t>
            </a:r>
          </a:p>
        </p:txBody>
      </p:sp>
    </p:spTree>
    <p:extLst>
      <p:ext uri="{BB962C8B-B14F-4D97-AF65-F5344CB8AC3E}">
        <p14:creationId xmlns:p14="http://schemas.microsoft.com/office/powerpoint/2010/main" val="2840990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84882-1CA8-8278-2CD7-6FC56D9C510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/>
              <a:t>2 Recap of combinations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60306C-9699-5AA3-B0C8-D2990F638A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very important concept required to understand Binomial Theorem is the “Combinations”.</a:t>
                </a:r>
              </a:p>
              <a:p>
                <a:pPr marL="0" indent="0">
                  <a:buNone/>
                </a:pPr>
                <a:r>
                  <a:rPr lang="en-US" dirty="0"/>
                  <a:t>Let us consider a box of N unique balls and we want to draw R of them without replacing. The total number of possible ways of doing so (number of possible combination of balls) is given by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K=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sPre>
                    <m:r>
                      <a:rPr lang="en-IN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IN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</m:d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! .  </m:t>
                        </m:r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I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Cr</m:t>
                    </m:r>
                  </m:oMath>
                </a14:m>
                <a:endParaRPr lang="en-US" baseline="-25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60306C-9699-5AA3-B0C8-D2990F638A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4987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84882-1CA8-8278-2CD7-6FC56D9C510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/>
              <a:t>3 Binomial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60306C-9699-5AA3-B0C8-D2990F638A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Binomial theorem : “Given any binomial (x + y), its exponent to a natural number n i.e. (x + y)</a:t>
                </a:r>
                <a:r>
                  <a:rPr lang="en-US" baseline="30000" dirty="0"/>
                  <a:t>n</a:t>
                </a:r>
                <a:r>
                  <a:rPr lang="en-US" dirty="0"/>
                  <a:t> can be expanded with the following generalized expansion”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:  </m:t>
                    </m:r>
                    <m:borderBox>
                      <m:borderBox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sPre>
                              <m:sPre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PrePr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e>
                            </m:sPre>
                          </m:e>
                        </m:nary>
                      </m:e>
                    </m:borderBox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Pre>
                      <m:sPre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sPre>
                  </m:oMath>
                </a14:m>
                <a:r>
                  <a:rPr lang="en-US" dirty="0"/>
                  <a:t> is called the i’th binomial coefficient and can be denoted by C</a:t>
                </a:r>
                <a:r>
                  <a:rPr lang="en-US" baseline="-25000" dirty="0"/>
                  <a:t>i</a:t>
                </a:r>
                <a:r>
                  <a:rPr lang="en-US" dirty="0"/>
                  <a:t> .</a:t>
                </a:r>
                <a:endParaRPr lang="en-US" baseline="-25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60306C-9699-5AA3-B0C8-D2990F638A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055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84882-1CA8-8278-2CD7-6FC56D9C5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647" y="163103"/>
            <a:ext cx="10620153" cy="1325563"/>
          </a:xfrm>
          <a:solidFill>
            <a:srgbClr val="FFC000"/>
          </a:solidFill>
        </p:spPr>
        <p:txBody>
          <a:bodyPr/>
          <a:lstStyle/>
          <a:p>
            <a:r>
              <a:rPr lang="en-US" dirty="0"/>
              <a:t>4 Proof of theorem by mathematical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60306C-9699-5AA3-B0C8-D2990F638A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3647" y="1488666"/>
                <a:ext cx="10620154" cy="520623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Consider the statement p(n) in previous slide.</a:t>
                </a:r>
              </a:p>
              <a:p>
                <a:pPr marL="0" indent="0">
                  <a:buNone/>
                </a:pPr>
                <a:r>
                  <a:rPr lang="en-US" u="sng" dirty="0"/>
                  <a:t>Step 1 : for n=1</a:t>
                </a:r>
              </a:p>
              <a:p>
                <a:pPr marL="0" indent="0">
                  <a:buNone/>
                </a:pPr>
                <a:r>
                  <a:rPr lang="en-US" dirty="0"/>
                  <a:t>LHS= x + y </a:t>
                </a:r>
              </a:p>
              <a:p>
                <a:pPr marL="0" indent="0">
                  <a:buNone/>
                </a:pPr>
                <a:r>
                  <a:rPr lang="en-US" dirty="0"/>
                  <a:t>RHS=</a:t>
                </a:r>
                <a:r>
                  <a:rPr lang="en-IN" b="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Pre>
                          <m:sPre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PrePr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</m:sPre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=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sPre>
                    <m:r>
                      <a:rPr lang="en-I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Pre>
                      <m:sPre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sPre>
                    <m:r>
                      <a:rPr lang="en-IN" i="1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= x + 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𝑡𝑟𝑢𝑒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u="sng" dirty="0"/>
                  <a:t>Step 2 : for n=k</a:t>
                </a:r>
              </a:p>
              <a:p>
                <a:pPr marL="0" indent="0">
                  <a:buNone/>
                </a:pPr>
                <a:r>
                  <a:rPr lang="en-US" dirty="0"/>
                  <a:t>Assume p(k) is true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Pre>
                                <m:sPre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PrePr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sSup>
                                    <m:sSup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sSup>
                                    <m:sSup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</m:sPre>
                            </m:e>
                          </m:nary>
                        </m:e>
                      </m:borderBox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60306C-9699-5AA3-B0C8-D2990F638A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3647" y="1488666"/>
                <a:ext cx="10620154" cy="5206231"/>
              </a:xfrm>
              <a:blipFill>
                <a:blip r:embed="rId2"/>
                <a:stretch>
                  <a:fillRect l="-1033" t="-2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712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E39238-6EC8-E233-5CAB-1279864EEF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9488"/>
                <a:ext cx="10515600" cy="636890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u="sng" dirty="0"/>
                  <a:t>Step 3 : n=k+1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IN" b="0" dirty="0"/>
              </a:p>
              <a:p>
                <a:pPr marL="0" indent="0">
                  <a:buNone/>
                </a:pPr>
                <a:r>
                  <a:rPr lang="en-IN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 i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IN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IN" i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m:rPr>
                        <m:nor/>
                      </m:rP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IN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IN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IN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 </m:t>
                    </m:r>
                    <m:r>
                      <m:rPr>
                        <m:nor/>
                      </m:rPr>
                      <a:rPr lang="en-IN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IN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IN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N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– 1</m:t>
                    </m:r>
                    <m:r>
                      <m:rPr>
                        <m:nor/>
                      </m:rP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 </m:t>
                    </m:r>
                    <m:r>
                      <m:rPr>
                        <m:nor/>
                      </m:rPr>
                      <a:rPr lang="en-IN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IN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ak</m:t>
                    </m:r>
                    <m:r>
                      <m:rPr>
                        <m:nor/>
                      </m:rP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– 2 </m:t>
                    </m:r>
                    <m:r>
                      <m:rPr>
                        <m:nor/>
                      </m:rP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IN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+...+ </m:t>
                    </m:r>
                    <m:r>
                      <m:rPr>
                        <m:nor/>
                      </m:rPr>
                      <a:rPr lang="en-IN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IN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en-IN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– 1 </m:t>
                    </m:r>
                    <m:r>
                      <m:rPr>
                        <m:nor/>
                      </m:rP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abk</m:t>
                    </m:r>
                    <m:r>
                      <m:rPr>
                        <m:nor/>
                      </m:rPr>
                      <a:rPr lang="en-IN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– 1 +</m:t>
                    </m:r>
                    <m:r>
                      <m:rPr>
                        <m:nor/>
                      </m:rP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N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IN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en-IN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en-IN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{from p(k)}</a:t>
                </a: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baseline="30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I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en-IN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en-I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IN" baseline="30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IN" baseline="30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+ 1</m:t>
                      </m:r>
                      <m:r>
                        <m:rPr>
                          <m:nor/>
                        </m:rPr>
                        <a:rPr lang="en-I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+ </m:t>
                      </m:r>
                      <m:r>
                        <m:rPr>
                          <m:nor/>
                        </m:rPr>
                        <a:rPr lang="en-IN" baseline="30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I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en-IN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I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IN" baseline="30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I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I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+ </m:t>
                      </m:r>
                      <m:r>
                        <m:rPr>
                          <m:nor/>
                        </m:rPr>
                        <a:rPr lang="en-IN" baseline="30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I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en-IN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en-IN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IN" baseline="30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IN" baseline="30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– 1</m:t>
                      </m:r>
                      <m:r>
                        <m:rPr>
                          <m:nor/>
                        </m:rPr>
                        <a:rPr lang="en-IN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IN" baseline="30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en-I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+...+ </m:t>
                      </m:r>
                      <m:r>
                        <m:rPr>
                          <m:nor/>
                        </m:rPr>
                        <a:rPr lang="en-IN" baseline="30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I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en-IN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IN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– 1</m:t>
                      </m:r>
                      <m:r>
                        <m:rPr>
                          <m:nor/>
                        </m:rPr>
                        <a:rPr lang="en-I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IN" baseline="30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en-IN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IN" baseline="30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IN" baseline="30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– 1 + </m:t>
                      </m:r>
                      <m:r>
                        <m:rPr>
                          <m:nor/>
                        </m:rPr>
                        <a:rPr lang="en-IN" baseline="30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I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en-IN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I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xy</m:t>
                      </m:r>
                      <m:r>
                        <m:rPr>
                          <m:nor/>
                        </m:rPr>
                        <a:rPr lang="en-IN" baseline="30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IN" baseline="30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</m:oMath>
                  </m:oMathPara>
                </a14:m>
                <a:endParaRPr lang="en-I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baseline="30000" dirty="0">
                    <a:ea typeface="Cambria Math" panose="02040503050406030204" pitchFamily="18" charset="0"/>
                  </a:rPr>
                  <a:t>	</a:t>
                </a:r>
                <a:r>
                  <a:rPr lang="en-IN" dirty="0">
                    <a:ea typeface="Cambria Math" panose="02040503050406030204" pitchFamily="18" charset="0"/>
                  </a:rPr>
                  <a:t> 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baseline="30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en-I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IN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en-I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IN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I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m:rPr>
                        <m:nor/>
                      </m:rPr>
                      <a:rPr lang="en-IN" baseline="30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en-I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IN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I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IN" baseline="30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en-IN" baseline="30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– 1</m:t>
                    </m:r>
                    <m:r>
                      <m:rPr>
                        <m:nor/>
                      </m:rPr>
                      <a:rPr lang="en-I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IN" baseline="30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I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 </m:t>
                    </m:r>
                    <m:r>
                      <m:rPr>
                        <m:nor/>
                      </m:rPr>
                      <a:rPr lang="en-IN" baseline="30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en-I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IN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I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IN" baseline="30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en-IN" baseline="30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– 2</m:t>
                    </m:r>
                    <m:r>
                      <m:rPr>
                        <m:nor/>
                      </m:rPr>
                      <a:rPr lang="en-I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IN" baseline="30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I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m:rPr>
                        <m:nor/>
                      </m:rPr>
                      <a:rPr lang="en-I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m:rPr>
                        <m:nor/>
                      </m:rPr>
                      <a:rPr lang="en-I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m:rPr>
                        <m:nor/>
                      </m:rPr>
                      <a:rPr lang="en-IN" baseline="30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en-I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IN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en-IN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m:rPr>
                        <m:nor/>
                      </m:rPr>
                      <a:rPr lang="en-I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xy</m:t>
                    </m:r>
                    <m:r>
                      <m:rPr>
                        <m:nor/>
                      </m:rPr>
                      <a:rPr lang="en-IN" baseline="30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en-I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 </m:t>
                    </m:r>
                    <m:r>
                      <m:rPr>
                        <m:nor/>
                      </m:rPr>
                      <a:rPr lang="en-IN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IN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IN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en-IN" baseline="30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+ 1</m:t>
                    </m:r>
                  </m:oMath>
                </a14:m>
                <a:b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IN" dirty="0"/>
                  <a:t>{by expanding in previous step}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:r>
                  <a:rPr lang="en-IN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IN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IN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 + 1</a:t>
                </a: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(</a:t>
                </a:r>
                <a:r>
                  <a:rPr lang="en-IN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IN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 </a:t>
                </a:r>
                <a:r>
                  <a:rPr lang="en-IN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IN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x</a:t>
                </a:r>
                <a:r>
                  <a:rPr lang="en-IN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 + (</a:t>
                </a:r>
                <a:r>
                  <a:rPr lang="en-IN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IN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:r>
                  <a:rPr lang="en-IN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IN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)x</a:t>
                </a:r>
                <a:r>
                  <a:rPr lang="en-IN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 – 1</a:t>
                </a: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r>
                  <a:rPr lang="en-IN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...</a:t>
                </a:r>
              </a:p>
              <a:p>
                <a:pPr marL="0" indent="0">
                  <a:buNone/>
                </a:pP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 (</a:t>
                </a:r>
                <a:r>
                  <a:rPr lang="en-IN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IN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 </a:t>
                </a:r>
                <a:r>
                  <a:rPr lang="en-IN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IN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k–1</a:t>
                </a: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xy</a:t>
                </a:r>
                <a:r>
                  <a:rPr lang="en-IN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:r>
                  <a:rPr lang="en-IN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IN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r>
                  <a:rPr lang="en-IN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 + 1 </a:t>
                </a:r>
              </a:p>
              <a:p>
                <a:pPr marL="0" indent="0">
                  <a:buNone/>
                </a:pPr>
                <a:r>
                  <a:rPr lang="en-IN" dirty="0"/>
                  <a:t>{grouping like terms in terms of powers of x</a:t>
                </a:r>
                <a:r>
                  <a:rPr lang="en-IN" baseline="30000" dirty="0"/>
                  <a:t>a</a:t>
                </a:r>
                <a:r>
                  <a:rPr lang="en-IN" dirty="0"/>
                  <a:t>y</a:t>
                </a:r>
                <a:r>
                  <a:rPr lang="en-IN" baseline="30000" dirty="0"/>
                  <a:t>b</a:t>
                </a:r>
                <a:r>
                  <a:rPr lang="en-IN" dirty="0"/>
                  <a:t>}</a:t>
                </a: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E39238-6EC8-E233-5CAB-1279864EEF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9488"/>
                <a:ext cx="10515600" cy="6368903"/>
              </a:xfrm>
              <a:blipFill>
                <a:blip r:embed="rId2"/>
                <a:stretch>
                  <a:fillRect l="-1217" t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0548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B15602-6F36-F309-E0BF-9AD0424152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40242"/>
                <a:ext cx="10515600" cy="6124353"/>
              </a:xfrm>
            </p:spPr>
            <p:txBody>
              <a:bodyPr/>
              <a:lstStyle/>
              <a:p>
                <a:r>
                  <a:rPr lang="en-US" dirty="0"/>
                  <a:t>Recall that </a:t>
                </a:r>
                <a:r>
                  <a:rPr lang="en-IN" baseline="30000" dirty="0">
                    <a:effectLst/>
                    <a:latin typeface="Times New Roman" panose="02020603050405020304" pitchFamily="18" charset="0"/>
                  </a:rPr>
                  <a:t>k</a:t>
                </a:r>
                <a:r>
                  <a:rPr lang="en-IN" dirty="0">
                    <a:effectLst/>
                    <a:latin typeface="Times New Roman" panose="02020603050405020304" pitchFamily="18" charset="0"/>
                  </a:rPr>
                  <a:t>C</a:t>
                </a:r>
                <a:r>
                  <a:rPr lang="en-IN" baseline="-25000" dirty="0">
                    <a:effectLst/>
                    <a:latin typeface="Times New Roman" panose="02020603050405020304" pitchFamily="18" charset="0"/>
                  </a:rPr>
                  <a:t>r</a:t>
                </a:r>
                <a:r>
                  <a:rPr lang="en-IN" dirty="0">
                    <a:effectLst/>
                    <a:latin typeface="Times New Roman" panose="02020603050405020304" pitchFamily="18" charset="0"/>
                  </a:rPr>
                  <a:t> + </a:t>
                </a:r>
                <a:r>
                  <a:rPr lang="en-IN" baseline="30000" dirty="0">
                    <a:effectLst/>
                    <a:latin typeface="Times New Roman" panose="02020603050405020304" pitchFamily="18" charset="0"/>
                  </a:rPr>
                  <a:t>k</a:t>
                </a:r>
                <a:r>
                  <a:rPr lang="en-IN" dirty="0">
                    <a:effectLst/>
                    <a:latin typeface="Times New Roman" panose="02020603050405020304" pitchFamily="18" charset="0"/>
                  </a:rPr>
                  <a:t>C</a:t>
                </a:r>
                <a:r>
                  <a:rPr lang="en-IN" baseline="-25000" dirty="0">
                    <a:effectLst/>
                    <a:latin typeface="Times New Roman" panose="02020603050405020304" pitchFamily="18" charset="0"/>
                  </a:rPr>
                  <a:t>r–1</a:t>
                </a:r>
                <a:r>
                  <a:rPr lang="en-IN" dirty="0">
                    <a:effectLst/>
                    <a:latin typeface="Times New Roman" panose="02020603050405020304" pitchFamily="18" charset="0"/>
                  </a:rPr>
                  <a:t> = </a:t>
                </a:r>
                <a:r>
                  <a:rPr lang="en-IN" baseline="30000" dirty="0">
                    <a:effectLst/>
                    <a:latin typeface="Times New Roman" panose="02020603050405020304" pitchFamily="18" charset="0"/>
                  </a:rPr>
                  <a:t>k + 1</a:t>
                </a:r>
                <a:r>
                  <a:rPr lang="en-IN" dirty="0">
                    <a:effectLst/>
                    <a:latin typeface="Times New Roman" panose="02020603050405020304" pitchFamily="18" charset="0"/>
                  </a:rPr>
                  <a:t>C</a:t>
                </a:r>
                <a:r>
                  <a:rPr lang="en-IN" baseline="-25000" dirty="0">
                    <a:effectLst/>
                    <a:latin typeface="Times New Roman" panose="02020603050405020304" pitchFamily="18" charset="0"/>
                  </a:rPr>
                  <a:t>r </a:t>
                </a:r>
              </a:p>
              <a:p>
                <a:pPr marL="0" indent="0">
                  <a:buNone/>
                </a:pPr>
                <a:r>
                  <a:rPr lang="en-IN" dirty="0">
                    <a:effectLst/>
                  </a:rPr>
                  <a:t>Using this in the previous step we get</a:t>
                </a:r>
              </a:p>
              <a:p>
                <a:pPr marL="0" indent="0">
                  <a:buNone/>
                </a:pPr>
                <a:r>
                  <a:rPr lang="en-IN" dirty="0"/>
                  <a:t>(x+y)</a:t>
                </a:r>
                <a:r>
                  <a:rPr lang="en-IN" baseline="30000" dirty="0"/>
                  <a:t>k+1 </a:t>
                </a:r>
                <a:r>
                  <a:rPr lang="en-IN" dirty="0"/>
                  <a:t>= </a:t>
                </a:r>
                <a:r>
                  <a:rPr lang="en-IN" baseline="300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k + 1</a:t>
                </a:r>
                <a:r>
                  <a:rPr lang="en-IN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IN" baseline="-250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IN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IN" baseline="300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k + 1</a:t>
                </a:r>
                <a:r>
                  <a:rPr lang="en-IN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:r>
                  <a:rPr lang="en-IN" baseline="300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k + 1</a:t>
                </a:r>
                <a:r>
                  <a:rPr lang="en-IN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IN" baseline="-250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IN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IN" baseline="300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IN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y + </a:t>
                </a:r>
                <a:r>
                  <a:rPr lang="en-IN" baseline="300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k + 1</a:t>
                </a:r>
                <a:r>
                  <a:rPr lang="en-IN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IN" baseline="-250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IN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x</a:t>
                </a:r>
                <a:r>
                  <a:rPr lang="en-IN" baseline="300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k – 1</a:t>
                </a:r>
                <a:r>
                  <a:rPr lang="en-IN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r>
                  <a:rPr lang="en-IN" baseline="300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IN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+...+ </a:t>
                </a:r>
                <a:r>
                  <a:rPr lang="en-IN" baseline="300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k + 1</a:t>
                </a:r>
                <a:r>
                  <a:rPr lang="en-IN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IN" baseline="-250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IN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xy</a:t>
                </a:r>
                <a:r>
                  <a:rPr lang="en-IN" baseline="300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IN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</a:p>
              <a:p>
                <a:pPr marL="0" indent="0">
                  <a:buNone/>
                </a:pPr>
                <a:r>
                  <a:rPr lang="en-IN" baseline="300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k + 1</a:t>
                </a:r>
                <a:r>
                  <a:rPr lang="en-IN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IN" baseline="-250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k + 1 </a:t>
                </a:r>
                <a:r>
                  <a:rPr lang="en-IN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r>
                  <a:rPr lang="en-IN" baseline="300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k +1</a:t>
                </a:r>
              </a:p>
              <a:p>
                <a:pPr marL="0" indent="0">
                  <a:buNone/>
                </a:pPr>
                <a:endParaRPr lang="en-IN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{</m:t>
                        </m:r>
                        <m:sPre>
                          <m:sPre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PrePr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</m:sPre>
                      </m:e>
                    </m:nary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𝑡𝑟𝑢𝑒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𝑡𝑟𝑢𝑒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𝑡𝑟𝑢𝑒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B15602-6F36-F309-E0BF-9AD0424152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40242"/>
                <a:ext cx="10515600" cy="6124353"/>
              </a:xfrm>
              <a:blipFill>
                <a:blip r:embed="rId2"/>
                <a:stretch>
                  <a:fillRect l="-1217" t="-1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5230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84882-1CA8-8278-2CD7-6FC56D9C510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/>
              <a:t>4 Pascal’s Triangle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60306C-9699-5AA3-B0C8-D2990F638A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Pascal’s triangle is the triangle formed by the Binomial coefficients.</a:t>
                </a:r>
              </a:p>
              <a:p>
                <a:r>
                  <a:rPr lang="en-US" dirty="0"/>
                  <a:t>It can be noticed that for the expansion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there are n+1 terms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60306C-9699-5AA3-B0C8-D2990F638A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25557D6-F851-131F-6799-4D43908CF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3129756"/>
            <a:ext cx="4722738" cy="31427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A5F51D-7DE4-4901-1B13-CE22C220E1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129" r="14613"/>
          <a:stretch/>
        </p:blipFill>
        <p:spPr>
          <a:xfrm>
            <a:off x="2456120" y="3016084"/>
            <a:ext cx="3349369" cy="275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363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825</Words>
  <Application>Microsoft Office PowerPoint</Application>
  <PresentationFormat>Widescreen</PresentationFormat>
  <Paragraphs>107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Office Theme</vt:lpstr>
      <vt:lpstr>Binomial Theorem</vt:lpstr>
      <vt:lpstr>Chapter Map</vt:lpstr>
      <vt:lpstr>1 Introduction</vt:lpstr>
      <vt:lpstr>2 Recap of combinations</vt:lpstr>
      <vt:lpstr>3 Binomial Theorem</vt:lpstr>
      <vt:lpstr>4 Proof of theorem by mathematical induction</vt:lpstr>
      <vt:lpstr>PowerPoint Presentation</vt:lpstr>
      <vt:lpstr>PowerPoint Presentation</vt:lpstr>
      <vt:lpstr>4 Pascal’s Triangle</vt:lpstr>
      <vt:lpstr>5 General term and middle term</vt:lpstr>
      <vt:lpstr>6 Binomial Coefficients and their properties</vt:lpstr>
      <vt:lpstr>8 Useful Shortcuts (Revision Assignment)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Binomial Theorem</dc:title>
  <dc:creator>Shreyas Murali</dc:creator>
  <cp:lastModifiedBy>Shreyas Murali</cp:lastModifiedBy>
  <cp:revision>10</cp:revision>
  <dcterms:created xsi:type="dcterms:W3CDTF">2022-11-01T16:10:49Z</dcterms:created>
  <dcterms:modified xsi:type="dcterms:W3CDTF">2022-11-02T14:23:30Z</dcterms:modified>
</cp:coreProperties>
</file>