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7"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8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117A-1EF2-F680-AADE-73F4D6649B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5E6B0D-6ED7-133F-27EF-95EA43D26A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A5C602-8459-96D5-6473-4B6E3AC30EE1}"/>
              </a:ext>
            </a:extLst>
          </p:cNvPr>
          <p:cNvSpPr>
            <a:spLocks noGrp="1"/>
          </p:cNvSpPr>
          <p:nvPr>
            <p:ph type="dt" sz="half" idx="10"/>
          </p:nvPr>
        </p:nvSpPr>
        <p:spPr/>
        <p:txBody>
          <a:bodyPr/>
          <a:lstStyle/>
          <a:p>
            <a:fld id="{85182E7A-2499-421C-8F23-ECF13C1F50A7}" type="datetimeFigureOut">
              <a:rPr lang="en-US" smtClean="0"/>
              <a:t>10/29/2022</a:t>
            </a:fld>
            <a:endParaRPr lang="en-US"/>
          </a:p>
        </p:txBody>
      </p:sp>
      <p:sp>
        <p:nvSpPr>
          <p:cNvPr id="5" name="Footer Placeholder 4">
            <a:extLst>
              <a:ext uri="{FF2B5EF4-FFF2-40B4-BE49-F238E27FC236}">
                <a16:creationId xmlns:a16="http://schemas.microsoft.com/office/drawing/2014/main" id="{D6B7C7FF-0143-CD6A-E850-141F3DD09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BB167-32C4-5A41-7954-B11DCC40DA26}"/>
              </a:ext>
            </a:extLst>
          </p:cNvPr>
          <p:cNvSpPr>
            <a:spLocks noGrp="1"/>
          </p:cNvSpPr>
          <p:nvPr>
            <p:ph type="sldNum" sz="quarter" idx="12"/>
          </p:nvPr>
        </p:nvSpPr>
        <p:spPr/>
        <p:txBody>
          <a:bodyPr/>
          <a:lstStyle/>
          <a:p>
            <a:fld id="{26AFEF1B-478B-4136-B414-1DB6C31CDA4E}" type="slidenum">
              <a:rPr lang="en-US" smtClean="0"/>
              <a:t>‹#›</a:t>
            </a:fld>
            <a:endParaRPr lang="en-US"/>
          </a:p>
        </p:txBody>
      </p:sp>
    </p:spTree>
    <p:extLst>
      <p:ext uri="{BB962C8B-B14F-4D97-AF65-F5344CB8AC3E}">
        <p14:creationId xmlns:p14="http://schemas.microsoft.com/office/powerpoint/2010/main" val="943667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312DB-D829-DB83-A0DD-490EB796F5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4C2735-DE1D-6997-CA0B-6329204E64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0DAB3-4AF5-E0B2-6A97-B5D1292236D3}"/>
              </a:ext>
            </a:extLst>
          </p:cNvPr>
          <p:cNvSpPr>
            <a:spLocks noGrp="1"/>
          </p:cNvSpPr>
          <p:nvPr>
            <p:ph type="dt" sz="half" idx="10"/>
          </p:nvPr>
        </p:nvSpPr>
        <p:spPr/>
        <p:txBody>
          <a:bodyPr/>
          <a:lstStyle/>
          <a:p>
            <a:fld id="{85182E7A-2499-421C-8F23-ECF13C1F50A7}" type="datetimeFigureOut">
              <a:rPr lang="en-US" smtClean="0"/>
              <a:t>10/29/2022</a:t>
            </a:fld>
            <a:endParaRPr lang="en-US"/>
          </a:p>
        </p:txBody>
      </p:sp>
      <p:sp>
        <p:nvSpPr>
          <p:cNvPr id="5" name="Footer Placeholder 4">
            <a:extLst>
              <a:ext uri="{FF2B5EF4-FFF2-40B4-BE49-F238E27FC236}">
                <a16:creationId xmlns:a16="http://schemas.microsoft.com/office/drawing/2014/main" id="{6366C927-9913-AFA0-A2DD-8C9B4B911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439CF-6EEC-22AA-5CF5-9A6324EF0BB0}"/>
              </a:ext>
            </a:extLst>
          </p:cNvPr>
          <p:cNvSpPr>
            <a:spLocks noGrp="1"/>
          </p:cNvSpPr>
          <p:nvPr>
            <p:ph type="sldNum" sz="quarter" idx="12"/>
          </p:nvPr>
        </p:nvSpPr>
        <p:spPr/>
        <p:txBody>
          <a:bodyPr/>
          <a:lstStyle/>
          <a:p>
            <a:fld id="{26AFEF1B-478B-4136-B414-1DB6C31CDA4E}" type="slidenum">
              <a:rPr lang="en-US" smtClean="0"/>
              <a:t>‹#›</a:t>
            </a:fld>
            <a:endParaRPr lang="en-US"/>
          </a:p>
        </p:txBody>
      </p:sp>
    </p:spTree>
    <p:extLst>
      <p:ext uri="{BB962C8B-B14F-4D97-AF65-F5344CB8AC3E}">
        <p14:creationId xmlns:p14="http://schemas.microsoft.com/office/powerpoint/2010/main" val="3980596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A80A4-1B15-9163-FF36-8AE8ADC689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B3F9C4-E899-3083-A57F-B9BC63FE0D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28833-8F25-5F77-82F5-0C73826AC72C}"/>
              </a:ext>
            </a:extLst>
          </p:cNvPr>
          <p:cNvSpPr>
            <a:spLocks noGrp="1"/>
          </p:cNvSpPr>
          <p:nvPr>
            <p:ph type="dt" sz="half" idx="10"/>
          </p:nvPr>
        </p:nvSpPr>
        <p:spPr/>
        <p:txBody>
          <a:bodyPr/>
          <a:lstStyle/>
          <a:p>
            <a:fld id="{85182E7A-2499-421C-8F23-ECF13C1F50A7}" type="datetimeFigureOut">
              <a:rPr lang="en-US" smtClean="0"/>
              <a:t>10/29/2022</a:t>
            </a:fld>
            <a:endParaRPr lang="en-US"/>
          </a:p>
        </p:txBody>
      </p:sp>
      <p:sp>
        <p:nvSpPr>
          <p:cNvPr id="5" name="Footer Placeholder 4">
            <a:extLst>
              <a:ext uri="{FF2B5EF4-FFF2-40B4-BE49-F238E27FC236}">
                <a16:creationId xmlns:a16="http://schemas.microsoft.com/office/drawing/2014/main" id="{FBB8E9E6-84A1-7F3B-F069-7B0B7C9177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05512-BE3B-3A36-E3A8-28A41FCD036E}"/>
              </a:ext>
            </a:extLst>
          </p:cNvPr>
          <p:cNvSpPr>
            <a:spLocks noGrp="1"/>
          </p:cNvSpPr>
          <p:nvPr>
            <p:ph type="sldNum" sz="quarter" idx="12"/>
          </p:nvPr>
        </p:nvSpPr>
        <p:spPr/>
        <p:txBody>
          <a:bodyPr/>
          <a:lstStyle/>
          <a:p>
            <a:fld id="{26AFEF1B-478B-4136-B414-1DB6C31CDA4E}" type="slidenum">
              <a:rPr lang="en-US" smtClean="0"/>
              <a:t>‹#›</a:t>
            </a:fld>
            <a:endParaRPr lang="en-US"/>
          </a:p>
        </p:txBody>
      </p:sp>
    </p:spTree>
    <p:extLst>
      <p:ext uri="{BB962C8B-B14F-4D97-AF65-F5344CB8AC3E}">
        <p14:creationId xmlns:p14="http://schemas.microsoft.com/office/powerpoint/2010/main" val="258531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E83D6-F4A3-BA8E-A16F-4EA830F600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73820C-7689-A8D9-6A3C-504E358DD6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543678-DC22-D346-174A-1ACED2253B64}"/>
              </a:ext>
            </a:extLst>
          </p:cNvPr>
          <p:cNvSpPr>
            <a:spLocks noGrp="1"/>
          </p:cNvSpPr>
          <p:nvPr>
            <p:ph type="dt" sz="half" idx="10"/>
          </p:nvPr>
        </p:nvSpPr>
        <p:spPr/>
        <p:txBody>
          <a:bodyPr/>
          <a:lstStyle/>
          <a:p>
            <a:fld id="{85182E7A-2499-421C-8F23-ECF13C1F50A7}" type="datetimeFigureOut">
              <a:rPr lang="en-US" smtClean="0"/>
              <a:t>10/29/2022</a:t>
            </a:fld>
            <a:endParaRPr lang="en-US"/>
          </a:p>
        </p:txBody>
      </p:sp>
      <p:sp>
        <p:nvSpPr>
          <p:cNvPr id="5" name="Footer Placeholder 4">
            <a:extLst>
              <a:ext uri="{FF2B5EF4-FFF2-40B4-BE49-F238E27FC236}">
                <a16:creationId xmlns:a16="http://schemas.microsoft.com/office/drawing/2014/main" id="{D399CD51-C762-53B9-695F-AB691098A1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6F1352-745F-A5E1-FD18-E005FD6AC55C}"/>
              </a:ext>
            </a:extLst>
          </p:cNvPr>
          <p:cNvSpPr>
            <a:spLocks noGrp="1"/>
          </p:cNvSpPr>
          <p:nvPr>
            <p:ph type="sldNum" sz="quarter" idx="12"/>
          </p:nvPr>
        </p:nvSpPr>
        <p:spPr/>
        <p:txBody>
          <a:bodyPr/>
          <a:lstStyle/>
          <a:p>
            <a:fld id="{26AFEF1B-478B-4136-B414-1DB6C31CDA4E}" type="slidenum">
              <a:rPr lang="en-US" smtClean="0"/>
              <a:t>‹#›</a:t>
            </a:fld>
            <a:endParaRPr lang="en-US"/>
          </a:p>
        </p:txBody>
      </p:sp>
    </p:spTree>
    <p:extLst>
      <p:ext uri="{BB962C8B-B14F-4D97-AF65-F5344CB8AC3E}">
        <p14:creationId xmlns:p14="http://schemas.microsoft.com/office/powerpoint/2010/main" val="242350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F39C-687F-C7B6-06B5-A361E4740C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B93FD3-AC60-EE76-0BBB-17BEC3B633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5EE032-FAAE-77EE-BC5A-F9CC3B829A03}"/>
              </a:ext>
            </a:extLst>
          </p:cNvPr>
          <p:cNvSpPr>
            <a:spLocks noGrp="1"/>
          </p:cNvSpPr>
          <p:nvPr>
            <p:ph type="dt" sz="half" idx="10"/>
          </p:nvPr>
        </p:nvSpPr>
        <p:spPr/>
        <p:txBody>
          <a:bodyPr/>
          <a:lstStyle/>
          <a:p>
            <a:fld id="{85182E7A-2499-421C-8F23-ECF13C1F50A7}" type="datetimeFigureOut">
              <a:rPr lang="en-US" smtClean="0"/>
              <a:t>10/29/2022</a:t>
            </a:fld>
            <a:endParaRPr lang="en-US"/>
          </a:p>
        </p:txBody>
      </p:sp>
      <p:sp>
        <p:nvSpPr>
          <p:cNvPr id="5" name="Footer Placeholder 4">
            <a:extLst>
              <a:ext uri="{FF2B5EF4-FFF2-40B4-BE49-F238E27FC236}">
                <a16:creationId xmlns:a16="http://schemas.microsoft.com/office/drawing/2014/main" id="{9DE3F3D7-F81D-A699-9B76-BF238B8AA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0F84-1C0C-A836-D3F7-AA8D8C4A0696}"/>
              </a:ext>
            </a:extLst>
          </p:cNvPr>
          <p:cNvSpPr>
            <a:spLocks noGrp="1"/>
          </p:cNvSpPr>
          <p:nvPr>
            <p:ph type="sldNum" sz="quarter" idx="12"/>
          </p:nvPr>
        </p:nvSpPr>
        <p:spPr/>
        <p:txBody>
          <a:bodyPr/>
          <a:lstStyle/>
          <a:p>
            <a:fld id="{26AFEF1B-478B-4136-B414-1DB6C31CDA4E}" type="slidenum">
              <a:rPr lang="en-US" smtClean="0"/>
              <a:t>‹#›</a:t>
            </a:fld>
            <a:endParaRPr lang="en-US"/>
          </a:p>
        </p:txBody>
      </p:sp>
    </p:spTree>
    <p:extLst>
      <p:ext uri="{BB962C8B-B14F-4D97-AF65-F5344CB8AC3E}">
        <p14:creationId xmlns:p14="http://schemas.microsoft.com/office/powerpoint/2010/main" val="331765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37759-8D40-8646-02AC-FDE1AAAC4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6C8C02-1E9D-9B4A-9B99-C5865EBEBD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11A530-9729-AC7E-166A-46BC736F0F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FFDAC2-CF7D-5768-801C-70A106D1AB74}"/>
              </a:ext>
            </a:extLst>
          </p:cNvPr>
          <p:cNvSpPr>
            <a:spLocks noGrp="1"/>
          </p:cNvSpPr>
          <p:nvPr>
            <p:ph type="dt" sz="half" idx="10"/>
          </p:nvPr>
        </p:nvSpPr>
        <p:spPr/>
        <p:txBody>
          <a:bodyPr/>
          <a:lstStyle/>
          <a:p>
            <a:fld id="{85182E7A-2499-421C-8F23-ECF13C1F50A7}" type="datetimeFigureOut">
              <a:rPr lang="en-US" smtClean="0"/>
              <a:t>10/29/2022</a:t>
            </a:fld>
            <a:endParaRPr lang="en-US"/>
          </a:p>
        </p:txBody>
      </p:sp>
      <p:sp>
        <p:nvSpPr>
          <p:cNvPr id="6" name="Footer Placeholder 5">
            <a:extLst>
              <a:ext uri="{FF2B5EF4-FFF2-40B4-BE49-F238E27FC236}">
                <a16:creationId xmlns:a16="http://schemas.microsoft.com/office/drawing/2014/main" id="{D4746B66-FF2E-E111-208F-C70011B2E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B8143B-D1F4-1B2A-BE0F-56CB1EB5E5A6}"/>
              </a:ext>
            </a:extLst>
          </p:cNvPr>
          <p:cNvSpPr>
            <a:spLocks noGrp="1"/>
          </p:cNvSpPr>
          <p:nvPr>
            <p:ph type="sldNum" sz="quarter" idx="12"/>
          </p:nvPr>
        </p:nvSpPr>
        <p:spPr/>
        <p:txBody>
          <a:bodyPr/>
          <a:lstStyle/>
          <a:p>
            <a:fld id="{26AFEF1B-478B-4136-B414-1DB6C31CDA4E}" type="slidenum">
              <a:rPr lang="en-US" smtClean="0"/>
              <a:t>‹#›</a:t>
            </a:fld>
            <a:endParaRPr lang="en-US"/>
          </a:p>
        </p:txBody>
      </p:sp>
    </p:spTree>
    <p:extLst>
      <p:ext uri="{BB962C8B-B14F-4D97-AF65-F5344CB8AC3E}">
        <p14:creationId xmlns:p14="http://schemas.microsoft.com/office/powerpoint/2010/main" val="2933564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B4C7-5816-1211-4061-689C5E0DF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930456-7FC2-8EF5-DE3D-DD848F1F47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D5925A-C169-87B1-6AC4-16070FE6F8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4B4704-7D74-079C-B5C4-4C1ACBE608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5E6C36-2146-BDE9-757E-EE8F0F70E2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0E2735-FD6A-969B-EA4A-628F2D0FAFE7}"/>
              </a:ext>
            </a:extLst>
          </p:cNvPr>
          <p:cNvSpPr>
            <a:spLocks noGrp="1"/>
          </p:cNvSpPr>
          <p:nvPr>
            <p:ph type="dt" sz="half" idx="10"/>
          </p:nvPr>
        </p:nvSpPr>
        <p:spPr/>
        <p:txBody>
          <a:bodyPr/>
          <a:lstStyle/>
          <a:p>
            <a:fld id="{85182E7A-2499-421C-8F23-ECF13C1F50A7}" type="datetimeFigureOut">
              <a:rPr lang="en-US" smtClean="0"/>
              <a:t>10/29/2022</a:t>
            </a:fld>
            <a:endParaRPr lang="en-US"/>
          </a:p>
        </p:txBody>
      </p:sp>
      <p:sp>
        <p:nvSpPr>
          <p:cNvPr id="8" name="Footer Placeholder 7">
            <a:extLst>
              <a:ext uri="{FF2B5EF4-FFF2-40B4-BE49-F238E27FC236}">
                <a16:creationId xmlns:a16="http://schemas.microsoft.com/office/drawing/2014/main" id="{8D7838C7-9D1A-C313-02B6-9CBD0BA9EB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9475D5-054C-60BC-3112-04BD023A3E0C}"/>
              </a:ext>
            </a:extLst>
          </p:cNvPr>
          <p:cNvSpPr>
            <a:spLocks noGrp="1"/>
          </p:cNvSpPr>
          <p:nvPr>
            <p:ph type="sldNum" sz="quarter" idx="12"/>
          </p:nvPr>
        </p:nvSpPr>
        <p:spPr/>
        <p:txBody>
          <a:bodyPr/>
          <a:lstStyle/>
          <a:p>
            <a:fld id="{26AFEF1B-478B-4136-B414-1DB6C31CDA4E}" type="slidenum">
              <a:rPr lang="en-US" smtClean="0"/>
              <a:t>‹#›</a:t>
            </a:fld>
            <a:endParaRPr lang="en-US"/>
          </a:p>
        </p:txBody>
      </p:sp>
    </p:spTree>
    <p:extLst>
      <p:ext uri="{BB962C8B-B14F-4D97-AF65-F5344CB8AC3E}">
        <p14:creationId xmlns:p14="http://schemas.microsoft.com/office/powerpoint/2010/main" val="162053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62F1-8848-14E7-BB0B-5CB415211A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C53D1B-0705-6895-22F9-4F7C1631DD5C}"/>
              </a:ext>
            </a:extLst>
          </p:cNvPr>
          <p:cNvSpPr>
            <a:spLocks noGrp="1"/>
          </p:cNvSpPr>
          <p:nvPr>
            <p:ph type="dt" sz="half" idx="10"/>
          </p:nvPr>
        </p:nvSpPr>
        <p:spPr/>
        <p:txBody>
          <a:bodyPr/>
          <a:lstStyle/>
          <a:p>
            <a:fld id="{85182E7A-2499-421C-8F23-ECF13C1F50A7}" type="datetimeFigureOut">
              <a:rPr lang="en-US" smtClean="0"/>
              <a:t>10/29/2022</a:t>
            </a:fld>
            <a:endParaRPr lang="en-US"/>
          </a:p>
        </p:txBody>
      </p:sp>
      <p:sp>
        <p:nvSpPr>
          <p:cNvPr id="4" name="Footer Placeholder 3">
            <a:extLst>
              <a:ext uri="{FF2B5EF4-FFF2-40B4-BE49-F238E27FC236}">
                <a16:creationId xmlns:a16="http://schemas.microsoft.com/office/drawing/2014/main" id="{9E91B389-5F3B-0AD3-BC00-D62B2C01F4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F82292-8555-D1AB-3FEF-E92ED3E2BA71}"/>
              </a:ext>
            </a:extLst>
          </p:cNvPr>
          <p:cNvSpPr>
            <a:spLocks noGrp="1"/>
          </p:cNvSpPr>
          <p:nvPr>
            <p:ph type="sldNum" sz="quarter" idx="12"/>
          </p:nvPr>
        </p:nvSpPr>
        <p:spPr/>
        <p:txBody>
          <a:bodyPr/>
          <a:lstStyle/>
          <a:p>
            <a:fld id="{26AFEF1B-478B-4136-B414-1DB6C31CDA4E}" type="slidenum">
              <a:rPr lang="en-US" smtClean="0"/>
              <a:t>‹#›</a:t>
            </a:fld>
            <a:endParaRPr lang="en-US"/>
          </a:p>
        </p:txBody>
      </p:sp>
    </p:spTree>
    <p:extLst>
      <p:ext uri="{BB962C8B-B14F-4D97-AF65-F5344CB8AC3E}">
        <p14:creationId xmlns:p14="http://schemas.microsoft.com/office/powerpoint/2010/main" val="10711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5D30FB-427D-4A4D-35C6-683D786FB167}"/>
              </a:ext>
            </a:extLst>
          </p:cNvPr>
          <p:cNvSpPr>
            <a:spLocks noGrp="1"/>
          </p:cNvSpPr>
          <p:nvPr>
            <p:ph type="dt" sz="half" idx="10"/>
          </p:nvPr>
        </p:nvSpPr>
        <p:spPr/>
        <p:txBody>
          <a:bodyPr/>
          <a:lstStyle/>
          <a:p>
            <a:fld id="{85182E7A-2499-421C-8F23-ECF13C1F50A7}" type="datetimeFigureOut">
              <a:rPr lang="en-US" smtClean="0"/>
              <a:t>10/29/2022</a:t>
            </a:fld>
            <a:endParaRPr lang="en-US"/>
          </a:p>
        </p:txBody>
      </p:sp>
      <p:sp>
        <p:nvSpPr>
          <p:cNvPr id="3" name="Footer Placeholder 2">
            <a:extLst>
              <a:ext uri="{FF2B5EF4-FFF2-40B4-BE49-F238E27FC236}">
                <a16:creationId xmlns:a16="http://schemas.microsoft.com/office/drawing/2014/main" id="{E197C17D-DB07-C699-0F4D-A36CC57D11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6389CF-6882-47D2-6171-402DCFB9A0AB}"/>
              </a:ext>
            </a:extLst>
          </p:cNvPr>
          <p:cNvSpPr>
            <a:spLocks noGrp="1"/>
          </p:cNvSpPr>
          <p:nvPr>
            <p:ph type="sldNum" sz="quarter" idx="12"/>
          </p:nvPr>
        </p:nvSpPr>
        <p:spPr/>
        <p:txBody>
          <a:bodyPr/>
          <a:lstStyle/>
          <a:p>
            <a:fld id="{26AFEF1B-478B-4136-B414-1DB6C31CDA4E}" type="slidenum">
              <a:rPr lang="en-US" smtClean="0"/>
              <a:t>‹#›</a:t>
            </a:fld>
            <a:endParaRPr lang="en-US"/>
          </a:p>
        </p:txBody>
      </p:sp>
    </p:spTree>
    <p:extLst>
      <p:ext uri="{BB962C8B-B14F-4D97-AF65-F5344CB8AC3E}">
        <p14:creationId xmlns:p14="http://schemas.microsoft.com/office/powerpoint/2010/main" val="59677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82FB-F0D9-48B3-1750-5510108B21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BBDE9-09CF-3FE5-A0F7-4DBD2953D7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CD2AA3-7CDE-BA06-E8AA-9EE14BB67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47C11-881F-8BC6-51C2-D4CC7126D876}"/>
              </a:ext>
            </a:extLst>
          </p:cNvPr>
          <p:cNvSpPr>
            <a:spLocks noGrp="1"/>
          </p:cNvSpPr>
          <p:nvPr>
            <p:ph type="dt" sz="half" idx="10"/>
          </p:nvPr>
        </p:nvSpPr>
        <p:spPr/>
        <p:txBody>
          <a:bodyPr/>
          <a:lstStyle/>
          <a:p>
            <a:fld id="{85182E7A-2499-421C-8F23-ECF13C1F50A7}" type="datetimeFigureOut">
              <a:rPr lang="en-US" smtClean="0"/>
              <a:t>10/29/2022</a:t>
            </a:fld>
            <a:endParaRPr lang="en-US"/>
          </a:p>
        </p:txBody>
      </p:sp>
      <p:sp>
        <p:nvSpPr>
          <p:cNvPr id="6" name="Footer Placeholder 5">
            <a:extLst>
              <a:ext uri="{FF2B5EF4-FFF2-40B4-BE49-F238E27FC236}">
                <a16:creationId xmlns:a16="http://schemas.microsoft.com/office/drawing/2014/main" id="{B2B9D919-7502-DA55-46E2-130AE1C6DB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306210-59B0-F120-BBBD-4D42D1DA26AD}"/>
              </a:ext>
            </a:extLst>
          </p:cNvPr>
          <p:cNvSpPr>
            <a:spLocks noGrp="1"/>
          </p:cNvSpPr>
          <p:nvPr>
            <p:ph type="sldNum" sz="quarter" idx="12"/>
          </p:nvPr>
        </p:nvSpPr>
        <p:spPr/>
        <p:txBody>
          <a:bodyPr/>
          <a:lstStyle/>
          <a:p>
            <a:fld id="{26AFEF1B-478B-4136-B414-1DB6C31CDA4E}" type="slidenum">
              <a:rPr lang="en-US" smtClean="0"/>
              <a:t>‹#›</a:t>
            </a:fld>
            <a:endParaRPr lang="en-US"/>
          </a:p>
        </p:txBody>
      </p:sp>
    </p:spTree>
    <p:extLst>
      <p:ext uri="{BB962C8B-B14F-4D97-AF65-F5344CB8AC3E}">
        <p14:creationId xmlns:p14="http://schemas.microsoft.com/office/powerpoint/2010/main" val="808168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4EA93-5E6F-340D-6372-3343653CE0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DAD970-DDAF-CDED-87B3-046C9CFFD3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DBED47-8F44-1F55-F00E-42C0437CA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A440E2-1964-9D26-BB90-5CF09B9B1676}"/>
              </a:ext>
            </a:extLst>
          </p:cNvPr>
          <p:cNvSpPr>
            <a:spLocks noGrp="1"/>
          </p:cNvSpPr>
          <p:nvPr>
            <p:ph type="dt" sz="half" idx="10"/>
          </p:nvPr>
        </p:nvSpPr>
        <p:spPr/>
        <p:txBody>
          <a:bodyPr/>
          <a:lstStyle/>
          <a:p>
            <a:fld id="{85182E7A-2499-421C-8F23-ECF13C1F50A7}" type="datetimeFigureOut">
              <a:rPr lang="en-US" smtClean="0"/>
              <a:t>10/29/2022</a:t>
            </a:fld>
            <a:endParaRPr lang="en-US"/>
          </a:p>
        </p:txBody>
      </p:sp>
      <p:sp>
        <p:nvSpPr>
          <p:cNvPr id="6" name="Footer Placeholder 5">
            <a:extLst>
              <a:ext uri="{FF2B5EF4-FFF2-40B4-BE49-F238E27FC236}">
                <a16:creationId xmlns:a16="http://schemas.microsoft.com/office/drawing/2014/main" id="{BB0A3EAE-2708-A33E-8CD2-92629C1120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72B9E5-B0B3-5238-A2AE-D972B64F4CA7}"/>
              </a:ext>
            </a:extLst>
          </p:cNvPr>
          <p:cNvSpPr>
            <a:spLocks noGrp="1"/>
          </p:cNvSpPr>
          <p:nvPr>
            <p:ph type="sldNum" sz="quarter" idx="12"/>
          </p:nvPr>
        </p:nvSpPr>
        <p:spPr/>
        <p:txBody>
          <a:bodyPr/>
          <a:lstStyle/>
          <a:p>
            <a:fld id="{26AFEF1B-478B-4136-B414-1DB6C31CDA4E}" type="slidenum">
              <a:rPr lang="en-US" smtClean="0"/>
              <a:t>‹#›</a:t>
            </a:fld>
            <a:endParaRPr lang="en-US"/>
          </a:p>
        </p:txBody>
      </p:sp>
    </p:spTree>
    <p:extLst>
      <p:ext uri="{BB962C8B-B14F-4D97-AF65-F5344CB8AC3E}">
        <p14:creationId xmlns:p14="http://schemas.microsoft.com/office/powerpoint/2010/main" val="2504296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6CA69-4799-3D81-2D55-8782CBE81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80C6F7-E6DA-1DEF-98F8-39A2EBABB5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16680-0922-0BA1-B306-6E0D1B23E9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82E7A-2499-421C-8F23-ECF13C1F50A7}" type="datetimeFigureOut">
              <a:rPr lang="en-US" smtClean="0"/>
              <a:t>10/29/2022</a:t>
            </a:fld>
            <a:endParaRPr lang="en-US"/>
          </a:p>
        </p:txBody>
      </p:sp>
      <p:sp>
        <p:nvSpPr>
          <p:cNvPr id="5" name="Footer Placeholder 4">
            <a:extLst>
              <a:ext uri="{FF2B5EF4-FFF2-40B4-BE49-F238E27FC236}">
                <a16:creationId xmlns:a16="http://schemas.microsoft.com/office/drawing/2014/main" id="{AF4011B5-8FAA-AA1A-C5C0-939CBDF54B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CC3CE9-CDED-48D9-6B8A-F2EF1AA989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AFEF1B-478B-4136-B414-1DB6C31CDA4E}" type="slidenum">
              <a:rPr lang="en-US" smtClean="0"/>
              <a:t>‹#›</a:t>
            </a:fld>
            <a:endParaRPr lang="en-US"/>
          </a:p>
        </p:txBody>
      </p:sp>
    </p:spTree>
    <p:extLst>
      <p:ext uri="{BB962C8B-B14F-4D97-AF65-F5344CB8AC3E}">
        <p14:creationId xmlns:p14="http://schemas.microsoft.com/office/powerpoint/2010/main" val="2476609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050A-3CFB-B74E-157F-33C84A9D4516}"/>
              </a:ext>
            </a:extLst>
          </p:cNvPr>
          <p:cNvSpPr>
            <a:spLocks noGrp="1"/>
          </p:cNvSpPr>
          <p:nvPr>
            <p:ph type="ctrTitle"/>
          </p:nvPr>
        </p:nvSpPr>
        <p:spPr>
          <a:solidFill>
            <a:srgbClr val="FFC000"/>
          </a:solidFill>
        </p:spPr>
        <p:txBody>
          <a:bodyPr/>
          <a:lstStyle/>
          <a:p>
            <a:r>
              <a:rPr lang="en-US" dirty="0"/>
              <a:t>Complex numbers and quadratic equations</a:t>
            </a:r>
          </a:p>
        </p:txBody>
      </p:sp>
      <p:sp>
        <p:nvSpPr>
          <p:cNvPr id="3" name="Subtitle 2">
            <a:extLst>
              <a:ext uri="{FF2B5EF4-FFF2-40B4-BE49-F238E27FC236}">
                <a16:creationId xmlns:a16="http://schemas.microsoft.com/office/drawing/2014/main" id="{3EBB0419-5733-88DA-1B32-20BBFCC8BA0F}"/>
              </a:ext>
            </a:extLst>
          </p:cNvPr>
          <p:cNvSpPr>
            <a:spLocks noGrp="1"/>
          </p:cNvSpPr>
          <p:nvPr>
            <p:ph type="subTitle" idx="1"/>
          </p:nvPr>
        </p:nvSpPr>
        <p:spPr/>
        <p:txBody>
          <a:bodyPr/>
          <a:lstStyle/>
          <a:p>
            <a:r>
              <a:rPr lang="en-US" dirty="0"/>
              <a:t>Shreyas M</a:t>
            </a:r>
          </a:p>
          <a:p>
            <a:pPr>
              <a:tabLst>
                <a:tab pos="2239963" algn="l"/>
              </a:tabLst>
            </a:pPr>
            <a:r>
              <a:rPr lang="en-IN" sz="2400" dirty="0"/>
              <a:t>B.Tech in ECE PES University Bangalore</a:t>
            </a:r>
          </a:p>
          <a:p>
            <a:endParaRPr lang="en-US" dirty="0"/>
          </a:p>
        </p:txBody>
      </p:sp>
    </p:spTree>
    <p:extLst>
      <p:ext uri="{BB962C8B-B14F-4D97-AF65-F5344CB8AC3E}">
        <p14:creationId xmlns:p14="http://schemas.microsoft.com/office/powerpoint/2010/main" val="910681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321EB0-AA95-26BB-667F-0B1BE2E2460D}"/>
              </a:ext>
            </a:extLst>
          </p:cNvPr>
          <p:cNvSpPr>
            <a:spLocks noGrp="1"/>
          </p:cNvSpPr>
          <p:nvPr>
            <p:ph idx="1"/>
          </p:nvPr>
        </p:nvSpPr>
        <p:spPr>
          <a:xfrm>
            <a:off x="838200" y="255180"/>
            <a:ext cx="10515600" cy="6220047"/>
          </a:xfrm>
        </p:spPr>
        <p:txBody>
          <a:bodyPr/>
          <a:lstStyle/>
          <a:p>
            <a:r>
              <a:rPr lang="en-US" dirty="0"/>
              <a:t>Multiplication : For this, the two complex numbers are treated as sum-of-terms form</a:t>
            </a:r>
          </a:p>
          <a:p>
            <a:pPr marL="0" indent="0">
              <a:buNone/>
            </a:pPr>
            <a:r>
              <a:rPr lang="en-US" dirty="0"/>
              <a:t>Z</a:t>
            </a:r>
            <a:r>
              <a:rPr lang="en-US" baseline="-25000" dirty="0"/>
              <a:t>1 </a:t>
            </a:r>
            <a:r>
              <a:rPr lang="en-US" dirty="0"/>
              <a:t>X Z</a:t>
            </a:r>
            <a:r>
              <a:rPr lang="en-US" baseline="-25000" dirty="0"/>
              <a:t>2</a:t>
            </a:r>
            <a:r>
              <a:rPr lang="en-US" dirty="0"/>
              <a:t> =(X</a:t>
            </a:r>
            <a:r>
              <a:rPr lang="en-US" baseline="-25000" dirty="0"/>
              <a:t>1</a:t>
            </a:r>
            <a:r>
              <a:rPr lang="en-US" dirty="0"/>
              <a:t>+iY</a:t>
            </a:r>
            <a:r>
              <a:rPr lang="en-US" baseline="-25000" dirty="0"/>
              <a:t>1</a:t>
            </a:r>
            <a:r>
              <a:rPr lang="en-US" dirty="0"/>
              <a:t>) X (X</a:t>
            </a:r>
            <a:r>
              <a:rPr lang="en-US" baseline="-25000" dirty="0"/>
              <a:t>2</a:t>
            </a:r>
            <a:r>
              <a:rPr lang="en-US" dirty="0"/>
              <a:t>+iY</a:t>
            </a:r>
            <a:r>
              <a:rPr lang="en-US" baseline="-25000" dirty="0"/>
              <a:t>2</a:t>
            </a:r>
            <a:r>
              <a:rPr lang="en-US" dirty="0"/>
              <a:t>)</a:t>
            </a:r>
          </a:p>
          <a:p>
            <a:pPr marL="0" indent="0">
              <a:buNone/>
            </a:pPr>
            <a:r>
              <a:rPr lang="en-US" dirty="0"/>
              <a:t>Z</a:t>
            </a:r>
            <a:r>
              <a:rPr lang="en-US" baseline="-25000" dirty="0"/>
              <a:t>1 </a:t>
            </a:r>
            <a:r>
              <a:rPr lang="en-US" dirty="0"/>
              <a:t>X Z</a:t>
            </a:r>
            <a:r>
              <a:rPr lang="en-US" baseline="-25000" dirty="0"/>
              <a:t>2</a:t>
            </a:r>
            <a:r>
              <a:rPr lang="en-US" dirty="0"/>
              <a:t> =X</a:t>
            </a:r>
            <a:r>
              <a:rPr lang="en-US" baseline="-25000" dirty="0"/>
              <a:t>1</a:t>
            </a:r>
            <a:r>
              <a:rPr lang="en-US" dirty="0"/>
              <a:t>X</a:t>
            </a:r>
            <a:r>
              <a:rPr lang="en-US" baseline="-25000" dirty="0"/>
              <a:t>2</a:t>
            </a:r>
            <a:r>
              <a:rPr lang="en-US" dirty="0"/>
              <a:t> + iX</a:t>
            </a:r>
            <a:r>
              <a:rPr lang="en-US" baseline="-25000" dirty="0"/>
              <a:t>1</a:t>
            </a:r>
            <a:r>
              <a:rPr lang="en-US" dirty="0"/>
              <a:t>Y</a:t>
            </a:r>
            <a:r>
              <a:rPr lang="en-US" baseline="-25000" dirty="0"/>
              <a:t>2</a:t>
            </a:r>
            <a:r>
              <a:rPr lang="en-US" dirty="0"/>
              <a:t> + iY</a:t>
            </a:r>
            <a:r>
              <a:rPr lang="en-US" baseline="-25000" dirty="0"/>
              <a:t>1</a:t>
            </a:r>
            <a:r>
              <a:rPr lang="en-US" dirty="0"/>
              <a:t>X</a:t>
            </a:r>
            <a:r>
              <a:rPr lang="en-US" baseline="-25000" dirty="0"/>
              <a:t>2</a:t>
            </a:r>
            <a:r>
              <a:rPr lang="en-US" dirty="0"/>
              <a:t> + i</a:t>
            </a:r>
            <a:r>
              <a:rPr lang="en-US" baseline="30000" dirty="0"/>
              <a:t>2</a:t>
            </a:r>
            <a:r>
              <a:rPr lang="en-US" dirty="0"/>
              <a:t>Y</a:t>
            </a:r>
            <a:r>
              <a:rPr lang="en-US" baseline="-25000" dirty="0"/>
              <a:t>1</a:t>
            </a:r>
            <a:r>
              <a:rPr lang="en-US" dirty="0"/>
              <a:t>Y</a:t>
            </a:r>
            <a:r>
              <a:rPr lang="en-US" baseline="-25000" dirty="0"/>
              <a:t>2</a:t>
            </a:r>
          </a:p>
          <a:p>
            <a:pPr marL="0" indent="0">
              <a:buNone/>
            </a:pPr>
            <a:endParaRPr lang="en-US" baseline="-25000" dirty="0"/>
          </a:p>
          <a:p>
            <a:pPr marL="0" indent="0">
              <a:buNone/>
            </a:pPr>
            <a:r>
              <a:rPr lang="en-US" dirty="0"/>
              <a:t>Z</a:t>
            </a:r>
            <a:r>
              <a:rPr lang="en-US" baseline="-25000" dirty="0"/>
              <a:t>1 </a:t>
            </a:r>
            <a:r>
              <a:rPr lang="en-US" dirty="0"/>
              <a:t>X Z</a:t>
            </a:r>
            <a:r>
              <a:rPr lang="en-US" baseline="-25000" dirty="0"/>
              <a:t>2</a:t>
            </a:r>
            <a:r>
              <a:rPr lang="en-US" dirty="0"/>
              <a:t> =(X</a:t>
            </a:r>
            <a:r>
              <a:rPr lang="en-US" baseline="-25000" dirty="0"/>
              <a:t>1</a:t>
            </a:r>
            <a:r>
              <a:rPr lang="en-US" dirty="0"/>
              <a:t>X</a:t>
            </a:r>
            <a:r>
              <a:rPr lang="en-US" baseline="-25000" dirty="0"/>
              <a:t>2 </a:t>
            </a:r>
            <a:r>
              <a:rPr lang="en-US" dirty="0"/>
              <a:t>- Y</a:t>
            </a:r>
            <a:r>
              <a:rPr lang="en-US" baseline="-25000" dirty="0"/>
              <a:t>1</a:t>
            </a:r>
            <a:r>
              <a:rPr lang="en-US" dirty="0"/>
              <a:t>Y</a:t>
            </a:r>
            <a:r>
              <a:rPr lang="en-US" baseline="-25000" dirty="0"/>
              <a:t>2</a:t>
            </a:r>
            <a:r>
              <a:rPr lang="en-US" dirty="0"/>
              <a:t> ) + </a:t>
            </a:r>
            <a:r>
              <a:rPr lang="en-US" dirty="0" err="1"/>
              <a:t>i</a:t>
            </a:r>
            <a:r>
              <a:rPr lang="en-US" dirty="0"/>
              <a:t>(X</a:t>
            </a:r>
            <a:r>
              <a:rPr lang="en-US" baseline="-25000" dirty="0"/>
              <a:t>1</a:t>
            </a:r>
            <a:r>
              <a:rPr lang="en-US" dirty="0"/>
              <a:t>Y</a:t>
            </a:r>
            <a:r>
              <a:rPr lang="en-US" baseline="-25000" dirty="0"/>
              <a:t>2</a:t>
            </a:r>
            <a:r>
              <a:rPr lang="en-US" dirty="0"/>
              <a:t>+Y</a:t>
            </a:r>
            <a:r>
              <a:rPr lang="en-US" baseline="-25000" dirty="0"/>
              <a:t>1</a:t>
            </a:r>
            <a:r>
              <a:rPr lang="en-US" dirty="0"/>
              <a:t>X</a:t>
            </a:r>
            <a:r>
              <a:rPr lang="en-US" baseline="-25000" dirty="0"/>
              <a:t>2</a:t>
            </a:r>
            <a:r>
              <a:rPr lang="en-US" dirty="0"/>
              <a:t>)</a:t>
            </a:r>
          </a:p>
          <a:p>
            <a:pPr marL="0" indent="0">
              <a:buNone/>
            </a:pPr>
            <a:endParaRPr lang="en-US" dirty="0"/>
          </a:p>
          <a:p>
            <a:pPr marL="0" indent="0">
              <a:buNone/>
            </a:pPr>
            <a:r>
              <a:rPr lang="en-US" dirty="0"/>
              <a:t>A very useful property to be noted is </a:t>
            </a:r>
          </a:p>
          <a:p>
            <a:pPr marL="0" indent="0">
              <a:buNone/>
            </a:pPr>
            <a:r>
              <a:rPr lang="en-US" dirty="0">
                <a:highlight>
                  <a:srgbClr val="00FF00"/>
                </a:highlight>
              </a:rPr>
              <a:t>“Product of conjugate of complex numbers is conjugate of product of the same complex numbers”</a:t>
            </a:r>
          </a:p>
          <a:p>
            <a:pPr marL="0" indent="0">
              <a:buNone/>
            </a:pPr>
            <a:endParaRPr lang="en-US" dirty="0">
              <a:highlight>
                <a:srgbClr val="00FF00"/>
              </a:highlight>
            </a:endParaRPr>
          </a:p>
          <a:p>
            <a:pPr marL="0" indent="0">
              <a:buNone/>
            </a:pPr>
            <a:r>
              <a:rPr lang="en-US" dirty="0"/>
              <a:t>🔍</a:t>
            </a:r>
          </a:p>
          <a:p>
            <a:pPr marL="0" indent="0">
              <a:buNone/>
            </a:pPr>
            <a:endParaRPr lang="en-US" baseline="-250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20F17D0-49F5-F6AA-C173-B17AF45C37EA}"/>
                  </a:ext>
                </a:extLst>
              </p:cNvPr>
              <p:cNvSpPr txBox="1"/>
              <p:nvPr/>
            </p:nvSpPr>
            <p:spPr>
              <a:xfrm>
                <a:off x="1456660" y="5369442"/>
                <a:ext cx="5124893" cy="571118"/>
              </a:xfrm>
              <a:prstGeom prst="rect">
                <a:avLst/>
              </a:prstGeom>
              <a:solidFill>
                <a:srgbClr val="FFFF00"/>
              </a:solidFill>
            </p:spPr>
            <p:txBody>
              <a:bodyPr wrap="square" rtlCol="0">
                <a:spAutoFit/>
              </a:bodyPr>
              <a:lstStyle/>
              <a:p>
                <a:r>
                  <a:rPr lang="en-US" sz="2800" dirty="0">
                    <a:highlight>
                      <a:srgbClr val="FFFF00"/>
                    </a:highlight>
                  </a:rPr>
                  <a:t>Try proving it</a:t>
                </a:r>
                <a:r>
                  <a:rPr lang="en-US" sz="2800" dirty="0"/>
                  <a:t>. </a:t>
                </a:r>
                <a14:m>
                  <m:oMath xmlns:m="http://schemas.openxmlformats.org/officeDocument/2006/math">
                    <m:bar>
                      <m:barPr>
                        <m:pos m:val="top"/>
                        <m:ctrlPr>
                          <a:rPr lang="en-US" sz="2800" i="1" smtClean="0">
                            <a:latin typeface="Cambria Math" panose="02040503050406030204" pitchFamily="18" charset="0"/>
                          </a:rPr>
                        </m:ctrlPr>
                      </m:barPr>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𝑍</m:t>
                            </m:r>
                          </m:e>
                          <m:sub>
                            <m:r>
                              <a:rPr lang="en-US" sz="2800" b="0" i="1" smtClean="0">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𝑍</m:t>
                            </m:r>
                          </m:e>
                          <m:sub>
                            <m:r>
                              <a:rPr lang="en-US" sz="2800" b="0" i="1" smtClean="0">
                                <a:latin typeface="Cambria Math" panose="02040503050406030204" pitchFamily="18" charset="0"/>
                                <a:ea typeface="Cambria Math" panose="02040503050406030204" pitchFamily="18" charset="0"/>
                              </a:rPr>
                              <m:t>2</m:t>
                            </m:r>
                          </m:sub>
                        </m:sSub>
                      </m:e>
                    </m:bar>
                    <m:r>
                      <a:rPr lang="en-US" sz="2800" b="0" i="1" smtClean="0">
                        <a:latin typeface="Cambria Math" panose="02040503050406030204" pitchFamily="18" charset="0"/>
                      </a:rPr>
                      <m:t>= </m:t>
                    </m:r>
                    <m:bar>
                      <m:barPr>
                        <m:pos m:val="top"/>
                        <m:ctrlPr>
                          <a:rPr lang="en-US" sz="2800" b="0" i="1" smtClean="0">
                            <a:latin typeface="Cambria Math" panose="02040503050406030204" pitchFamily="18" charset="0"/>
                          </a:rPr>
                        </m:ctrlPr>
                      </m:bar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𝑍</m:t>
                            </m:r>
                          </m:e>
                          <m:sub>
                            <m:r>
                              <a:rPr lang="en-US" sz="2800" b="0" i="1" smtClean="0">
                                <a:latin typeface="Cambria Math" panose="02040503050406030204" pitchFamily="18" charset="0"/>
                              </a:rPr>
                              <m:t>1</m:t>
                            </m:r>
                          </m:sub>
                        </m:sSub>
                      </m:e>
                    </m:bar>
                    <m:r>
                      <a:rPr lang="en-US" sz="2800">
                        <a:latin typeface="Cambria Math" panose="02040503050406030204" pitchFamily="18" charset="0"/>
                        <a:ea typeface="Cambria Math" panose="02040503050406030204" pitchFamily="18" charset="0"/>
                      </a:rPr>
                      <m:t>×</m:t>
                    </m:r>
                    <m:bar>
                      <m:barPr>
                        <m:pos m:val="top"/>
                        <m:ctrlPr>
                          <a:rPr lang="en-US" sz="2800" b="0" i="1" smtClean="0">
                            <a:latin typeface="Cambria Math" panose="02040503050406030204" pitchFamily="18" charset="0"/>
                          </a:rPr>
                        </m:ctrlPr>
                      </m:bar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𝑍</m:t>
                            </m:r>
                          </m:e>
                          <m:sub>
                            <m:r>
                              <a:rPr lang="en-US" sz="2800" b="0" i="1" smtClean="0">
                                <a:latin typeface="Cambria Math" panose="02040503050406030204" pitchFamily="18" charset="0"/>
                              </a:rPr>
                              <m:t>2</m:t>
                            </m:r>
                          </m:sub>
                        </m:sSub>
                      </m:e>
                    </m:bar>
                  </m:oMath>
                </a14:m>
                <a:endParaRPr lang="en-US" dirty="0"/>
              </a:p>
            </p:txBody>
          </p:sp>
        </mc:Choice>
        <mc:Fallback xmlns="">
          <p:sp>
            <p:nvSpPr>
              <p:cNvPr id="4" name="TextBox 3">
                <a:extLst>
                  <a:ext uri="{FF2B5EF4-FFF2-40B4-BE49-F238E27FC236}">
                    <a16:creationId xmlns:a16="http://schemas.microsoft.com/office/drawing/2014/main" id="{920F17D0-49F5-F6AA-C173-B17AF45C37EA}"/>
                  </a:ext>
                </a:extLst>
              </p:cNvPr>
              <p:cNvSpPr txBox="1">
                <a:spLocks noRot="1" noChangeAspect="1" noMove="1" noResize="1" noEditPoints="1" noAdjustHandles="1" noChangeArrowheads="1" noChangeShapeType="1" noTextEdit="1"/>
              </p:cNvSpPr>
              <p:nvPr/>
            </p:nvSpPr>
            <p:spPr>
              <a:xfrm>
                <a:off x="1456660" y="5369442"/>
                <a:ext cx="5124893" cy="571118"/>
              </a:xfrm>
              <a:prstGeom prst="rect">
                <a:avLst/>
              </a:prstGeom>
              <a:blipFill>
                <a:blip r:embed="rId2"/>
                <a:stretch>
                  <a:fillRect l="-2497" t="-2128" b="-29787"/>
                </a:stretch>
              </a:blipFill>
            </p:spPr>
            <p:txBody>
              <a:bodyPr/>
              <a:lstStyle/>
              <a:p>
                <a:r>
                  <a:rPr lang="en-US">
                    <a:noFill/>
                  </a:rPr>
                  <a:t> </a:t>
                </a:r>
              </a:p>
            </p:txBody>
          </p:sp>
        </mc:Fallback>
      </mc:AlternateContent>
    </p:spTree>
    <p:extLst>
      <p:ext uri="{BB962C8B-B14F-4D97-AF65-F5344CB8AC3E}">
        <p14:creationId xmlns:p14="http://schemas.microsoft.com/office/powerpoint/2010/main" val="1658083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32314-5556-B7DA-7BC4-6320E76E02B7}"/>
              </a:ext>
            </a:extLst>
          </p:cNvPr>
          <p:cNvSpPr>
            <a:spLocks noGrp="1"/>
          </p:cNvSpPr>
          <p:nvPr>
            <p:ph type="title"/>
          </p:nvPr>
        </p:nvSpPr>
        <p:spPr>
          <a:solidFill>
            <a:srgbClr val="FFC000"/>
          </a:solidFill>
        </p:spPr>
        <p:txBody>
          <a:bodyPr/>
          <a:lstStyle/>
          <a:p>
            <a:r>
              <a:rPr lang="en-US" dirty="0"/>
              <a:t>5 Arg-and plane/Complex plane/Polar plane</a:t>
            </a:r>
          </a:p>
        </p:txBody>
      </p:sp>
      <p:sp>
        <p:nvSpPr>
          <p:cNvPr id="3" name="Content Placeholder 2">
            <a:extLst>
              <a:ext uri="{FF2B5EF4-FFF2-40B4-BE49-F238E27FC236}">
                <a16:creationId xmlns:a16="http://schemas.microsoft.com/office/drawing/2014/main" id="{DA814329-7740-0276-0C01-6C626D918379}"/>
              </a:ext>
            </a:extLst>
          </p:cNvPr>
          <p:cNvSpPr>
            <a:spLocks noGrp="1"/>
          </p:cNvSpPr>
          <p:nvPr>
            <p:ph idx="1"/>
          </p:nvPr>
        </p:nvSpPr>
        <p:spPr/>
        <p:txBody>
          <a:bodyPr/>
          <a:lstStyle/>
          <a:p>
            <a:r>
              <a:rPr lang="en-US" dirty="0"/>
              <a:t>The Arg-and plane is the graphical form of representing a complex number</a:t>
            </a:r>
          </a:p>
          <a:p>
            <a:r>
              <a:rPr lang="en-US" dirty="0"/>
              <a:t>In the Arg-and plane , we can represent the complex number through two forms. What we have seen so far is the cartesian form. Another way to represent is the polar form.</a:t>
            </a:r>
          </a:p>
          <a:p>
            <a:r>
              <a:rPr lang="en-US" dirty="0"/>
              <a:t>In further slides, we will be discussing the polar form and the interconversion between the two forms</a:t>
            </a:r>
          </a:p>
        </p:txBody>
      </p:sp>
    </p:spTree>
    <p:extLst>
      <p:ext uri="{BB962C8B-B14F-4D97-AF65-F5344CB8AC3E}">
        <p14:creationId xmlns:p14="http://schemas.microsoft.com/office/powerpoint/2010/main" val="2761575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AB3204-CCD2-8211-BAFA-353A4FFD018B}"/>
              </a:ext>
            </a:extLst>
          </p:cNvPr>
          <p:cNvSpPr>
            <a:spLocks noGrp="1"/>
          </p:cNvSpPr>
          <p:nvPr>
            <p:ph idx="1"/>
          </p:nvPr>
        </p:nvSpPr>
        <p:spPr>
          <a:xfrm>
            <a:off x="838200" y="159488"/>
            <a:ext cx="10515600" cy="6549656"/>
          </a:xfrm>
        </p:spPr>
        <p:txBody>
          <a:bodyPr/>
          <a:lstStyle/>
          <a:p>
            <a:r>
              <a:rPr lang="en-US" dirty="0"/>
              <a:t>Representation of a complex number on the Arg-and plane:</a:t>
            </a:r>
          </a:p>
          <a:p>
            <a:pPr marL="0" indent="0">
              <a:buNone/>
            </a:pPr>
            <a:r>
              <a:rPr lang="en-US" dirty="0"/>
              <a:t>To represent a complex number on the Arg-and plane, we first consider that the y-axis represents </a:t>
            </a:r>
            <a:r>
              <a:rPr lang="en-US" dirty="0" err="1"/>
              <a:t>Im</a:t>
            </a:r>
            <a:r>
              <a:rPr lang="en-US" dirty="0"/>
              <a:t>{z} and x-axis represents the Re{z}.</a:t>
            </a:r>
          </a:p>
          <a:p>
            <a:pPr marL="0" indent="0">
              <a:buNone/>
            </a:pPr>
            <a:r>
              <a:rPr lang="en-US" dirty="0"/>
              <a:t>Every point on the Arg-and plane represents a distinct complex number.</a:t>
            </a:r>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82F0FC19-CACC-7854-CB5D-492BD73E7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670" y="2103362"/>
            <a:ext cx="5814238" cy="4443739"/>
          </a:xfrm>
          <a:prstGeom prst="rect">
            <a:avLst/>
          </a:prstGeom>
        </p:spPr>
      </p:pic>
    </p:spTree>
    <p:extLst>
      <p:ext uri="{BB962C8B-B14F-4D97-AF65-F5344CB8AC3E}">
        <p14:creationId xmlns:p14="http://schemas.microsoft.com/office/powerpoint/2010/main" val="454822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148A7E-C8B6-0E6A-161D-991D66FCFC29}"/>
                  </a:ext>
                </a:extLst>
              </p:cNvPr>
              <p:cNvSpPr>
                <a:spLocks noGrp="1"/>
              </p:cNvSpPr>
              <p:nvPr>
                <p:ph idx="1"/>
              </p:nvPr>
            </p:nvSpPr>
            <p:spPr>
              <a:xfrm>
                <a:off x="838200" y="255181"/>
                <a:ext cx="10515600" cy="6241312"/>
              </a:xfrm>
            </p:spPr>
            <p:txBody>
              <a:bodyPr/>
              <a:lstStyle/>
              <a:p>
                <a:r>
                  <a:rPr lang="en-US" dirty="0"/>
                  <a:t>Polar form:</a:t>
                </a:r>
              </a:p>
              <a:p>
                <a:pPr marL="0" indent="0">
                  <a:buNone/>
                </a:pPr>
                <a:r>
                  <a:rPr lang="en-US" dirty="0"/>
                  <a:t>Let us consider a point P(</a:t>
                </a:r>
                <a:r>
                  <a:rPr lang="en-US" dirty="0" err="1"/>
                  <a:t>x,y</a:t>
                </a:r>
                <a:r>
                  <a:rPr lang="en-US" dirty="0"/>
                  <a:t>) which represents a complex number Z=</a:t>
                </a:r>
                <a:r>
                  <a:rPr lang="en-US" dirty="0" err="1"/>
                  <a:t>X+iY</a:t>
                </a:r>
                <a:endParaRPr lang="en-US" dirty="0"/>
              </a:p>
              <a:p>
                <a:pPr marL="0" indent="0">
                  <a:buNone/>
                </a:pPr>
                <a:r>
                  <a:rPr lang="en-US" dirty="0"/>
                  <a:t>Joining the origin O with P, will have length r</a:t>
                </a:r>
              </a:p>
              <a:p>
                <a:pPr marL="0" indent="0">
                  <a:buNone/>
                </a:pPr>
                <a:r>
                  <a:rPr lang="en-US" dirty="0"/>
                  <a:t>By Pythagoras theorem, </a:t>
                </a:r>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e>
                      </m:rad>
                    </m:oMath>
                  </m:oMathPara>
                </a14:m>
                <a:endParaRPr lang="en-US" dirty="0"/>
              </a:p>
              <a:p>
                <a:pPr marL="0" indent="0">
                  <a:buNone/>
                </a:pPr>
                <a14:m>
                  <m:oMathPara xmlns:m="http://schemas.openxmlformats.org/officeDocument/2006/math">
                    <m:oMathParaPr>
                      <m:jc m:val="left"/>
                    </m:oMathParaPr>
                    <m:oMath xmlns:m="http://schemas.openxmlformats.org/officeDocument/2006/math">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tan</m:t>
                          </m:r>
                        </m:fName>
                        <m:e>
                          <m:d>
                            <m:dPr>
                              <m:ctrlPr>
                                <a:rPr lang="en-US" b="0"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e>
                          </m:d>
                        </m:e>
                      </m:func>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𝑃𝑄</m:t>
                          </m:r>
                        </m:num>
                        <m:den>
                          <m:r>
                            <a:rPr lang="en-US" b="0" i="1" smtClean="0">
                              <a:latin typeface="Cambria Math" panose="02040503050406030204" pitchFamily="18" charset="0"/>
                              <a:ea typeface="Cambria Math" panose="02040503050406030204" pitchFamily="18" charset="0"/>
                            </a:rPr>
                            <m:t>𝑄𝑂</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𝑦</m:t>
                          </m:r>
                        </m:num>
                        <m:den>
                          <m:r>
                            <a:rPr lang="en-US" b="0" i="1" smtClean="0">
                              <a:latin typeface="Cambria Math" panose="02040503050406030204" pitchFamily="18" charset="0"/>
                              <a:ea typeface="Cambria Math" panose="02040503050406030204" pitchFamily="18" charset="0"/>
                            </a:rPr>
                            <m:t>𝑥</m:t>
                          </m:r>
                        </m:den>
                      </m:f>
                    </m:oMath>
                  </m:oMathPara>
                </a14:m>
                <a:endParaRPr lang="en-US" dirty="0"/>
              </a:p>
              <a:p>
                <a:pPr marL="0" indent="0">
                  <a:buNone/>
                </a:pPr>
                <a:r>
                  <a:rPr lang="en-US" dirty="0"/>
                  <a:t>But </a:t>
                </a:r>
              </a:p>
              <a:p>
                <a:pPr marL="0" indent="0">
                  <a:buNone/>
                </a:pPr>
                <a:r>
                  <a:rPr lang="en-US" dirty="0"/>
                  <a:t>Y=</a:t>
                </a:r>
                <a:r>
                  <a:rPr lang="en-US" dirty="0" err="1"/>
                  <a:t>r.sin</a:t>
                </a:r>
                <a14:m>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e>
                    </m:d>
                  </m:oMath>
                </a14:m>
                <a:endParaRPr lang="en-US" dirty="0"/>
              </a:p>
              <a:p>
                <a:pPr marL="0" indent="0">
                  <a:buNone/>
                </a:pPr>
                <a:r>
                  <a:rPr lang="en-US" dirty="0"/>
                  <a:t>X=</a:t>
                </a:r>
                <a:r>
                  <a:rPr lang="en-US" dirty="0" err="1"/>
                  <a:t>r.cos</a:t>
                </a:r>
                <a14:m>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e>
                    </m:d>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3148A7E-C8B6-0E6A-161D-991D66FCFC29}"/>
                  </a:ext>
                </a:extLst>
              </p:cNvPr>
              <p:cNvSpPr>
                <a:spLocks noGrp="1" noRot="1" noChangeAspect="1" noMove="1" noResize="1" noEditPoints="1" noAdjustHandles="1" noChangeArrowheads="1" noChangeShapeType="1" noTextEdit="1"/>
              </p:cNvSpPr>
              <p:nvPr>
                <p:ph idx="1"/>
              </p:nvPr>
            </p:nvSpPr>
            <p:spPr>
              <a:xfrm>
                <a:off x="838200" y="255181"/>
                <a:ext cx="10515600" cy="6241312"/>
              </a:xfrm>
              <a:blipFill>
                <a:blip r:embed="rId2"/>
                <a:stretch>
                  <a:fillRect l="-1217" t="-1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FCEF51A-DBAE-82CB-10F9-A09D397EEEF3}"/>
                  </a:ext>
                </a:extLst>
              </p:cNvPr>
              <p:cNvSpPr txBox="1"/>
              <p:nvPr/>
            </p:nvSpPr>
            <p:spPr>
              <a:xfrm>
                <a:off x="3795822" y="2998382"/>
                <a:ext cx="8396177" cy="3816429"/>
              </a:xfrm>
              <a:prstGeom prst="rect">
                <a:avLst/>
              </a:prstGeom>
              <a:noFill/>
            </p:spPr>
            <p:txBody>
              <a:bodyPr wrap="square" rtlCol="0">
                <a:spAutoFit/>
              </a:bodyPr>
              <a:lstStyle/>
              <a:p>
                <a:pPr marL="0" indent="0">
                  <a:buNone/>
                </a:pPr>
                <a:r>
                  <a:rPr lang="en-US" sz="2800" dirty="0"/>
                  <a:t>Z= </a:t>
                </a:r>
                <a:r>
                  <a:rPr lang="en-US" sz="2800" dirty="0" err="1"/>
                  <a:t>Rcos</a:t>
                </a:r>
                <a14:m>
                  <m:oMath xmlns:m="http://schemas.openxmlformats.org/officeDocument/2006/math">
                    <m:d>
                      <m:dPr>
                        <m:ctrlPr>
                          <a:rPr lang="en-US" sz="2800" b="0" i="1" smtClean="0">
                            <a:latin typeface="Cambria Math" panose="02040503050406030204" pitchFamily="18" charset="0"/>
                            <a:ea typeface="Cambria Math" panose="02040503050406030204" pitchFamily="18" charset="0"/>
                          </a:rPr>
                        </m:ctrlPr>
                      </m:dPr>
                      <m:e>
                        <m:r>
                          <a:rPr lang="en-US" sz="2800" i="1" smtClean="0">
                            <a:latin typeface="Cambria Math" panose="02040503050406030204" pitchFamily="18" charset="0"/>
                            <a:ea typeface="Cambria Math" panose="02040503050406030204" pitchFamily="18" charset="0"/>
                          </a:rPr>
                          <m:t>𝜃</m:t>
                        </m:r>
                      </m:e>
                    </m:d>
                  </m:oMath>
                </a14:m>
                <a:r>
                  <a:rPr lang="en-US" sz="2800" dirty="0"/>
                  <a:t> + </a:t>
                </a:r>
                <a:r>
                  <a:rPr lang="en-US" sz="2800" dirty="0" err="1"/>
                  <a:t>i</a:t>
                </a:r>
                <a:r>
                  <a:rPr lang="en-US" sz="2800" dirty="0"/>
                  <a:t> </a:t>
                </a:r>
                <a:r>
                  <a:rPr lang="en-US" sz="2800" dirty="0" err="1"/>
                  <a:t>Rsin</a:t>
                </a:r>
                <a14:m>
                  <m:oMath xmlns:m="http://schemas.openxmlformats.org/officeDocument/2006/math">
                    <m:d>
                      <m:dPr>
                        <m:ctrlPr>
                          <a:rPr lang="en-US" sz="2800" b="0" i="1" smtClean="0">
                            <a:latin typeface="Cambria Math" panose="02040503050406030204" pitchFamily="18" charset="0"/>
                            <a:ea typeface="Cambria Math" panose="02040503050406030204" pitchFamily="18" charset="0"/>
                          </a:rPr>
                        </m:ctrlPr>
                      </m:dPr>
                      <m:e>
                        <m:r>
                          <a:rPr lang="en-US" sz="2800" i="1" smtClean="0">
                            <a:latin typeface="Cambria Math" panose="02040503050406030204" pitchFamily="18" charset="0"/>
                            <a:ea typeface="Cambria Math" panose="02040503050406030204" pitchFamily="18" charset="0"/>
                          </a:rPr>
                          <m:t>𝜃</m:t>
                        </m:r>
                      </m:e>
                    </m:d>
                  </m:oMath>
                </a14:m>
                <a:r>
                  <a:rPr lang="en-US" sz="2800" dirty="0"/>
                  <a:t> </a:t>
                </a:r>
              </a:p>
              <a:p>
                <a:pPr marL="0" indent="0">
                  <a:buNone/>
                </a:pPr>
                <a:r>
                  <a:rPr lang="en-US" sz="2800" dirty="0"/>
                  <a:t>  = R.[cos</a:t>
                </a:r>
                <a14:m>
                  <m:oMath xmlns:m="http://schemas.openxmlformats.org/officeDocument/2006/math">
                    <m:d>
                      <m:dPr>
                        <m:ctrlPr>
                          <a:rPr lang="en-US" sz="2800" b="0" i="1" smtClean="0">
                            <a:latin typeface="Cambria Math" panose="02040503050406030204" pitchFamily="18" charset="0"/>
                            <a:ea typeface="Cambria Math" panose="02040503050406030204" pitchFamily="18" charset="0"/>
                          </a:rPr>
                        </m:ctrlPr>
                      </m:dPr>
                      <m:e>
                        <m:r>
                          <a:rPr lang="en-US" sz="2800" i="1" smtClean="0">
                            <a:latin typeface="Cambria Math" panose="02040503050406030204" pitchFamily="18" charset="0"/>
                            <a:ea typeface="Cambria Math" panose="02040503050406030204" pitchFamily="18" charset="0"/>
                          </a:rPr>
                          <m:t>𝜃</m:t>
                        </m:r>
                      </m:e>
                    </m:d>
                  </m:oMath>
                </a14:m>
                <a:r>
                  <a:rPr lang="en-US" sz="2800" dirty="0"/>
                  <a:t> + </a:t>
                </a:r>
                <a:r>
                  <a:rPr lang="en-US" sz="2800" dirty="0" err="1"/>
                  <a:t>i</a:t>
                </a:r>
                <a:r>
                  <a:rPr lang="en-US" sz="2800" dirty="0"/>
                  <a:t> sin</a:t>
                </a:r>
                <a14:m>
                  <m:oMath xmlns:m="http://schemas.openxmlformats.org/officeDocument/2006/math">
                    <m:d>
                      <m:dPr>
                        <m:ctrlPr>
                          <a:rPr lang="en-US" sz="2800" b="0" i="1" smtClean="0">
                            <a:latin typeface="Cambria Math" panose="02040503050406030204" pitchFamily="18" charset="0"/>
                            <a:ea typeface="Cambria Math" panose="02040503050406030204" pitchFamily="18" charset="0"/>
                          </a:rPr>
                        </m:ctrlPr>
                      </m:dPr>
                      <m:e>
                        <m:r>
                          <a:rPr lang="en-US" sz="2800" i="1" smtClean="0">
                            <a:latin typeface="Cambria Math" panose="02040503050406030204" pitchFamily="18" charset="0"/>
                            <a:ea typeface="Cambria Math" panose="02040503050406030204" pitchFamily="18" charset="0"/>
                          </a:rPr>
                          <m:t>𝜃</m:t>
                        </m:r>
                      </m:e>
                    </m:d>
                  </m:oMath>
                </a14:m>
                <a:r>
                  <a:rPr lang="en-US" sz="2800" dirty="0"/>
                  <a:t>]</a:t>
                </a:r>
              </a:p>
              <a:p>
                <a:pPr marL="0" indent="0">
                  <a:buNone/>
                </a:pPr>
                <a:r>
                  <a:rPr lang="en-US" sz="2800" dirty="0"/>
                  <a:t>  = Re</a:t>
                </a:r>
                <a:r>
                  <a:rPr lang="en-US" sz="2800" baseline="30000" dirty="0"/>
                  <a:t>i</a:t>
                </a:r>
                <a14:m>
                  <m:oMath xmlns:m="http://schemas.openxmlformats.org/officeDocument/2006/math">
                    <m:r>
                      <a:rPr lang="en-US" sz="2800" i="1" baseline="30000" smtClean="0">
                        <a:latin typeface="Cambria Math" panose="02040503050406030204" pitchFamily="18" charset="0"/>
                        <a:ea typeface="Cambria Math" panose="02040503050406030204" pitchFamily="18" charset="0"/>
                      </a:rPr>
                      <m:t>𝜃</m:t>
                    </m:r>
                  </m:oMath>
                </a14:m>
                <a:endParaRPr lang="en-US" sz="2800" baseline="30000" dirty="0"/>
              </a:p>
              <a:p>
                <a:r>
                  <a:rPr lang="en-US" sz="2800" dirty="0"/>
                  <a:t>Z= Re</a:t>
                </a:r>
                <a:r>
                  <a:rPr lang="en-US" sz="2800" baseline="30000" dirty="0"/>
                  <a:t>i</a:t>
                </a:r>
                <a14:m>
                  <m:oMath xmlns:m="http://schemas.openxmlformats.org/officeDocument/2006/math">
                    <m:r>
                      <a:rPr lang="en-US" sz="2800" i="1" baseline="30000" smtClean="0">
                        <a:latin typeface="Cambria Math" panose="02040503050406030204" pitchFamily="18" charset="0"/>
                        <a:ea typeface="Cambria Math" panose="02040503050406030204" pitchFamily="18" charset="0"/>
                      </a:rPr>
                      <m:t>𝜃</m:t>
                    </m:r>
                  </m:oMath>
                </a14:m>
                <a:r>
                  <a:rPr lang="en-US" sz="2800" dirty="0"/>
                  <a:t> [or represented as Z(R,</a:t>
                </a:r>
                <a14:m>
                  <m:oMath xmlns:m="http://schemas.openxmlformats.org/officeDocument/2006/math">
                    <m:r>
                      <a:rPr lang="en-US" sz="2800" i="1" smtClean="0">
                        <a:latin typeface="Cambria Math" panose="02040503050406030204" pitchFamily="18" charset="0"/>
                        <a:ea typeface="Cambria Math" panose="02040503050406030204" pitchFamily="18" charset="0"/>
                      </a:rPr>
                      <m:t>𝜃</m:t>
                    </m:r>
                  </m:oMath>
                </a14:m>
                <a:r>
                  <a:rPr lang="en-US" sz="2800" dirty="0"/>
                  <a:t>) ]</a:t>
                </a:r>
              </a:p>
              <a:p>
                <a:pPr marL="0" indent="0">
                  <a:buNone/>
                </a:pPr>
                <a:r>
                  <a:rPr lang="en-US" sz="2800" dirty="0"/>
                  <a:t>This itself is the polar form of the complex number. R is called the magnitude and </a:t>
                </a:r>
                <a14:m>
                  <m:oMath xmlns:m="http://schemas.openxmlformats.org/officeDocument/2006/math">
                    <m:r>
                      <a:rPr lang="en-US" sz="2800" i="1" smtClean="0">
                        <a:latin typeface="Cambria Math" panose="02040503050406030204" pitchFamily="18" charset="0"/>
                        <a:ea typeface="Cambria Math" panose="02040503050406030204" pitchFamily="18" charset="0"/>
                      </a:rPr>
                      <m:t>𝜃</m:t>
                    </m:r>
                  </m:oMath>
                </a14:m>
                <a:r>
                  <a:rPr lang="en-US" sz="2800" dirty="0"/>
                  <a:t> is called the phase. It is also called the ‘Argument of the complex number’ denoted by Arg(z) </a:t>
                </a:r>
              </a:p>
              <a:p>
                <a:endParaRPr lang="en-US" dirty="0"/>
              </a:p>
            </p:txBody>
          </p:sp>
        </mc:Choice>
        <mc:Fallback xmlns="">
          <p:sp>
            <p:nvSpPr>
              <p:cNvPr id="4" name="TextBox 3">
                <a:extLst>
                  <a:ext uri="{FF2B5EF4-FFF2-40B4-BE49-F238E27FC236}">
                    <a16:creationId xmlns:a16="http://schemas.microsoft.com/office/drawing/2014/main" id="{9FCEF51A-DBAE-82CB-10F9-A09D397EEEF3}"/>
                  </a:ext>
                </a:extLst>
              </p:cNvPr>
              <p:cNvSpPr txBox="1">
                <a:spLocks noRot="1" noChangeAspect="1" noMove="1" noResize="1" noEditPoints="1" noAdjustHandles="1" noChangeArrowheads="1" noChangeShapeType="1" noTextEdit="1"/>
              </p:cNvSpPr>
              <p:nvPr/>
            </p:nvSpPr>
            <p:spPr>
              <a:xfrm>
                <a:off x="3795822" y="2998382"/>
                <a:ext cx="8396177" cy="3816429"/>
              </a:xfrm>
              <a:prstGeom prst="rect">
                <a:avLst/>
              </a:prstGeom>
              <a:blipFill>
                <a:blip r:embed="rId3"/>
                <a:stretch>
                  <a:fillRect l="-1525" t="-1597" r="-363"/>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646D53D5-EDEA-B80C-253B-1CE1BF8817DC}"/>
              </a:ext>
            </a:extLst>
          </p:cNvPr>
          <p:cNvCxnSpPr>
            <a:cxnSpLocks/>
          </p:cNvCxnSpPr>
          <p:nvPr/>
        </p:nvCxnSpPr>
        <p:spPr>
          <a:xfrm>
            <a:off x="3678865" y="2806995"/>
            <a:ext cx="0" cy="40078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38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97031B-EE47-3981-5E15-FA9EC65E91F7}"/>
                  </a:ext>
                </a:extLst>
              </p:cNvPr>
              <p:cNvSpPr>
                <a:spLocks noGrp="1"/>
              </p:cNvSpPr>
              <p:nvPr>
                <p:ph idx="1"/>
              </p:nvPr>
            </p:nvSpPr>
            <p:spPr>
              <a:xfrm>
                <a:off x="838200" y="148856"/>
                <a:ext cx="10515600" cy="6602818"/>
              </a:xfrm>
            </p:spPr>
            <p:txBody>
              <a:bodyPr/>
              <a:lstStyle/>
              <a:p>
                <a:pPr marL="0" indent="0">
                  <a:buNone/>
                </a:pPr>
                <a:r>
                  <a:rPr lang="en-US" u="sng" dirty="0"/>
                  <a:t>Interconversion of cartesian form and polar form:</a:t>
                </a:r>
              </a:p>
              <a:p>
                <a:r>
                  <a:rPr lang="en-US" u="sng" dirty="0"/>
                  <a:t>Cartesian to Polar form : </a:t>
                </a:r>
              </a:p>
              <a:p>
                <a:pPr marL="0" indent="0">
                  <a:buNone/>
                </a:pPr>
                <a:r>
                  <a:rPr lang="en-US" dirty="0"/>
                  <a:t>Z= re</a:t>
                </a:r>
                <a:r>
                  <a:rPr lang="en-US" baseline="30000" dirty="0"/>
                  <a:t>i</a:t>
                </a:r>
                <a14:m>
                  <m:oMath xmlns:m="http://schemas.openxmlformats.org/officeDocument/2006/math">
                    <m:r>
                      <a:rPr lang="en-US" i="1" baseline="30000" smtClean="0">
                        <a:latin typeface="Cambria Math" panose="02040503050406030204" pitchFamily="18" charset="0"/>
                        <a:ea typeface="Cambria Math" panose="02040503050406030204" pitchFamily="18" charset="0"/>
                      </a:rPr>
                      <m:t>𝜃</m:t>
                    </m:r>
                  </m:oMath>
                </a14:m>
                <a:r>
                  <a:rPr lang="en-US" dirty="0"/>
                  <a:t> -------------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e>
                          <m:sup>
                            <m:r>
                              <a:rPr lang="en-US" b="0" i="1" smtClean="0">
                                <a:latin typeface="Cambria Math" panose="02040503050406030204" pitchFamily="18" charset="0"/>
                              </a:rPr>
                              <m:t>2</m:t>
                            </m:r>
                          </m:sup>
                        </m:sSup>
                      </m:e>
                    </m:rad>
                  </m:oMath>
                </a14:m>
                <a:r>
                  <a:rPr lang="en-US" dirty="0"/>
                  <a:t>   ;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Arg</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sSup>
                          <m:sSupPr>
                            <m:ctrlPr>
                              <a:rPr lang="en-US" b="0" i="1" smtClean="0">
                                <a:latin typeface="Cambria Math" panose="02040503050406030204" pitchFamily="18" charset="0"/>
                                <a:ea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tan</m:t>
                            </m:r>
                          </m:e>
                          <m:sup>
                            <m:r>
                              <a:rPr lang="en-US" b="0" i="1" smtClean="0">
                                <a:latin typeface="Cambria Math" panose="02040503050406030204" pitchFamily="18" charset="0"/>
                                <a:ea typeface="Cambria Math" panose="02040503050406030204" pitchFamily="18" charset="0"/>
                              </a:rPr>
                              <m:t>−1</m:t>
                            </m:r>
                          </m:sup>
                        </m:sSup>
                      </m:fName>
                      <m:e>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𝑦</m:t>
                            </m:r>
                          </m:num>
                          <m:den>
                            <m:r>
                              <a:rPr lang="en-US" b="0" i="1" smtClean="0">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ea typeface="Cambria Math" panose="02040503050406030204" pitchFamily="18" charset="0"/>
                          </a:rPr>
                          <m:t>)</m:t>
                        </m:r>
                      </m:e>
                    </m:func>
                  </m:oMath>
                </a14:m>
                <a:endParaRPr lang="en-US" dirty="0"/>
              </a:p>
              <a:p>
                <a:r>
                  <a:rPr lang="en-US" u="sng" dirty="0"/>
                  <a:t>Polar to cartesian form :</a:t>
                </a:r>
              </a:p>
              <a:p>
                <a:pPr marL="0" indent="0">
                  <a:buNone/>
                </a:pPr>
                <a:r>
                  <a:rPr lang="en-US" dirty="0"/>
                  <a:t>Z = X + </a:t>
                </a:r>
                <a:r>
                  <a:rPr lang="en-US" dirty="0" err="1"/>
                  <a:t>iY</a:t>
                </a:r>
                <a:r>
                  <a:rPr lang="en-US" dirty="0"/>
                  <a:t> --------- X = Re{Z} = R Cos</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    Y = </a:t>
                </a:r>
                <a:r>
                  <a:rPr lang="en-US" dirty="0" err="1"/>
                  <a:t>Im</a:t>
                </a:r>
                <a:r>
                  <a:rPr lang="en-US" dirty="0"/>
                  <a:t>{Z} = R Sin</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a:p>
              <a:p>
                <a:pPr marL="0" indent="0">
                  <a:buNone/>
                </a:pPr>
                <a:endParaRPr lang="en-US" dirty="0"/>
              </a:p>
              <a:p>
                <a:pPr marL="0" indent="0">
                  <a:buNone/>
                </a:pPr>
                <a:r>
                  <a:rPr lang="en-US" dirty="0"/>
                  <a:t>The key take-away is</a:t>
                </a:r>
              </a:p>
              <a:p>
                <a:pPr marL="0" indent="0">
                  <a:buNone/>
                </a:pPr>
                <a:r>
                  <a:rPr lang="en-US" sz="2800" dirty="0" err="1"/>
                  <a:t>e</a:t>
                </a:r>
                <a:r>
                  <a:rPr lang="en-US" sz="2800" baseline="30000" dirty="0" err="1"/>
                  <a:t>i</a:t>
                </a:r>
                <a14:m>
                  <m:oMath xmlns:m="http://schemas.openxmlformats.org/officeDocument/2006/math">
                    <m:r>
                      <a:rPr lang="en-US" i="1" baseline="30000">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oMath>
                </a14:m>
                <a:r>
                  <a:rPr lang="en-US" sz="2800" dirty="0"/>
                  <a:t>= cos</a:t>
                </a:r>
                <a14:m>
                  <m:oMath xmlns:m="http://schemas.openxmlformats.org/officeDocument/2006/math">
                    <m:d>
                      <m:dPr>
                        <m:ctrlPr>
                          <a:rPr lang="en-US" sz="2800" b="0" i="1" smtClean="0">
                            <a:latin typeface="Cambria Math" panose="02040503050406030204" pitchFamily="18" charset="0"/>
                            <a:ea typeface="Cambria Math" panose="02040503050406030204" pitchFamily="18" charset="0"/>
                          </a:rPr>
                        </m:ctrlPr>
                      </m:dPr>
                      <m:e>
                        <m:r>
                          <a:rPr lang="en-US" sz="2800" i="1" smtClean="0">
                            <a:latin typeface="Cambria Math" panose="02040503050406030204" pitchFamily="18" charset="0"/>
                            <a:ea typeface="Cambria Math" panose="02040503050406030204" pitchFamily="18" charset="0"/>
                          </a:rPr>
                          <m:t>𝜃</m:t>
                        </m:r>
                      </m:e>
                    </m:d>
                  </m:oMath>
                </a14:m>
                <a:r>
                  <a:rPr lang="en-US" sz="2800" dirty="0"/>
                  <a:t> + </a:t>
                </a:r>
                <a:r>
                  <a:rPr lang="en-US" sz="2800" dirty="0" err="1"/>
                  <a:t>i</a:t>
                </a:r>
                <a:r>
                  <a:rPr lang="en-US" sz="2800" dirty="0"/>
                  <a:t> sin</a:t>
                </a:r>
                <a14:m>
                  <m:oMath xmlns:m="http://schemas.openxmlformats.org/officeDocument/2006/math">
                    <m:d>
                      <m:dPr>
                        <m:ctrlPr>
                          <a:rPr lang="en-US" sz="2800" b="0" i="1" smtClean="0">
                            <a:latin typeface="Cambria Math" panose="02040503050406030204" pitchFamily="18" charset="0"/>
                            <a:ea typeface="Cambria Math" panose="02040503050406030204" pitchFamily="18" charset="0"/>
                          </a:rPr>
                        </m:ctrlPr>
                      </m:dPr>
                      <m:e>
                        <m:r>
                          <a:rPr lang="en-US" sz="2800" i="1" smtClean="0">
                            <a:latin typeface="Cambria Math" panose="02040503050406030204" pitchFamily="18" charset="0"/>
                            <a:ea typeface="Cambria Math" panose="02040503050406030204" pitchFamily="18" charset="0"/>
                          </a:rPr>
                          <m:t>𝜃</m:t>
                        </m:r>
                      </m:e>
                    </m:d>
                  </m:oMath>
                </a14:m>
                <a:r>
                  <a:rPr lang="en-US" dirty="0"/>
                  <a:t> </a:t>
                </a:r>
              </a:p>
              <a:p>
                <a:pPr marL="0" indent="0">
                  <a:buNone/>
                </a:pPr>
                <a:r>
                  <a:rPr lang="en-US" dirty="0"/>
                  <a:t>This comes to be an important identity for understanding the hyperbolic functions</a:t>
                </a:r>
              </a:p>
            </p:txBody>
          </p:sp>
        </mc:Choice>
        <mc:Fallback xmlns="">
          <p:sp>
            <p:nvSpPr>
              <p:cNvPr id="3" name="Content Placeholder 2">
                <a:extLst>
                  <a:ext uri="{FF2B5EF4-FFF2-40B4-BE49-F238E27FC236}">
                    <a16:creationId xmlns:a16="http://schemas.microsoft.com/office/drawing/2014/main" id="{7B97031B-EE47-3981-5E15-FA9EC65E91F7}"/>
                  </a:ext>
                </a:extLst>
              </p:cNvPr>
              <p:cNvSpPr>
                <a:spLocks noGrp="1" noRot="1" noChangeAspect="1" noMove="1" noResize="1" noEditPoints="1" noAdjustHandles="1" noChangeArrowheads="1" noChangeShapeType="1" noTextEdit="1"/>
              </p:cNvSpPr>
              <p:nvPr>
                <p:ph idx="1"/>
              </p:nvPr>
            </p:nvSpPr>
            <p:spPr>
              <a:xfrm>
                <a:off x="838200" y="148856"/>
                <a:ext cx="10515600" cy="6602818"/>
              </a:xfrm>
              <a:blipFill>
                <a:blip r:embed="rId2"/>
                <a:stretch>
                  <a:fillRect l="-1217" t="-1476"/>
                </a:stretch>
              </a:blipFill>
            </p:spPr>
            <p:txBody>
              <a:bodyPr/>
              <a:lstStyle/>
              <a:p>
                <a:r>
                  <a:rPr lang="en-US">
                    <a:noFill/>
                  </a:rPr>
                  <a:t> </a:t>
                </a:r>
              </a:p>
            </p:txBody>
          </p:sp>
        </mc:Fallback>
      </mc:AlternateContent>
    </p:spTree>
    <p:extLst>
      <p:ext uri="{BB962C8B-B14F-4D97-AF65-F5344CB8AC3E}">
        <p14:creationId xmlns:p14="http://schemas.microsoft.com/office/powerpoint/2010/main" val="4197030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E96A9D-C1EF-6001-67F4-9D48BFF58B91}"/>
                  </a:ext>
                </a:extLst>
              </p:cNvPr>
              <p:cNvSpPr>
                <a:spLocks noGrp="1"/>
              </p:cNvSpPr>
              <p:nvPr>
                <p:ph idx="1"/>
              </p:nvPr>
            </p:nvSpPr>
            <p:spPr>
              <a:xfrm>
                <a:off x="838200" y="499730"/>
                <a:ext cx="10515600" cy="6134986"/>
              </a:xfrm>
            </p:spPr>
            <p:txBody>
              <a:bodyPr/>
              <a:lstStyle/>
              <a:p>
                <a:pPr marL="0" indent="0">
                  <a:buNone/>
                </a:pPr>
                <a:r>
                  <a:rPr lang="en-US" dirty="0"/>
                  <a:t>It is preferred to keep the operands in Rectangular form for addition and subtraction and in Polar form for Product, quotient and Exponent</a:t>
                </a:r>
              </a:p>
              <a:p>
                <a:pPr marL="0" indent="0">
                  <a:buNone/>
                </a:pPr>
                <a:r>
                  <a:rPr lang="en-US" dirty="0"/>
                  <a:t>Given </a:t>
                </a:r>
                <a14:m>
                  <m:oMath xmlns:m="http://schemas.openxmlformats.org/officeDocument/2006/math">
                    <m:r>
                      <a:rPr lang="en-IN" b="0" i="1" smtClean="0">
                        <a:latin typeface="Cambria Math" panose="02040503050406030204" pitchFamily="18" charset="0"/>
                      </a:rPr>
                      <m:t>𝑍</m:t>
                    </m:r>
                    <m:r>
                      <a:rPr lang="en-IN" b="0" i="1" baseline="-25000"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𝑅</m:t>
                    </m:r>
                    <m:r>
                      <a:rPr lang="en-IN" b="0" i="1" baseline="-25000"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𝜃</m:t>
                    </m:r>
                    <m:r>
                      <a:rPr lang="en-IN" b="0" i="1" baseline="-25000" smtClean="0">
                        <a:latin typeface="Cambria Math" panose="02040503050406030204" pitchFamily="18" charset="0"/>
                      </a:rPr>
                      <m:t>1</m:t>
                    </m:r>
                    <m:r>
                      <a:rPr lang="en-IN" b="0" i="1" smtClean="0">
                        <a:latin typeface="Cambria Math" panose="02040503050406030204" pitchFamily="18" charset="0"/>
                      </a:rPr>
                      <m:t>   ;   </m:t>
                    </m:r>
                    <m:r>
                      <a:rPr lang="en-IN" b="0" i="1" smtClean="0">
                        <a:latin typeface="Cambria Math" panose="02040503050406030204" pitchFamily="18" charset="0"/>
                      </a:rPr>
                      <m:t>𝑍</m:t>
                    </m:r>
                    <m:r>
                      <a:rPr lang="en-IN" b="0" i="1" baseline="-25000" smtClean="0">
                        <a:latin typeface="Cambria Math" panose="02040503050406030204" pitchFamily="18" charset="0"/>
                      </a:rPr>
                      <m:t>2</m:t>
                    </m:r>
                    <m:r>
                      <a:rPr lang="en-IN" b="0" i="1" smtClean="0">
                        <a:latin typeface="Cambria Math" panose="02040503050406030204" pitchFamily="18" charset="0"/>
                      </a:rPr>
                      <m:t>=</m:t>
                    </m:r>
                    <m:r>
                      <a:rPr lang="en-IN" b="0" i="1" smtClean="0">
                        <a:latin typeface="Cambria Math" panose="02040503050406030204" pitchFamily="18" charset="0"/>
                      </a:rPr>
                      <m:t>𝑅</m:t>
                    </m:r>
                    <m:r>
                      <a:rPr lang="en-IN" b="0" i="1" baseline="-25000" smtClean="0">
                        <a:latin typeface="Cambria Math" panose="02040503050406030204" pitchFamily="18" charset="0"/>
                      </a:rPr>
                      <m:t>2</m:t>
                    </m:r>
                    <m:r>
                      <a:rPr lang="en-IN" b="0" i="1" smtClean="0">
                        <a:latin typeface="Cambria Math" panose="02040503050406030204" pitchFamily="18" charset="0"/>
                      </a:rPr>
                      <m:t>∠</m:t>
                    </m:r>
                    <m:r>
                      <a:rPr lang="en-IN" b="0" i="1" smtClean="0">
                        <a:latin typeface="Cambria Math" panose="02040503050406030204" pitchFamily="18" charset="0"/>
                      </a:rPr>
                      <m:t>𝜃</m:t>
                    </m:r>
                    <m:r>
                      <a:rPr lang="en-IN" b="0" i="1" baseline="-25000" smtClean="0">
                        <a:latin typeface="Cambria Math" panose="02040503050406030204" pitchFamily="18" charset="0"/>
                      </a:rPr>
                      <m:t>2</m:t>
                    </m:r>
                    <m:r>
                      <a:rPr lang="en-IN" b="0" i="1" smtClean="0">
                        <a:latin typeface="Cambria Math" panose="02040503050406030204" pitchFamily="18" charset="0"/>
                      </a:rPr>
                      <m:t>     ;</m:t>
                    </m:r>
                    <m:r>
                      <a:rPr lang="en-IN" b="0" i="1" smtClean="0">
                        <a:latin typeface="Cambria Math" panose="02040503050406030204" pitchFamily="18" charset="0"/>
                      </a:rPr>
                      <m:t>𝐶𝑜𝑛𝑠𝑡𝑎𝑛𝑡</m:t>
                    </m:r>
                    <m:r>
                      <a:rPr lang="en-IN" b="0" i="1" smtClean="0">
                        <a:latin typeface="Cambria Math" panose="02040503050406030204" pitchFamily="18" charset="0"/>
                      </a:rPr>
                      <m:t> </m:t>
                    </m:r>
                    <m:r>
                      <a:rPr lang="en-IN" b="0" i="1" smtClean="0">
                        <a:latin typeface="Cambria Math" panose="02040503050406030204" pitchFamily="18" charset="0"/>
                      </a:rPr>
                      <m:t>𝐾</m:t>
                    </m:r>
                  </m:oMath>
                </a14:m>
                <a:endParaRPr lang="en-IN" b="0" dirty="0"/>
              </a:p>
              <a:p>
                <a14:m>
                  <m:oMath xmlns:m="http://schemas.openxmlformats.org/officeDocument/2006/math">
                    <m:r>
                      <a:rPr lang="en-IN" b="0" i="1" smtClean="0">
                        <a:latin typeface="Cambria Math" panose="02040503050406030204" pitchFamily="18" charset="0"/>
                      </a:rPr>
                      <m:t>𝑍</m:t>
                    </m:r>
                    <m:r>
                      <a:rPr lang="en-IN" b="0" i="1" baseline="-25000"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𝑍</m:t>
                    </m:r>
                    <m:r>
                      <a:rPr lang="en-IN" b="0" i="1" baseline="-25000" smtClean="0">
                        <a:latin typeface="Cambria Math" panose="02040503050406030204" pitchFamily="18" charset="0"/>
                      </a:rPr>
                      <m:t>2</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𝑅</m:t>
                        </m:r>
                        <m:r>
                          <a:rPr lang="en-IN" b="0" i="1" baseline="-25000"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𝑅</m:t>
                        </m:r>
                        <m:r>
                          <a:rPr lang="en-IN" b="0" i="1" baseline="-25000" smtClean="0">
                            <a:latin typeface="Cambria Math" panose="02040503050406030204" pitchFamily="18" charset="0"/>
                          </a:rPr>
                          <m:t>2</m:t>
                        </m:r>
                      </m:e>
                    </m:d>
                    <m:r>
                      <a:rPr lang="en-IN" b="0" i="1" smtClean="0">
                        <a:latin typeface="Cambria Math" panose="02040503050406030204" pitchFamily="18" charset="0"/>
                      </a:rPr>
                      <m:t>∠(</m:t>
                    </m:r>
                    <m:r>
                      <a:rPr lang="en-IN" b="0" i="1" smtClean="0">
                        <a:latin typeface="Cambria Math" panose="02040503050406030204" pitchFamily="18" charset="0"/>
                      </a:rPr>
                      <m:t>𝜃</m:t>
                    </m:r>
                    <m:r>
                      <a:rPr lang="en-IN" b="0" i="1" baseline="-25000"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𝜃</m:t>
                    </m:r>
                    <m:r>
                      <a:rPr lang="en-IN" b="0" i="1" baseline="-25000" smtClean="0">
                        <a:latin typeface="Cambria Math" panose="02040503050406030204" pitchFamily="18" charset="0"/>
                      </a:rPr>
                      <m:t>2</m:t>
                    </m:r>
                    <m:r>
                      <a:rPr lang="en-IN" b="0" i="1" smtClean="0">
                        <a:latin typeface="Cambria Math" panose="02040503050406030204" pitchFamily="18" charset="0"/>
                      </a:rPr>
                      <m:t>)</m:t>
                    </m:r>
                  </m:oMath>
                </a14:m>
                <a:r>
                  <a:rPr lang="en-US" dirty="0"/>
                  <a:t> </a:t>
                </a:r>
              </a:p>
              <a:p>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𝑍</m:t>
                        </m:r>
                        <m:r>
                          <a:rPr lang="en-IN" b="0" i="1" baseline="-25000" smtClean="0">
                            <a:latin typeface="Cambria Math" panose="02040503050406030204" pitchFamily="18" charset="0"/>
                          </a:rPr>
                          <m:t>1</m:t>
                        </m:r>
                      </m:num>
                      <m:den>
                        <m:r>
                          <a:rPr lang="en-IN" b="0" i="1" smtClean="0">
                            <a:latin typeface="Cambria Math" panose="02040503050406030204" pitchFamily="18" charset="0"/>
                          </a:rPr>
                          <m:t>𝑍</m:t>
                        </m:r>
                        <m:r>
                          <a:rPr lang="en-IN" b="0" i="1" baseline="-25000"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𝑅</m:t>
                        </m:r>
                        <m:r>
                          <a:rPr lang="en-IN" b="0" i="1" baseline="-25000" smtClean="0">
                            <a:latin typeface="Cambria Math" panose="02040503050406030204" pitchFamily="18" charset="0"/>
                          </a:rPr>
                          <m:t>1</m:t>
                        </m:r>
                      </m:num>
                      <m:den>
                        <m:r>
                          <a:rPr lang="en-IN" b="0" i="1" smtClean="0">
                            <a:latin typeface="Cambria Math" panose="02040503050406030204" pitchFamily="18" charset="0"/>
                          </a:rPr>
                          <m:t>𝑅</m:t>
                        </m:r>
                        <m:r>
                          <a:rPr lang="en-IN" b="0" i="1" baseline="-25000" smtClean="0">
                            <a:latin typeface="Cambria Math" panose="02040503050406030204" pitchFamily="18" charset="0"/>
                          </a:rPr>
                          <m:t>2</m:t>
                        </m:r>
                      </m:den>
                    </m:f>
                    <m:r>
                      <a:rPr lang="en-IN" b="0" i="1" smtClean="0">
                        <a:latin typeface="Cambria Math" panose="02040503050406030204" pitchFamily="18" charset="0"/>
                      </a:rPr>
                      <m:t>∠(</m:t>
                    </m:r>
                    <m:r>
                      <a:rPr lang="en-IN" b="0" i="1" smtClean="0">
                        <a:latin typeface="Cambria Math" panose="02040503050406030204" pitchFamily="18" charset="0"/>
                      </a:rPr>
                      <m:t>𝜃</m:t>
                    </m:r>
                    <m:r>
                      <a:rPr lang="en-IN" b="0" i="1" smtClean="0">
                        <a:latin typeface="Cambria Math" panose="02040503050406030204" pitchFamily="18" charset="0"/>
                      </a:rPr>
                      <m:t>1−</m:t>
                    </m:r>
                    <m:r>
                      <a:rPr lang="en-IN" b="0" i="1" smtClean="0">
                        <a:latin typeface="Cambria Math" panose="02040503050406030204" pitchFamily="18" charset="0"/>
                      </a:rPr>
                      <m:t>𝜃</m:t>
                    </m:r>
                    <m:r>
                      <a:rPr lang="en-IN" b="0" i="1" smtClean="0">
                        <a:latin typeface="Cambria Math" panose="02040503050406030204" pitchFamily="18" charset="0"/>
                      </a:rPr>
                      <m:t>2)</m:t>
                    </m:r>
                  </m:oMath>
                </a14:m>
                <a:endParaRPr lang="en-US" dirty="0"/>
              </a:p>
              <a:p>
                <a14:m>
                  <m:oMath xmlns:m="http://schemas.openxmlformats.org/officeDocument/2006/math">
                    <m:sSup>
                      <m:sSupPr>
                        <m:ctrlPr>
                          <a:rPr lang="en-IN" b="0" i="1" smtClean="0">
                            <a:latin typeface="Cambria Math" panose="02040503050406030204" pitchFamily="18" charset="0"/>
                          </a:rPr>
                        </m:ctrlPr>
                      </m:sSup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𝑍</m:t>
                            </m:r>
                          </m:e>
                          <m:sub>
                            <m:r>
                              <a:rPr lang="en-IN" b="0" i="1" smtClean="0">
                                <a:latin typeface="Cambria Math" panose="02040503050406030204" pitchFamily="18" charset="0"/>
                              </a:rPr>
                              <m:t>1</m:t>
                            </m:r>
                          </m:sub>
                        </m:sSub>
                      </m:e>
                      <m:sup>
                        <m:r>
                          <a:rPr lang="en-IN" b="0" i="1" smtClean="0">
                            <a:latin typeface="Cambria Math" panose="02040503050406030204" pitchFamily="18" charset="0"/>
                          </a:rPr>
                          <m:t>𝐾</m:t>
                        </m:r>
                      </m:sup>
                    </m:sSup>
                    <m:r>
                      <a:rPr lang="en-IN" b="0" i="1" smtClean="0">
                        <a:latin typeface="Cambria Math" panose="02040503050406030204" pitchFamily="18" charset="0"/>
                      </a:rPr>
                      <m:t>=</m:t>
                    </m:r>
                    <m:d>
                      <m:dPr>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b="0" i="1" smtClean="0">
                                    <a:latin typeface="Cambria Math" panose="02040503050406030204" pitchFamily="18" charset="0"/>
                                  </a:rPr>
                                  <m:t>𝑅</m:t>
                                </m:r>
                              </m:e>
                              <m:sub>
                                <m:r>
                                  <a:rPr lang="en-IN" i="1">
                                    <a:latin typeface="Cambria Math" panose="02040503050406030204" pitchFamily="18" charset="0"/>
                                  </a:rPr>
                                  <m:t>1</m:t>
                                </m:r>
                              </m:sub>
                            </m:sSub>
                          </m:e>
                          <m:sup>
                            <m:r>
                              <a:rPr lang="en-IN" i="1">
                                <a:latin typeface="Cambria Math" panose="02040503050406030204" pitchFamily="18" charset="0"/>
                              </a:rPr>
                              <m:t>𝐾</m:t>
                            </m:r>
                          </m:sup>
                        </m:sSup>
                      </m:e>
                    </m:d>
                    <m:r>
                      <a:rPr lang="en-IN" b="0" i="1" smtClean="0">
                        <a:latin typeface="Cambria Math" panose="02040503050406030204" pitchFamily="18" charset="0"/>
                      </a:rPr>
                      <m:t>∠(</m:t>
                    </m:r>
                    <m:r>
                      <a:rPr lang="en-IN" b="0" i="1" smtClean="0">
                        <a:latin typeface="Cambria Math" panose="02040503050406030204" pitchFamily="18" charset="0"/>
                      </a:rPr>
                      <m:t>𝐾</m:t>
                    </m:r>
                    <m:r>
                      <a:rPr lang="en-IN" b="0" i="1" smtClean="0">
                        <a:latin typeface="Cambria Math" panose="02040503050406030204" pitchFamily="18" charset="0"/>
                      </a:rPr>
                      <m:t>.</m:t>
                    </m:r>
                    <m:r>
                      <a:rPr lang="en-IN" b="0" i="1" smtClean="0">
                        <a:latin typeface="Cambria Math" panose="02040503050406030204" pitchFamily="18" charset="0"/>
                      </a:rPr>
                      <m:t>𝜃</m:t>
                    </m:r>
                    <m:r>
                      <a:rPr lang="en-IN" b="0" i="1" baseline="-25000" smtClean="0">
                        <a:latin typeface="Cambria Math" panose="02040503050406030204" pitchFamily="18" charset="0"/>
                      </a:rPr>
                      <m:t>1</m:t>
                    </m:r>
                    <m:r>
                      <a:rPr lang="en-IN" b="0" i="1" smtClean="0">
                        <a:latin typeface="Cambria Math" panose="02040503050406030204" pitchFamily="18" charset="0"/>
                      </a:rPr>
                      <m:t>) </m:t>
                    </m:r>
                  </m:oMath>
                </a14:m>
                <a:endParaRPr lang="en-US" dirty="0"/>
              </a:p>
              <a:p>
                <a:endParaRPr lang="en-US" dirty="0"/>
              </a:p>
              <a:p>
                <a:pPr marL="0" indent="0">
                  <a:buNone/>
                </a:pPr>
                <a:r>
                  <a:rPr lang="en-IN" dirty="0"/>
                  <a:t>🔍</a:t>
                </a:r>
                <a:r>
                  <a:rPr lang="en-IN" dirty="0">
                    <a:highlight>
                      <a:srgbClr val="FFFF00"/>
                    </a:highlight>
                  </a:rPr>
                  <a:t>Prove that for any Integer N,</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2E96A9D-C1EF-6001-67F4-9D48BFF58B91}"/>
                  </a:ext>
                </a:extLst>
              </p:cNvPr>
              <p:cNvSpPr>
                <a:spLocks noGrp="1" noRot="1" noChangeAspect="1" noMove="1" noResize="1" noEditPoints="1" noAdjustHandles="1" noChangeArrowheads="1" noChangeShapeType="1" noTextEdit="1"/>
              </p:cNvSpPr>
              <p:nvPr>
                <p:ph idx="1"/>
              </p:nvPr>
            </p:nvSpPr>
            <p:spPr>
              <a:xfrm>
                <a:off x="838200" y="499730"/>
                <a:ext cx="10515600" cy="6134986"/>
              </a:xfrm>
              <a:blipFill>
                <a:blip r:embed="rId2"/>
                <a:stretch>
                  <a:fillRect l="-1217" t="-16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02ADA06-A19A-B432-5905-1C7A1B403B6C}"/>
                  </a:ext>
                </a:extLst>
              </p:cNvPr>
              <p:cNvSpPr txBox="1"/>
              <p:nvPr/>
            </p:nvSpPr>
            <p:spPr>
              <a:xfrm>
                <a:off x="838202" y="4605068"/>
                <a:ext cx="10123966" cy="1532343"/>
              </a:xfrm>
              <a:prstGeom prst="rect">
                <a:avLst/>
              </a:prstGeom>
              <a:solidFill>
                <a:srgbClr val="FFFF00"/>
              </a:solidFill>
            </p:spPr>
            <p:txBody>
              <a:bodyPr wrap="square" rtlCol="0">
                <a:spAutoFit/>
              </a:bodyPr>
              <a:lstStyle/>
              <a:p>
                <a:pPr/>
                <a14:m>
                  <m:oMathPara xmlns:m="http://schemas.openxmlformats.org/officeDocument/2006/math">
                    <m:oMathParaPr>
                      <m:jc m:val="left"/>
                    </m:oMathParaPr>
                    <m:oMath xmlns:m="http://schemas.openxmlformats.org/officeDocument/2006/math">
                      <m:r>
                        <a:rPr lang="en-IN" sz="2800" b="0" i="1" smtClean="0">
                          <a:latin typeface="Cambria Math" panose="02040503050406030204" pitchFamily="18" charset="0"/>
                        </a:rPr>
                        <m:t>𝐼𝑓</m:t>
                      </m:r>
                      <m:r>
                        <a:rPr lang="en-IN" sz="2800" b="0" i="1" smtClean="0">
                          <a:latin typeface="Cambria Math" panose="02040503050406030204" pitchFamily="18" charset="0"/>
                        </a:rPr>
                        <m:t> </m:t>
                      </m:r>
                      <m:r>
                        <a:rPr lang="en-IN" sz="2800" b="0" i="1" smtClean="0">
                          <a:latin typeface="Cambria Math" panose="02040503050406030204" pitchFamily="18" charset="0"/>
                        </a:rPr>
                        <m:t>𝜃</m:t>
                      </m:r>
                      <m:r>
                        <a:rPr lang="en-IN" sz="2800" b="0" i="1" smtClean="0">
                          <a:latin typeface="Cambria Math" panose="02040503050406030204" pitchFamily="18" charset="0"/>
                        </a:rPr>
                        <m:t>=</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2</m:t>
                          </m:r>
                          <m:r>
                            <a:rPr lang="en-IN" sz="2800" b="0" i="1" smtClean="0">
                              <a:latin typeface="Cambria Math" panose="02040503050406030204" pitchFamily="18" charset="0"/>
                            </a:rPr>
                            <m:t>𝑁</m:t>
                          </m:r>
                          <m:r>
                            <a:rPr lang="en-IN" sz="2800" b="0" i="1" smtClean="0">
                              <a:latin typeface="Cambria Math" panose="02040503050406030204" pitchFamily="18" charset="0"/>
                            </a:rPr>
                            <m:t>+1</m:t>
                          </m:r>
                        </m:e>
                      </m:d>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𝜋</m:t>
                          </m:r>
                        </m:num>
                        <m:den>
                          <m:r>
                            <a:rPr lang="en-IN" sz="2800" b="0" i="1" smtClean="0">
                              <a:latin typeface="Cambria Math" panose="02040503050406030204" pitchFamily="18" charset="0"/>
                            </a:rPr>
                            <m:t>2</m:t>
                          </m:r>
                        </m:den>
                      </m:f>
                      <m:r>
                        <a:rPr lang="en-IN" sz="2800" b="0" i="1" smtClean="0">
                          <a:latin typeface="Cambria Math" panose="02040503050406030204" pitchFamily="18" charset="0"/>
                        </a:rPr>
                        <m:t> ;</m:t>
                      </m:r>
                      <m:r>
                        <a:rPr lang="en-IN" sz="2800" b="0" i="1" smtClean="0">
                          <a:latin typeface="Cambria Math" panose="02040503050406030204" pitchFamily="18" charset="0"/>
                        </a:rPr>
                        <m:t>𝑡h𝑒𝑛</m:t>
                      </m:r>
                      <m:r>
                        <a:rPr lang="en-IN" sz="2800" b="0" i="1" smtClean="0">
                          <a:latin typeface="Cambria Math" panose="02040503050406030204" pitchFamily="18" charset="0"/>
                        </a:rPr>
                        <m:t> </m:t>
                      </m:r>
                      <m:r>
                        <a:rPr lang="en-IN" sz="2800" b="0" i="1" smtClean="0">
                          <a:latin typeface="Cambria Math" panose="02040503050406030204" pitchFamily="18" charset="0"/>
                        </a:rPr>
                        <m:t>𝑅𝑒𝑎𝑙</m:t>
                      </m:r>
                      <m:r>
                        <a:rPr lang="en-IN" sz="2800" b="0" i="1" smtClean="0">
                          <a:latin typeface="Cambria Math" panose="02040503050406030204" pitchFamily="18" charset="0"/>
                        </a:rPr>
                        <m:t> </m:t>
                      </m:r>
                      <m:r>
                        <a:rPr lang="en-IN" sz="2800" b="0" i="1" smtClean="0">
                          <a:latin typeface="Cambria Math" panose="02040503050406030204" pitchFamily="18" charset="0"/>
                        </a:rPr>
                        <m:t>𝑝𝑎𝑟𝑡</m:t>
                      </m:r>
                      <m:r>
                        <a:rPr lang="en-IN" sz="2800" b="0" i="1" smtClean="0">
                          <a:latin typeface="Cambria Math" panose="02040503050406030204" pitchFamily="18" charset="0"/>
                        </a:rPr>
                        <m:t> </m:t>
                      </m:r>
                      <m:r>
                        <a:rPr lang="en-IN" sz="2800" b="0" i="1" smtClean="0">
                          <a:latin typeface="Cambria Math" panose="02040503050406030204" pitchFamily="18" charset="0"/>
                        </a:rPr>
                        <m:t>𝑖𝑠</m:t>
                      </m:r>
                      <m:r>
                        <a:rPr lang="en-IN" sz="2800" b="0" i="1" smtClean="0">
                          <a:latin typeface="Cambria Math" panose="02040503050406030204" pitchFamily="18" charset="0"/>
                        </a:rPr>
                        <m:t> </m:t>
                      </m:r>
                      <m:r>
                        <a:rPr lang="en-IN" sz="2800" b="0" i="1" smtClean="0">
                          <a:latin typeface="Cambria Math" panose="02040503050406030204" pitchFamily="18" charset="0"/>
                        </a:rPr>
                        <m:t>𝑍𝑒𝑟𝑜</m:t>
                      </m:r>
                      <m:r>
                        <a:rPr lang="en-IN" sz="2800" b="0" i="1" smtClean="0">
                          <a:latin typeface="Cambria Math" panose="02040503050406030204" pitchFamily="18" charset="0"/>
                        </a:rPr>
                        <m:t> </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𝑃𝑢𝑟𝑒𝑙𝑦</m:t>
                          </m:r>
                          <m:r>
                            <a:rPr lang="en-IN" sz="2800" b="0" i="1" smtClean="0">
                              <a:latin typeface="Cambria Math" panose="02040503050406030204" pitchFamily="18" charset="0"/>
                            </a:rPr>
                            <m:t> </m:t>
                          </m:r>
                          <m:r>
                            <a:rPr lang="en-IN" sz="2800" b="0" i="1" smtClean="0">
                              <a:latin typeface="Cambria Math" panose="02040503050406030204" pitchFamily="18" charset="0"/>
                            </a:rPr>
                            <m:t>𝐼𝑚𝑎𝑔𝑖𝑛𝑎𝑟𝑦</m:t>
                          </m:r>
                        </m:e>
                      </m:d>
                    </m:oMath>
                  </m:oMathPara>
                </a14:m>
                <a:endParaRPr lang="en-IN" sz="28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IN" sz="2800" b="0" i="1" smtClean="0">
                          <a:latin typeface="Cambria Math" panose="02040503050406030204" pitchFamily="18" charset="0"/>
                        </a:rPr>
                        <m:t>𝐼𝑓</m:t>
                      </m:r>
                      <m:r>
                        <a:rPr lang="en-IN" sz="2800" b="0" i="1" smtClean="0">
                          <a:latin typeface="Cambria Math" panose="02040503050406030204" pitchFamily="18" charset="0"/>
                        </a:rPr>
                        <m:t> </m:t>
                      </m:r>
                      <m:r>
                        <a:rPr lang="en-IN" sz="2800" b="0" i="1" smtClean="0">
                          <a:latin typeface="Cambria Math" panose="02040503050406030204" pitchFamily="18" charset="0"/>
                        </a:rPr>
                        <m:t>𝜃</m:t>
                      </m:r>
                      <m:r>
                        <a:rPr lang="en-IN" sz="2800" b="0" i="1" smtClean="0">
                          <a:latin typeface="Cambria Math" panose="02040503050406030204" pitchFamily="18" charset="0"/>
                        </a:rPr>
                        <m:t>=</m:t>
                      </m:r>
                      <m:r>
                        <a:rPr lang="en-IN" sz="2800" b="0" i="1" smtClean="0">
                          <a:latin typeface="Cambria Math" panose="02040503050406030204" pitchFamily="18" charset="0"/>
                        </a:rPr>
                        <m:t>𝑁</m:t>
                      </m:r>
                      <m:r>
                        <a:rPr lang="en-IN" sz="2800" b="0" i="1" smtClean="0">
                          <a:latin typeface="Cambria Math" panose="02040503050406030204" pitchFamily="18" charset="0"/>
                        </a:rPr>
                        <m:t>𝜋</m:t>
                      </m:r>
                      <m:r>
                        <a:rPr lang="en-IN" sz="2800" b="0" i="1" smtClean="0">
                          <a:latin typeface="Cambria Math" panose="02040503050406030204" pitchFamily="18" charset="0"/>
                        </a:rPr>
                        <m:t> </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𝑜𝑟</m:t>
                          </m:r>
                          <m:r>
                            <a:rPr lang="en-IN" sz="2800" b="0" i="1" smtClean="0">
                              <a:latin typeface="Cambria Math" panose="02040503050406030204" pitchFamily="18" charset="0"/>
                            </a:rPr>
                            <m:t> 0</m:t>
                          </m:r>
                        </m:e>
                      </m:d>
                      <m:r>
                        <a:rPr lang="en-IN" sz="2800" b="0" i="1" smtClean="0">
                          <a:latin typeface="Cambria Math" panose="02040503050406030204" pitchFamily="18" charset="0"/>
                        </a:rPr>
                        <m:t> ;</m:t>
                      </m:r>
                      <m:r>
                        <a:rPr lang="en-IN" sz="2800" b="0" i="1" smtClean="0">
                          <a:latin typeface="Cambria Math" panose="02040503050406030204" pitchFamily="18" charset="0"/>
                        </a:rPr>
                        <m:t>𝑡h𝑒𝑛</m:t>
                      </m:r>
                      <m:r>
                        <a:rPr lang="en-IN" sz="2800" b="0" i="1" smtClean="0">
                          <a:latin typeface="Cambria Math" panose="02040503050406030204" pitchFamily="18" charset="0"/>
                        </a:rPr>
                        <m:t> </m:t>
                      </m:r>
                      <m:r>
                        <a:rPr lang="en-IN" sz="2800" b="0" i="1" smtClean="0">
                          <a:latin typeface="Cambria Math" panose="02040503050406030204" pitchFamily="18" charset="0"/>
                        </a:rPr>
                        <m:t>𝐼𝑚𝑎𝑔𝑖𝑛𝑎𝑟𝑦</m:t>
                      </m:r>
                      <m:r>
                        <a:rPr lang="en-IN" sz="2800" b="0" i="1" smtClean="0">
                          <a:latin typeface="Cambria Math" panose="02040503050406030204" pitchFamily="18" charset="0"/>
                        </a:rPr>
                        <m:t> </m:t>
                      </m:r>
                      <m:r>
                        <a:rPr lang="en-IN" sz="2800" b="0" i="1" smtClean="0">
                          <a:latin typeface="Cambria Math" panose="02040503050406030204" pitchFamily="18" charset="0"/>
                        </a:rPr>
                        <m:t>𝑝𝑎𝑟𝑡</m:t>
                      </m:r>
                      <m:r>
                        <a:rPr lang="en-IN" sz="2800" b="0" i="1" smtClean="0">
                          <a:latin typeface="Cambria Math" panose="02040503050406030204" pitchFamily="18" charset="0"/>
                        </a:rPr>
                        <m:t> </m:t>
                      </m:r>
                      <m:r>
                        <a:rPr lang="en-IN" sz="2800" b="0" i="1" smtClean="0">
                          <a:latin typeface="Cambria Math" panose="02040503050406030204" pitchFamily="18" charset="0"/>
                        </a:rPr>
                        <m:t>𝑖𝑠</m:t>
                      </m:r>
                      <m:r>
                        <a:rPr lang="en-IN" sz="2800" b="0" i="1" smtClean="0">
                          <a:latin typeface="Cambria Math" panose="02040503050406030204" pitchFamily="18" charset="0"/>
                        </a:rPr>
                        <m:t> </m:t>
                      </m:r>
                      <m:r>
                        <a:rPr lang="en-IN" sz="2800" b="0" i="1" smtClean="0">
                          <a:latin typeface="Cambria Math" panose="02040503050406030204" pitchFamily="18" charset="0"/>
                        </a:rPr>
                        <m:t>𝑍𝑒𝑟𝑜</m:t>
                      </m:r>
                      <m:r>
                        <a:rPr lang="en-IN" sz="2800" b="0" i="1" smtClean="0">
                          <a:latin typeface="Cambria Math" panose="02040503050406030204" pitchFamily="18" charset="0"/>
                        </a:rPr>
                        <m:t> </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𝑃𝑢𝑟𝑒𝑙𝑦</m:t>
                          </m:r>
                          <m:r>
                            <a:rPr lang="en-IN" sz="2800" b="0" i="1" smtClean="0">
                              <a:latin typeface="Cambria Math" panose="02040503050406030204" pitchFamily="18" charset="0"/>
                            </a:rPr>
                            <m:t> </m:t>
                          </m:r>
                          <m:r>
                            <a:rPr lang="en-IN" sz="2800" b="0" i="1" smtClean="0">
                              <a:latin typeface="Cambria Math" panose="02040503050406030204" pitchFamily="18" charset="0"/>
                            </a:rPr>
                            <m:t>𝑅𝑒𝑎𝑙</m:t>
                          </m:r>
                        </m:e>
                      </m:d>
                    </m:oMath>
                  </m:oMathPara>
                </a14:m>
                <a:endParaRPr lang="en-IN" sz="2800" b="0" dirty="0"/>
              </a:p>
              <a:p>
                <a:endParaRPr lang="en-US" dirty="0"/>
              </a:p>
            </p:txBody>
          </p:sp>
        </mc:Choice>
        <mc:Fallback xmlns="">
          <p:sp>
            <p:nvSpPr>
              <p:cNvPr id="4" name="TextBox 3">
                <a:extLst>
                  <a:ext uri="{FF2B5EF4-FFF2-40B4-BE49-F238E27FC236}">
                    <a16:creationId xmlns:a16="http://schemas.microsoft.com/office/drawing/2014/main" id="{D02ADA06-A19A-B432-5905-1C7A1B403B6C}"/>
                  </a:ext>
                </a:extLst>
              </p:cNvPr>
              <p:cNvSpPr txBox="1">
                <a:spLocks noRot="1" noChangeAspect="1" noMove="1" noResize="1" noEditPoints="1" noAdjustHandles="1" noChangeArrowheads="1" noChangeShapeType="1" noTextEdit="1"/>
              </p:cNvSpPr>
              <p:nvPr/>
            </p:nvSpPr>
            <p:spPr>
              <a:xfrm>
                <a:off x="838202" y="4605068"/>
                <a:ext cx="10123966" cy="153234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12423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DB217-58BA-04B4-C4AF-933835311CF0}"/>
              </a:ext>
            </a:extLst>
          </p:cNvPr>
          <p:cNvSpPr>
            <a:spLocks noGrp="1"/>
          </p:cNvSpPr>
          <p:nvPr>
            <p:ph type="title"/>
          </p:nvPr>
        </p:nvSpPr>
        <p:spPr>
          <a:xfrm>
            <a:off x="838200" y="141841"/>
            <a:ext cx="10515600" cy="1325563"/>
          </a:xfrm>
          <a:solidFill>
            <a:srgbClr val="FFC000"/>
          </a:solidFill>
        </p:spPr>
        <p:txBody>
          <a:bodyPr/>
          <a:lstStyle/>
          <a:p>
            <a:r>
              <a:rPr lang="en-US" dirty="0"/>
              <a:t>6 Quadratic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9063C7-4F46-0889-FB7E-2FA01F441332}"/>
                  </a:ext>
                </a:extLst>
              </p:cNvPr>
              <p:cNvSpPr>
                <a:spLocks noGrp="1"/>
              </p:cNvSpPr>
              <p:nvPr>
                <p:ph idx="1"/>
              </p:nvPr>
            </p:nvSpPr>
            <p:spPr>
              <a:xfrm>
                <a:off x="838200" y="1467404"/>
                <a:ext cx="10515600" cy="5167312"/>
              </a:xfrm>
            </p:spPr>
            <p:txBody>
              <a:bodyPr>
                <a:normAutofit/>
              </a:bodyPr>
              <a:lstStyle/>
              <a:p>
                <a:r>
                  <a:rPr lang="en-US" dirty="0"/>
                  <a:t>A main application of the complex numbers is to solve problems with only hypothetical solutions.</a:t>
                </a:r>
              </a:p>
              <a:p>
                <a:pPr marL="0" indent="0">
                  <a:buNone/>
                </a:pPr>
                <a:r>
                  <a:rPr lang="en-US" dirty="0"/>
                  <a:t>Let us consider a simple quadratic equation of the form</a:t>
                </a: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𝑎𝑥</m:t>
                      </m:r>
                      <m:r>
                        <a:rPr lang="en-US" b="0" i="1" baseline="30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𝑏𝑥</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dirty="0"/>
              </a:p>
              <a:p>
                <a:pPr marL="0" indent="0">
                  <a:buNone/>
                </a:pPr>
                <a:r>
                  <a:rPr lang="en-US" dirty="0"/>
                  <a:t>The two possible solutions are given by</a:t>
                </a: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𝐷</m:t>
                              </m:r>
                            </m:e>
                          </m:rad>
                        </m:num>
                        <m:den>
                          <m:r>
                            <a:rPr lang="en-US" b="0" i="1" smtClean="0">
                              <a:latin typeface="Cambria Math" panose="02040503050406030204" pitchFamily="18" charset="0"/>
                            </a:rPr>
                            <m:t>2</m:t>
                          </m:r>
                          <m:r>
                            <a:rPr lang="en-US" b="0" i="1" smtClean="0">
                              <a:latin typeface="Cambria Math" panose="02040503050406030204" pitchFamily="18" charset="0"/>
                            </a:rPr>
                            <m:t>𝑎</m:t>
                          </m:r>
                        </m:den>
                      </m:f>
                    </m:oMath>
                  </m:oMathPara>
                </a14:m>
                <a:endParaRPr lang="en-US" dirty="0"/>
              </a:p>
              <a:p>
                <a:pPr marL="0" indent="0">
                  <a:buNone/>
                </a:pPr>
                <a:r>
                  <a:rPr lang="en-US" dirty="0"/>
                  <a:t>Here, </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𝑏</m:t>
                        </m:r>
                      </m:e>
                      <m:sup>
                        <m:r>
                          <a:rPr lang="en-US" b="0" i="1" smtClean="0">
                            <a:latin typeface="Cambria Math" panose="02040503050406030204" pitchFamily="18" charset="0"/>
                          </a:rPr>
                          <m:t>2</m:t>
                        </m:r>
                      </m:sup>
                    </m:sSup>
                    <m:r>
                      <a:rPr lang="en-US" b="0" i="1" smtClean="0">
                        <a:latin typeface="Cambria Math" panose="02040503050406030204" pitchFamily="18" charset="0"/>
                      </a:rPr>
                      <m:t>−4</m:t>
                    </m:r>
                    <m:r>
                      <a:rPr lang="en-US" b="0" i="1" smtClean="0">
                        <a:latin typeface="Cambria Math" panose="02040503050406030204" pitchFamily="18" charset="0"/>
                      </a:rPr>
                      <m:t>𝑎𝑐</m:t>
                    </m:r>
                  </m:oMath>
                </a14:m>
                <a:r>
                  <a:rPr lang="en-US" dirty="0"/>
                  <a:t> </a:t>
                </a:r>
              </a:p>
              <a:p>
                <a:pPr marL="0" indent="0">
                  <a:buNone/>
                </a:pPr>
                <a:r>
                  <a:rPr lang="en-US" dirty="0"/>
                  <a:t>D is called the discriminant. </a:t>
                </a:r>
              </a:p>
            </p:txBody>
          </p:sp>
        </mc:Choice>
        <mc:Fallback xmlns="">
          <p:sp>
            <p:nvSpPr>
              <p:cNvPr id="3" name="Content Placeholder 2">
                <a:extLst>
                  <a:ext uri="{FF2B5EF4-FFF2-40B4-BE49-F238E27FC236}">
                    <a16:creationId xmlns:a16="http://schemas.microsoft.com/office/drawing/2014/main" id="{B89063C7-4F46-0889-FB7E-2FA01F441332}"/>
                  </a:ext>
                </a:extLst>
              </p:cNvPr>
              <p:cNvSpPr>
                <a:spLocks noGrp="1" noRot="1" noChangeAspect="1" noMove="1" noResize="1" noEditPoints="1" noAdjustHandles="1" noChangeArrowheads="1" noChangeShapeType="1" noTextEdit="1"/>
              </p:cNvSpPr>
              <p:nvPr>
                <p:ph idx="1"/>
              </p:nvPr>
            </p:nvSpPr>
            <p:spPr>
              <a:xfrm>
                <a:off x="838200" y="1467404"/>
                <a:ext cx="10515600" cy="5167312"/>
              </a:xfrm>
              <a:blipFill>
                <a:blip r:embed="rId2"/>
                <a:stretch>
                  <a:fillRect l="-1217" t="-2007" r="-522"/>
                </a:stretch>
              </a:blipFill>
            </p:spPr>
            <p:txBody>
              <a:bodyPr/>
              <a:lstStyle/>
              <a:p>
                <a:r>
                  <a:rPr lang="en-US">
                    <a:noFill/>
                  </a:rPr>
                  <a:t> </a:t>
                </a:r>
              </a:p>
            </p:txBody>
          </p:sp>
        </mc:Fallback>
      </mc:AlternateContent>
    </p:spTree>
    <p:extLst>
      <p:ext uri="{BB962C8B-B14F-4D97-AF65-F5344CB8AC3E}">
        <p14:creationId xmlns:p14="http://schemas.microsoft.com/office/powerpoint/2010/main" val="1867540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68F47-F635-90A7-3EE4-BC1C5E9CD973}"/>
              </a:ext>
            </a:extLst>
          </p:cNvPr>
          <p:cNvSpPr>
            <a:spLocks noGrp="1"/>
          </p:cNvSpPr>
          <p:nvPr>
            <p:ph idx="1"/>
          </p:nvPr>
        </p:nvSpPr>
        <p:spPr>
          <a:xfrm>
            <a:off x="340242" y="318977"/>
            <a:ext cx="11013558" cy="6220046"/>
          </a:xfrm>
        </p:spPr>
        <p:txBody>
          <a:bodyPr/>
          <a:lstStyle/>
          <a:p>
            <a:r>
              <a:rPr lang="en-US" dirty="0"/>
              <a:t>The type of solutions of the quadratic equation is purely determined by the Value of D as per the below table</a:t>
            </a:r>
          </a:p>
          <a:p>
            <a:pPr marL="0" indent="0">
              <a:buNone/>
            </a:pPr>
            <a:endParaRPr lang="en-US"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E2D9CA9A-C862-27B6-BD85-8F7FD0142987}"/>
                  </a:ext>
                </a:extLst>
              </p:cNvPr>
              <p:cNvGraphicFramePr>
                <a:graphicFrameLocks noGrp="1"/>
              </p:cNvGraphicFramePr>
              <p:nvPr>
                <p:extLst>
                  <p:ext uri="{D42A27DB-BD31-4B8C-83A1-F6EECF244321}">
                    <p14:modId xmlns:p14="http://schemas.microsoft.com/office/powerpoint/2010/main" val="820037599"/>
                  </p:ext>
                </p:extLst>
              </p:nvPr>
            </p:nvGraphicFramePr>
            <p:xfrm>
              <a:off x="648586" y="1176866"/>
              <a:ext cx="11013558" cy="5255832"/>
            </p:xfrm>
            <a:graphic>
              <a:graphicData uri="http://schemas.openxmlformats.org/drawingml/2006/table">
                <a:tbl>
                  <a:tblPr firstRow="1" bandRow="1">
                    <a:tableStyleId>{5C22544A-7EE6-4342-B048-85BDC9FD1C3A}</a:tableStyleId>
                  </a:tblPr>
                  <a:tblGrid>
                    <a:gridCol w="6071191">
                      <a:extLst>
                        <a:ext uri="{9D8B030D-6E8A-4147-A177-3AD203B41FA5}">
                          <a16:colId xmlns:a16="http://schemas.microsoft.com/office/drawing/2014/main" val="3201286965"/>
                        </a:ext>
                      </a:extLst>
                    </a:gridCol>
                    <a:gridCol w="2445488">
                      <a:extLst>
                        <a:ext uri="{9D8B030D-6E8A-4147-A177-3AD203B41FA5}">
                          <a16:colId xmlns:a16="http://schemas.microsoft.com/office/drawing/2014/main" val="1738811896"/>
                        </a:ext>
                      </a:extLst>
                    </a:gridCol>
                    <a:gridCol w="2496879">
                      <a:extLst>
                        <a:ext uri="{9D8B030D-6E8A-4147-A177-3AD203B41FA5}">
                          <a16:colId xmlns:a16="http://schemas.microsoft.com/office/drawing/2014/main" val="3953986962"/>
                        </a:ext>
                      </a:extLst>
                    </a:gridCol>
                  </a:tblGrid>
                  <a:tr h="1313958">
                    <a:tc>
                      <a:txBody>
                        <a:bodyPr/>
                        <a:lstStyle/>
                        <a:p>
                          <a:pPr algn="ctr"/>
                          <a:r>
                            <a:rPr lang="en-US" sz="2800" dirty="0"/>
                            <a:t>Test condition for D and type of roots</a:t>
                          </a:r>
                        </a:p>
                      </a:txBody>
                      <a:tcPr/>
                    </a:tc>
                    <a:tc>
                      <a:txBody>
                        <a:bodyPr/>
                        <a:lstStyle/>
                        <a:p>
                          <a:pPr algn="ctr"/>
                          <a:r>
                            <a:rPr lang="en-US" sz="2800" dirty="0"/>
                            <a:t>Solution 1</a:t>
                          </a:r>
                        </a:p>
                        <a:p>
                          <a:pPr algn="ctr"/>
                          <a:r>
                            <a:rPr lang="en-US" sz="2800" dirty="0"/>
                            <a:t>(X</a:t>
                          </a:r>
                          <a:r>
                            <a:rPr lang="en-US" sz="2800" baseline="-25000" dirty="0"/>
                            <a:t>1</a:t>
                          </a:r>
                          <a:r>
                            <a:rPr lang="en-US" sz="2800" dirty="0"/>
                            <a:t>)</a:t>
                          </a:r>
                        </a:p>
                      </a:txBody>
                      <a:tcPr/>
                    </a:tc>
                    <a:tc>
                      <a:txBody>
                        <a:bodyPr/>
                        <a:lstStyle/>
                        <a:p>
                          <a:pPr algn="ctr"/>
                          <a:r>
                            <a:rPr lang="en-US" sz="2800" dirty="0"/>
                            <a:t>Solution 2</a:t>
                          </a:r>
                        </a:p>
                        <a:p>
                          <a:pPr algn="ctr"/>
                          <a:r>
                            <a:rPr lang="en-US" sz="2800" dirty="0"/>
                            <a:t>(X</a:t>
                          </a:r>
                          <a:r>
                            <a:rPr lang="en-US" sz="2800" baseline="-25000" dirty="0"/>
                            <a:t>2</a:t>
                          </a:r>
                          <a:r>
                            <a:rPr lang="en-US" sz="2800" dirty="0"/>
                            <a:t>)</a:t>
                          </a:r>
                        </a:p>
                      </a:txBody>
                      <a:tcPr/>
                    </a:tc>
                    <a:extLst>
                      <a:ext uri="{0D108BD9-81ED-4DB2-BD59-A6C34878D82A}">
                        <a16:rowId xmlns:a16="http://schemas.microsoft.com/office/drawing/2014/main" val="1709763031"/>
                      </a:ext>
                    </a:extLst>
                  </a:tr>
                  <a:tr h="1313958">
                    <a:tc>
                      <a:txBody>
                        <a:bodyPr/>
                        <a:lstStyle/>
                        <a:p>
                          <a:pPr algn="ctr"/>
                          <a:r>
                            <a:rPr lang="en-US" sz="2800" dirty="0"/>
                            <a:t>D&gt;0</a:t>
                          </a:r>
                        </a:p>
                        <a:p>
                          <a:pPr algn="ctr"/>
                          <a:r>
                            <a:rPr lang="en-US" sz="2800" dirty="0"/>
                            <a:t>(Real, Distinct)</a:t>
                          </a: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𝐷</m:t>
                                        </m:r>
                                      </m:e>
                                    </m:rad>
                                  </m:num>
                                  <m:den>
                                    <m:r>
                                      <a:rPr lang="en-US" sz="2800" b="0" i="1" smtClean="0">
                                        <a:latin typeface="Cambria Math" panose="02040503050406030204" pitchFamily="18" charset="0"/>
                                      </a:rPr>
                                      <m:t>2</m:t>
                                    </m:r>
                                    <m:r>
                                      <a:rPr lang="en-US" sz="2800" b="0" i="1" smtClean="0">
                                        <a:latin typeface="Cambria Math" panose="02040503050406030204" pitchFamily="18" charset="0"/>
                                      </a:rPr>
                                      <m:t>𝑎</m:t>
                                    </m:r>
                                  </m:den>
                                </m:f>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𝐷</m:t>
                                        </m:r>
                                      </m:e>
                                    </m:rad>
                                  </m:num>
                                  <m:den>
                                    <m:r>
                                      <a:rPr lang="en-US" sz="2800" b="0" i="1" smtClean="0">
                                        <a:latin typeface="Cambria Math" panose="02040503050406030204" pitchFamily="18" charset="0"/>
                                      </a:rPr>
                                      <m:t>2</m:t>
                                    </m:r>
                                    <m:r>
                                      <a:rPr lang="en-US" sz="2800" b="0" i="1" smtClean="0">
                                        <a:latin typeface="Cambria Math" panose="02040503050406030204" pitchFamily="18" charset="0"/>
                                      </a:rPr>
                                      <m:t>𝑎</m:t>
                                    </m:r>
                                  </m:den>
                                </m:f>
                              </m:oMath>
                            </m:oMathPara>
                          </a14:m>
                          <a:endParaRPr lang="en-US" sz="2800" dirty="0"/>
                        </a:p>
                      </a:txBody>
                      <a:tcPr/>
                    </a:tc>
                    <a:extLst>
                      <a:ext uri="{0D108BD9-81ED-4DB2-BD59-A6C34878D82A}">
                        <a16:rowId xmlns:a16="http://schemas.microsoft.com/office/drawing/2014/main" val="4147326432"/>
                      </a:ext>
                    </a:extLst>
                  </a:tr>
                  <a:tr h="1313958">
                    <a:tc>
                      <a:txBody>
                        <a:bodyPr/>
                        <a:lstStyle/>
                        <a:p>
                          <a:pPr algn="ctr"/>
                          <a:r>
                            <a:rPr lang="en-US" sz="2800" dirty="0"/>
                            <a:t>D=0</a:t>
                          </a:r>
                        </a:p>
                        <a:p>
                          <a:pPr algn="ctr"/>
                          <a:r>
                            <a:rPr lang="en-US" sz="2800" dirty="0"/>
                            <a:t>(Real, Equal)</a:t>
                          </a: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𝑏</m:t>
                                    </m:r>
                                  </m:num>
                                  <m:den>
                                    <m:r>
                                      <a:rPr lang="en-US" sz="2800" b="0" i="1" smtClean="0">
                                        <a:latin typeface="Cambria Math" panose="02040503050406030204" pitchFamily="18" charset="0"/>
                                      </a:rPr>
                                      <m:t>2</m:t>
                                    </m:r>
                                    <m:r>
                                      <a:rPr lang="en-US" sz="2800" b="0" i="1" smtClean="0">
                                        <a:latin typeface="Cambria Math" panose="02040503050406030204" pitchFamily="18" charset="0"/>
                                      </a:rPr>
                                      <m:t>𝑎</m:t>
                                    </m:r>
                                  </m:den>
                                </m:f>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𝑏</m:t>
                                    </m:r>
                                  </m:num>
                                  <m:den>
                                    <m:r>
                                      <a:rPr lang="en-US" sz="2800" b="0" i="1" smtClean="0">
                                        <a:latin typeface="Cambria Math" panose="02040503050406030204" pitchFamily="18" charset="0"/>
                                      </a:rPr>
                                      <m:t>2</m:t>
                                    </m:r>
                                    <m:r>
                                      <a:rPr lang="en-US" sz="2800" b="0" i="1" smtClean="0">
                                        <a:latin typeface="Cambria Math" panose="02040503050406030204" pitchFamily="18" charset="0"/>
                                      </a:rPr>
                                      <m:t>𝑎</m:t>
                                    </m:r>
                                  </m:den>
                                </m:f>
                              </m:oMath>
                            </m:oMathPara>
                          </a14:m>
                          <a:endParaRPr lang="en-US" sz="2800" dirty="0"/>
                        </a:p>
                      </a:txBody>
                      <a:tcPr/>
                    </a:tc>
                    <a:extLst>
                      <a:ext uri="{0D108BD9-81ED-4DB2-BD59-A6C34878D82A}">
                        <a16:rowId xmlns:a16="http://schemas.microsoft.com/office/drawing/2014/main" val="3214125948"/>
                      </a:ext>
                    </a:extLst>
                  </a:tr>
                  <a:tr h="1313958">
                    <a:tc>
                      <a:txBody>
                        <a:bodyPr/>
                        <a:lstStyle/>
                        <a:p>
                          <a:pPr algn="ctr"/>
                          <a:r>
                            <a:rPr lang="en-US" sz="2800" dirty="0"/>
                            <a:t>D&lt;0</a:t>
                          </a:r>
                        </a:p>
                        <a:p>
                          <a:pPr algn="ctr"/>
                          <a:r>
                            <a:rPr lang="en-US" sz="2800" dirty="0"/>
                            <a:t>(Complex, conjugates)</a:t>
                          </a: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𝑏</m:t>
                                    </m:r>
                                  </m:num>
                                  <m:den>
                                    <m:r>
                                      <a:rPr lang="en-US" sz="2800" b="0" i="1" smtClean="0">
                                        <a:latin typeface="Cambria Math" panose="02040503050406030204" pitchFamily="18" charset="0"/>
                                      </a:rPr>
                                      <m:t>2</m:t>
                                    </m:r>
                                    <m:r>
                                      <a:rPr lang="en-US" sz="2800" b="0" i="1" smtClean="0">
                                        <a:latin typeface="Cambria Math" panose="02040503050406030204" pitchFamily="18" charset="0"/>
                                      </a:rPr>
                                      <m:t>𝑎</m:t>
                                    </m:r>
                                  </m:den>
                                </m:f>
                                <m:r>
                                  <a:rPr lang="en-US" sz="2800" b="0" i="1" smtClean="0">
                                    <a:latin typeface="Cambria Math" panose="02040503050406030204" pitchFamily="18" charset="0"/>
                                  </a:rPr>
                                  <m:t>+</m:t>
                                </m:r>
                                <m:r>
                                  <a:rPr lang="en-US" sz="2800" b="0" i="1" smtClean="0">
                                    <a:latin typeface="Cambria Math" panose="02040503050406030204" pitchFamily="18" charset="0"/>
                                  </a:rPr>
                                  <m:t>𝑖</m:t>
                                </m:r>
                                <m:f>
                                  <m:fPr>
                                    <m:ctrlPr>
                                      <a:rPr lang="en-US" sz="2800" b="0" i="1" smtClean="0">
                                        <a:latin typeface="Cambria Math" panose="02040503050406030204" pitchFamily="18" charset="0"/>
                                      </a:rPr>
                                    </m:ctrlPr>
                                  </m:fPr>
                                  <m:num>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m:t>
                                        </m:r>
                                        <m:r>
                                          <a:rPr lang="en-US" sz="2800" b="0" i="1" smtClean="0">
                                            <a:latin typeface="Cambria Math" panose="02040503050406030204" pitchFamily="18" charset="0"/>
                                          </a:rPr>
                                          <m:t>𝐷</m:t>
                                        </m:r>
                                        <m:r>
                                          <a:rPr lang="en-US" sz="2800" b="0" i="1" smtClean="0">
                                            <a:latin typeface="Cambria Math" panose="02040503050406030204" pitchFamily="18" charset="0"/>
                                          </a:rPr>
                                          <m:t>|</m:t>
                                        </m:r>
                                      </m:e>
                                    </m:rad>
                                  </m:num>
                                  <m:den>
                                    <m:r>
                                      <a:rPr lang="en-US" sz="2800" b="0" i="1" smtClean="0">
                                        <a:latin typeface="Cambria Math" panose="02040503050406030204" pitchFamily="18" charset="0"/>
                                      </a:rPr>
                                      <m:t>2</m:t>
                                    </m:r>
                                    <m:r>
                                      <a:rPr lang="en-US" sz="2800" b="0" i="1" smtClean="0">
                                        <a:latin typeface="Cambria Math" panose="02040503050406030204" pitchFamily="18" charset="0"/>
                                      </a:rPr>
                                      <m:t>𝑎</m:t>
                                    </m:r>
                                  </m:den>
                                </m:f>
                                <m:r>
                                  <a:rPr lang="en-US" sz="2800" b="0" i="1" smtClean="0">
                                    <a:latin typeface="Cambria Math" panose="02040503050406030204" pitchFamily="18" charset="0"/>
                                  </a:rPr>
                                  <m:t> </m:t>
                                </m:r>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𝑏</m:t>
                                    </m:r>
                                  </m:num>
                                  <m:den>
                                    <m:r>
                                      <a:rPr lang="en-US" sz="2800" b="0" i="1" smtClean="0">
                                        <a:latin typeface="Cambria Math" panose="02040503050406030204" pitchFamily="18" charset="0"/>
                                      </a:rPr>
                                      <m:t>2</m:t>
                                    </m:r>
                                    <m:r>
                                      <a:rPr lang="en-US" sz="2800" b="0" i="1" smtClean="0">
                                        <a:latin typeface="Cambria Math" panose="02040503050406030204" pitchFamily="18" charset="0"/>
                                      </a:rPr>
                                      <m:t>𝑎</m:t>
                                    </m:r>
                                  </m:den>
                                </m:f>
                                <m:r>
                                  <a:rPr lang="en-US" sz="2800" b="0" i="1" smtClean="0">
                                    <a:latin typeface="Cambria Math" panose="02040503050406030204" pitchFamily="18" charset="0"/>
                                  </a:rPr>
                                  <m:t>−</m:t>
                                </m:r>
                                <m:r>
                                  <a:rPr lang="en-US" sz="2800" b="0" i="1" smtClean="0">
                                    <a:latin typeface="Cambria Math" panose="02040503050406030204" pitchFamily="18" charset="0"/>
                                  </a:rPr>
                                  <m:t>𝑖</m:t>
                                </m:r>
                                <m:f>
                                  <m:fPr>
                                    <m:ctrlPr>
                                      <a:rPr lang="en-US" sz="2800" b="0" i="1" smtClean="0">
                                        <a:latin typeface="Cambria Math" panose="02040503050406030204" pitchFamily="18" charset="0"/>
                                      </a:rPr>
                                    </m:ctrlPr>
                                  </m:fPr>
                                  <m:num>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m:t>
                                        </m:r>
                                        <m:r>
                                          <a:rPr lang="en-US" sz="2800" b="0" i="1" smtClean="0">
                                            <a:latin typeface="Cambria Math" panose="02040503050406030204" pitchFamily="18" charset="0"/>
                                          </a:rPr>
                                          <m:t>𝐷</m:t>
                                        </m:r>
                                        <m:r>
                                          <a:rPr lang="en-US" sz="2800" b="0" i="1" smtClean="0">
                                            <a:latin typeface="Cambria Math" panose="02040503050406030204" pitchFamily="18" charset="0"/>
                                          </a:rPr>
                                          <m:t>|</m:t>
                                        </m:r>
                                      </m:e>
                                    </m:rad>
                                  </m:num>
                                  <m:den>
                                    <m:r>
                                      <a:rPr lang="en-US" sz="2800" b="0" i="1" smtClean="0">
                                        <a:latin typeface="Cambria Math" panose="02040503050406030204" pitchFamily="18" charset="0"/>
                                      </a:rPr>
                                      <m:t>2</m:t>
                                    </m:r>
                                    <m:r>
                                      <a:rPr lang="en-US" sz="2800" b="0" i="1" smtClean="0">
                                        <a:latin typeface="Cambria Math" panose="02040503050406030204" pitchFamily="18" charset="0"/>
                                      </a:rPr>
                                      <m:t>𝑎</m:t>
                                    </m:r>
                                  </m:den>
                                </m:f>
                                <m:r>
                                  <a:rPr lang="en-US" sz="2800" b="0" i="1" smtClean="0">
                                    <a:latin typeface="Cambria Math" panose="02040503050406030204" pitchFamily="18" charset="0"/>
                                  </a:rPr>
                                  <m:t> </m:t>
                                </m:r>
                              </m:oMath>
                            </m:oMathPara>
                          </a14:m>
                          <a:endParaRPr lang="en-US" sz="2800" dirty="0"/>
                        </a:p>
                      </a:txBody>
                      <a:tcPr/>
                    </a:tc>
                    <a:extLst>
                      <a:ext uri="{0D108BD9-81ED-4DB2-BD59-A6C34878D82A}">
                        <a16:rowId xmlns:a16="http://schemas.microsoft.com/office/drawing/2014/main" val="4170001366"/>
                      </a:ext>
                    </a:extLst>
                  </a:tr>
                </a:tbl>
              </a:graphicData>
            </a:graphic>
          </p:graphicFrame>
        </mc:Choice>
        <mc:Fallback xmlns="">
          <p:graphicFrame>
            <p:nvGraphicFramePr>
              <p:cNvPr id="4" name="Table 4">
                <a:extLst>
                  <a:ext uri="{FF2B5EF4-FFF2-40B4-BE49-F238E27FC236}">
                    <a16:creationId xmlns:a16="http://schemas.microsoft.com/office/drawing/2014/main" id="{E2D9CA9A-C862-27B6-BD85-8F7FD0142987}"/>
                  </a:ext>
                </a:extLst>
              </p:cNvPr>
              <p:cNvGraphicFramePr>
                <a:graphicFrameLocks noGrp="1"/>
              </p:cNvGraphicFramePr>
              <p:nvPr>
                <p:extLst>
                  <p:ext uri="{D42A27DB-BD31-4B8C-83A1-F6EECF244321}">
                    <p14:modId xmlns:p14="http://schemas.microsoft.com/office/powerpoint/2010/main" val="820037599"/>
                  </p:ext>
                </p:extLst>
              </p:nvPr>
            </p:nvGraphicFramePr>
            <p:xfrm>
              <a:off x="648586" y="1176866"/>
              <a:ext cx="11013558" cy="5255832"/>
            </p:xfrm>
            <a:graphic>
              <a:graphicData uri="http://schemas.openxmlformats.org/drawingml/2006/table">
                <a:tbl>
                  <a:tblPr firstRow="1" bandRow="1">
                    <a:tableStyleId>{5C22544A-7EE6-4342-B048-85BDC9FD1C3A}</a:tableStyleId>
                  </a:tblPr>
                  <a:tblGrid>
                    <a:gridCol w="6071191">
                      <a:extLst>
                        <a:ext uri="{9D8B030D-6E8A-4147-A177-3AD203B41FA5}">
                          <a16:colId xmlns:a16="http://schemas.microsoft.com/office/drawing/2014/main" val="3201286965"/>
                        </a:ext>
                      </a:extLst>
                    </a:gridCol>
                    <a:gridCol w="2445488">
                      <a:extLst>
                        <a:ext uri="{9D8B030D-6E8A-4147-A177-3AD203B41FA5}">
                          <a16:colId xmlns:a16="http://schemas.microsoft.com/office/drawing/2014/main" val="1738811896"/>
                        </a:ext>
                      </a:extLst>
                    </a:gridCol>
                    <a:gridCol w="2496879">
                      <a:extLst>
                        <a:ext uri="{9D8B030D-6E8A-4147-A177-3AD203B41FA5}">
                          <a16:colId xmlns:a16="http://schemas.microsoft.com/office/drawing/2014/main" val="3953986962"/>
                        </a:ext>
                      </a:extLst>
                    </a:gridCol>
                  </a:tblGrid>
                  <a:tr h="1313958">
                    <a:tc>
                      <a:txBody>
                        <a:bodyPr/>
                        <a:lstStyle/>
                        <a:p>
                          <a:pPr algn="ctr"/>
                          <a:r>
                            <a:rPr lang="en-US" sz="2800" dirty="0"/>
                            <a:t>Test condition for D and type of roots</a:t>
                          </a:r>
                        </a:p>
                      </a:txBody>
                      <a:tcPr/>
                    </a:tc>
                    <a:tc>
                      <a:txBody>
                        <a:bodyPr/>
                        <a:lstStyle/>
                        <a:p>
                          <a:pPr algn="ctr"/>
                          <a:r>
                            <a:rPr lang="en-US" sz="2800" dirty="0"/>
                            <a:t>Solution 1</a:t>
                          </a:r>
                        </a:p>
                        <a:p>
                          <a:pPr algn="ctr"/>
                          <a:r>
                            <a:rPr lang="en-US" sz="2800" dirty="0"/>
                            <a:t>(X</a:t>
                          </a:r>
                          <a:r>
                            <a:rPr lang="en-US" sz="2800" baseline="-25000" dirty="0"/>
                            <a:t>1</a:t>
                          </a:r>
                          <a:r>
                            <a:rPr lang="en-US" sz="2800" dirty="0"/>
                            <a:t>)</a:t>
                          </a:r>
                        </a:p>
                      </a:txBody>
                      <a:tcPr/>
                    </a:tc>
                    <a:tc>
                      <a:txBody>
                        <a:bodyPr/>
                        <a:lstStyle/>
                        <a:p>
                          <a:pPr algn="ctr"/>
                          <a:r>
                            <a:rPr lang="en-US" sz="2800" dirty="0"/>
                            <a:t>Solution 2</a:t>
                          </a:r>
                        </a:p>
                        <a:p>
                          <a:pPr algn="ctr"/>
                          <a:r>
                            <a:rPr lang="en-US" sz="2800" dirty="0"/>
                            <a:t>(X</a:t>
                          </a:r>
                          <a:r>
                            <a:rPr lang="en-US" sz="2800" baseline="-25000" dirty="0"/>
                            <a:t>2</a:t>
                          </a:r>
                          <a:r>
                            <a:rPr lang="en-US" sz="2800" dirty="0"/>
                            <a:t>)</a:t>
                          </a:r>
                        </a:p>
                      </a:txBody>
                      <a:tcPr/>
                    </a:tc>
                    <a:extLst>
                      <a:ext uri="{0D108BD9-81ED-4DB2-BD59-A6C34878D82A}">
                        <a16:rowId xmlns:a16="http://schemas.microsoft.com/office/drawing/2014/main" val="1709763031"/>
                      </a:ext>
                    </a:extLst>
                  </a:tr>
                  <a:tr h="1313958">
                    <a:tc>
                      <a:txBody>
                        <a:bodyPr/>
                        <a:lstStyle/>
                        <a:p>
                          <a:pPr algn="ctr"/>
                          <a:r>
                            <a:rPr lang="en-US" sz="2800" dirty="0"/>
                            <a:t>D&gt;0</a:t>
                          </a:r>
                        </a:p>
                        <a:p>
                          <a:pPr algn="ctr"/>
                          <a:r>
                            <a:rPr lang="en-US" sz="2800" dirty="0"/>
                            <a:t>(Real, Distinct)</a:t>
                          </a:r>
                        </a:p>
                      </a:txBody>
                      <a:tcPr/>
                    </a:tc>
                    <a:tc>
                      <a:txBody>
                        <a:bodyPr/>
                        <a:lstStyle/>
                        <a:p>
                          <a:endParaRPr lang="en-US"/>
                        </a:p>
                      </a:txBody>
                      <a:tcPr>
                        <a:blipFill>
                          <a:blip r:embed="rId2"/>
                          <a:stretch>
                            <a:fillRect l="-248878" t="-104167" r="-103242" b="-200463"/>
                          </a:stretch>
                        </a:blipFill>
                      </a:tcPr>
                    </a:tc>
                    <a:tc>
                      <a:txBody>
                        <a:bodyPr/>
                        <a:lstStyle/>
                        <a:p>
                          <a:endParaRPr lang="en-US"/>
                        </a:p>
                      </a:txBody>
                      <a:tcPr>
                        <a:blipFill>
                          <a:blip r:embed="rId2"/>
                          <a:stretch>
                            <a:fillRect l="-341220" t="-104167" r="-976" b="-200463"/>
                          </a:stretch>
                        </a:blipFill>
                      </a:tcPr>
                    </a:tc>
                    <a:extLst>
                      <a:ext uri="{0D108BD9-81ED-4DB2-BD59-A6C34878D82A}">
                        <a16:rowId xmlns:a16="http://schemas.microsoft.com/office/drawing/2014/main" val="4147326432"/>
                      </a:ext>
                    </a:extLst>
                  </a:tr>
                  <a:tr h="1313958">
                    <a:tc>
                      <a:txBody>
                        <a:bodyPr/>
                        <a:lstStyle/>
                        <a:p>
                          <a:pPr algn="ctr"/>
                          <a:r>
                            <a:rPr lang="en-US" sz="2800" dirty="0"/>
                            <a:t>D=0</a:t>
                          </a:r>
                        </a:p>
                        <a:p>
                          <a:pPr algn="ctr"/>
                          <a:r>
                            <a:rPr lang="en-US" sz="2800" dirty="0"/>
                            <a:t>(Real, Equal)</a:t>
                          </a:r>
                        </a:p>
                      </a:txBody>
                      <a:tcPr/>
                    </a:tc>
                    <a:tc>
                      <a:txBody>
                        <a:bodyPr/>
                        <a:lstStyle/>
                        <a:p>
                          <a:endParaRPr lang="en-US"/>
                        </a:p>
                      </a:txBody>
                      <a:tcPr>
                        <a:blipFill>
                          <a:blip r:embed="rId2"/>
                          <a:stretch>
                            <a:fillRect l="-248878" t="-205116" r="-103242" b="-101395"/>
                          </a:stretch>
                        </a:blipFill>
                      </a:tcPr>
                    </a:tc>
                    <a:tc>
                      <a:txBody>
                        <a:bodyPr/>
                        <a:lstStyle/>
                        <a:p>
                          <a:endParaRPr lang="en-US"/>
                        </a:p>
                      </a:txBody>
                      <a:tcPr>
                        <a:blipFill>
                          <a:blip r:embed="rId2"/>
                          <a:stretch>
                            <a:fillRect l="-341220" t="-205116" r="-976" b="-101395"/>
                          </a:stretch>
                        </a:blipFill>
                      </a:tcPr>
                    </a:tc>
                    <a:extLst>
                      <a:ext uri="{0D108BD9-81ED-4DB2-BD59-A6C34878D82A}">
                        <a16:rowId xmlns:a16="http://schemas.microsoft.com/office/drawing/2014/main" val="3214125948"/>
                      </a:ext>
                    </a:extLst>
                  </a:tr>
                  <a:tr h="1313958">
                    <a:tc>
                      <a:txBody>
                        <a:bodyPr/>
                        <a:lstStyle/>
                        <a:p>
                          <a:pPr algn="ctr"/>
                          <a:r>
                            <a:rPr lang="en-US" sz="2800" dirty="0"/>
                            <a:t>D&lt;0</a:t>
                          </a:r>
                        </a:p>
                        <a:p>
                          <a:pPr algn="ctr"/>
                          <a:r>
                            <a:rPr lang="en-US" sz="2800" dirty="0"/>
                            <a:t>(Complex, conjugates)</a:t>
                          </a:r>
                        </a:p>
                      </a:txBody>
                      <a:tcPr/>
                    </a:tc>
                    <a:tc>
                      <a:txBody>
                        <a:bodyPr/>
                        <a:lstStyle/>
                        <a:p>
                          <a:endParaRPr lang="en-US"/>
                        </a:p>
                      </a:txBody>
                      <a:tcPr>
                        <a:blipFill>
                          <a:blip r:embed="rId2"/>
                          <a:stretch>
                            <a:fillRect l="-248878" t="-303704" r="-103242" b="-926"/>
                          </a:stretch>
                        </a:blipFill>
                      </a:tcPr>
                    </a:tc>
                    <a:tc>
                      <a:txBody>
                        <a:bodyPr/>
                        <a:lstStyle/>
                        <a:p>
                          <a:endParaRPr lang="en-US"/>
                        </a:p>
                      </a:txBody>
                      <a:tcPr>
                        <a:blipFill>
                          <a:blip r:embed="rId2"/>
                          <a:stretch>
                            <a:fillRect l="-341220" t="-303704" r="-976" b="-926"/>
                          </a:stretch>
                        </a:blipFill>
                      </a:tcPr>
                    </a:tc>
                    <a:extLst>
                      <a:ext uri="{0D108BD9-81ED-4DB2-BD59-A6C34878D82A}">
                        <a16:rowId xmlns:a16="http://schemas.microsoft.com/office/drawing/2014/main" val="4170001366"/>
                      </a:ext>
                    </a:extLst>
                  </a:tr>
                </a:tbl>
              </a:graphicData>
            </a:graphic>
          </p:graphicFrame>
        </mc:Fallback>
      </mc:AlternateContent>
    </p:spTree>
    <p:extLst>
      <p:ext uri="{BB962C8B-B14F-4D97-AF65-F5344CB8AC3E}">
        <p14:creationId xmlns:p14="http://schemas.microsoft.com/office/powerpoint/2010/main" val="643734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BEA7-B4FC-3503-A610-9771F16EB12D}"/>
              </a:ext>
            </a:extLst>
          </p:cNvPr>
          <p:cNvSpPr>
            <a:spLocks noGrp="1"/>
          </p:cNvSpPr>
          <p:nvPr>
            <p:ph type="title"/>
          </p:nvPr>
        </p:nvSpPr>
        <p:spPr>
          <a:xfrm>
            <a:off x="838200" y="109944"/>
            <a:ext cx="10515600" cy="1325563"/>
          </a:xfrm>
          <a:solidFill>
            <a:srgbClr val="FFC000"/>
          </a:solidFill>
        </p:spPr>
        <p:txBody>
          <a:bodyPr/>
          <a:lstStyle/>
          <a:p>
            <a:r>
              <a:rPr lang="en-US" dirty="0"/>
              <a:t>7 Supplement (Hyperbolic functions)</a:t>
            </a:r>
          </a:p>
        </p:txBody>
      </p:sp>
      <p:sp>
        <p:nvSpPr>
          <p:cNvPr id="3" name="Content Placeholder 2">
            <a:extLst>
              <a:ext uri="{FF2B5EF4-FFF2-40B4-BE49-F238E27FC236}">
                <a16:creationId xmlns:a16="http://schemas.microsoft.com/office/drawing/2014/main" id="{C0A6D1D8-4CEA-EFA2-ECDC-23B4D714F0E4}"/>
              </a:ext>
            </a:extLst>
          </p:cNvPr>
          <p:cNvSpPr>
            <a:spLocks noGrp="1"/>
          </p:cNvSpPr>
          <p:nvPr>
            <p:ph idx="1"/>
          </p:nvPr>
        </p:nvSpPr>
        <p:spPr>
          <a:xfrm>
            <a:off x="838200" y="1435506"/>
            <a:ext cx="10515600" cy="5188577"/>
          </a:xfrm>
        </p:spPr>
        <p:txBody>
          <a:bodyPr/>
          <a:lstStyle/>
          <a:p>
            <a:r>
              <a:rPr lang="en-US" dirty="0"/>
              <a:t>Essentially complex forms of trigonometric functions</a:t>
            </a:r>
          </a:p>
          <a:p>
            <a:pPr marL="0" indent="0">
              <a:buNone/>
            </a:pPr>
            <a:r>
              <a:rPr lang="en-US" dirty="0"/>
              <a:t>Let Z be any number (complex or real)</a:t>
            </a:r>
          </a:p>
          <a:p>
            <a:pPr marL="0" indent="0">
              <a:buNone/>
            </a:pPr>
            <a:r>
              <a:rPr lang="en-US" sz="2800" dirty="0"/>
              <a:t>The relation between </a:t>
            </a:r>
            <a:r>
              <a:rPr lang="en-US" dirty="0"/>
              <a:t>the trigonometric and hyperbolic functions are given below.</a:t>
            </a:r>
          </a:p>
          <a:p>
            <a:pPr marL="0" indent="0">
              <a:buNone/>
            </a:pPr>
            <a:endParaRPr lang="en-US" sz="2800" dirty="0"/>
          </a:p>
          <a:p>
            <a:pPr marL="0" indent="0">
              <a:buNone/>
            </a:pPr>
            <a:endParaRPr lang="en-US" dirty="0"/>
          </a:p>
        </p:txBody>
      </p:sp>
      <p:pic>
        <p:nvPicPr>
          <p:cNvPr id="5" name="Picture 4">
            <a:extLst>
              <a:ext uri="{FF2B5EF4-FFF2-40B4-BE49-F238E27FC236}">
                <a16:creationId xmlns:a16="http://schemas.microsoft.com/office/drawing/2014/main" id="{BD2C50A1-BDCC-8144-B7F6-F5B68342F2CB}"/>
              </a:ext>
            </a:extLst>
          </p:cNvPr>
          <p:cNvPicPr>
            <a:picLocks noChangeAspect="1"/>
          </p:cNvPicPr>
          <p:nvPr/>
        </p:nvPicPr>
        <p:blipFill>
          <a:blip r:embed="rId2"/>
          <a:stretch>
            <a:fillRect/>
          </a:stretch>
        </p:blipFill>
        <p:spPr>
          <a:xfrm>
            <a:off x="838199" y="3423684"/>
            <a:ext cx="2628015" cy="2061425"/>
          </a:xfrm>
          <a:prstGeom prst="rect">
            <a:avLst/>
          </a:prstGeom>
        </p:spPr>
      </p:pic>
      <p:pic>
        <p:nvPicPr>
          <p:cNvPr id="7" name="Picture 6">
            <a:extLst>
              <a:ext uri="{FF2B5EF4-FFF2-40B4-BE49-F238E27FC236}">
                <a16:creationId xmlns:a16="http://schemas.microsoft.com/office/drawing/2014/main" id="{7F9813DA-DE9E-4968-B4DC-9C4BF7022F6D}"/>
              </a:ext>
            </a:extLst>
          </p:cNvPr>
          <p:cNvPicPr>
            <a:picLocks noChangeAspect="1"/>
          </p:cNvPicPr>
          <p:nvPr/>
        </p:nvPicPr>
        <p:blipFill rotWithShape="1">
          <a:blip r:embed="rId3"/>
          <a:srcRect r="3499" b="2650"/>
          <a:stretch/>
        </p:blipFill>
        <p:spPr>
          <a:xfrm>
            <a:off x="3760824" y="3423684"/>
            <a:ext cx="2958952" cy="2143031"/>
          </a:xfrm>
          <a:prstGeom prst="rect">
            <a:avLst/>
          </a:prstGeom>
        </p:spPr>
      </p:pic>
      <p:sp>
        <p:nvSpPr>
          <p:cNvPr id="8" name="TextBox 7">
            <a:extLst>
              <a:ext uri="{FF2B5EF4-FFF2-40B4-BE49-F238E27FC236}">
                <a16:creationId xmlns:a16="http://schemas.microsoft.com/office/drawing/2014/main" id="{0868C5D1-1E38-C134-8EE1-153399C3A7DE}"/>
              </a:ext>
            </a:extLst>
          </p:cNvPr>
          <p:cNvSpPr txBox="1"/>
          <p:nvPr/>
        </p:nvSpPr>
        <p:spPr>
          <a:xfrm>
            <a:off x="7198242" y="3264195"/>
            <a:ext cx="4450168" cy="2677656"/>
          </a:xfrm>
          <a:prstGeom prst="rect">
            <a:avLst/>
          </a:prstGeom>
          <a:noFill/>
        </p:spPr>
        <p:txBody>
          <a:bodyPr wrap="square" rtlCol="0">
            <a:spAutoFit/>
          </a:bodyPr>
          <a:lstStyle/>
          <a:p>
            <a:r>
              <a:rPr lang="en-US" sz="2800" dirty="0">
                <a:highlight>
                  <a:srgbClr val="FFFF00"/>
                </a:highlight>
              </a:rPr>
              <a:t>🔍Try to derive the following relations</a:t>
            </a:r>
          </a:p>
          <a:p>
            <a:r>
              <a:rPr lang="en-US" sz="2800" dirty="0" err="1">
                <a:highlight>
                  <a:srgbClr val="FFFF00"/>
                </a:highlight>
              </a:rPr>
              <a:t>Cosh</a:t>
            </a:r>
            <a:r>
              <a:rPr lang="en-US" sz="2800" dirty="0">
                <a:highlight>
                  <a:srgbClr val="FFFF00"/>
                </a:highlight>
              </a:rPr>
              <a:t>(</a:t>
            </a:r>
            <a:r>
              <a:rPr lang="en-US" sz="2800" dirty="0" err="1">
                <a:highlight>
                  <a:srgbClr val="FFFF00"/>
                </a:highlight>
              </a:rPr>
              <a:t>i.Z</a:t>
            </a:r>
            <a:r>
              <a:rPr lang="en-US" sz="2800" dirty="0">
                <a:highlight>
                  <a:srgbClr val="FFFF00"/>
                </a:highlight>
              </a:rPr>
              <a:t>)  = Cos(Z)</a:t>
            </a:r>
          </a:p>
          <a:p>
            <a:r>
              <a:rPr lang="en-US" sz="2800" dirty="0" err="1">
                <a:highlight>
                  <a:srgbClr val="FFFF00"/>
                </a:highlight>
              </a:rPr>
              <a:t>Sinh</a:t>
            </a:r>
            <a:r>
              <a:rPr lang="en-US" sz="2800" dirty="0">
                <a:highlight>
                  <a:srgbClr val="FFFF00"/>
                </a:highlight>
              </a:rPr>
              <a:t>(</a:t>
            </a:r>
            <a:r>
              <a:rPr lang="en-US" sz="2800" dirty="0" err="1">
                <a:highlight>
                  <a:srgbClr val="FFFF00"/>
                </a:highlight>
              </a:rPr>
              <a:t>i.Z</a:t>
            </a:r>
            <a:r>
              <a:rPr lang="en-US" sz="2800" dirty="0">
                <a:highlight>
                  <a:srgbClr val="FFFF00"/>
                </a:highlight>
              </a:rPr>
              <a:t>)   = </a:t>
            </a:r>
            <a:r>
              <a:rPr lang="en-US" sz="2800" dirty="0" err="1">
                <a:highlight>
                  <a:srgbClr val="FFFF00"/>
                </a:highlight>
              </a:rPr>
              <a:t>i.Sin</a:t>
            </a:r>
            <a:r>
              <a:rPr lang="en-US" sz="2800" dirty="0">
                <a:highlight>
                  <a:srgbClr val="FFFF00"/>
                </a:highlight>
              </a:rPr>
              <a:t>(Z)</a:t>
            </a:r>
          </a:p>
          <a:p>
            <a:r>
              <a:rPr lang="en-US" sz="2800" dirty="0" err="1">
                <a:highlight>
                  <a:srgbClr val="FFFF00"/>
                </a:highlight>
              </a:rPr>
              <a:t>i.Sin</a:t>
            </a:r>
            <a:r>
              <a:rPr lang="en-US" sz="2800" dirty="0">
                <a:highlight>
                  <a:srgbClr val="FFFF00"/>
                </a:highlight>
              </a:rPr>
              <a:t>(</a:t>
            </a:r>
            <a:r>
              <a:rPr lang="en-US" sz="2800" dirty="0" err="1">
                <a:highlight>
                  <a:srgbClr val="FFFF00"/>
                </a:highlight>
              </a:rPr>
              <a:t>i.Z</a:t>
            </a:r>
            <a:r>
              <a:rPr lang="en-US" sz="2800" dirty="0">
                <a:highlight>
                  <a:srgbClr val="FFFF00"/>
                </a:highlight>
              </a:rPr>
              <a:t>)   = </a:t>
            </a:r>
            <a:r>
              <a:rPr lang="en-US" sz="2800" dirty="0" err="1">
                <a:highlight>
                  <a:srgbClr val="FFFF00"/>
                </a:highlight>
              </a:rPr>
              <a:t>Sinh</a:t>
            </a:r>
            <a:r>
              <a:rPr lang="en-US" sz="2800" dirty="0">
                <a:highlight>
                  <a:srgbClr val="FFFF00"/>
                </a:highlight>
              </a:rPr>
              <a:t>(Z)</a:t>
            </a:r>
          </a:p>
          <a:p>
            <a:r>
              <a:rPr lang="en-US" sz="2800" dirty="0">
                <a:highlight>
                  <a:srgbClr val="FFFF00"/>
                </a:highlight>
              </a:rPr>
              <a:t>Cos(</a:t>
            </a:r>
            <a:r>
              <a:rPr lang="en-US" sz="2800" dirty="0" err="1">
                <a:highlight>
                  <a:srgbClr val="FFFF00"/>
                </a:highlight>
              </a:rPr>
              <a:t>i.Z</a:t>
            </a:r>
            <a:r>
              <a:rPr lang="en-US" sz="2800" dirty="0">
                <a:highlight>
                  <a:srgbClr val="FFFF00"/>
                </a:highlight>
              </a:rPr>
              <a:t>)    = </a:t>
            </a:r>
            <a:r>
              <a:rPr lang="en-US" sz="2800" dirty="0" err="1">
                <a:highlight>
                  <a:srgbClr val="FFFF00"/>
                </a:highlight>
              </a:rPr>
              <a:t>Cosh</a:t>
            </a:r>
            <a:r>
              <a:rPr lang="en-US" sz="2800" dirty="0">
                <a:highlight>
                  <a:srgbClr val="FFFF00"/>
                </a:highlight>
              </a:rPr>
              <a:t>(Z)</a:t>
            </a:r>
            <a:endParaRPr lang="en-US" sz="2800" dirty="0"/>
          </a:p>
        </p:txBody>
      </p:sp>
    </p:spTree>
    <p:extLst>
      <p:ext uri="{BB962C8B-B14F-4D97-AF65-F5344CB8AC3E}">
        <p14:creationId xmlns:p14="http://schemas.microsoft.com/office/powerpoint/2010/main" val="372631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4A1B-D6B1-B7C9-3ADB-B5D996852176}"/>
              </a:ext>
            </a:extLst>
          </p:cNvPr>
          <p:cNvSpPr>
            <a:spLocks noGrp="1"/>
          </p:cNvSpPr>
          <p:nvPr>
            <p:ph type="ctrTitle"/>
          </p:nvPr>
        </p:nvSpPr>
        <p:spPr>
          <a:xfrm>
            <a:off x="1524000" y="2466753"/>
            <a:ext cx="9144000" cy="1043210"/>
          </a:xfrm>
          <a:solidFill>
            <a:srgbClr val="FFC000"/>
          </a:solidFill>
        </p:spPr>
        <p:txBody>
          <a:bodyPr/>
          <a:lstStyle/>
          <a:p>
            <a:r>
              <a:rPr lang="en-US" dirty="0"/>
              <a:t>Thank you</a:t>
            </a:r>
          </a:p>
        </p:txBody>
      </p:sp>
      <p:sp>
        <p:nvSpPr>
          <p:cNvPr id="3" name="Subtitle 2">
            <a:extLst>
              <a:ext uri="{FF2B5EF4-FFF2-40B4-BE49-F238E27FC236}">
                <a16:creationId xmlns:a16="http://schemas.microsoft.com/office/drawing/2014/main" id="{1FD34F56-7384-05D3-EB21-D563B697CBE2}"/>
              </a:ext>
            </a:extLst>
          </p:cNvPr>
          <p:cNvSpPr>
            <a:spLocks noGrp="1"/>
          </p:cNvSpPr>
          <p:nvPr>
            <p:ph type="subTitle" idx="1"/>
          </p:nvPr>
        </p:nvSpPr>
        <p:spPr/>
        <p:txBody>
          <a:bodyPr/>
          <a:lstStyle/>
          <a:p>
            <a:r>
              <a:rPr lang="en-US" dirty="0"/>
              <a:t>Shreyas M</a:t>
            </a:r>
          </a:p>
          <a:p>
            <a:pPr>
              <a:tabLst>
                <a:tab pos="2239963" algn="l"/>
              </a:tabLst>
            </a:pPr>
            <a:r>
              <a:rPr lang="en-IN" sz="2400"/>
              <a:t>B.Tech in ECE PES University Bangalore</a:t>
            </a:r>
          </a:p>
        </p:txBody>
      </p:sp>
    </p:spTree>
    <p:extLst>
      <p:ext uri="{BB962C8B-B14F-4D97-AF65-F5344CB8AC3E}">
        <p14:creationId xmlns:p14="http://schemas.microsoft.com/office/powerpoint/2010/main" val="326458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0A360-AA9D-7EBD-FCE8-E8086FB5603F}"/>
              </a:ext>
            </a:extLst>
          </p:cNvPr>
          <p:cNvSpPr>
            <a:spLocks noGrp="1"/>
          </p:cNvSpPr>
          <p:nvPr>
            <p:ph type="title"/>
          </p:nvPr>
        </p:nvSpPr>
        <p:spPr>
          <a:solidFill>
            <a:srgbClr val="FFC000"/>
          </a:solidFill>
        </p:spPr>
        <p:txBody>
          <a:bodyPr>
            <a:normAutofit/>
          </a:bodyPr>
          <a:lstStyle/>
          <a:p>
            <a:r>
              <a:rPr lang="en-US"/>
              <a:t>Chapter map</a:t>
            </a:r>
            <a:endParaRPr lang="en-US" sz="3100" dirty="0">
              <a:highlight>
                <a:srgbClr val="C0C0C0"/>
              </a:highlight>
            </a:endParaRPr>
          </a:p>
        </p:txBody>
      </p:sp>
      <p:graphicFrame>
        <p:nvGraphicFramePr>
          <p:cNvPr id="4" name="Table 4">
            <a:extLst>
              <a:ext uri="{FF2B5EF4-FFF2-40B4-BE49-F238E27FC236}">
                <a16:creationId xmlns:a16="http://schemas.microsoft.com/office/drawing/2014/main" id="{80083825-FEBC-E26C-27A4-379C36539AB3}"/>
              </a:ext>
            </a:extLst>
          </p:cNvPr>
          <p:cNvGraphicFramePr>
            <a:graphicFrameLocks noGrp="1"/>
          </p:cNvGraphicFramePr>
          <p:nvPr>
            <p:ph idx="1"/>
            <p:extLst>
              <p:ext uri="{D42A27DB-BD31-4B8C-83A1-F6EECF244321}">
                <p14:modId xmlns:p14="http://schemas.microsoft.com/office/powerpoint/2010/main" val="1753472115"/>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1022498">
                  <a:extLst>
                    <a:ext uri="{9D8B030D-6E8A-4147-A177-3AD203B41FA5}">
                      <a16:colId xmlns:a16="http://schemas.microsoft.com/office/drawing/2014/main" val="1722894642"/>
                    </a:ext>
                  </a:extLst>
                </a:gridCol>
                <a:gridCol w="9493102">
                  <a:extLst>
                    <a:ext uri="{9D8B030D-6E8A-4147-A177-3AD203B41FA5}">
                      <a16:colId xmlns:a16="http://schemas.microsoft.com/office/drawing/2014/main" val="3813247643"/>
                    </a:ext>
                  </a:extLst>
                </a:gridCol>
              </a:tblGrid>
              <a:tr h="370840">
                <a:tc>
                  <a:txBody>
                    <a:bodyPr/>
                    <a:lstStyle/>
                    <a:p>
                      <a:r>
                        <a:rPr lang="en-US" dirty="0"/>
                        <a:t>Section</a:t>
                      </a:r>
                    </a:p>
                  </a:txBody>
                  <a:tcPr/>
                </a:tc>
                <a:tc>
                  <a:txBody>
                    <a:bodyPr/>
                    <a:lstStyle/>
                    <a:p>
                      <a:r>
                        <a:rPr lang="en-US" dirty="0"/>
                        <a:t>Topic</a:t>
                      </a:r>
                    </a:p>
                  </a:txBody>
                  <a:tcPr/>
                </a:tc>
                <a:extLst>
                  <a:ext uri="{0D108BD9-81ED-4DB2-BD59-A6C34878D82A}">
                    <a16:rowId xmlns:a16="http://schemas.microsoft.com/office/drawing/2014/main" val="3243924774"/>
                  </a:ext>
                </a:extLst>
              </a:tr>
              <a:tr h="370840">
                <a:tc>
                  <a:txBody>
                    <a:bodyPr/>
                    <a:lstStyle/>
                    <a:p>
                      <a:r>
                        <a:rPr lang="en-US" dirty="0"/>
                        <a:t>1</a:t>
                      </a:r>
                    </a:p>
                  </a:txBody>
                  <a:tcPr/>
                </a:tc>
                <a:tc>
                  <a:txBody>
                    <a:bodyPr/>
                    <a:lstStyle/>
                    <a:p>
                      <a:r>
                        <a:rPr lang="en-US" dirty="0"/>
                        <a:t>Introduction</a:t>
                      </a:r>
                    </a:p>
                  </a:txBody>
                  <a:tcPr/>
                </a:tc>
                <a:extLst>
                  <a:ext uri="{0D108BD9-81ED-4DB2-BD59-A6C34878D82A}">
                    <a16:rowId xmlns:a16="http://schemas.microsoft.com/office/drawing/2014/main" val="2776824640"/>
                  </a:ext>
                </a:extLst>
              </a:tr>
              <a:tr h="370840">
                <a:tc>
                  <a:txBody>
                    <a:bodyPr/>
                    <a:lstStyle/>
                    <a:p>
                      <a:r>
                        <a:rPr lang="en-US" dirty="0"/>
                        <a:t>2</a:t>
                      </a:r>
                    </a:p>
                  </a:txBody>
                  <a:tcPr/>
                </a:tc>
                <a:tc>
                  <a:txBody>
                    <a:bodyPr/>
                    <a:lstStyle/>
                    <a:p>
                      <a:r>
                        <a:rPr lang="en-US" dirty="0"/>
                        <a:t>Expression</a:t>
                      </a:r>
                    </a:p>
                  </a:txBody>
                  <a:tcPr/>
                </a:tc>
                <a:extLst>
                  <a:ext uri="{0D108BD9-81ED-4DB2-BD59-A6C34878D82A}">
                    <a16:rowId xmlns:a16="http://schemas.microsoft.com/office/drawing/2014/main" val="925740644"/>
                  </a:ext>
                </a:extLst>
              </a:tr>
              <a:tr h="370840">
                <a:tc>
                  <a:txBody>
                    <a:bodyPr/>
                    <a:lstStyle/>
                    <a:p>
                      <a:r>
                        <a:rPr lang="en-US" dirty="0"/>
                        <a:t>3</a:t>
                      </a:r>
                    </a:p>
                  </a:txBody>
                  <a:tcPr/>
                </a:tc>
                <a:tc>
                  <a:txBody>
                    <a:bodyPr/>
                    <a:lstStyle/>
                    <a:p>
                      <a:r>
                        <a:rPr lang="en-US" dirty="0"/>
                        <a:t>Axioms and properties</a:t>
                      </a:r>
                    </a:p>
                  </a:txBody>
                  <a:tcPr/>
                </a:tc>
                <a:extLst>
                  <a:ext uri="{0D108BD9-81ED-4DB2-BD59-A6C34878D82A}">
                    <a16:rowId xmlns:a16="http://schemas.microsoft.com/office/drawing/2014/main" val="1660687687"/>
                  </a:ext>
                </a:extLst>
              </a:tr>
              <a:tr h="370840">
                <a:tc>
                  <a:txBody>
                    <a:bodyPr/>
                    <a:lstStyle/>
                    <a:p>
                      <a:r>
                        <a:rPr lang="en-US" dirty="0"/>
                        <a:t>4</a:t>
                      </a:r>
                    </a:p>
                  </a:txBody>
                  <a:tcPr/>
                </a:tc>
                <a:tc>
                  <a:txBody>
                    <a:bodyPr/>
                    <a:lstStyle/>
                    <a:p>
                      <a:r>
                        <a:rPr lang="en-US" dirty="0"/>
                        <a:t>Algebra of complex numbers in cartesian form </a:t>
                      </a:r>
                    </a:p>
                  </a:txBody>
                  <a:tcPr/>
                </a:tc>
                <a:extLst>
                  <a:ext uri="{0D108BD9-81ED-4DB2-BD59-A6C34878D82A}">
                    <a16:rowId xmlns:a16="http://schemas.microsoft.com/office/drawing/2014/main" val="3004428266"/>
                  </a:ext>
                </a:extLst>
              </a:tr>
              <a:tr h="370840">
                <a:tc rowSpan="2">
                  <a:txBody>
                    <a:bodyPr/>
                    <a:lstStyle/>
                    <a:p>
                      <a:r>
                        <a:rPr lang="en-US" dirty="0"/>
                        <a:t>5</a:t>
                      </a:r>
                    </a:p>
                  </a:txBody>
                  <a:tcPr/>
                </a:tc>
                <a:tc>
                  <a:txBody>
                    <a:bodyPr/>
                    <a:lstStyle/>
                    <a:p>
                      <a:r>
                        <a:rPr lang="en-US" dirty="0"/>
                        <a:t>Arg-and plane </a:t>
                      </a:r>
                    </a:p>
                  </a:txBody>
                  <a:tcPr/>
                </a:tc>
                <a:extLst>
                  <a:ext uri="{0D108BD9-81ED-4DB2-BD59-A6C34878D82A}">
                    <a16:rowId xmlns:a16="http://schemas.microsoft.com/office/drawing/2014/main" val="243367228"/>
                  </a:ext>
                </a:extLst>
              </a:tr>
              <a:tr h="370840">
                <a:tc vMerge="1">
                  <a:txBody>
                    <a:bodyPr/>
                    <a:lstStyle/>
                    <a:p>
                      <a:r>
                        <a:rPr lang="en-US"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Polar form of complex numbers</a:t>
                      </a:r>
                    </a:p>
                  </a:txBody>
                  <a:tcPr/>
                </a:tc>
                <a:extLst>
                  <a:ext uri="{0D108BD9-81ED-4DB2-BD59-A6C34878D82A}">
                    <a16:rowId xmlns:a16="http://schemas.microsoft.com/office/drawing/2014/main" val="2441793825"/>
                  </a:ext>
                </a:extLst>
              </a:tr>
              <a:tr h="370840">
                <a:tc>
                  <a:txBody>
                    <a:bodyPr/>
                    <a:lstStyle/>
                    <a:p>
                      <a:r>
                        <a:rPr lang="en-US" dirty="0"/>
                        <a:t>6</a:t>
                      </a:r>
                    </a:p>
                  </a:txBody>
                  <a:tcPr/>
                </a:tc>
                <a:tc>
                  <a:txBody>
                    <a:bodyPr/>
                    <a:lstStyle/>
                    <a:p>
                      <a:r>
                        <a:rPr lang="en-US" dirty="0"/>
                        <a:t>Quadratic equation</a:t>
                      </a:r>
                    </a:p>
                  </a:txBody>
                  <a:tcPr/>
                </a:tc>
                <a:extLst>
                  <a:ext uri="{0D108BD9-81ED-4DB2-BD59-A6C34878D82A}">
                    <a16:rowId xmlns:a16="http://schemas.microsoft.com/office/drawing/2014/main" val="3360848005"/>
                  </a:ext>
                </a:extLst>
              </a:tr>
              <a:tr h="370840">
                <a:tc>
                  <a:txBody>
                    <a:bodyPr/>
                    <a:lstStyle/>
                    <a:p>
                      <a:r>
                        <a:rPr lang="en-US" dirty="0"/>
                        <a:t>7</a:t>
                      </a:r>
                    </a:p>
                  </a:txBody>
                  <a:tcPr/>
                </a:tc>
                <a:tc>
                  <a:txBody>
                    <a:bodyPr/>
                    <a:lstStyle/>
                    <a:p>
                      <a:r>
                        <a:rPr lang="en-US" dirty="0"/>
                        <a:t>Supplement (Hyperbolic functions)</a:t>
                      </a:r>
                    </a:p>
                  </a:txBody>
                  <a:tcPr/>
                </a:tc>
                <a:extLst>
                  <a:ext uri="{0D108BD9-81ED-4DB2-BD59-A6C34878D82A}">
                    <a16:rowId xmlns:a16="http://schemas.microsoft.com/office/drawing/2014/main" val="698986134"/>
                  </a:ext>
                </a:extLst>
              </a:tr>
            </a:tbl>
          </a:graphicData>
        </a:graphic>
      </p:graphicFrame>
    </p:spTree>
    <p:extLst>
      <p:ext uri="{BB962C8B-B14F-4D97-AF65-F5344CB8AC3E}">
        <p14:creationId xmlns:p14="http://schemas.microsoft.com/office/powerpoint/2010/main" val="3156732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4835-D5C3-40AD-1935-24F0460D4572}"/>
              </a:ext>
            </a:extLst>
          </p:cNvPr>
          <p:cNvSpPr>
            <a:spLocks noGrp="1"/>
          </p:cNvSpPr>
          <p:nvPr>
            <p:ph type="title"/>
          </p:nvPr>
        </p:nvSpPr>
        <p:spPr>
          <a:solidFill>
            <a:srgbClr val="FFC000"/>
          </a:solidFill>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D412D1-B604-70BB-01B6-80B281B70AEE}"/>
                  </a:ext>
                </a:extLst>
              </p:cNvPr>
              <p:cNvSpPr>
                <a:spLocks noGrp="1"/>
              </p:cNvSpPr>
              <p:nvPr>
                <p:ph idx="1"/>
              </p:nvPr>
            </p:nvSpPr>
            <p:spPr/>
            <p:txBody>
              <a:bodyPr/>
              <a:lstStyle/>
              <a:p>
                <a:r>
                  <a:rPr lang="en-US" dirty="0"/>
                  <a:t>When you studied Set theory you might have come across that Square root of negative numbers termed as ‘imaginary’ numbers. And in the past, they have been considered to be ‘useless’ numbers. On further development in the field, these numbers have found wide applications in the field of electronics and design of electronic systems which gave rise to the name </a:t>
                </a:r>
                <a:r>
                  <a:rPr lang="en-US" u="sng" dirty="0"/>
                  <a:t>‘complex’ numbers</a:t>
                </a:r>
                <a:r>
                  <a:rPr lang="en-US" dirty="0"/>
                  <a:t> .</a:t>
                </a:r>
              </a:p>
              <a:p>
                <a:r>
                  <a:rPr lang="en-US" dirty="0"/>
                  <a:t>The basic representation of the complex numbers is based on the square root of negative 1 denoted by ‘</a:t>
                </a:r>
                <a:r>
                  <a:rPr lang="en-US" dirty="0" err="1"/>
                  <a:t>i</a:t>
                </a:r>
                <a:r>
                  <a:rPr lang="en-US" dirty="0"/>
                  <a:t>’ or ‘j’ .</a:t>
                </a:r>
              </a:p>
              <a:p>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m:t>
                        </m:r>
                      </m:e>
                    </m:rad>
                  </m:oMath>
                </a14:m>
                <a:endParaRPr lang="en-US" dirty="0"/>
              </a:p>
            </p:txBody>
          </p:sp>
        </mc:Choice>
        <mc:Fallback xmlns="">
          <p:sp>
            <p:nvSpPr>
              <p:cNvPr id="3" name="Content Placeholder 2">
                <a:extLst>
                  <a:ext uri="{FF2B5EF4-FFF2-40B4-BE49-F238E27FC236}">
                    <a16:creationId xmlns:a16="http://schemas.microsoft.com/office/drawing/2014/main" id="{C6D412D1-B604-70BB-01B6-80B281B70AEE}"/>
                  </a:ext>
                </a:extLst>
              </p:cNvPr>
              <p:cNvSpPr>
                <a:spLocks noGrp="1" noRot="1" noChangeAspect="1" noMove="1" noResize="1" noEditPoints="1" noAdjustHandles="1" noChangeArrowheads="1" noChangeShapeType="1" noTextEdit="1"/>
              </p:cNvSpPr>
              <p:nvPr>
                <p:ph idx="1"/>
              </p:nvPr>
            </p:nvSpPr>
            <p:spPr>
              <a:blipFill>
                <a:blip r:embed="rId2"/>
                <a:stretch>
                  <a:fillRect l="-1043" t="-2241" r="-1739"/>
                </a:stretch>
              </a:blipFill>
            </p:spPr>
            <p:txBody>
              <a:bodyPr/>
              <a:lstStyle/>
              <a:p>
                <a:r>
                  <a:rPr lang="en-US">
                    <a:noFill/>
                  </a:rPr>
                  <a:t> </a:t>
                </a:r>
              </a:p>
            </p:txBody>
          </p:sp>
        </mc:Fallback>
      </mc:AlternateContent>
    </p:spTree>
    <p:extLst>
      <p:ext uri="{BB962C8B-B14F-4D97-AF65-F5344CB8AC3E}">
        <p14:creationId xmlns:p14="http://schemas.microsoft.com/office/powerpoint/2010/main" val="18677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A8FF-1EEA-FA9F-C2A3-46535F7BA0D8}"/>
              </a:ext>
            </a:extLst>
          </p:cNvPr>
          <p:cNvSpPr>
            <a:spLocks noGrp="1"/>
          </p:cNvSpPr>
          <p:nvPr>
            <p:ph type="title"/>
          </p:nvPr>
        </p:nvSpPr>
        <p:spPr>
          <a:solidFill>
            <a:srgbClr val="FFC000"/>
          </a:solidFill>
        </p:spPr>
        <p:txBody>
          <a:bodyPr/>
          <a:lstStyle/>
          <a:p>
            <a:r>
              <a:rPr lang="en-US" dirty="0"/>
              <a:t>2 Expression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41CE71-135B-151A-171D-52514832C0A4}"/>
                  </a:ext>
                </a:extLst>
              </p:cNvPr>
              <p:cNvSpPr>
                <a:spLocks noGrp="1"/>
              </p:cNvSpPr>
              <p:nvPr>
                <p:ph idx="1"/>
              </p:nvPr>
            </p:nvSpPr>
            <p:spPr/>
            <p:txBody>
              <a:bodyPr/>
              <a:lstStyle/>
              <a:p>
                <a:r>
                  <a:rPr lang="en-US" dirty="0"/>
                  <a:t>Let us consider a complex number z in general. A complex number will have the real part and an imaginary part</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𝑖𝑌</m:t>
                      </m:r>
                    </m:oMath>
                  </m:oMathPara>
                </a14:m>
                <a:endParaRPr lang="en-US" dirty="0"/>
              </a:p>
              <a:p>
                <a:pPr marL="0" indent="0">
                  <a:buNone/>
                </a:pPr>
                <a:r>
                  <a:rPr lang="en-US" dirty="0"/>
                  <a:t>Here a is the real part and B is the Imaginary part (not ‘</a:t>
                </a:r>
                <a:r>
                  <a:rPr lang="en-US" dirty="0" err="1"/>
                  <a:t>iY</a:t>
                </a:r>
                <a:r>
                  <a:rPr lang="en-US" dirty="0"/>
                  <a:t>’)</a:t>
                </a:r>
              </a:p>
              <a:p>
                <a:pPr marL="0" indent="0">
                  <a:buNone/>
                </a:pPr>
                <a:r>
                  <a:rPr lang="en-US" dirty="0"/>
                  <a:t>X=Re{Z}</a:t>
                </a:r>
              </a:p>
              <a:p>
                <a:pPr marL="0" indent="0">
                  <a:buNone/>
                </a:pPr>
                <a:r>
                  <a:rPr lang="en-US" dirty="0"/>
                  <a:t>Y=</a:t>
                </a:r>
                <a:r>
                  <a:rPr lang="en-US" dirty="0" err="1"/>
                  <a:t>Im</a:t>
                </a:r>
                <a:r>
                  <a:rPr lang="en-US" dirty="0"/>
                  <a:t>{Z}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5941CE71-135B-151A-171D-52514832C0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533053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FFF6-D393-CD72-755C-2694784C98EB}"/>
              </a:ext>
            </a:extLst>
          </p:cNvPr>
          <p:cNvSpPr>
            <a:spLocks noGrp="1"/>
          </p:cNvSpPr>
          <p:nvPr>
            <p:ph type="title"/>
          </p:nvPr>
        </p:nvSpPr>
        <p:spPr>
          <a:solidFill>
            <a:srgbClr val="FFC000"/>
          </a:solidFill>
        </p:spPr>
        <p:txBody>
          <a:bodyPr/>
          <a:lstStyle/>
          <a:p>
            <a:r>
              <a:rPr lang="en-US" dirty="0"/>
              <a:t>3 Axioms and 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9E8668-02D7-0689-7B70-F0C698B6C449}"/>
                  </a:ext>
                </a:extLst>
              </p:cNvPr>
              <p:cNvSpPr>
                <a:spLocks noGrp="1"/>
              </p:cNvSpPr>
              <p:nvPr>
                <p:ph idx="1"/>
              </p:nvPr>
            </p:nvSpPr>
            <p:spPr>
              <a:xfrm>
                <a:off x="838200" y="1825625"/>
                <a:ext cx="10515600" cy="4862254"/>
              </a:xfrm>
            </p:spPr>
            <p:txBody>
              <a:bodyPr/>
              <a:lstStyle/>
              <a:p>
                <a:r>
                  <a:rPr lang="en-US" dirty="0"/>
                  <a:t>For all future concepts in complex numbers, we require a few assumptions to make our calculations easier. Supposing we need to calculate a power </a:t>
                </a:r>
                <a:r>
                  <a:rPr lang="en-US" dirty="0" err="1"/>
                  <a:t>i</a:t>
                </a:r>
                <a:r>
                  <a:rPr lang="en-US" dirty="0"/>
                  <a:t> to some large number. Lets say,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𝑘</m:t>
                        </m:r>
                      </m:sup>
                    </m:sSup>
                  </m:oMath>
                </a14:m>
                <a:r>
                  <a:rPr lang="en-US" dirty="0"/>
                  <a:t>. It becomes easy knowing the following table based on what form the power is of.</a:t>
                </a:r>
              </a:p>
              <a:p>
                <a:endParaRPr lang="en-US" dirty="0"/>
              </a:p>
            </p:txBody>
          </p:sp>
        </mc:Choice>
        <mc:Fallback xmlns="">
          <p:sp>
            <p:nvSpPr>
              <p:cNvPr id="3" name="Content Placeholder 2">
                <a:extLst>
                  <a:ext uri="{FF2B5EF4-FFF2-40B4-BE49-F238E27FC236}">
                    <a16:creationId xmlns:a16="http://schemas.microsoft.com/office/drawing/2014/main" id="{889E8668-02D7-0689-7B70-F0C698B6C449}"/>
                  </a:ext>
                </a:extLst>
              </p:cNvPr>
              <p:cNvSpPr>
                <a:spLocks noGrp="1" noRot="1" noChangeAspect="1" noMove="1" noResize="1" noEditPoints="1" noAdjustHandles="1" noChangeArrowheads="1" noChangeShapeType="1" noTextEdit="1"/>
              </p:cNvSpPr>
              <p:nvPr>
                <p:ph idx="1"/>
              </p:nvPr>
            </p:nvSpPr>
            <p:spPr>
              <a:xfrm>
                <a:off x="838200" y="1825625"/>
                <a:ext cx="10515600" cy="4862254"/>
              </a:xfrm>
              <a:blipFill>
                <a:blip r:embed="rId2"/>
                <a:stretch>
                  <a:fillRect l="-1043" t="-2005" r="-4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DFA2C5B2-272D-66C9-4D0F-E62B3736550C}"/>
                  </a:ext>
                </a:extLst>
              </p:cNvPr>
              <p:cNvGraphicFramePr>
                <a:graphicFrameLocks noGrp="1"/>
              </p:cNvGraphicFramePr>
              <p:nvPr>
                <p:extLst>
                  <p:ext uri="{D42A27DB-BD31-4B8C-83A1-F6EECF244321}">
                    <p14:modId xmlns:p14="http://schemas.microsoft.com/office/powerpoint/2010/main" val="3315733727"/>
                  </p:ext>
                </p:extLst>
              </p:nvPr>
            </p:nvGraphicFramePr>
            <p:xfrm>
              <a:off x="1011275" y="3824373"/>
              <a:ext cx="4443227" cy="2598420"/>
            </p:xfrm>
            <a:graphic>
              <a:graphicData uri="http://schemas.openxmlformats.org/drawingml/2006/table">
                <a:tbl>
                  <a:tblPr firstRow="1" bandRow="1">
                    <a:tableStyleId>{5C22544A-7EE6-4342-B048-85BDC9FD1C3A}</a:tableStyleId>
                  </a:tblPr>
                  <a:tblGrid>
                    <a:gridCol w="2224967">
                      <a:extLst>
                        <a:ext uri="{9D8B030D-6E8A-4147-A177-3AD203B41FA5}">
                          <a16:colId xmlns:a16="http://schemas.microsoft.com/office/drawing/2014/main" val="4161073822"/>
                        </a:ext>
                      </a:extLst>
                    </a:gridCol>
                    <a:gridCol w="2218260">
                      <a:extLst>
                        <a:ext uri="{9D8B030D-6E8A-4147-A177-3AD203B41FA5}">
                          <a16:colId xmlns:a16="http://schemas.microsoft.com/office/drawing/2014/main" val="3161772918"/>
                        </a:ext>
                      </a:extLst>
                    </a:gridCol>
                  </a:tblGrid>
                  <a:tr h="370840">
                    <a:tc>
                      <a:txBody>
                        <a:bodyPr/>
                        <a:lstStyle/>
                        <a:p>
                          <a:pPr algn="ctr"/>
                          <a:r>
                            <a:rPr lang="en-US" sz="2800" dirty="0"/>
                            <a:t>K</a:t>
                          </a: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𝑖</m:t>
                                    </m:r>
                                  </m:e>
                                  <m:sup>
                                    <m:r>
                                      <a:rPr lang="en-US" sz="2800" b="0" i="1" smtClean="0">
                                        <a:latin typeface="Cambria Math" panose="02040503050406030204" pitchFamily="18" charset="0"/>
                                      </a:rPr>
                                      <m:t>𝑘</m:t>
                                    </m:r>
                                  </m:sup>
                                </m:sSup>
                              </m:oMath>
                            </m:oMathPara>
                          </a14:m>
                          <a:endParaRPr lang="en-US" sz="2800" dirty="0"/>
                        </a:p>
                      </a:txBody>
                      <a:tcPr/>
                    </a:tc>
                    <a:extLst>
                      <a:ext uri="{0D108BD9-81ED-4DB2-BD59-A6C34878D82A}">
                        <a16:rowId xmlns:a16="http://schemas.microsoft.com/office/drawing/2014/main" val="2883776011"/>
                      </a:ext>
                    </a:extLst>
                  </a:tr>
                  <a:tr h="370840">
                    <a:tc>
                      <a:txBody>
                        <a:bodyPr/>
                        <a:lstStyle/>
                        <a:p>
                          <a:pPr algn="ctr"/>
                          <a:r>
                            <a:rPr lang="en-US" sz="2800" dirty="0"/>
                            <a:t>0(mod4)</a:t>
                          </a:r>
                        </a:p>
                      </a:txBody>
                      <a:tcPr/>
                    </a:tc>
                    <a:tc>
                      <a:txBody>
                        <a:bodyPr/>
                        <a:lstStyle/>
                        <a:p>
                          <a:pPr algn="ctr"/>
                          <a:r>
                            <a:rPr lang="en-US" sz="2800" dirty="0"/>
                            <a:t>1</a:t>
                          </a:r>
                        </a:p>
                      </a:txBody>
                      <a:tcPr/>
                    </a:tc>
                    <a:extLst>
                      <a:ext uri="{0D108BD9-81ED-4DB2-BD59-A6C34878D82A}">
                        <a16:rowId xmlns:a16="http://schemas.microsoft.com/office/drawing/2014/main" val="424763189"/>
                      </a:ext>
                    </a:extLst>
                  </a:tr>
                  <a:tr h="370840">
                    <a:tc>
                      <a:txBody>
                        <a:bodyPr/>
                        <a:lstStyle/>
                        <a:p>
                          <a:pPr algn="ctr"/>
                          <a:r>
                            <a:rPr lang="en-US" sz="2800" dirty="0"/>
                            <a:t>1(mod4)</a:t>
                          </a:r>
                        </a:p>
                      </a:txBody>
                      <a:tcPr/>
                    </a:tc>
                    <a:tc>
                      <a:txBody>
                        <a:bodyPr/>
                        <a:lstStyle/>
                        <a:p>
                          <a:pPr algn="ctr"/>
                          <a:r>
                            <a:rPr lang="en-US" sz="2800" dirty="0"/>
                            <a:t>-</a:t>
                          </a:r>
                          <a:r>
                            <a:rPr lang="en-US" sz="2800" dirty="0" err="1"/>
                            <a:t>i</a:t>
                          </a:r>
                          <a:endParaRPr lang="en-US" sz="2800" dirty="0"/>
                        </a:p>
                      </a:txBody>
                      <a:tcPr/>
                    </a:tc>
                    <a:extLst>
                      <a:ext uri="{0D108BD9-81ED-4DB2-BD59-A6C34878D82A}">
                        <a16:rowId xmlns:a16="http://schemas.microsoft.com/office/drawing/2014/main" val="463754235"/>
                      </a:ext>
                    </a:extLst>
                  </a:tr>
                  <a:tr h="370840">
                    <a:tc>
                      <a:txBody>
                        <a:bodyPr/>
                        <a:lstStyle/>
                        <a:p>
                          <a:pPr algn="ctr"/>
                          <a:r>
                            <a:rPr lang="en-US" sz="2800" dirty="0"/>
                            <a:t>2(mod4)</a:t>
                          </a:r>
                        </a:p>
                      </a:txBody>
                      <a:tcPr/>
                    </a:tc>
                    <a:tc>
                      <a:txBody>
                        <a:bodyPr/>
                        <a:lstStyle/>
                        <a:p>
                          <a:pPr algn="ctr"/>
                          <a:r>
                            <a:rPr lang="en-US" sz="2800" dirty="0"/>
                            <a:t>-1</a:t>
                          </a:r>
                        </a:p>
                      </a:txBody>
                      <a:tcPr/>
                    </a:tc>
                    <a:extLst>
                      <a:ext uri="{0D108BD9-81ED-4DB2-BD59-A6C34878D82A}">
                        <a16:rowId xmlns:a16="http://schemas.microsoft.com/office/drawing/2014/main" val="469717604"/>
                      </a:ext>
                    </a:extLst>
                  </a:tr>
                  <a:tr h="370840">
                    <a:tc>
                      <a:txBody>
                        <a:bodyPr/>
                        <a:lstStyle/>
                        <a:p>
                          <a:pPr algn="ctr"/>
                          <a:r>
                            <a:rPr lang="en-US" sz="2800" dirty="0"/>
                            <a:t>3(mod4)</a:t>
                          </a:r>
                        </a:p>
                      </a:txBody>
                      <a:tcPr/>
                    </a:tc>
                    <a:tc>
                      <a:txBody>
                        <a:bodyPr/>
                        <a:lstStyle/>
                        <a:p>
                          <a:pPr algn="ctr"/>
                          <a:r>
                            <a:rPr lang="en-US" sz="2800" dirty="0"/>
                            <a:t>-</a:t>
                          </a:r>
                          <a:r>
                            <a:rPr lang="en-US" sz="2800" dirty="0" err="1"/>
                            <a:t>i</a:t>
                          </a:r>
                          <a:endParaRPr lang="en-US" sz="2800" dirty="0"/>
                        </a:p>
                      </a:txBody>
                      <a:tcPr/>
                    </a:tc>
                    <a:extLst>
                      <a:ext uri="{0D108BD9-81ED-4DB2-BD59-A6C34878D82A}">
                        <a16:rowId xmlns:a16="http://schemas.microsoft.com/office/drawing/2014/main" val="2931218330"/>
                      </a:ext>
                    </a:extLst>
                  </a:tr>
                </a:tbl>
              </a:graphicData>
            </a:graphic>
          </p:graphicFrame>
        </mc:Choice>
        <mc:Fallback xmlns="">
          <p:graphicFrame>
            <p:nvGraphicFramePr>
              <p:cNvPr id="4" name="Table 4">
                <a:extLst>
                  <a:ext uri="{FF2B5EF4-FFF2-40B4-BE49-F238E27FC236}">
                    <a16:creationId xmlns:a16="http://schemas.microsoft.com/office/drawing/2014/main" id="{DFA2C5B2-272D-66C9-4D0F-E62B3736550C}"/>
                  </a:ext>
                </a:extLst>
              </p:cNvPr>
              <p:cNvGraphicFramePr>
                <a:graphicFrameLocks noGrp="1"/>
              </p:cNvGraphicFramePr>
              <p:nvPr>
                <p:extLst>
                  <p:ext uri="{D42A27DB-BD31-4B8C-83A1-F6EECF244321}">
                    <p14:modId xmlns:p14="http://schemas.microsoft.com/office/powerpoint/2010/main" val="3315733727"/>
                  </p:ext>
                </p:extLst>
              </p:nvPr>
            </p:nvGraphicFramePr>
            <p:xfrm>
              <a:off x="1011275" y="3824373"/>
              <a:ext cx="4443227" cy="2598420"/>
            </p:xfrm>
            <a:graphic>
              <a:graphicData uri="http://schemas.openxmlformats.org/drawingml/2006/table">
                <a:tbl>
                  <a:tblPr firstRow="1" bandRow="1">
                    <a:tableStyleId>{5C22544A-7EE6-4342-B048-85BDC9FD1C3A}</a:tableStyleId>
                  </a:tblPr>
                  <a:tblGrid>
                    <a:gridCol w="2224967">
                      <a:extLst>
                        <a:ext uri="{9D8B030D-6E8A-4147-A177-3AD203B41FA5}">
                          <a16:colId xmlns:a16="http://schemas.microsoft.com/office/drawing/2014/main" val="4161073822"/>
                        </a:ext>
                      </a:extLst>
                    </a:gridCol>
                    <a:gridCol w="2218260">
                      <a:extLst>
                        <a:ext uri="{9D8B030D-6E8A-4147-A177-3AD203B41FA5}">
                          <a16:colId xmlns:a16="http://schemas.microsoft.com/office/drawing/2014/main" val="3161772918"/>
                        </a:ext>
                      </a:extLst>
                    </a:gridCol>
                  </a:tblGrid>
                  <a:tr h="525780">
                    <a:tc>
                      <a:txBody>
                        <a:bodyPr/>
                        <a:lstStyle/>
                        <a:p>
                          <a:pPr algn="ctr"/>
                          <a:r>
                            <a:rPr lang="en-US" sz="2800" dirty="0"/>
                            <a:t>K</a:t>
                          </a:r>
                        </a:p>
                      </a:txBody>
                      <a:tcPr/>
                    </a:tc>
                    <a:tc>
                      <a:txBody>
                        <a:bodyPr/>
                        <a:lstStyle/>
                        <a:p>
                          <a:endParaRPr lang="en-US"/>
                        </a:p>
                      </a:txBody>
                      <a:tcPr>
                        <a:blipFill>
                          <a:blip r:embed="rId3"/>
                          <a:stretch>
                            <a:fillRect l="-100824" t="-10465" r="-1099" b="-430233"/>
                          </a:stretch>
                        </a:blipFill>
                      </a:tcPr>
                    </a:tc>
                    <a:extLst>
                      <a:ext uri="{0D108BD9-81ED-4DB2-BD59-A6C34878D82A}">
                        <a16:rowId xmlns:a16="http://schemas.microsoft.com/office/drawing/2014/main" val="2883776011"/>
                      </a:ext>
                    </a:extLst>
                  </a:tr>
                  <a:tr h="518160">
                    <a:tc>
                      <a:txBody>
                        <a:bodyPr/>
                        <a:lstStyle/>
                        <a:p>
                          <a:pPr algn="ctr"/>
                          <a:r>
                            <a:rPr lang="en-US" sz="2800" dirty="0"/>
                            <a:t>0(mod4)</a:t>
                          </a:r>
                        </a:p>
                      </a:txBody>
                      <a:tcPr/>
                    </a:tc>
                    <a:tc>
                      <a:txBody>
                        <a:bodyPr/>
                        <a:lstStyle/>
                        <a:p>
                          <a:pPr algn="ctr"/>
                          <a:r>
                            <a:rPr lang="en-US" sz="2800" dirty="0"/>
                            <a:t>1</a:t>
                          </a:r>
                        </a:p>
                      </a:txBody>
                      <a:tcPr/>
                    </a:tc>
                    <a:extLst>
                      <a:ext uri="{0D108BD9-81ED-4DB2-BD59-A6C34878D82A}">
                        <a16:rowId xmlns:a16="http://schemas.microsoft.com/office/drawing/2014/main" val="424763189"/>
                      </a:ext>
                    </a:extLst>
                  </a:tr>
                  <a:tr h="518160">
                    <a:tc>
                      <a:txBody>
                        <a:bodyPr/>
                        <a:lstStyle/>
                        <a:p>
                          <a:pPr algn="ctr"/>
                          <a:r>
                            <a:rPr lang="en-US" sz="2800" dirty="0"/>
                            <a:t>1(mod4)</a:t>
                          </a:r>
                        </a:p>
                      </a:txBody>
                      <a:tcPr/>
                    </a:tc>
                    <a:tc>
                      <a:txBody>
                        <a:bodyPr/>
                        <a:lstStyle/>
                        <a:p>
                          <a:pPr algn="ctr"/>
                          <a:r>
                            <a:rPr lang="en-US" sz="2800" dirty="0"/>
                            <a:t>-</a:t>
                          </a:r>
                          <a:r>
                            <a:rPr lang="en-US" sz="2800" dirty="0" err="1"/>
                            <a:t>i</a:t>
                          </a:r>
                          <a:endParaRPr lang="en-US" sz="2800" dirty="0"/>
                        </a:p>
                      </a:txBody>
                      <a:tcPr/>
                    </a:tc>
                    <a:extLst>
                      <a:ext uri="{0D108BD9-81ED-4DB2-BD59-A6C34878D82A}">
                        <a16:rowId xmlns:a16="http://schemas.microsoft.com/office/drawing/2014/main" val="463754235"/>
                      </a:ext>
                    </a:extLst>
                  </a:tr>
                  <a:tr h="518160">
                    <a:tc>
                      <a:txBody>
                        <a:bodyPr/>
                        <a:lstStyle/>
                        <a:p>
                          <a:pPr algn="ctr"/>
                          <a:r>
                            <a:rPr lang="en-US" sz="2800" dirty="0"/>
                            <a:t>2(mod4)</a:t>
                          </a:r>
                        </a:p>
                      </a:txBody>
                      <a:tcPr/>
                    </a:tc>
                    <a:tc>
                      <a:txBody>
                        <a:bodyPr/>
                        <a:lstStyle/>
                        <a:p>
                          <a:pPr algn="ctr"/>
                          <a:r>
                            <a:rPr lang="en-US" sz="2800" dirty="0"/>
                            <a:t>-1</a:t>
                          </a:r>
                        </a:p>
                      </a:txBody>
                      <a:tcPr/>
                    </a:tc>
                    <a:extLst>
                      <a:ext uri="{0D108BD9-81ED-4DB2-BD59-A6C34878D82A}">
                        <a16:rowId xmlns:a16="http://schemas.microsoft.com/office/drawing/2014/main" val="469717604"/>
                      </a:ext>
                    </a:extLst>
                  </a:tr>
                  <a:tr h="518160">
                    <a:tc>
                      <a:txBody>
                        <a:bodyPr/>
                        <a:lstStyle/>
                        <a:p>
                          <a:pPr algn="ctr"/>
                          <a:r>
                            <a:rPr lang="en-US" sz="2800" dirty="0"/>
                            <a:t>3(mod4)</a:t>
                          </a:r>
                        </a:p>
                      </a:txBody>
                      <a:tcPr/>
                    </a:tc>
                    <a:tc>
                      <a:txBody>
                        <a:bodyPr/>
                        <a:lstStyle/>
                        <a:p>
                          <a:pPr algn="ctr"/>
                          <a:r>
                            <a:rPr lang="en-US" sz="2800" dirty="0"/>
                            <a:t>-</a:t>
                          </a:r>
                          <a:r>
                            <a:rPr lang="en-US" sz="2800" dirty="0" err="1"/>
                            <a:t>i</a:t>
                          </a:r>
                          <a:endParaRPr lang="en-US" sz="2800" dirty="0"/>
                        </a:p>
                      </a:txBody>
                      <a:tcPr/>
                    </a:tc>
                    <a:extLst>
                      <a:ext uri="{0D108BD9-81ED-4DB2-BD59-A6C34878D82A}">
                        <a16:rowId xmlns:a16="http://schemas.microsoft.com/office/drawing/2014/main" val="2931218330"/>
                      </a:ext>
                    </a:extLst>
                  </a:tr>
                </a:tbl>
              </a:graphicData>
            </a:graphic>
          </p:graphicFrame>
        </mc:Fallback>
      </mc:AlternateContent>
    </p:spTree>
    <p:extLst>
      <p:ext uri="{BB962C8B-B14F-4D97-AF65-F5344CB8AC3E}">
        <p14:creationId xmlns:p14="http://schemas.microsoft.com/office/powerpoint/2010/main" val="956612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BE0662-6417-D3A9-0A5D-BAA2C4CD785F}"/>
                  </a:ext>
                </a:extLst>
              </p:cNvPr>
              <p:cNvSpPr>
                <a:spLocks noGrp="1"/>
              </p:cNvSpPr>
              <p:nvPr>
                <p:ph idx="1"/>
              </p:nvPr>
            </p:nvSpPr>
            <p:spPr>
              <a:xfrm>
                <a:off x="838200" y="350874"/>
                <a:ext cx="10515600" cy="6156252"/>
              </a:xfrm>
            </p:spPr>
            <p:txBody>
              <a:bodyPr/>
              <a:lstStyle/>
              <a:p>
                <a:r>
                  <a:rPr lang="en-US" dirty="0"/>
                  <a:t>The properties of imaginary numbers are very similar to those of real numbers as it follows the basic mathematical rules except closure</a:t>
                </a:r>
              </a:p>
              <a:p>
                <a:pPr marL="0" indent="0">
                  <a:buNone/>
                </a:pPr>
                <a:r>
                  <a:rPr lang="en-US" dirty="0"/>
                  <a:t> Associative property ; Commutative property ; Identity; Inverse</a:t>
                </a:r>
              </a:p>
              <a:p>
                <a:pPr marL="0" indent="0">
                  <a:buNone/>
                </a:pPr>
                <a:r>
                  <a:rPr lang="en-US" dirty="0"/>
                  <a:t>We shall be elaborating only on the Multiplicative inverse</a:t>
                </a:r>
              </a:p>
              <a:p>
                <a:pPr marL="0" indent="0">
                  <a:buNone/>
                </a:pPr>
                <a:endParaRPr lang="en-US" dirty="0"/>
              </a:p>
              <a:p>
                <a:r>
                  <a:rPr lang="en-US" dirty="0"/>
                  <a:t>Multiplicative inverse, or simply inverse, of a complex number is given by the reciprocal of the number.</a:t>
                </a:r>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−1</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𝑖</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num>
                        <m:den>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𝑖</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2</m:t>
                              </m:r>
                            </m:sup>
                          </m:sSup>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𝑖</m:t>
                          </m:r>
                        </m:num>
                        <m:den>
                          <m:r>
                            <a:rPr lang="en-US" b="0" i="1" smtClean="0">
                              <a:latin typeface="Cambria Math" panose="02040503050406030204" pitchFamily="18" charset="0"/>
                            </a:rPr>
                            <m:t>−1</m:t>
                          </m:r>
                        </m:den>
                      </m:f>
                      <m:r>
                        <a:rPr lang="en-US" b="0" i="1" smtClean="0">
                          <a:latin typeface="Cambria Math" panose="02040503050406030204" pitchFamily="18" charset="0"/>
                        </a:rPr>
                        <m:t>=−</m:t>
                      </m:r>
                      <m:r>
                        <a:rPr lang="en-US" b="0" i="1" smtClean="0">
                          <a:latin typeface="Cambria Math" panose="02040503050406030204" pitchFamily="18" charset="0"/>
                        </a:rPr>
                        <m:t>𝑖</m:t>
                      </m:r>
                    </m:oMath>
                  </m:oMathPara>
                </a14:m>
                <a:endParaRPr lang="en-US" dirty="0"/>
              </a:p>
              <a:p>
                <a:pPr marL="0" indent="0">
                  <a:buNone/>
                </a:pPr>
                <a:r>
                  <a:rPr lang="en-US" dirty="0"/>
                  <a:t>Therefore, </a:t>
                </a:r>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𝑖</m:t>
                      </m:r>
                    </m:oMath>
                  </m:oMathPara>
                </a14:m>
                <a:endParaRPr lang="en-US" dirty="0"/>
              </a:p>
            </p:txBody>
          </p:sp>
        </mc:Choice>
        <mc:Fallback xmlns="">
          <p:sp>
            <p:nvSpPr>
              <p:cNvPr id="3" name="Content Placeholder 2">
                <a:extLst>
                  <a:ext uri="{FF2B5EF4-FFF2-40B4-BE49-F238E27FC236}">
                    <a16:creationId xmlns:a16="http://schemas.microsoft.com/office/drawing/2014/main" id="{E7BE0662-6417-D3A9-0A5D-BAA2C4CD785F}"/>
                  </a:ext>
                </a:extLst>
              </p:cNvPr>
              <p:cNvSpPr>
                <a:spLocks noGrp="1" noRot="1" noChangeAspect="1" noMove="1" noResize="1" noEditPoints="1" noAdjustHandles="1" noChangeArrowheads="1" noChangeShapeType="1" noTextEdit="1"/>
              </p:cNvSpPr>
              <p:nvPr>
                <p:ph idx="1"/>
              </p:nvPr>
            </p:nvSpPr>
            <p:spPr>
              <a:xfrm>
                <a:off x="838200" y="350874"/>
                <a:ext cx="10515600" cy="6156252"/>
              </a:xfrm>
              <a:blipFill>
                <a:blip r:embed="rId2"/>
                <a:stretch>
                  <a:fillRect l="-1217" t="-1685" r="-1681"/>
                </a:stretch>
              </a:blipFill>
            </p:spPr>
            <p:txBody>
              <a:bodyPr/>
              <a:lstStyle/>
              <a:p>
                <a:r>
                  <a:rPr lang="en-US">
                    <a:noFill/>
                  </a:rPr>
                  <a:t> </a:t>
                </a:r>
              </a:p>
            </p:txBody>
          </p:sp>
        </mc:Fallback>
      </mc:AlternateContent>
    </p:spTree>
    <p:extLst>
      <p:ext uri="{BB962C8B-B14F-4D97-AF65-F5344CB8AC3E}">
        <p14:creationId xmlns:p14="http://schemas.microsoft.com/office/powerpoint/2010/main" val="1796281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5187-2B2B-80B8-6856-CE38C5990B71}"/>
              </a:ext>
            </a:extLst>
          </p:cNvPr>
          <p:cNvSpPr>
            <a:spLocks noGrp="1"/>
          </p:cNvSpPr>
          <p:nvPr>
            <p:ph type="title"/>
          </p:nvPr>
        </p:nvSpPr>
        <p:spPr>
          <a:solidFill>
            <a:srgbClr val="FFC000"/>
          </a:solidFill>
        </p:spPr>
        <p:txBody>
          <a:bodyPr/>
          <a:lstStyle/>
          <a:p>
            <a:r>
              <a:rPr lang="en-US" dirty="0"/>
              <a:t>4 Algebra of Complex numbers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47A9A8-501D-8B28-FE63-F9981F7EEB3E}"/>
                  </a:ext>
                </a:extLst>
              </p:cNvPr>
              <p:cNvSpPr>
                <a:spLocks noGrp="1"/>
              </p:cNvSpPr>
              <p:nvPr>
                <p:ph idx="1"/>
              </p:nvPr>
            </p:nvSpPr>
            <p:spPr/>
            <p:txBody>
              <a:bodyPr/>
              <a:lstStyle/>
              <a:p>
                <a:r>
                  <a:rPr lang="en-US" dirty="0"/>
                  <a:t>Along with the four basic operations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 we shall explore two other operations Magnitude(modulus) and, conjugate.</a:t>
                </a:r>
              </a:p>
              <a:p>
                <a:pPr marL="0" indent="0">
                  <a:buNone/>
                </a:pPr>
                <a:r>
                  <a:rPr lang="en-US" dirty="0"/>
                  <a:t>In general, let us consider </a:t>
                </a:r>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m:oMathPara>
                </a14:m>
                <a:endParaRPr lang="en-US" dirty="0"/>
              </a:p>
            </p:txBody>
          </p:sp>
        </mc:Choice>
        <mc:Fallback xmlns="">
          <p:sp>
            <p:nvSpPr>
              <p:cNvPr id="3" name="Content Placeholder 2">
                <a:extLst>
                  <a:ext uri="{FF2B5EF4-FFF2-40B4-BE49-F238E27FC236}">
                    <a16:creationId xmlns:a16="http://schemas.microsoft.com/office/drawing/2014/main" id="{1247A9A8-501D-8B28-FE63-F9981F7EEB3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78188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DEA818-99D4-6AFE-47D0-1CF1F4B7DF2A}"/>
                  </a:ext>
                </a:extLst>
              </p:cNvPr>
              <p:cNvSpPr>
                <a:spLocks noGrp="1"/>
              </p:cNvSpPr>
              <p:nvPr>
                <p:ph idx="1"/>
              </p:nvPr>
            </p:nvSpPr>
            <p:spPr>
              <a:xfrm>
                <a:off x="838200" y="297712"/>
                <a:ext cx="10515600" cy="6273209"/>
              </a:xfrm>
            </p:spPr>
            <p:txBody>
              <a:bodyPr/>
              <a:lstStyle/>
              <a:p>
                <a:r>
                  <a:rPr lang="en-US" dirty="0"/>
                  <a:t>Conjugate : A conjugate of a complex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oMath>
                </a14:m>
                <a:r>
                  <a:rPr lang="en-US" dirty="0"/>
                  <a:t> number is denoted by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acc>
                  </m:oMath>
                </a14:m>
                <a:r>
                  <a:rPr lang="en-US" dirty="0"/>
                  <a:t>and is obtained by reversing the sign of only the imaginary component</a:t>
                </a:r>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oMath>
                  </m:oMathPara>
                </a14:m>
                <a:endParaRPr lang="en-US" dirty="0"/>
              </a:p>
              <a:p>
                <a:pPr marL="0" indent="0">
                  <a:buNone/>
                </a:pPr>
                <a:endParaRPr lang="en-US" dirty="0"/>
              </a:p>
              <a:p>
                <a:r>
                  <a:rPr lang="en-US" dirty="0"/>
                  <a:t>Magnitude or modulus</a:t>
                </a:r>
              </a:p>
              <a:p>
                <a:pPr marL="0" indent="0">
                  <a:buNone/>
                </a:pPr>
                <a:r>
                  <a:rPr lang="en-US" dirty="0"/>
                  <a:t>The official derivation of magnitude will be done in the next section (Polar form of complex numbers)</a:t>
                </a:r>
              </a:p>
              <a:p>
                <a:pPr marL="0" indent="0">
                  <a:buNone/>
                </a:pPr>
                <a:r>
                  <a:rPr lang="en-US" dirty="0"/>
                  <a:t>In general, the magnitude of a complex number is denoted by ‘r’</a:t>
                </a:r>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e>
                            <m:sup>
                              <m:r>
                                <a:rPr lang="en-US" b="0" i="1" smtClean="0">
                                  <a:latin typeface="Cambria Math" panose="02040503050406030204" pitchFamily="18" charset="0"/>
                                </a:rPr>
                                <m:t>2</m:t>
                              </m:r>
                            </m:sup>
                          </m:sSup>
                        </m:e>
                      </m:rad>
                    </m:oMath>
                  </m:oMathPara>
                </a14:m>
                <a:endParaRPr lang="en-US" dirty="0"/>
              </a:p>
            </p:txBody>
          </p:sp>
        </mc:Choice>
        <mc:Fallback xmlns="">
          <p:sp>
            <p:nvSpPr>
              <p:cNvPr id="3" name="Content Placeholder 2">
                <a:extLst>
                  <a:ext uri="{FF2B5EF4-FFF2-40B4-BE49-F238E27FC236}">
                    <a16:creationId xmlns:a16="http://schemas.microsoft.com/office/drawing/2014/main" id="{68DEA818-99D4-6AFE-47D0-1CF1F4B7DF2A}"/>
                  </a:ext>
                </a:extLst>
              </p:cNvPr>
              <p:cNvSpPr>
                <a:spLocks noGrp="1" noRot="1" noChangeAspect="1" noMove="1" noResize="1" noEditPoints="1" noAdjustHandles="1" noChangeArrowheads="1" noChangeShapeType="1" noTextEdit="1"/>
              </p:cNvSpPr>
              <p:nvPr>
                <p:ph idx="1"/>
              </p:nvPr>
            </p:nvSpPr>
            <p:spPr>
              <a:xfrm>
                <a:off x="838200" y="297712"/>
                <a:ext cx="10515600" cy="6273209"/>
              </a:xfrm>
              <a:blipFill>
                <a:blip r:embed="rId2"/>
                <a:stretch>
                  <a:fillRect l="-1217" t="-1652" r="-406"/>
                </a:stretch>
              </a:blipFill>
            </p:spPr>
            <p:txBody>
              <a:bodyPr/>
              <a:lstStyle/>
              <a:p>
                <a:r>
                  <a:rPr lang="en-US">
                    <a:noFill/>
                  </a:rPr>
                  <a:t> </a:t>
                </a:r>
              </a:p>
            </p:txBody>
          </p:sp>
        </mc:Fallback>
      </mc:AlternateContent>
    </p:spTree>
    <p:extLst>
      <p:ext uri="{BB962C8B-B14F-4D97-AF65-F5344CB8AC3E}">
        <p14:creationId xmlns:p14="http://schemas.microsoft.com/office/powerpoint/2010/main" val="346146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38D6A8-6E09-ED2D-D129-9D31C3C7D9A0}"/>
                  </a:ext>
                </a:extLst>
              </p:cNvPr>
              <p:cNvSpPr>
                <a:spLocks noGrp="1"/>
              </p:cNvSpPr>
              <p:nvPr>
                <p:ph idx="1"/>
              </p:nvPr>
            </p:nvSpPr>
            <p:spPr>
              <a:xfrm>
                <a:off x="838200" y="297712"/>
                <a:ext cx="10515600" cy="6209414"/>
              </a:xfrm>
            </p:spPr>
            <p:txBody>
              <a:bodyPr/>
              <a:lstStyle/>
              <a:p>
                <a:r>
                  <a:rPr lang="en-US" dirty="0"/>
                  <a:t>Addition or subtraction : Addition or subtraction of two complex numbers is done by the doing the corresponding operation individually and expressing in the general form </a:t>
                </a:r>
              </a:p>
              <a:p>
                <a:pPr marL="0" indent="0">
                  <a:buNone/>
                </a:pPr>
                <a:endParaRPr lang="en-US" dirty="0"/>
              </a:p>
              <a:p>
                <a:pPr marL="0" indent="0">
                  <a:buNone/>
                </a:pPr>
                <a:r>
                  <a:rPr lang="en-US" dirty="0"/>
                  <a:t>Z</a:t>
                </a:r>
                <a:r>
                  <a:rPr lang="en-US" baseline="-25000" dirty="0"/>
                  <a:t>1</a:t>
                </a:r>
                <a:r>
                  <a:rPr lang="en-US" dirty="0"/>
                  <a:t> + Z</a:t>
                </a:r>
                <a:r>
                  <a:rPr lang="en-US" baseline="-25000" dirty="0"/>
                  <a:t>2</a:t>
                </a:r>
                <a:r>
                  <a:rPr lang="en-US" dirty="0"/>
                  <a:t> = (X</a:t>
                </a:r>
                <a:r>
                  <a:rPr lang="en-US" baseline="-25000" dirty="0"/>
                  <a:t>1</a:t>
                </a:r>
                <a:r>
                  <a:rPr lang="en-US" dirty="0"/>
                  <a:t> + X</a:t>
                </a:r>
                <a:r>
                  <a:rPr lang="en-US" baseline="-25000" dirty="0"/>
                  <a:t>2</a:t>
                </a:r>
                <a:r>
                  <a:rPr lang="en-US" dirty="0"/>
                  <a:t>) + </a:t>
                </a:r>
                <a:r>
                  <a:rPr lang="en-US" dirty="0" err="1"/>
                  <a:t>i</a:t>
                </a:r>
                <a:r>
                  <a:rPr lang="en-US" dirty="0"/>
                  <a:t>(Y</a:t>
                </a:r>
                <a:r>
                  <a:rPr lang="en-US" baseline="-25000" dirty="0"/>
                  <a:t>1</a:t>
                </a:r>
                <a:r>
                  <a:rPr lang="en-US" dirty="0"/>
                  <a:t> + Y</a:t>
                </a:r>
                <a:r>
                  <a:rPr lang="en-US" baseline="-25000" dirty="0"/>
                  <a:t>2</a:t>
                </a:r>
                <a:r>
                  <a:rPr lang="en-US" dirty="0"/>
                  <a:t>)</a:t>
                </a:r>
              </a:p>
              <a:p>
                <a:pPr marL="0" indent="0">
                  <a:buNone/>
                </a:pPr>
                <a:r>
                  <a:rPr lang="en-US" dirty="0"/>
                  <a:t>Z</a:t>
                </a:r>
                <a:r>
                  <a:rPr lang="en-US" baseline="-25000" dirty="0"/>
                  <a:t>1</a:t>
                </a:r>
                <a:r>
                  <a:rPr lang="en-US" dirty="0"/>
                  <a:t> + Z</a:t>
                </a:r>
                <a:r>
                  <a:rPr lang="en-US" baseline="-25000" dirty="0"/>
                  <a:t>2</a:t>
                </a:r>
                <a:r>
                  <a:rPr lang="en-US" dirty="0"/>
                  <a:t> = (X</a:t>
                </a:r>
                <a:r>
                  <a:rPr lang="en-US" baseline="-25000" dirty="0"/>
                  <a:t>1</a:t>
                </a:r>
                <a:r>
                  <a:rPr lang="en-US" dirty="0"/>
                  <a:t> - X</a:t>
                </a:r>
                <a:r>
                  <a:rPr lang="en-US" baseline="-25000" dirty="0"/>
                  <a:t>2</a:t>
                </a:r>
                <a:r>
                  <a:rPr lang="en-US" dirty="0"/>
                  <a:t>) + </a:t>
                </a:r>
                <a:r>
                  <a:rPr lang="en-US" dirty="0" err="1"/>
                  <a:t>i</a:t>
                </a:r>
                <a:r>
                  <a:rPr lang="en-US" dirty="0"/>
                  <a:t>(Y</a:t>
                </a:r>
                <a:r>
                  <a:rPr lang="en-US" baseline="-25000" dirty="0"/>
                  <a:t>1</a:t>
                </a:r>
                <a:r>
                  <a:rPr lang="en-US" dirty="0"/>
                  <a:t> - Y</a:t>
                </a:r>
                <a:r>
                  <a:rPr lang="en-US" baseline="-25000" dirty="0"/>
                  <a:t>2</a:t>
                </a:r>
                <a:r>
                  <a:rPr lang="en-US" dirty="0"/>
                  <a:t>)</a:t>
                </a:r>
              </a:p>
              <a:p>
                <a:pPr marL="0" indent="0">
                  <a:buNone/>
                </a:pPr>
                <a:endParaRPr lang="en-US" dirty="0"/>
              </a:p>
              <a:p>
                <a:r>
                  <a:rPr lang="en-US" dirty="0"/>
                  <a:t>Division : The quotient of two complex numbers is obtained by multiplying the numerator with the inverse of the denominator</a:t>
                </a:r>
              </a:p>
              <a:p>
                <a:pPr marL="0" indent="0">
                  <a:buNone/>
                </a:pPr>
                <a:r>
                  <a:rPr lang="en-US" dirty="0"/>
                  <a:t>A shortcut to find inverse :</a:t>
                </a:r>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−1</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𝑍</m:t>
                            </m:r>
                          </m:e>
                        </m:ba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e>
                          <m:sup>
                            <m:r>
                              <a:rPr lang="en-US" b="0" i="1" smtClean="0">
                                <a:latin typeface="Cambria Math" panose="02040503050406030204" pitchFamily="18" charset="0"/>
                              </a:rPr>
                              <m:t>2</m:t>
                            </m:r>
                          </m:sup>
                        </m:sSup>
                      </m:den>
                    </m:f>
                  </m:oMath>
                </a14:m>
                <a:r>
                  <a:rPr lang="en-US" dirty="0">
                    <a:highlight>
                      <a:srgbClr val="FFFF00"/>
                    </a:highlight>
                  </a:rPr>
                  <a:t> </a:t>
                </a:r>
              </a:p>
            </p:txBody>
          </p:sp>
        </mc:Choice>
        <mc:Fallback xmlns="">
          <p:sp>
            <p:nvSpPr>
              <p:cNvPr id="3" name="Content Placeholder 2">
                <a:extLst>
                  <a:ext uri="{FF2B5EF4-FFF2-40B4-BE49-F238E27FC236}">
                    <a16:creationId xmlns:a16="http://schemas.microsoft.com/office/drawing/2014/main" id="{6838D6A8-6E09-ED2D-D129-9D31C3C7D9A0}"/>
                  </a:ext>
                </a:extLst>
              </p:cNvPr>
              <p:cNvSpPr>
                <a:spLocks noGrp="1" noRot="1" noChangeAspect="1" noMove="1" noResize="1" noEditPoints="1" noAdjustHandles="1" noChangeArrowheads="1" noChangeShapeType="1" noTextEdit="1"/>
              </p:cNvSpPr>
              <p:nvPr>
                <p:ph idx="1"/>
              </p:nvPr>
            </p:nvSpPr>
            <p:spPr>
              <a:xfrm>
                <a:off x="838200" y="297712"/>
                <a:ext cx="10515600" cy="6209414"/>
              </a:xfrm>
              <a:blipFill>
                <a:blip r:embed="rId2"/>
                <a:stretch>
                  <a:fillRect l="-1217" t="-167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27D78D67-84AE-D578-CA2E-3AF76CFCE3EC}"/>
              </a:ext>
            </a:extLst>
          </p:cNvPr>
          <p:cNvSpPr txBox="1"/>
          <p:nvPr/>
        </p:nvSpPr>
        <p:spPr>
          <a:xfrm>
            <a:off x="2902688" y="5124892"/>
            <a:ext cx="7953154" cy="954107"/>
          </a:xfrm>
          <a:prstGeom prst="rect">
            <a:avLst/>
          </a:prstGeom>
          <a:noFill/>
        </p:spPr>
        <p:txBody>
          <a:bodyPr wrap="square" rtlCol="0">
            <a:spAutoFit/>
          </a:bodyPr>
          <a:lstStyle/>
          <a:p>
            <a:r>
              <a:rPr lang="en-US" sz="2800" dirty="0"/>
              <a:t>🔍</a:t>
            </a:r>
            <a:r>
              <a:rPr lang="en-US" sz="2800" dirty="0">
                <a:highlight>
                  <a:srgbClr val="FFFF00"/>
                </a:highlight>
              </a:rPr>
              <a:t>Try proving through rationalization (multiplying numerator and denominator by conjugate)</a:t>
            </a:r>
            <a:endParaRPr lang="en-US" sz="2800" dirty="0"/>
          </a:p>
        </p:txBody>
      </p:sp>
    </p:spTree>
    <p:extLst>
      <p:ext uri="{BB962C8B-B14F-4D97-AF65-F5344CB8AC3E}">
        <p14:creationId xmlns:p14="http://schemas.microsoft.com/office/powerpoint/2010/main" val="2000420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1391</Words>
  <Application>Microsoft Office PowerPoint</Application>
  <PresentationFormat>Widescreen</PresentationFormat>
  <Paragraphs>168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Complex numbers and quadratic equations</vt:lpstr>
      <vt:lpstr>Chapter map</vt:lpstr>
      <vt:lpstr>1 Introduction</vt:lpstr>
      <vt:lpstr>2 Expression</vt:lpstr>
      <vt:lpstr>3 Axioms and properties</vt:lpstr>
      <vt:lpstr>PowerPoint Presentation</vt:lpstr>
      <vt:lpstr>4 Algebra of Complex numbers</vt:lpstr>
      <vt:lpstr>PowerPoint Presentation</vt:lpstr>
      <vt:lpstr>PowerPoint Presentation</vt:lpstr>
      <vt:lpstr>PowerPoint Presentation</vt:lpstr>
      <vt:lpstr>5 Arg-and plane/Complex plane/Polar plane</vt:lpstr>
      <vt:lpstr>PowerPoint Presentation</vt:lpstr>
      <vt:lpstr>PowerPoint Presentation</vt:lpstr>
      <vt:lpstr>PowerPoint Presentation</vt:lpstr>
      <vt:lpstr>PowerPoint Presentation</vt:lpstr>
      <vt:lpstr>6 Quadratic Equation</vt:lpstr>
      <vt:lpstr>PowerPoint Presentation</vt:lpstr>
      <vt:lpstr>7 Supplement (Hyperbolic functions)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numbers and quadratic equations</dc:title>
  <dc:creator>Shreyas Murali</dc:creator>
  <cp:lastModifiedBy>Shreyas Murali</cp:lastModifiedBy>
  <cp:revision>8</cp:revision>
  <dcterms:created xsi:type="dcterms:W3CDTF">2022-10-15T11:15:33Z</dcterms:created>
  <dcterms:modified xsi:type="dcterms:W3CDTF">2022-10-29T09:23:50Z</dcterms:modified>
</cp:coreProperties>
</file>