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2" r:id="rId11"/>
    <p:sldId id="268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8833-7A36-701D-7613-FDD05208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BD06F-FD6B-E372-27EA-568CCB6C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8C54-386D-4246-9063-B5821587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3F3F-2646-836D-9407-0D1BCD5E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836D-B9AE-154C-A525-6272D06F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4F90-58C4-E75F-AEA5-B2DA4023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9D0E-EAF5-9D3D-20D5-5E785C682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3F69-0B22-DE26-54C8-1F8A2433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9E77-8264-6930-B645-37B686FD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C847-90D0-837A-E80B-FDD6DFCE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EFB7C-A275-B17F-6483-2271B185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2FB2-1EB9-B2A3-B667-DDD98645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371E-956C-F5A1-7994-18CD1CF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55B8-87E8-9A57-21EC-98D7F73A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6120-F62A-1610-46D3-CC73F9E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95F2-CC4F-5F16-0AE6-C054DBA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CCB2-7925-C50A-3D02-01837BC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2E78-96EB-7961-8FF1-A994268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ED2D-012F-409F-432E-2A0037F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5799-E04D-B889-F5E4-BAEF6D5E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E69-F478-50CB-BCF1-D99BBED7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7574-4B37-63BA-DA29-8616A0B7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0813-3907-DBF8-F7E3-C7B734EC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515D-9F55-85F5-5D5F-CD568BCE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1687-3087-4186-1AB1-42A293D4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7D93-242D-FD06-0FF9-6848313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0BA7-9402-6F9F-8391-A5068357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05345-D340-C0C9-88FE-57BD2521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A655-FEEF-59D8-1710-5C72A1B8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9130-53E6-39D6-D45B-8CA2B72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A4857-6CE0-8D97-7B96-34350542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51EC-00BC-7928-C726-35F6C0BF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3B5F-993C-D398-12F7-DF23AB27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7A9C5-46AE-DB80-1067-96429995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E7120-6041-46B8-5845-40A0AE42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798FA-2447-9BCC-4D2C-A4C43B055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EE4EA-6C05-F70B-CB97-D4C5FDE6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86CAF-B0CF-9C72-7D7B-8B7EA519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D43DF-0F2C-B0AB-BEA7-C91AB171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22AC-AF57-F22C-9D26-446B59E7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0CC0D-57E9-04A3-6A16-B34C94EF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75E1E-E671-5BF4-3B2A-C9EA54FB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C7084-41E5-61C8-0395-0CED5BA1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DEF08-0A05-5D04-7E04-13EA9B68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00E8E-9BA8-046A-096A-70E5D0FF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7FBA-0A77-ADE5-CE81-B3D17B02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531-139C-A404-3C71-1AB14E99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8FA7-AC00-DFC2-364B-220DA932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2201-CF3F-072C-C7B4-0DE4CCB7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2B3F-22C0-2F63-ACAE-756B4A75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23E0-79D7-1793-1E45-35F2F485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35BE-D322-FB9F-3523-F8CF540A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9D6-8CA8-5029-88C8-CE446E9F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4B1A-9F47-88E4-247B-193D0404D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5D92-266D-6804-7C84-AAB1A52A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C5879-8CD9-26A9-A176-ECD522B9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07C48-11AA-16FC-FFDF-D15DA843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7CCC3-E2C0-66CE-13AC-987A1B41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0C4F-15EF-7712-6871-C72B740B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D526-886E-19D6-1530-CB8E151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F6BC-E692-CC03-4A1C-314459D5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2996-BA1A-4A42-AFD0-20E7012B0E7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34E0-06F1-DC6C-1441-737065E4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2107-9D99-CBE9-14F4-8A9452153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C8A4-F23D-4C03-BFC4-31BF05AA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13E2-6407-5903-C519-1D1667D3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Conic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2D1D8-DE61-D027-4C49-2B99429E6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Shreyas M</a:t>
            </a:r>
            <a:endParaRPr lang="en-IN" dirty="0">
              <a:effectLst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2240026" algn="l"/>
              </a:tabLst>
            </a:pPr>
            <a:r>
              <a:rPr lang="en-IN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B.Tech in ECE PES University Bangalore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20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0623-F967-A253-F375-3493D14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5 Ellipse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682B-B25E-E73F-8415-618FAF0A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C3664-BF28-2450-DA64-4C864B8D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018721" cy="5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7E826-C055-6B1E-F389-F306E2612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6447"/>
                <a:ext cx="10515600" cy="5900516"/>
              </a:xfrm>
            </p:spPr>
            <p:txBody>
              <a:bodyPr/>
              <a:lstStyle/>
              <a:p>
                <a:r>
                  <a:rPr lang="en-US" dirty="0"/>
                  <a:t>The linear eccentricity (distance between the foci) is given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dirty="0"/>
                  <a:t> and eccentricity is given by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rder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7E826-C055-6B1E-F389-F306E2612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6447"/>
                <a:ext cx="10515600" cy="5900516"/>
              </a:xfrm>
              <a:blipFill>
                <a:blip r:embed="rId2"/>
                <a:stretch>
                  <a:fillRect l="-1217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D6109CE-300F-23F9-627D-B6F88BFB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552354"/>
            <a:ext cx="10467054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9C02-43ED-3834-DE5D-50B61642D4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6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0B018-062A-0F7A-A25E-58AD6CED0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Circle is a special case of an ellipse where major axis and minor axis are equal</a:t>
                </a:r>
              </a:p>
              <a:p>
                <a:r>
                  <a:rPr lang="en-US" sz="2400" dirty="0"/>
                  <a:t>An equation of circle can be given by one of the following ways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borderBox>
                  </m:oMath>
                </a14:m>
                <a:r>
                  <a:rPr lang="en-US" sz="2000" dirty="0"/>
                  <a:t> Here, center is O(p,q) and radius is r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𝑔𝑦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borderBox>
                  </m:oMath>
                </a14:m>
                <a:r>
                  <a:rPr lang="en-US" sz="2000" dirty="0"/>
                  <a:t> Here Center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0B018-062A-0F7A-A25E-58AD6CED0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7A92DF-FBC8-4A72-F1A5-3BE96A8E6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6" y="4001294"/>
            <a:ext cx="282221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6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1D84-A631-B1C4-5D2E-F85DC33281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7 More on circles.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4F4D6-9B7D-46CE-D233-F9439AA68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Tangent to a circle at a point on circle</a:t>
                </a:r>
              </a:p>
              <a:p>
                <a:pPr marL="0" indent="0">
                  <a:buNone/>
                </a:pPr>
                <a:r>
                  <a:rPr lang="en-US" dirty="0"/>
                  <a:t>Consider the circle with center O(</a:t>
                </a:r>
                <a:r>
                  <a:rPr lang="en-US" dirty="0" err="1"/>
                  <a:t>p,q</a:t>
                </a:r>
                <a:r>
                  <a:rPr lang="en-US" dirty="0"/>
                  <a:t>) and we need to find the tangent to a circle at point (</a:t>
                </a:r>
                <a:r>
                  <a:rPr lang="en-US" dirty="0" err="1"/>
                  <a:t>a,b</a:t>
                </a:r>
                <a:r>
                  <a:rPr lang="en-US" dirty="0"/>
                  <a:t>) the slope of the tangent would be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Also, since we have a point on the tangent, we get the equation in slope-point form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4F4D6-9B7D-46CE-D233-F9439AA68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9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F9EA-30AC-FFCD-CA1B-9713CDF9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44"/>
            <a:ext cx="10515600" cy="6305107"/>
          </a:xfrm>
        </p:spPr>
        <p:txBody>
          <a:bodyPr/>
          <a:lstStyle/>
          <a:p>
            <a:r>
              <a:rPr lang="en-US" dirty="0"/>
              <a:t>Number of tangents common to two circles </a:t>
            </a:r>
          </a:p>
          <a:p>
            <a:pPr marL="0" indent="0">
              <a:buNone/>
            </a:pPr>
            <a:r>
              <a:rPr lang="en-US" dirty="0"/>
              <a:t>Let the two circles be C1{Center O</a:t>
            </a:r>
            <a:r>
              <a:rPr lang="en-US" baseline="-25000" dirty="0"/>
              <a:t>1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1</a:t>
            </a:r>
            <a:r>
              <a:rPr lang="en-US" dirty="0"/>
              <a:t>) ; Radius R</a:t>
            </a:r>
            <a:r>
              <a:rPr lang="en-US" baseline="-25000" dirty="0"/>
              <a:t>1</a:t>
            </a:r>
            <a:r>
              <a:rPr lang="en-US" dirty="0"/>
              <a:t>} and </a:t>
            </a:r>
          </a:p>
          <a:p>
            <a:pPr marL="0" indent="0">
              <a:buNone/>
            </a:pPr>
            <a:r>
              <a:rPr lang="en-US" dirty="0"/>
              <a:t>C2{Center O</a:t>
            </a:r>
            <a:r>
              <a:rPr lang="en-US" baseline="-25000" dirty="0"/>
              <a:t>2</a:t>
            </a:r>
            <a:r>
              <a:rPr lang="en-US" dirty="0"/>
              <a:t>(a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) ; Radius R</a:t>
            </a:r>
            <a:r>
              <a:rPr lang="en-US" baseline="-25000" dirty="0"/>
              <a:t>2</a:t>
            </a:r>
            <a:r>
              <a:rPr lang="en-US" dirty="0"/>
              <a:t>} and let the distance between the centers be D </a:t>
            </a:r>
          </a:p>
          <a:p>
            <a:pPr marL="0" indent="0">
              <a:buNone/>
            </a:pPr>
            <a:r>
              <a:rPr lang="en-US" dirty="0"/>
              <a:t>Step 1 : Obtain the distance D by distance formula for O</a:t>
            </a:r>
            <a:r>
              <a:rPr lang="en-US" baseline="-25000" dirty="0"/>
              <a:t>1</a:t>
            </a:r>
            <a:r>
              <a:rPr lang="en-US" dirty="0"/>
              <a:t> and 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Step 2 : Look-up table below shows the number of common tangents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CCA793B-EF35-258D-999B-B24A933A9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64394"/>
                  </p:ext>
                </p:extLst>
              </p:nvPr>
            </p:nvGraphicFramePr>
            <p:xfrm>
              <a:off x="838199" y="3792475"/>
              <a:ext cx="906662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3310">
                      <a:extLst>
                        <a:ext uri="{9D8B030D-6E8A-4147-A177-3AD203B41FA5}">
                          <a16:colId xmlns:a16="http://schemas.microsoft.com/office/drawing/2014/main" val="3523547450"/>
                        </a:ext>
                      </a:extLst>
                    </a:gridCol>
                    <a:gridCol w="4533310">
                      <a:extLst>
                        <a:ext uri="{9D8B030D-6E8A-4147-A177-3AD203B41FA5}">
                          <a16:colId xmlns:a16="http://schemas.microsoft.com/office/drawing/2014/main" val="2248362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 between R</a:t>
                          </a:r>
                          <a:r>
                            <a:rPr lang="en-US" sz="2800" baseline="-25000" dirty="0"/>
                            <a:t>1</a:t>
                          </a:r>
                          <a:r>
                            <a:rPr lang="en-US" sz="2800" dirty="0"/>
                            <a:t>, R</a:t>
                          </a:r>
                          <a:r>
                            <a:rPr lang="en-US" sz="2800" baseline="-25000" dirty="0"/>
                            <a:t>2</a:t>
                          </a:r>
                          <a:r>
                            <a:rPr lang="en-US" sz="2800" dirty="0"/>
                            <a:t>,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common tangents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899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89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57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8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b="0" i="1" baseline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0234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CCA793B-EF35-258D-999B-B24A933A9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64394"/>
                  </p:ext>
                </p:extLst>
              </p:nvPr>
            </p:nvGraphicFramePr>
            <p:xfrm>
              <a:off x="838199" y="3792475"/>
              <a:ext cx="906662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3310">
                      <a:extLst>
                        <a:ext uri="{9D8B030D-6E8A-4147-A177-3AD203B41FA5}">
                          <a16:colId xmlns:a16="http://schemas.microsoft.com/office/drawing/2014/main" val="3523547450"/>
                        </a:ext>
                      </a:extLst>
                    </a:gridCol>
                    <a:gridCol w="4533310">
                      <a:extLst>
                        <a:ext uri="{9D8B030D-6E8A-4147-A177-3AD203B41FA5}">
                          <a16:colId xmlns:a16="http://schemas.microsoft.com/office/drawing/2014/main" val="224836228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 between R</a:t>
                          </a:r>
                          <a:r>
                            <a:rPr lang="en-US" sz="2800" baseline="-25000" dirty="0"/>
                            <a:t>1</a:t>
                          </a:r>
                          <a:r>
                            <a:rPr lang="en-US" sz="2800" dirty="0"/>
                            <a:t>, R</a:t>
                          </a:r>
                          <a:r>
                            <a:rPr lang="en-US" sz="2800" baseline="-25000" dirty="0"/>
                            <a:t>2</a:t>
                          </a:r>
                          <a:r>
                            <a:rPr lang="en-US" sz="2800" dirty="0"/>
                            <a:t>,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Number of common tangents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8998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" t="-109302" r="-100538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89128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" t="-211765" r="-100538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577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" t="-311765" r="-10053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0234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059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DCD7-BFB8-A8D0-2225-0DC6BF80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EE5A7-8554-E81F-C2AF-A13F5D08A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Shreyas M</a:t>
            </a:r>
            <a:endParaRPr lang="en-IN" dirty="0">
              <a:effectLst/>
            </a:endParaRPr>
          </a:p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2240026" algn="l"/>
              </a:tabLst>
            </a:pPr>
            <a:r>
              <a:rPr lang="en-IN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B.Tech in ECE PES University Bangalore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544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72B4-EB0F-4B9C-A6A2-603CF88B8B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Chapter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D7374-303A-A8D1-5609-8167D765B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5842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12">
                  <a:extLst>
                    <a:ext uri="{9D8B030D-6E8A-4147-A177-3AD203B41FA5}">
                      <a16:colId xmlns:a16="http://schemas.microsoft.com/office/drawing/2014/main" val="1751568183"/>
                    </a:ext>
                  </a:extLst>
                </a:gridCol>
                <a:gridCol w="9227288">
                  <a:extLst>
                    <a:ext uri="{9D8B030D-6E8A-4147-A177-3AD203B41FA5}">
                      <a16:colId xmlns:a16="http://schemas.microsoft.com/office/drawing/2014/main" val="252530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6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5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form of Conics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Parabola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Hyperbola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7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6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 : More on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6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D86C-B8C9-077A-7910-040E1364FF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6BF3-176C-F88D-A619-D96D1C93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done equation of straight lines and are well aware of its significance.</a:t>
            </a:r>
          </a:p>
          <a:p>
            <a:r>
              <a:rPr lang="en-US" dirty="0"/>
              <a:t>This chapter deals with the equations and parameters of the four basic curves that can be derived by intersecting a plane with cones which have a common vertex and axis. Hence these 4 curves are called ‘Conics’ or ‘Conic Sections’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B9F1-BF5D-ED0E-491A-87F1332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2 General form of conics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EE028-3E55-E92F-8354-E40362D96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general , the equation of any of the four conic sections can be given by the following equation.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𝐵𝑥𝑦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𝐸𝑦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borderBox>
                  </m:oMath>
                </a14:m>
                <a:r>
                  <a:rPr lang="en-US" sz="2400" dirty="0"/>
                  <a:t> </a:t>
                </a:r>
              </a:p>
              <a:p>
                <a:pPr/>
                <a:r>
                  <a:rPr lang="en-US" sz="2400" dirty="0"/>
                  <a:t>To obtain the most standardized equations of the conics, we consider the value of B to be zero. This will help in understanding the conics with axis coinciding with the standard cartesian axes (X, Y axes).</a:t>
                </a:r>
              </a:p>
              <a:p>
                <a:pPr/>
                <a:r>
                  <a:rPr lang="en-US" sz="2400" dirty="0"/>
                  <a:t>For any conic section, eccentricity is the ratio of distance of a point on the curve from the vertex to the distance from the focus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EE028-3E55-E92F-8354-E40362D96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0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FBD-B388-3CD6-FD59-08DA9E23A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3A9BD"/>
          </a:solidFill>
        </p:spPr>
        <p:txBody>
          <a:bodyPr/>
          <a:lstStyle/>
          <a:p>
            <a:r>
              <a:rPr lang="en-US" dirty="0"/>
              <a:t>3 Parabola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9366-D509-0547-1FEB-04519137E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: The extrema of the parabola </a:t>
                </a:r>
              </a:p>
              <a:p>
                <a:r>
                  <a:rPr lang="en-US" dirty="0"/>
                  <a:t>Axis : Line of symmetry</a:t>
                </a:r>
              </a:p>
              <a:p>
                <a:r>
                  <a:rPr lang="en-US" dirty="0"/>
                  <a:t>Latus rectum : The line segment perpendicular to axis of the parabola at the focus.</a:t>
                </a:r>
              </a:p>
              <a:p>
                <a:r>
                  <a:rPr lang="en-US" dirty="0"/>
                  <a:t>Eccentricity (e): ratio of distance of a point on the parabola from the focus to the directrix (For parabola, e=1)</a:t>
                </a:r>
              </a:p>
              <a:p>
                <a:r>
                  <a:rPr lang="en-US" dirty="0"/>
                  <a:t>Focal distance : distance of a point on the curve from the directrix.</a:t>
                </a:r>
              </a:p>
              <a:p>
                <a:r>
                  <a:rPr lang="en-US" dirty="0"/>
                  <a:t>The linear eccentricity (c) : the distance between center and foci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9366-D509-0547-1FEB-04519137E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E9FAB7-88F6-E854-EFE1-F5E3E37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3637"/>
            <a:ext cx="10515600" cy="50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6029-76D1-E7CE-FE6D-A7F2077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7"/>
            <a:ext cx="10515600" cy="6241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9518D-B0AB-F091-E96B-3E57F54E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104900"/>
            <a:ext cx="11868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C0C-E932-CAD3-476B-BCDE53E8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3"/>
            <a:ext cx="10515600" cy="1325563"/>
          </a:xfrm>
          <a:solidFill>
            <a:srgbClr val="43A9BD"/>
          </a:solidFill>
        </p:spPr>
        <p:txBody>
          <a:bodyPr/>
          <a:lstStyle/>
          <a:p>
            <a:r>
              <a:rPr lang="en-US" dirty="0"/>
              <a:t>4 Hyperbola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F3B2F-5E2A-F2F6-EA76-8E30A2FC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666"/>
            <a:ext cx="10515600" cy="5206231"/>
          </a:xfrm>
        </p:spPr>
      </p:pic>
    </p:spTree>
    <p:extLst>
      <p:ext uri="{BB962C8B-B14F-4D97-AF65-F5344CB8AC3E}">
        <p14:creationId xmlns:p14="http://schemas.microsoft.com/office/powerpoint/2010/main" val="372462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FC9D9-399E-F2CC-B50C-7238FBA14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7833"/>
                <a:ext cx="10515600" cy="5996762"/>
              </a:xfrm>
            </p:spPr>
            <p:txBody>
              <a:bodyPr/>
              <a:lstStyle/>
              <a:p>
                <a:r>
                  <a:rPr lang="en-US" dirty="0"/>
                  <a:t>For a hyperbola (or ellipse) the eccentricity is &gt;1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FC9D9-399E-F2CC-B50C-7238FBA14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7833"/>
                <a:ext cx="10515600" cy="5996762"/>
              </a:xfrm>
              <a:blipFill>
                <a:blip r:embed="rId2"/>
                <a:stretch>
                  <a:fillRect l="-1043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3FDBBC-7A02-7F67-DEE8-242F21C9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0" y="2330443"/>
            <a:ext cx="8356340" cy="38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8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565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Conic sections</vt:lpstr>
      <vt:lpstr>Chapter Map</vt:lpstr>
      <vt:lpstr>1 Introduction</vt:lpstr>
      <vt:lpstr>2 General form of conics</vt:lpstr>
      <vt:lpstr>3 Parabola</vt:lpstr>
      <vt:lpstr>PowerPoint Presentation</vt:lpstr>
      <vt:lpstr>PowerPoint Presentation</vt:lpstr>
      <vt:lpstr>4 Hyperbola</vt:lpstr>
      <vt:lpstr>PowerPoint Presentation</vt:lpstr>
      <vt:lpstr>5 Ellipse</vt:lpstr>
      <vt:lpstr>PowerPoint Presentation</vt:lpstr>
      <vt:lpstr>6 Circle</vt:lpstr>
      <vt:lpstr>7 More on circles.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Conic sections</dc:title>
  <dc:creator>Shreyas Murali</dc:creator>
  <cp:lastModifiedBy>Shreyas Murali</cp:lastModifiedBy>
  <cp:revision>7</cp:revision>
  <dcterms:created xsi:type="dcterms:W3CDTF">2022-11-06T09:30:40Z</dcterms:created>
  <dcterms:modified xsi:type="dcterms:W3CDTF">2022-11-06T14:04:33Z</dcterms:modified>
</cp:coreProperties>
</file>