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6" r:id="rId7"/>
    <p:sldId id="259" r:id="rId8"/>
    <p:sldId id="260" r:id="rId9"/>
    <p:sldId id="261"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6792-0701-0BCC-96A2-E08B4E3443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24B21-85E7-8D1E-E43D-C7F0460E4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C3719-6EC9-DAFD-FFAD-B4A88E096D2F}"/>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438B4418-9657-E429-2108-AEEEB8DB9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6A83D-7F04-47F8-3D7C-7229D62FEFF5}"/>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404447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5DFF-4E7F-BD4E-A8CA-93D208F4B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7B5BB9-67CB-6A89-164A-014FD04BF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EB576-F21F-D4A1-4F8A-9C8B307EDC3E}"/>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070430B2-9E75-D05C-6ADE-246BA2B6D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1B1C6-1209-2D86-3D86-D6E09C6A02E5}"/>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252608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F10C2-D0BA-1011-70B0-4CA1A58E5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8A89F4-6E8A-BEBD-39FE-76B478B3D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3EFB9-8042-9166-0F89-BA1FB59BCE08}"/>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2C6A5788-8887-43EE-EB49-CFF3FC6C9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136A0-52E6-DA25-0651-C33A84D527EB}"/>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1781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2F1C-DBD7-90AA-FB84-0762F7987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0524F-EFD4-8D04-E4C7-8B922AEF5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F77D1-A8CA-A6E1-1C8E-5ECDD2DCE78D}"/>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8B1ACB64-9D6E-2A64-E417-D31666806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E6975-EE98-8071-B7CA-9CFA51593C28}"/>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317232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A7E0-3350-6DD6-8219-8E8AB521D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0FB293-1AC3-6D6E-A2B5-4064E61A2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F41BE5-D193-4D2D-3390-73228270BC0B}"/>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CB1B6009-DEE5-0A4B-52B3-0ADA992AA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6B7F1-5AA7-4B41-76C5-8035724EC128}"/>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108365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AC10-E489-133A-FA3C-BF38A4E4C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06AE8-59E6-1190-0343-FEFE0D9CF2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6CF59-C193-6137-5304-804548983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D06FA-31F0-56BE-FAF4-DDF65B4BA10D}"/>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6" name="Footer Placeholder 5">
            <a:extLst>
              <a:ext uri="{FF2B5EF4-FFF2-40B4-BE49-F238E27FC236}">
                <a16:creationId xmlns:a16="http://schemas.microsoft.com/office/drawing/2014/main" id="{33B9A112-DBA8-40D7-8FEF-1068BCC9F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70D6C-563C-B62D-02BD-AFBBC6078495}"/>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150620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D74C-7578-D028-AE9A-2D0A02B24B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B5F8C-CA24-32CC-CEB2-50B5AA0C4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8EB9D-4750-6B91-0C95-EE27762DA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0F671-3AAD-9C99-0D1D-80B8AED05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6B96C-C2D8-FB49-5E1E-AF66F2683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560E4-E974-0506-797B-202A83C09FE5}"/>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8" name="Footer Placeholder 7">
            <a:extLst>
              <a:ext uri="{FF2B5EF4-FFF2-40B4-BE49-F238E27FC236}">
                <a16:creationId xmlns:a16="http://schemas.microsoft.com/office/drawing/2014/main" id="{278FAB2F-5E18-5006-C28E-ECC4E5BEA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42219-A571-3E3A-F2F6-4C2FF9424496}"/>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40248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692C-B1D8-D0EE-D5E6-6112D1FD4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79F1C0-4355-FFA0-1831-129A29B72A2D}"/>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4" name="Footer Placeholder 3">
            <a:extLst>
              <a:ext uri="{FF2B5EF4-FFF2-40B4-BE49-F238E27FC236}">
                <a16:creationId xmlns:a16="http://schemas.microsoft.com/office/drawing/2014/main" id="{12A55317-79B4-E675-83E8-37C0B84966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6BFA8F-2630-EFEC-6783-D5EA50DC9082}"/>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109025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923B1-BD9A-A482-80B4-64DACD0C63D8}"/>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3" name="Footer Placeholder 2">
            <a:extLst>
              <a:ext uri="{FF2B5EF4-FFF2-40B4-BE49-F238E27FC236}">
                <a16:creationId xmlns:a16="http://schemas.microsoft.com/office/drawing/2014/main" id="{4C806F5D-4359-86A7-6E6E-2074FA854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C4CEF7-20D8-28C2-7524-B40EB4E03D95}"/>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93404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3E0C-EF0B-CBF1-064F-BCEB34BD6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AF4929-CC98-1F86-74F9-7DFE666E3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6A86B-A2BE-1C20-3C98-5D52067C5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013A7-3DFD-AB26-F819-78B337A0D763}"/>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6" name="Footer Placeholder 5">
            <a:extLst>
              <a:ext uri="{FF2B5EF4-FFF2-40B4-BE49-F238E27FC236}">
                <a16:creationId xmlns:a16="http://schemas.microsoft.com/office/drawing/2014/main" id="{0F54BD2A-66AD-FDAC-F88D-FE5538519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AD960-60FA-A1CE-E190-BF0E721FA461}"/>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91891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600C-1C24-99FB-BA3B-C5142C047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3A702-B6E1-A27F-0784-8AB4A91EB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2C59C7-33BA-E72C-57B6-3FFE4F608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35A74-CCB4-66E7-7C29-557DAEC4AF7E}"/>
              </a:ext>
            </a:extLst>
          </p:cNvPr>
          <p:cNvSpPr>
            <a:spLocks noGrp="1"/>
          </p:cNvSpPr>
          <p:nvPr>
            <p:ph type="dt" sz="half" idx="10"/>
          </p:nvPr>
        </p:nvSpPr>
        <p:spPr/>
        <p:txBody>
          <a:bodyPr/>
          <a:lstStyle/>
          <a:p>
            <a:fld id="{9D738E12-39B9-48A0-9D9F-984BAFCA135A}" type="datetimeFigureOut">
              <a:rPr lang="en-US" smtClean="0"/>
              <a:t>11/1/2022</a:t>
            </a:fld>
            <a:endParaRPr lang="en-US"/>
          </a:p>
        </p:txBody>
      </p:sp>
      <p:sp>
        <p:nvSpPr>
          <p:cNvPr id="6" name="Footer Placeholder 5">
            <a:extLst>
              <a:ext uri="{FF2B5EF4-FFF2-40B4-BE49-F238E27FC236}">
                <a16:creationId xmlns:a16="http://schemas.microsoft.com/office/drawing/2014/main" id="{CE228C05-C841-D46F-C436-241C0C8A1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AE360-CBB1-EF91-B166-E969683ECD90}"/>
              </a:ext>
            </a:extLst>
          </p:cNvPr>
          <p:cNvSpPr>
            <a:spLocks noGrp="1"/>
          </p:cNvSpPr>
          <p:nvPr>
            <p:ph type="sldNum" sz="quarter" idx="12"/>
          </p:nvPr>
        </p:nvSpPr>
        <p:spPr/>
        <p:txBody>
          <a:bodyPr/>
          <a:lstStyle/>
          <a:p>
            <a:fld id="{4B93A61D-941F-466B-A114-99D39EC65A3D}" type="slidenum">
              <a:rPr lang="en-US" smtClean="0"/>
              <a:t>‹#›</a:t>
            </a:fld>
            <a:endParaRPr lang="en-US"/>
          </a:p>
        </p:txBody>
      </p:sp>
    </p:spTree>
    <p:extLst>
      <p:ext uri="{BB962C8B-B14F-4D97-AF65-F5344CB8AC3E}">
        <p14:creationId xmlns:p14="http://schemas.microsoft.com/office/powerpoint/2010/main" val="195235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B2918-0B38-F8E1-A245-D2BF40105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04127C-C893-9E87-7B54-56C10D6EE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2DF65-B59C-34FD-40EC-894DA0715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38E12-39B9-48A0-9D9F-984BAFCA135A}" type="datetimeFigureOut">
              <a:rPr lang="en-US" smtClean="0"/>
              <a:t>11/1/2022</a:t>
            </a:fld>
            <a:endParaRPr lang="en-US"/>
          </a:p>
        </p:txBody>
      </p:sp>
      <p:sp>
        <p:nvSpPr>
          <p:cNvPr id="5" name="Footer Placeholder 4">
            <a:extLst>
              <a:ext uri="{FF2B5EF4-FFF2-40B4-BE49-F238E27FC236}">
                <a16:creationId xmlns:a16="http://schemas.microsoft.com/office/drawing/2014/main" id="{061E08B0-7DC5-8158-89B2-7C72C9EB3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6CEBB4-3749-8649-9B31-DCC0D3683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3A61D-941F-466B-A114-99D39EC65A3D}" type="slidenum">
              <a:rPr lang="en-US" smtClean="0"/>
              <a:t>‹#›</a:t>
            </a:fld>
            <a:endParaRPr lang="en-US"/>
          </a:p>
        </p:txBody>
      </p:sp>
    </p:spTree>
    <p:extLst>
      <p:ext uri="{BB962C8B-B14F-4D97-AF65-F5344CB8AC3E}">
        <p14:creationId xmlns:p14="http://schemas.microsoft.com/office/powerpoint/2010/main" val="91473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E351-A4F5-087E-8527-5BB7F6ABCA36}"/>
              </a:ext>
            </a:extLst>
          </p:cNvPr>
          <p:cNvSpPr>
            <a:spLocks noGrp="1"/>
          </p:cNvSpPr>
          <p:nvPr>
            <p:ph type="ctrTitle"/>
          </p:nvPr>
        </p:nvSpPr>
        <p:spPr>
          <a:solidFill>
            <a:schemeClr val="accent5"/>
          </a:solidFill>
        </p:spPr>
        <p:txBody>
          <a:bodyPr/>
          <a:lstStyle/>
          <a:p>
            <a:r>
              <a:rPr lang="en-US" dirty="0"/>
              <a:t>Introduction to 3D Geometry</a:t>
            </a:r>
          </a:p>
        </p:txBody>
      </p:sp>
      <p:sp>
        <p:nvSpPr>
          <p:cNvPr id="3" name="Subtitle 2">
            <a:extLst>
              <a:ext uri="{FF2B5EF4-FFF2-40B4-BE49-F238E27FC236}">
                <a16:creationId xmlns:a16="http://schemas.microsoft.com/office/drawing/2014/main" id="{E2F14D76-6AB6-F182-9F8A-6DA65B9654EB}"/>
              </a:ext>
            </a:extLst>
          </p:cNvPr>
          <p:cNvSpPr>
            <a:spLocks noGrp="1"/>
          </p:cNvSpPr>
          <p:nvPr>
            <p:ph type="subTitle" idx="1"/>
          </p:nvPr>
        </p:nvSpPr>
        <p:spPr/>
        <p:txBody>
          <a:bodyPr/>
          <a:lstStyle/>
          <a:p>
            <a:r>
              <a:rPr lang="en-US" dirty="0"/>
              <a:t>Shreyas M</a:t>
            </a:r>
          </a:p>
          <a:p>
            <a:pPr>
              <a:tabLst>
                <a:tab pos="2239963" algn="l"/>
              </a:tabLst>
            </a:pPr>
            <a:r>
              <a:rPr lang="en-IN" sz="2400"/>
              <a:t>B</a:t>
            </a:r>
            <a:r>
              <a:rPr lang="en-IN" sz="2400" dirty="0"/>
              <a:t>.Tech in ECE PES University Bangalore</a:t>
            </a:r>
            <a:endParaRPr lang="en-US" dirty="0"/>
          </a:p>
        </p:txBody>
      </p:sp>
    </p:spTree>
    <p:extLst>
      <p:ext uri="{BB962C8B-B14F-4D97-AF65-F5344CB8AC3E}">
        <p14:creationId xmlns:p14="http://schemas.microsoft.com/office/powerpoint/2010/main" val="54962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6B86-F3AC-4068-C365-85102533FA0D}"/>
              </a:ext>
            </a:extLst>
          </p:cNvPr>
          <p:cNvSpPr>
            <a:spLocks noGrp="1"/>
          </p:cNvSpPr>
          <p:nvPr>
            <p:ph type="title"/>
          </p:nvPr>
        </p:nvSpPr>
        <p:spPr>
          <a:xfrm>
            <a:off x="838200" y="78042"/>
            <a:ext cx="10515600" cy="1325563"/>
          </a:xfrm>
          <a:solidFill>
            <a:schemeClr val="accent5"/>
          </a:solidFill>
        </p:spPr>
        <p:txBody>
          <a:bodyPr/>
          <a:lstStyle/>
          <a:p>
            <a:r>
              <a:rPr lang="en-US" dirty="0"/>
              <a:t>6 Centroid of a triangle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5D8250-F86F-5585-FDF4-0CE9C15ADD64}"/>
                  </a:ext>
                </a:extLst>
              </p:cNvPr>
              <p:cNvSpPr>
                <a:spLocks noGrp="1"/>
              </p:cNvSpPr>
              <p:nvPr>
                <p:ph idx="1"/>
              </p:nvPr>
            </p:nvSpPr>
            <p:spPr>
              <a:xfrm>
                <a:off x="838200" y="1403605"/>
                <a:ext cx="7370135" cy="5209846"/>
              </a:xfrm>
            </p:spPr>
            <p:txBody>
              <a:bodyPr>
                <a:normAutofit/>
              </a:bodyPr>
              <a:lstStyle/>
              <a:p>
                <a:r>
                  <a:rPr lang="en-US" dirty="0"/>
                  <a:t>Let us assume the three points of triangle </a:t>
                </a:r>
              </a:p>
              <a:p>
                <a:pPr marL="0" indent="0">
                  <a:buNone/>
                </a:pPr>
                <a:r>
                  <a:rPr lang="en-US" dirty="0"/>
                  <a:t>A=</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m:t>
                    </m:r>
                    <m:r>
                      <a:rPr lang="en-IN" b="0" i="1" smtClean="0">
                        <a:latin typeface="Cambria Math" panose="02040503050406030204" pitchFamily="18" charset="0"/>
                      </a:rPr>
                      <m:t>𝑦</m:t>
                    </m:r>
                    <m:r>
                      <a:rPr lang="en-IN" b="0" i="1" smtClean="0">
                        <a:latin typeface="Cambria Math" panose="02040503050406030204" pitchFamily="18" charset="0"/>
                      </a:rPr>
                      <m:t>1,</m:t>
                    </m:r>
                    <m:r>
                      <a:rPr lang="en-IN" b="0" i="1" smtClean="0">
                        <a:latin typeface="Cambria Math" panose="02040503050406030204" pitchFamily="18" charset="0"/>
                      </a:rPr>
                      <m:t>𝑧</m:t>
                    </m:r>
                    <m:r>
                      <a:rPr lang="en-IN" b="0" i="1" smtClean="0">
                        <a:latin typeface="Cambria Math" panose="02040503050406030204" pitchFamily="18" charset="0"/>
                      </a:rPr>
                      <m:t>1)</m:t>
                    </m:r>
                  </m:oMath>
                </a14:m>
                <a:endParaRPr lang="en-US" dirty="0"/>
              </a:p>
              <a:p>
                <a:pPr marL="0" indent="0">
                  <a:buNone/>
                </a:pPr>
                <a:r>
                  <a:rPr lang="en-US" dirty="0"/>
                  <a:t>B=</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2</m:t>
                    </m:r>
                    <m:r>
                      <a:rPr lang="en-IN" b="0" i="1" smtClean="0">
                        <a:latin typeface="Cambria Math" panose="02040503050406030204" pitchFamily="18" charset="0"/>
                      </a:rPr>
                      <m:t>)</m:t>
                    </m:r>
                  </m:oMath>
                </a14:m>
                <a:endParaRPr lang="en-US" dirty="0"/>
              </a:p>
              <a:p>
                <a:pPr marL="0" indent="0">
                  <a:buNone/>
                </a:pPr>
                <a:r>
                  <a:rPr lang="en-US" dirty="0"/>
                  <a:t>C=</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3</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3</m:t>
                    </m:r>
                    <m:r>
                      <a:rPr lang="en-IN" b="0" i="1" smtClean="0">
                        <a:latin typeface="Cambria Math" panose="02040503050406030204" pitchFamily="18" charset="0"/>
                      </a:rPr>
                      <m:t>)</m:t>
                    </m:r>
                  </m:oMath>
                </a14:m>
                <a:endParaRPr lang="en-US" dirty="0"/>
              </a:p>
              <a:p>
                <a:pPr marL="0" indent="0">
                  <a:buNone/>
                </a:pPr>
                <a:r>
                  <a:rPr lang="en-US" dirty="0"/>
                  <a:t>Its centroid be O. (Recall that centroid is the point of intersection of the three medians)</a:t>
                </a:r>
              </a:p>
              <a:p>
                <a:pPr marL="0" indent="0">
                  <a:buNone/>
                </a:pPr>
                <a14:m>
                  <m:oMathPara xmlns:m="http://schemas.openxmlformats.org/officeDocument/2006/math">
                    <m:oMathParaPr>
                      <m:jc m:val="centerGroup"/>
                    </m:oMathParaPr>
                    <m:oMath xmlns:m="http://schemas.openxmlformats.org/officeDocument/2006/math">
                      <m:borderBox>
                        <m:borderBoxPr>
                          <m:ctrlPr>
                            <a:rPr lang="en-IN" b="0" i="1" smtClean="0">
                              <a:latin typeface="Cambria Math" panose="02040503050406030204" pitchFamily="18" charset="0"/>
                            </a:rPr>
                          </m:ctrlPr>
                        </m:borderBoxPr>
                        <m:e>
                          <m:r>
                            <m:rPr>
                              <m:sty m:val="p"/>
                            </m:rPr>
                            <a:rPr lang="en-IN">
                              <a:latin typeface="Cambria Math" panose="02040503050406030204" pitchFamily="18" charset="0"/>
                            </a:rPr>
                            <m:t>O</m:t>
                          </m:r>
                          <m:r>
                            <a:rPr lang="en-IN">
                              <a:latin typeface="Cambria Math" panose="02040503050406030204" pitchFamily="18" charset="0"/>
                            </a:rPr>
                            <m:t>=</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𝑥</m:t>
                              </m:r>
                              <m:r>
                                <a:rPr lang="en-IN" i="1" baseline="-25000">
                                  <a:latin typeface="Cambria Math" panose="02040503050406030204" pitchFamily="18" charset="0"/>
                                </a:rPr>
                                <m:t>1</m:t>
                              </m:r>
                              <m:r>
                                <a:rPr lang="en-IN" i="1">
                                  <a:latin typeface="Cambria Math" panose="02040503050406030204" pitchFamily="18" charset="0"/>
                                </a:rPr>
                                <m:t>+</m:t>
                              </m:r>
                              <m:r>
                                <a:rPr lang="en-IN" i="1">
                                  <a:latin typeface="Cambria Math" panose="02040503050406030204" pitchFamily="18" charset="0"/>
                                </a:rPr>
                                <m:t>𝑥</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𝑥</m:t>
                              </m:r>
                              <m:r>
                                <a:rPr lang="en-IN" i="1" baseline="-25000">
                                  <a:latin typeface="Cambria Math" panose="02040503050406030204" pitchFamily="18" charset="0"/>
                                </a:rPr>
                                <m:t>3</m:t>
                              </m:r>
                            </m:num>
                            <m:den>
                              <m:r>
                                <a:rPr lang="en-IN" i="1">
                                  <a:latin typeface="Cambria Math" panose="02040503050406030204" pitchFamily="18" charset="0"/>
                                </a:rPr>
                                <m:t>3</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𝑦</m:t>
                              </m:r>
                              <m:r>
                                <a:rPr lang="en-IN" i="1" baseline="-25000">
                                  <a:latin typeface="Cambria Math" panose="02040503050406030204" pitchFamily="18" charset="0"/>
                                </a:rPr>
                                <m:t>1</m:t>
                              </m:r>
                              <m:r>
                                <a:rPr lang="en-IN" i="1">
                                  <a:latin typeface="Cambria Math" panose="02040503050406030204" pitchFamily="18" charset="0"/>
                                </a:rPr>
                                <m:t>+</m:t>
                              </m:r>
                              <m:r>
                                <a:rPr lang="en-IN" i="1">
                                  <a:latin typeface="Cambria Math" panose="02040503050406030204" pitchFamily="18" charset="0"/>
                                </a:rPr>
                                <m:t>𝑦</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𝑦</m:t>
                              </m:r>
                              <m:r>
                                <a:rPr lang="en-IN" i="1" baseline="-25000">
                                  <a:latin typeface="Cambria Math" panose="02040503050406030204" pitchFamily="18" charset="0"/>
                                </a:rPr>
                                <m:t>3</m:t>
                              </m:r>
                            </m:num>
                            <m:den>
                              <m:r>
                                <a:rPr lang="en-IN" i="1">
                                  <a:latin typeface="Cambria Math" panose="02040503050406030204" pitchFamily="18" charset="0"/>
                                </a:rPr>
                                <m:t>3</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𝑧</m:t>
                              </m:r>
                              <m:r>
                                <a:rPr lang="en-IN" i="1" baseline="-25000">
                                  <a:latin typeface="Cambria Math" panose="02040503050406030204" pitchFamily="18" charset="0"/>
                                </a:rPr>
                                <m:t>1</m:t>
                              </m:r>
                              <m:r>
                                <a:rPr lang="en-IN" i="1">
                                  <a:latin typeface="Cambria Math" panose="02040503050406030204" pitchFamily="18" charset="0"/>
                                </a:rPr>
                                <m:t>+</m:t>
                              </m:r>
                              <m:r>
                                <a:rPr lang="en-IN" i="1">
                                  <a:latin typeface="Cambria Math" panose="02040503050406030204" pitchFamily="18" charset="0"/>
                                </a:rPr>
                                <m:t>𝑧</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𝑧</m:t>
                              </m:r>
                              <m:r>
                                <a:rPr lang="en-IN" i="1" baseline="-25000">
                                  <a:latin typeface="Cambria Math" panose="02040503050406030204" pitchFamily="18" charset="0"/>
                                </a:rPr>
                                <m:t>3</m:t>
                              </m:r>
                            </m:num>
                            <m:den>
                              <m:r>
                                <a:rPr lang="en-IN" i="1">
                                  <a:latin typeface="Cambria Math" panose="02040503050406030204" pitchFamily="18" charset="0"/>
                                </a:rPr>
                                <m:t>3</m:t>
                              </m:r>
                            </m:den>
                          </m:f>
                          <m:r>
                            <a:rPr lang="en-IN" i="1">
                              <a:latin typeface="Cambria Math" panose="02040503050406030204" pitchFamily="18" charset="0"/>
                            </a:rPr>
                            <m:t>)</m:t>
                          </m:r>
                          <m:r>
                            <m:rPr>
                              <m:nor/>
                            </m:rPr>
                            <a:rPr lang="en-US" dirty="0"/>
                            <m:t> </m:t>
                          </m:r>
                        </m:e>
                      </m:borderBox>
                    </m:oMath>
                  </m:oMathPara>
                </a14:m>
                <a:endParaRPr lang="en-IN" b="0" i="0"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D75D8250-F86F-5585-FDF4-0CE9C15ADD64}"/>
                  </a:ext>
                </a:extLst>
              </p:cNvPr>
              <p:cNvSpPr>
                <a:spLocks noGrp="1" noRot="1" noChangeAspect="1" noMove="1" noResize="1" noEditPoints="1" noAdjustHandles="1" noChangeArrowheads="1" noChangeShapeType="1" noTextEdit="1"/>
              </p:cNvSpPr>
              <p:nvPr>
                <p:ph idx="1"/>
              </p:nvPr>
            </p:nvSpPr>
            <p:spPr>
              <a:xfrm>
                <a:off x="838200" y="1403605"/>
                <a:ext cx="7370135" cy="5209846"/>
              </a:xfrm>
              <a:blipFill>
                <a:blip r:embed="rId2"/>
                <a:stretch>
                  <a:fillRect l="-1737" t="-1871" r="-256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8891694-9E6D-1F67-1714-AC5B2A13FEF9}"/>
              </a:ext>
            </a:extLst>
          </p:cNvPr>
          <p:cNvPicPr>
            <a:picLocks noChangeAspect="1"/>
          </p:cNvPicPr>
          <p:nvPr/>
        </p:nvPicPr>
        <p:blipFill>
          <a:blip r:embed="rId3"/>
          <a:stretch>
            <a:fillRect/>
          </a:stretch>
        </p:blipFill>
        <p:spPr>
          <a:xfrm>
            <a:off x="8537944" y="1403605"/>
            <a:ext cx="2815856" cy="2801599"/>
          </a:xfrm>
          <a:prstGeom prst="rect">
            <a:avLst/>
          </a:prstGeom>
        </p:spPr>
      </p:pic>
    </p:spTree>
    <p:extLst>
      <p:ext uri="{BB962C8B-B14F-4D97-AF65-F5344CB8AC3E}">
        <p14:creationId xmlns:p14="http://schemas.microsoft.com/office/powerpoint/2010/main" val="37965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F6CA92-20F3-F9E5-5088-316FAEB0BF17}"/>
              </a:ext>
            </a:extLst>
          </p:cNvPr>
          <p:cNvSpPr>
            <a:spLocks noGrp="1"/>
          </p:cNvSpPr>
          <p:nvPr>
            <p:ph type="ctrTitle"/>
          </p:nvPr>
        </p:nvSpPr>
        <p:spPr>
          <a:solidFill>
            <a:schemeClr val="accent5"/>
          </a:solidFill>
        </p:spPr>
        <p:txBody>
          <a:bodyPr/>
          <a:lstStyle/>
          <a:p>
            <a:r>
              <a:rPr lang="en-US" dirty="0"/>
              <a:t>Thank you</a:t>
            </a:r>
          </a:p>
        </p:txBody>
      </p:sp>
      <p:sp>
        <p:nvSpPr>
          <p:cNvPr id="5" name="Subtitle 4">
            <a:extLst>
              <a:ext uri="{FF2B5EF4-FFF2-40B4-BE49-F238E27FC236}">
                <a16:creationId xmlns:a16="http://schemas.microsoft.com/office/drawing/2014/main" id="{4A375D56-1578-6C27-6291-E27FD1F545FB}"/>
              </a:ext>
            </a:extLst>
          </p:cNvPr>
          <p:cNvSpPr>
            <a:spLocks noGrp="1"/>
          </p:cNvSpPr>
          <p:nvPr>
            <p:ph type="subTitle" idx="1"/>
          </p:nvPr>
        </p:nvSpPr>
        <p:spPr/>
        <p:txBody>
          <a:bodyPr/>
          <a:lstStyle/>
          <a:p>
            <a:r>
              <a:rPr lang="en-US" dirty="0"/>
              <a:t>Shreyas M</a:t>
            </a:r>
          </a:p>
          <a:p>
            <a:pPr>
              <a:tabLst>
                <a:tab pos="2239963" algn="l"/>
              </a:tabLst>
            </a:pPr>
            <a:r>
              <a:rPr lang="en-IN" sz="2400" dirty="0"/>
              <a:t>B.Tech in ECE PES University Bangalore</a:t>
            </a:r>
            <a:endParaRPr lang="en-US" dirty="0"/>
          </a:p>
          <a:p>
            <a:endParaRPr lang="en-US" dirty="0"/>
          </a:p>
        </p:txBody>
      </p:sp>
    </p:spTree>
    <p:extLst>
      <p:ext uri="{BB962C8B-B14F-4D97-AF65-F5344CB8AC3E}">
        <p14:creationId xmlns:p14="http://schemas.microsoft.com/office/powerpoint/2010/main" val="153871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83CF-D8AD-F2E2-5494-BED07E68E35B}"/>
              </a:ext>
            </a:extLst>
          </p:cNvPr>
          <p:cNvSpPr>
            <a:spLocks noGrp="1"/>
          </p:cNvSpPr>
          <p:nvPr>
            <p:ph type="title"/>
          </p:nvPr>
        </p:nvSpPr>
        <p:spPr>
          <a:solidFill>
            <a:schemeClr val="accent5"/>
          </a:solidFill>
        </p:spPr>
        <p:txBody>
          <a:bodyPr/>
          <a:lstStyle/>
          <a:p>
            <a:r>
              <a:rPr lang="en-US" dirty="0"/>
              <a:t>Chapter Map</a:t>
            </a:r>
          </a:p>
        </p:txBody>
      </p:sp>
      <p:graphicFrame>
        <p:nvGraphicFramePr>
          <p:cNvPr id="4" name="Table 4">
            <a:extLst>
              <a:ext uri="{FF2B5EF4-FFF2-40B4-BE49-F238E27FC236}">
                <a16:creationId xmlns:a16="http://schemas.microsoft.com/office/drawing/2014/main" id="{67F3CCC7-87ED-35FD-1DF8-59400A42F459}"/>
              </a:ext>
            </a:extLst>
          </p:cNvPr>
          <p:cNvGraphicFramePr>
            <a:graphicFrameLocks noGrp="1"/>
          </p:cNvGraphicFramePr>
          <p:nvPr>
            <p:ph idx="1"/>
            <p:extLst>
              <p:ext uri="{D42A27DB-BD31-4B8C-83A1-F6EECF244321}">
                <p14:modId xmlns:p14="http://schemas.microsoft.com/office/powerpoint/2010/main" val="4223361099"/>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011865">
                  <a:extLst>
                    <a:ext uri="{9D8B030D-6E8A-4147-A177-3AD203B41FA5}">
                      <a16:colId xmlns:a16="http://schemas.microsoft.com/office/drawing/2014/main" val="2562318186"/>
                    </a:ext>
                  </a:extLst>
                </a:gridCol>
                <a:gridCol w="9503735">
                  <a:extLst>
                    <a:ext uri="{9D8B030D-6E8A-4147-A177-3AD203B41FA5}">
                      <a16:colId xmlns:a16="http://schemas.microsoft.com/office/drawing/2014/main" val="2707940446"/>
                    </a:ext>
                  </a:extLst>
                </a:gridCol>
              </a:tblGrid>
              <a:tr h="370840">
                <a:tc>
                  <a:txBody>
                    <a:bodyPr/>
                    <a:lstStyle/>
                    <a:p>
                      <a:r>
                        <a:rPr lang="en-US" dirty="0"/>
                        <a:t>Section</a:t>
                      </a:r>
                    </a:p>
                  </a:txBody>
                  <a:tcPr/>
                </a:tc>
                <a:tc>
                  <a:txBody>
                    <a:bodyPr/>
                    <a:lstStyle/>
                    <a:p>
                      <a:r>
                        <a:rPr lang="en-US" dirty="0"/>
                        <a:t>Topics</a:t>
                      </a:r>
                    </a:p>
                  </a:txBody>
                  <a:tcPr/>
                </a:tc>
                <a:extLst>
                  <a:ext uri="{0D108BD9-81ED-4DB2-BD59-A6C34878D82A}">
                    <a16:rowId xmlns:a16="http://schemas.microsoft.com/office/drawing/2014/main" val="2303218236"/>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826643369"/>
                  </a:ext>
                </a:extLst>
              </a:tr>
              <a:tr h="370840">
                <a:tc>
                  <a:txBody>
                    <a:bodyPr/>
                    <a:lstStyle/>
                    <a:p>
                      <a:r>
                        <a:rPr lang="en-US" dirty="0"/>
                        <a:t>2</a:t>
                      </a:r>
                    </a:p>
                  </a:txBody>
                  <a:tcPr/>
                </a:tc>
                <a:tc>
                  <a:txBody>
                    <a:bodyPr/>
                    <a:lstStyle/>
                    <a:p>
                      <a:r>
                        <a:rPr lang="en-US" dirty="0"/>
                        <a:t>Cartesian Coordinate system</a:t>
                      </a:r>
                    </a:p>
                  </a:txBody>
                  <a:tcPr/>
                </a:tc>
                <a:extLst>
                  <a:ext uri="{0D108BD9-81ED-4DB2-BD59-A6C34878D82A}">
                    <a16:rowId xmlns:a16="http://schemas.microsoft.com/office/drawing/2014/main" val="3275390708"/>
                  </a:ext>
                </a:extLst>
              </a:tr>
              <a:tr h="370840">
                <a:tc>
                  <a:txBody>
                    <a:bodyPr/>
                    <a:lstStyle/>
                    <a:p>
                      <a:r>
                        <a:rPr lang="en-US" dirty="0"/>
                        <a:t>3</a:t>
                      </a:r>
                    </a:p>
                  </a:txBody>
                  <a:tcPr/>
                </a:tc>
                <a:tc>
                  <a:txBody>
                    <a:bodyPr/>
                    <a:lstStyle/>
                    <a:p>
                      <a:r>
                        <a:rPr lang="en-US" dirty="0"/>
                        <a:t>Distance formula</a:t>
                      </a:r>
                    </a:p>
                  </a:txBody>
                  <a:tcPr/>
                </a:tc>
                <a:extLst>
                  <a:ext uri="{0D108BD9-81ED-4DB2-BD59-A6C34878D82A}">
                    <a16:rowId xmlns:a16="http://schemas.microsoft.com/office/drawing/2014/main" val="1373641233"/>
                  </a:ext>
                </a:extLst>
              </a:tr>
              <a:tr h="370840">
                <a:tc>
                  <a:txBody>
                    <a:bodyPr/>
                    <a:lstStyle/>
                    <a:p>
                      <a:r>
                        <a:rPr lang="en-US" dirty="0"/>
                        <a:t>4</a:t>
                      </a:r>
                    </a:p>
                  </a:txBody>
                  <a:tcPr/>
                </a:tc>
                <a:tc>
                  <a:txBody>
                    <a:bodyPr/>
                    <a:lstStyle/>
                    <a:p>
                      <a:r>
                        <a:rPr lang="en-US" dirty="0"/>
                        <a:t>Internal Section formula</a:t>
                      </a:r>
                    </a:p>
                  </a:txBody>
                  <a:tcPr/>
                </a:tc>
                <a:extLst>
                  <a:ext uri="{0D108BD9-81ED-4DB2-BD59-A6C34878D82A}">
                    <a16:rowId xmlns:a16="http://schemas.microsoft.com/office/drawing/2014/main" val="1890686341"/>
                  </a:ext>
                </a:extLst>
              </a:tr>
              <a:tr h="370840">
                <a:tc>
                  <a:txBody>
                    <a:bodyPr/>
                    <a:lstStyle/>
                    <a:p>
                      <a:r>
                        <a:rPr lang="en-US" dirty="0"/>
                        <a:t>5</a:t>
                      </a:r>
                    </a:p>
                  </a:txBody>
                  <a:tcPr/>
                </a:tc>
                <a:tc>
                  <a:txBody>
                    <a:bodyPr/>
                    <a:lstStyle/>
                    <a:p>
                      <a:r>
                        <a:rPr lang="en-US" dirty="0"/>
                        <a:t>External section formula</a:t>
                      </a:r>
                    </a:p>
                  </a:txBody>
                  <a:tcPr/>
                </a:tc>
                <a:extLst>
                  <a:ext uri="{0D108BD9-81ED-4DB2-BD59-A6C34878D82A}">
                    <a16:rowId xmlns:a16="http://schemas.microsoft.com/office/drawing/2014/main" val="1510869683"/>
                  </a:ext>
                </a:extLst>
              </a:tr>
              <a:tr h="370840">
                <a:tc>
                  <a:txBody>
                    <a:bodyPr/>
                    <a:lstStyle/>
                    <a:p>
                      <a:r>
                        <a:rPr lang="en-US" dirty="0"/>
                        <a:t>6</a:t>
                      </a:r>
                    </a:p>
                  </a:txBody>
                  <a:tcPr/>
                </a:tc>
                <a:tc>
                  <a:txBody>
                    <a:bodyPr/>
                    <a:lstStyle/>
                    <a:p>
                      <a:r>
                        <a:rPr lang="en-US" dirty="0"/>
                        <a:t>Centroid of a triangle </a:t>
                      </a:r>
                    </a:p>
                  </a:txBody>
                  <a:tcPr/>
                </a:tc>
                <a:extLst>
                  <a:ext uri="{0D108BD9-81ED-4DB2-BD59-A6C34878D82A}">
                    <a16:rowId xmlns:a16="http://schemas.microsoft.com/office/drawing/2014/main" val="2903713598"/>
                  </a:ext>
                </a:extLst>
              </a:tr>
            </a:tbl>
          </a:graphicData>
        </a:graphic>
      </p:graphicFrame>
    </p:spTree>
    <p:extLst>
      <p:ext uri="{BB962C8B-B14F-4D97-AF65-F5344CB8AC3E}">
        <p14:creationId xmlns:p14="http://schemas.microsoft.com/office/powerpoint/2010/main" val="202369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1C04-10E9-8743-C83A-C643A0D8C5ED}"/>
              </a:ext>
            </a:extLst>
          </p:cNvPr>
          <p:cNvSpPr>
            <a:spLocks noGrp="1"/>
          </p:cNvSpPr>
          <p:nvPr>
            <p:ph type="title"/>
          </p:nvPr>
        </p:nvSpPr>
        <p:spPr>
          <a:xfrm>
            <a:off x="838200" y="78038"/>
            <a:ext cx="10515600" cy="1325563"/>
          </a:xfrm>
          <a:solidFill>
            <a:schemeClr val="accent5"/>
          </a:solidFill>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39E47F-7A10-4099-C25B-4A57C5D85D56}"/>
                  </a:ext>
                </a:extLst>
              </p:cNvPr>
              <p:cNvSpPr>
                <a:spLocks noGrp="1"/>
              </p:cNvSpPr>
              <p:nvPr>
                <p:ph idx="1"/>
              </p:nvPr>
            </p:nvSpPr>
            <p:spPr>
              <a:xfrm>
                <a:off x="838200" y="1403601"/>
                <a:ext cx="10515600" cy="5454399"/>
              </a:xfrm>
            </p:spPr>
            <p:txBody>
              <a:bodyPr>
                <a:normAutofit fontScale="92500"/>
              </a:bodyPr>
              <a:lstStyle/>
              <a:p>
                <a:r>
                  <a:rPr lang="en-US" dirty="0"/>
                  <a:t>Three Dimensional Geometry is a very important Concept set required in analyzing physical measures, Chemical structures, etc.</a:t>
                </a:r>
              </a:p>
              <a:p>
                <a:r>
                  <a:rPr lang="en-US" dirty="0"/>
                  <a:t>It is the highest dimension visualizable. </a:t>
                </a:r>
              </a:p>
              <a:p>
                <a:r>
                  <a:rPr lang="en-US" dirty="0"/>
                  <a:t>Just like in 2D coordinate geometry where we have Cartesian system(x , y) and Polar system(R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𝜃</m:t>
                    </m:r>
                  </m:oMath>
                </a14:m>
                <a:r>
                  <a:rPr lang="en-US" dirty="0"/>
                  <a:t>), we have multiple systems in 3D Geometry as well. </a:t>
                </a:r>
              </a:p>
              <a:p>
                <a:pPr lvl="1">
                  <a:buFont typeface="Wingdings" panose="05000000000000000000" pitchFamily="2" charset="2"/>
                  <a:buChar char="§"/>
                </a:pPr>
                <a:r>
                  <a:rPr lang="en-US" dirty="0"/>
                  <a:t>Cartesian system (x , y , z)</a:t>
                </a:r>
              </a:p>
              <a:p>
                <a:pPr lvl="1">
                  <a:buFont typeface="Wingdings" panose="05000000000000000000" pitchFamily="2" charset="2"/>
                  <a:buChar char="§"/>
                </a:pPr>
                <a:r>
                  <a:rPr lang="en-US" dirty="0"/>
                  <a:t>Cylindrical system (R , </a:t>
                </a:r>
                <a14:m>
                  <m:oMath xmlns:m="http://schemas.openxmlformats.org/officeDocument/2006/math">
                    <m:r>
                      <a:rPr lang="en-IN" b="0" i="1" smtClean="0">
                        <a:latin typeface="Cambria Math" panose="02040503050406030204" pitchFamily="18" charset="0"/>
                      </a:rPr>
                      <m:t>𝜙</m:t>
                    </m:r>
                  </m:oMath>
                </a14:m>
                <a:r>
                  <a:rPr lang="en-US" dirty="0"/>
                  <a:t> , z)</a:t>
                </a:r>
              </a:p>
              <a:p>
                <a:pPr lvl="1">
                  <a:buFont typeface="Wingdings" panose="05000000000000000000" pitchFamily="2" charset="2"/>
                  <a:buChar char="§"/>
                </a:pPr>
                <a:r>
                  <a:rPr lang="en-US" dirty="0"/>
                  <a:t>Spherical System (R , </a:t>
                </a:r>
                <a14:m>
                  <m:oMath xmlns:m="http://schemas.openxmlformats.org/officeDocument/2006/math">
                    <m:r>
                      <a:rPr lang="en-IN" b="0" i="1" smtClean="0">
                        <a:latin typeface="Cambria Math" panose="02040503050406030204" pitchFamily="18" charset="0"/>
                      </a:rPr>
                      <m:t>𝜙</m:t>
                    </m:r>
                  </m:oMath>
                </a14:m>
                <a:r>
                  <a:rPr lang="en-US" dirty="0"/>
                  <a:t> , </a:t>
                </a:r>
                <a14:m>
                  <m:oMath xmlns:m="http://schemas.openxmlformats.org/officeDocument/2006/math">
                    <m:r>
                      <a:rPr lang="en-IN" b="0" i="1" smtClean="0">
                        <a:latin typeface="Cambria Math" panose="02040503050406030204" pitchFamily="18" charset="0"/>
                      </a:rPr>
                      <m:t>𝜃</m:t>
                    </m:r>
                  </m:oMath>
                </a14:m>
                <a:r>
                  <a:rPr lang="en-US" dirty="0"/>
                  <a:t>)</a:t>
                </a:r>
              </a:p>
              <a:p>
                <a:r>
                  <a:rPr lang="en-US" dirty="0"/>
                  <a:t>The reason for existence of multiple such system is to make short work of the process of analyzing entities depending on their structure. For example, it is easier to analyze coaxial cables in cylindrical system than is in spherical and cartesian. It is easier to analyze a faraday’s shell in spherical system than is in cartesian and cylindrical.</a:t>
                </a:r>
              </a:p>
            </p:txBody>
          </p:sp>
        </mc:Choice>
        <mc:Fallback>
          <p:sp>
            <p:nvSpPr>
              <p:cNvPr id="3" name="Content Placeholder 2">
                <a:extLst>
                  <a:ext uri="{FF2B5EF4-FFF2-40B4-BE49-F238E27FC236}">
                    <a16:creationId xmlns:a16="http://schemas.microsoft.com/office/drawing/2014/main" id="{8139E47F-7A10-4099-C25B-4A57C5D85D56}"/>
                  </a:ext>
                </a:extLst>
              </p:cNvPr>
              <p:cNvSpPr>
                <a:spLocks noGrp="1" noRot="1" noChangeAspect="1" noMove="1" noResize="1" noEditPoints="1" noAdjustHandles="1" noChangeArrowheads="1" noChangeShapeType="1" noTextEdit="1"/>
              </p:cNvSpPr>
              <p:nvPr>
                <p:ph idx="1"/>
              </p:nvPr>
            </p:nvSpPr>
            <p:spPr>
              <a:xfrm>
                <a:off x="838200" y="1403601"/>
                <a:ext cx="10515600" cy="5454399"/>
              </a:xfrm>
              <a:blipFill>
                <a:blip r:embed="rId2"/>
                <a:stretch>
                  <a:fillRect l="-928" t="-1676" r="-928"/>
                </a:stretch>
              </a:blipFill>
            </p:spPr>
            <p:txBody>
              <a:bodyPr/>
              <a:lstStyle/>
              <a:p>
                <a:r>
                  <a:rPr lang="en-US">
                    <a:noFill/>
                  </a:rPr>
                  <a:t> </a:t>
                </a:r>
              </a:p>
            </p:txBody>
          </p:sp>
        </mc:Fallback>
      </mc:AlternateContent>
    </p:spTree>
    <p:extLst>
      <p:ext uri="{BB962C8B-B14F-4D97-AF65-F5344CB8AC3E}">
        <p14:creationId xmlns:p14="http://schemas.microsoft.com/office/powerpoint/2010/main" val="29785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0D15-7D84-BE3A-8EE7-058A6C0FBE38}"/>
              </a:ext>
            </a:extLst>
          </p:cNvPr>
          <p:cNvSpPr>
            <a:spLocks noGrp="1"/>
          </p:cNvSpPr>
          <p:nvPr>
            <p:ph type="title"/>
          </p:nvPr>
        </p:nvSpPr>
        <p:spPr>
          <a:solidFill>
            <a:schemeClr val="accent5"/>
          </a:solidFill>
        </p:spPr>
        <p:txBody>
          <a:bodyPr/>
          <a:lstStyle/>
          <a:p>
            <a:r>
              <a:rPr lang="en-US" dirty="0"/>
              <a:t>2 Cartesian coordinate system</a:t>
            </a:r>
          </a:p>
        </p:txBody>
      </p:sp>
      <p:sp>
        <p:nvSpPr>
          <p:cNvPr id="3" name="Content Placeholder 2">
            <a:extLst>
              <a:ext uri="{FF2B5EF4-FFF2-40B4-BE49-F238E27FC236}">
                <a16:creationId xmlns:a16="http://schemas.microsoft.com/office/drawing/2014/main" id="{015AA65B-FD55-1CF4-EF4B-078A36697119}"/>
              </a:ext>
            </a:extLst>
          </p:cNvPr>
          <p:cNvSpPr>
            <a:spLocks noGrp="1"/>
          </p:cNvSpPr>
          <p:nvPr>
            <p:ph idx="1"/>
          </p:nvPr>
        </p:nvSpPr>
        <p:spPr/>
        <p:txBody>
          <a:bodyPr/>
          <a:lstStyle/>
          <a:p>
            <a:r>
              <a:rPr lang="en-US" dirty="0"/>
              <a:t>Assume that your screen represents the 2D plane coordinate system with X and Y axis taken according to convention of 2D cartesian system.</a:t>
            </a:r>
          </a:p>
          <a:p>
            <a:pPr marL="0" indent="0">
              <a:buNone/>
            </a:pPr>
            <a:r>
              <a:rPr lang="en-US" dirty="0"/>
              <a:t>Now visualize that there is a third axis coming out of your system towards you. That will be in 3</a:t>
            </a:r>
            <a:r>
              <a:rPr lang="en-US" baseline="30000" dirty="0"/>
              <a:t>rd</a:t>
            </a:r>
            <a:r>
              <a:rPr lang="en-US" dirty="0"/>
              <a:t> dimension and will be the positive Z axis of the 3D Coordinate system. The axis going into the screen will be the negative Z axis. This can be visualized by the use of any 3D visualizing tools such as GeoGebra calculator suite.</a:t>
            </a:r>
          </a:p>
          <a:p>
            <a:pPr marL="0" indent="0">
              <a:buNone/>
            </a:pPr>
            <a:endParaRPr lang="en-US" dirty="0"/>
          </a:p>
        </p:txBody>
      </p:sp>
    </p:spTree>
    <p:extLst>
      <p:ext uri="{BB962C8B-B14F-4D97-AF65-F5344CB8AC3E}">
        <p14:creationId xmlns:p14="http://schemas.microsoft.com/office/powerpoint/2010/main" val="293317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28176-A11E-1BA8-8B1A-BCCA02E6B1BC}"/>
              </a:ext>
            </a:extLst>
          </p:cNvPr>
          <p:cNvSpPr>
            <a:spLocks noGrp="1"/>
          </p:cNvSpPr>
          <p:nvPr>
            <p:ph idx="1"/>
          </p:nvPr>
        </p:nvSpPr>
        <p:spPr>
          <a:xfrm>
            <a:off x="838199" y="148849"/>
            <a:ext cx="6402573" cy="6528398"/>
          </a:xfrm>
        </p:spPr>
        <p:txBody>
          <a:bodyPr>
            <a:normAutofit/>
          </a:bodyPr>
          <a:lstStyle/>
          <a:p>
            <a:r>
              <a:rPr lang="en-US" sz="2400" dirty="0"/>
              <a:t>Conventionally, we represent a point in three dimension coordinate system as (X,Y,Z)</a:t>
            </a:r>
          </a:p>
          <a:p>
            <a:r>
              <a:rPr lang="en-US" sz="2400" dirty="0"/>
              <a:t>Lets say the gray plane is the plane of your screen. The Z axis is perpendicular to any line chosen n the XY plane.</a:t>
            </a:r>
          </a:p>
          <a:p>
            <a:r>
              <a:rPr lang="en-US" sz="2400" dirty="0"/>
              <a:t>Just like, in 2D the X and Y axis divides the plane to Four Quadrants, the XY, YZ and XZ planes divide space into 8 octants. Their sign convention has been discussed in the next slide.</a:t>
            </a:r>
          </a:p>
          <a:p>
            <a:r>
              <a:rPr lang="en-US" sz="2400" dirty="0"/>
              <a:t>A 3D space has 6 reference components. </a:t>
            </a:r>
          </a:p>
          <a:p>
            <a:pPr marL="457200" lvl="1" indent="0">
              <a:buNone/>
            </a:pPr>
            <a:r>
              <a:rPr lang="en-US" dirty="0"/>
              <a:t>X axis </a:t>
            </a:r>
          </a:p>
          <a:p>
            <a:pPr marL="457200" lvl="1" indent="0">
              <a:buNone/>
            </a:pPr>
            <a:r>
              <a:rPr lang="en-US" dirty="0"/>
              <a:t>Y axis </a:t>
            </a:r>
          </a:p>
          <a:p>
            <a:pPr marL="457200" lvl="1" indent="0">
              <a:buNone/>
            </a:pPr>
            <a:r>
              <a:rPr lang="en-US" dirty="0"/>
              <a:t>Z axis</a:t>
            </a:r>
          </a:p>
          <a:p>
            <a:pPr marL="457200" lvl="1" indent="0">
              <a:buNone/>
            </a:pPr>
            <a:r>
              <a:rPr lang="en-US" dirty="0"/>
              <a:t>YZ plane (if X=0) </a:t>
            </a:r>
            <a:r>
              <a:rPr lang="en-IN" dirty="0"/>
              <a:t>🔴</a:t>
            </a:r>
            <a:endParaRPr lang="en-US" dirty="0"/>
          </a:p>
          <a:p>
            <a:pPr marL="457200" lvl="1" indent="0">
              <a:buNone/>
            </a:pPr>
            <a:r>
              <a:rPr lang="en-US" dirty="0"/>
              <a:t>XZ plane (if Y=0)</a:t>
            </a:r>
            <a:r>
              <a:rPr lang="en-IN" dirty="0"/>
              <a:t> 🟢</a:t>
            </a:r>
            <a:endParaRPr lang="en-US" dirty="0"/>
          </a:p>
          <a:p>
            <a:pPr marL="457200" lvl="1" indent="0">
              <a:buNone/>
            </a:pPr>
            <a:r>
              <a:rPr lang="en-US" dirty="0"/>
              <a:t>XY plane (if Z=0) </a:t>
            </a:r>
            <a:r>
              <a:rPr lang="en-IN" dirty="0"/>
              <a:t>🟡</a:t>
            </a:r>
            <a:endParaRPr lang="en-US" dirty="0"/>
          </a:p>
        </p:txBody>
      </p:sp>
      <p:pic>
        <p:nvPicPr>
          <p:cNvPr id="7" name="Picture 6">
            <a:extLst>
              <a:ext uri="{FF2B5EF4-FFF2-40B4-BE49-F238E27FC236}">
                <a16:creationId xmlns:a16="http://schemas.microsoft.com/office/drawing/2014/main" id="{F9C82775-D616-A5ED-E539-B7FCBA750D7F}"/>
              </a:ext>
            </a:extLst>
          </p:cNvPr>
          <p:cNvPicPr>
            <a:picLocks noChangeAspect="1"/>
          </p:cNvPicPr>
          <p:nvPr/>
        </p:nvPicPr>
        <p:blipFill rotWithShape="1">
          <a:blip r:embed="rId2"/>
          <a:srcRect l="8527" t="9361"/>
          <a:stretch/>
        </p:blipFill>
        <p:spPr>
          <a:xfrm>
            <a:off x="7814930" y="148848"/>
            <a:ext cx="3538871" cy="2956141"/>
          </a:xfrm>
          <a:prstGeom prst="rect">
            <a:avLst/>
          </a:prstGeom>
        </p:spPr>
      </p:pic>
      <p:pic>
        <p:nvPicPr>
          <p:cNvPr id="11" name="Picture 10">
            <a:extLst>
              <a:ext uri="{FF2B5EF4-FFF2-40B4-BE49-F238E27FC236}">
                <a16:creationId xmlns:a16="http://schemas.microsoft.com/office/drawing/2014/main" id="{A99BA2A6-EE1B-7FDF-0985-DF76F0354A7D}"/>
              </a:ext>
            </a:extLst>
          </p:cNvPr>
          <p:cNvPicPr>
            <a:picLocks noChangeAspect="1"/>
          </p:cNvPicPr>
          <p:nvPr/>
        </p:nvPicPr>
        <p:blipFill>
          <a:blip r:embed="rId3"/>
          <a:stretch>
            <a:fillRect/>
          </a:stretch>
        </p:blipFill>
        <p:spPr>
          <a:xfrm>
            <a:off x="7527851" y="3429000"/>
            <a:ext cx="3825950" cy="2952023"/>
          </a:xfrm>
          <a:prstGeom prst="rect">
            <a:avLst/>
          </a:prstGeom>
        </p:spPr>
      </p:pic>
    </p:spTree>
    <p:extLst>
      <p:ext uri="{BB962C8B-B14F-4D97-AF65-F5344CB8AC3E}">
        <p14:creationId xmlns:p14="http://schemas.microsoft.com/office/powerpoint/2010/main" val="17549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2E778-9D75-51BC-073A-AEB60724BAEB}"/>
              </a:ext>
            </a:extLst>
          </p:cNvPr>
          <p:cNvSpPr>
            <a:spLocks noGrp="1"/>
          </p:cNvSpPr>
          <p:nvPr>
            <p:ph idx="1"/>
          </p:nvPr>
        </p:nvSpPr>
        <p:spPr>
          <a:xfrm>
            <a:off x="838200" y="148856"/>
            <a:ext cx="10515600" cy="6379535"/>
          </a:xfrm>
        </p:spPr>
        <p:txBody>
          <a:bodyPr/>
          <a:lstStyle/>
          <a:p>
            <a:r>
              <a:rPr lang="en-US" dirty="0"/>
              <a:t>As a thumb rule, we start the Octant Labelling where we have all positive coordinates. This is to make analysis of structures easier.</a:t>
            </a:r>
          </a:p>
        </p:txBody>
      </p:sp>
      <p:pic>
        <p:nvPicPr>
          <p:cNvPr id="5" name="Graphic 4">
            <a:extLst>
              <a:ext uri="{FF2B5EF4-FFF2-40B4-BE49-F238E27FC236}">
                <a16:creationId xmlns:a16="http://schemas.microsoft.com/office/drawing/2014/main" id="{74C7EB94-8065-0A73-A968-AABB14C427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6232" y="2096498"/>
            <a:ext cx="3362325" cy="3324225"/>
          </a:xfrm>
          <a:prstGeom prst="rect">
            <a:avLst/>
          </a:prstGeom>
        </p:spPr>
      </p:pic>
      <p:graphicFrame>
        <p:nvGraphicFramePr>
          <p:cNvPr id="6" name="Table 6">
            <a:extLst>
              <a:ext uri="{FF2B5EF4-FFF2-40B4-BE49-F238E27FC236}">
                <a16:creationId xmlns:a16="http://schemas.microsoft.com/office/drawing/2014/main" id="{CFE55425-C2D0-BBF7-4B5C-B3031E80A912}"/>
              </a:ext>
            </a:extLst>
          </p:cNvPr>
          <p:cNvGraphicFramePr>
            <a:graphicFrameLocks noGrp="1"/>
          </p:cNvGraphicFramePr>
          <p:nvPr>
            <p:extLst>
              <p:ext uri="{D42A27DB-BD31-4B8C-83A1-F6EECF244321}">
                <p14:modId xmlns:p14="http://schemas.microsoft.com/office/powerpoint/2010/main" val="801365357"/>
              </p:ext>
            </p:extLst>
          </p:nvPr>
        </p:nvGraphicFramePr>
        <p:xfrm>
          <a:off x="838198" y="1192729"/>
          <a:ext cx="6934202" cy="4697710"/>
        </p:xfrm>
        <a:graphic>
          <a:graphicData uri="http://schemas.openxmlformats.org/drawingml/2006/table">
            <a:tbl>
              <a:tblPr firstRow="1" bandRow="1">
                <a:tableStyleId>{5C22544A-7EE6-4342-B048-85BDC9FD1C3A}</a:tableStyleId>
              </a:tblPr>
              <a:tblGrid>
                <a:gridCol w="1124151">
                  <a:extLst>
                    <a:ext uri="{9D8B030D-6E8A-4147-A177-3AD203B41FA5}">
                      <a16:colId xmlns:a16="http://schemas.microsoft.com/office/drawing/2014/main" val="3601634594"/>
                    </a:ext>
                  </a:extLst>
                </a:gridCol>
                <a:gridCol w="2034647">
                  <a:extLst>
                    <a:ext uri="{9D8B030D-6E8A-4147-A177-3AD203B41FA5}">
                      <a16:colId xmlns:a16="http://schemas.microsoft.com/office/drawing/2014/main" val="880109484"/>
                    </a:ext>
                  </a:extLst>
                </a:gridCol>
                <a:gridCol w="1919268">
                  <a:extLst>
                    <a:ext uri="{9D8B030D-6E8A-4147-A177-3AD203B41FA5}">
                      <a16:colId xmlns:a16="http://schemas.microsoft.com/office/drawing/2014/main" val="2806810835"/>
                    </a:ext>
                  </a:extLst>
                </a:gridCol>
                <a:gridCol w="1856136">
                  <a:extLst>
                    <a:ext uri="{9D8B030D-6E8A-4147-A177-3AD203B41FA5}">
                      <a16:colId xmlns:a16="http://schemas.microsoft.com/office/drawing/2014/main" val="2298497505"/>
                    </a:ext>
                  </a:extLst>
                </a:gridCol>
              </a:tblGrid>
              <a:tr h="833678">
                <a:tc>
                  <a:txBody>
                    <a:bodyPr/>
                    <a:lstStyle/>
                    <a:p>
                      <a:pPr algn="ctr"/>
                      <a:r>
                        <a:rPr lang="en-US" dirty="0"/>
                        <a:t>Octant</a:t>
                      </a:r>
                    </a:p>
                  </a:txBody>
                  <a:tcPr/>
                </a:tc>
                <a:tc>
                  <a:txBody>
                    <a:bodyPr/>
                    <a:lstStyle/>
                    <a:p>
                      <a:pPr algn="ctr"/>
                      <a:r>
                        <a:rPr lang="en-US" dirty="0"/>
                        <a:t>X coordinate Sign</a:t>
                      </a:r>
                    </a:p>
                  </a:txBody>
                  <a:tcPr/>
                </a:tc>
                <a:tc>
                  <a:txBody>
                    <a:bodyPr/>
                    <a:lstStyle/>
                    <a:p>
                      <a:pPr algn="ctr"/>
                      <a:r>
                        <a:rPr lang="en-US" dirty="0"/>
                        <a:t>Y Coordinate sign</a:t>
                      </a:r>
                    </a:p>
                  </a:txBody>
                  <a:tcPr/>
                </a:tc>
                <a:tc>
                  <a:txBody>
                    <a:bodyPr/>
                    <a:lstStyle/>
                    <a:p>
                      <a:pPr algn="ctr"/>
                      <a:r>
                        <a:rPr lang="en-US" dirty="0"/>
                        <a:t>Z coordinate sign</a:t>
                      </a:r>
                    </a:p>
                  </a:txBody>
                  <a:tcPr/>
                </a:tc>
                <a:extLst>
                  <a:ext uri="{0D108BD9-81ED-4DB2-BD59-A6C34878D82A}">
                    <a16:rowId xmlns:a16="http://schemas.microsoft.com/office/drawing/2014/main" val="3173903337"/>
                  </a:ext>
                </a:extLst>
              </a:tr>
              <a:tr h="483004">
                <a:tc>
                  <a:txBody>
                    <a:bodyPr/>
                    <a:lstStyle/>
                    <a:p>
                      <a:pPr algn="ctr"/>
                      <a:r>
                        <a:rPr lang="en-US" dirty="0"/>
                        <a:t>I</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35581161"/>
                  </a:ext>
                </a:extLst>
              </a:tr>
              <a:tr h="483004">
                <a:tc>
                  <a:txBody>
                    <a:bodyPr/>
                    <a:lstStyle/>
                    <a:p>
                      <a:pPr algn="ctr"/>
                      <a:r>
                        <a:rPr lang="en-US" dirty="0"/>
                        <a:t>II</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823394324"/>
                  </a:ext>
                </a:extLst>
              </a:tr>
              <a:tr h="483004">
                <a:tc>
                  <a:txBody>
                    <a:bodyPr/>
                    <a:lstStyle/>
                    <a:p>
                      <a:pPr algn="ctr"/>
                      <a:r>
                        <a:rPr lang="en-US" dirty="0"/>
                        <a:t>III</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83040746"/>
                  </a:ext>
                </a:extLst>
              </a:tr>
              <a:tr h="483004">
                <a:tc>
                  <a:txBody>
                    <a:bodyPr/>
                    <a:lstStyle/>
                    <a:p>
                      <a:pPr algn="ctr"/>
                      <a:r>
                        <a:rPr lang="en-US" dirty="0"/>
                        <a:t>IV</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041282715"/>
                  </a:ext>
                </a:extLst>
              </a:tr>
              <a:tr h="483004">
                <a:tc>
                  <a:txBody>
                    <a:bodyPr/>
                    <a:lstStyle/>
                    <a:p>
                      <a:pPr algn="ctr"/>
                      <a:r>
                        <a:rPr lang="en-US" dirty="0"/>
                        <a:t>V</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56489773"/>
                  </a:ext>
                </a:extLst>
              </a:tr>
              <a:tr h="483004">
                <a:tc>
                  <a:txBody>
                    <a:bodyPr/>
                    <a:lstStyle/>
                    <a:p>
                      <a:pPr algn="ctr"/>
                      <a:r>
                        <a:rPr lang="en-US" dirty="0"/>
                        <a:t>VI</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765135737"/>
                  </a:ext>
                </a:extLst>
              </a:tr>
              <a:tr h="483004">
                <a:tc>
                  <a:txBody>
                    <a:bodyPr/>
                    <a:lstStyle/>
                    <a:p>
                      <a:pPr algn="ctr"/>
                      <a:r>
                        <a:rPr lang="en-US" dirty="0"/>
                        <a:t>VII</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983717388"/>
                  </a:ext>
                </a:extLst>
              </a:tr>
              <a:tr h="483004">
                <a:tc>
                  <a:txBody>
                    <a:bodyPr/>
                    <a:lstStyle/>
                    <a:p>
                      <a:pPr algn="ctr"/>
                      <a:r>
                        <a:rPr lang="en-US" dirty="0"/>
                        <a:t>VIII</a:t>
                      </a:r>
                    </a:p>
                  </a:txBody>
                  <a:tcPr/>
                </a:tc>
                <a:tc>
                  <a:txBody>
                    <a:bodyPr/>
                    <a:lstStyle/>
                    <a:p>
                      <a:pPr algn="ctr"/>
                      <a:r>
                        <a:rPr lang="en-US" dirty="0"/>
                        <a:t>- </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831636448"/>
                  </a:ext>
                </a:extLst>
              </a:tr>
            </a:tbl>
          </a:graphicData>
        </a:graphic>
      </p:graphicFrame>
    </p:spTree>
    <p:extLst>
      <p:ext uri="{BB962C8B-B14F-4D97-AF65-F5344CB8AC3E}">
        <p14:creationId xmlns:p14="http://schemas.microsoft.com/office/powerpoint/2010/main" val="41251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0DF-E186-623B-5EE1-51A005BDA697}"/>
              </a:ext>
            </a:extLst>
          </p:cNvPr>
          <p:cNvSpPr>
            <a:spLocks noGrp="1"/>
          </p:cNvSpPr>
          <p:nvPr>
            <p:ph type="title"/>
          </p:nvPr>
        </p:nvSpPr>
        <p:spPr>
          <a:solidFill>
            <a:schemeClr val="accent5"/>
          </a:solidFill>
        </p:spPr>
        <p:txBody>
          <a:bodyPr/>
          <a:lstStyle/>
          <a:p>
            <a:r>
              <a:rPr lang="en-US" dirty="0"/>
              <a:t>3 Distance formula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74023A-31F8-B1BA-FAA1-7E0BE1667DAC}"/>
                  </a:ext>
                </a:extLst>
              </p:cNvPr>
              <p:cNvSpPr>
                <a:spLocks noGrp="1"/>
              </p:cNvSpPr>
              <p:nvPr>
                <p:ph idx="1"/>
              </p:nvPr>
            </p:nvSpPr>
            <p:spPr/>
            <p:txBody>
              <a:bodyPr/>
              <a:lstStyle/>
              <a:p>
                <a:r>
                  <a:rPr lang="en-US" dirty="0"/>
                  <a:t>Assume the two points A(x</a:t>
                </a:r>
                <a:r>
                  <a:rPr lang="en-US" baseline="-25000" dirty="0"/>
                  <a:t>1</a:t>
                </a:r>
                <a:r>
                  <a:rPr lang="en-US" dirty="0"/>
                  <a:t>,y</a:t>
                </a:r>
                <a:r>
                  <a:rPr lang="en-US" baseline="-25000" dirty="0"/>
                  <a:t>1</a:t>
                </a:r>
                <a:r>
                  <a:rPr lang="en-US" dirty="0"/>
                  <a:t>,z</a:t>
                </a:r>
                <a:r>
                  <a:rPr lang="en-US" baseline="-25000" dirty="0"/>
                  <a:t>1</a:t>
                </a:r>
                <a:r>
                  <a:rPr lang="en-US" dirty="0"/>
                  <a:t>), B(x</a:t>
                </a:r>
                <a:r>
                  <a:rPr lang="en-US" baseline="-25000" dirty="0"/>
                  <a:t>2</a:t>
                </a:r>
                <a:r>
                  <a:rPr lang="en-US" dirty="0"/>
                  <a:t>,y</a:t>
                </a:r>
                <a:r>
                  <a:rPr lang="en-US" baseline="-25000" dirty="0"/>
                  <a:t>2</a:t>
                </a:r>
                <a:r>
                  <a:rPr lang="en-US" dirty="0"/>
                  <a:t>,z</a:t>
                </a:r>
                <a:r>
                  <a:rPr lang="en-US" baseline="-25000" dirty="0"/>
                  <a:t>2</a:t>
                </a:r>
                <a:r>
                  <a:rPr lang="en-US" dirty="0"/>
                  <a:t>)</a:t>
                </a:r>
              </a:p>
              <a:p>
                <a:r>
                  <a:rPr lang="en-US" dirty="0"/>
                  <a:t>The distance of segment AB can be calculated as</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𝐴𝐵</m:t>
                          </m:r>
                          <m:r>
                            <a:rPr lang="en-IN"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𝑋</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𝑋</m:t>
                                  </m:r>
                                  <m:r>
                                    <a:rPr lang="en-IN" i="1" baseline="-25000">
                                      <a:latin typeface="Cambria Math" panose="02040503050406030204" pitchFamily="18" charset="0"/>
                                    </a:rPr>
                                    <m:t>1</m:t>
                                  </m:r>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US" i="1">
                                      <a:latin typeface="Cambria Math" panose="02040503050406030204" pitchFamily="18" charset="0"/>
                                    </a:rPr>
                                  </m:ctrlPr>
                                </m:sSupPr>
                                <m:e>
                                  <m:r>
                                    <a:rPr lang="en-IN" i="1">
                                      <a:latin typeface="Cambria Math" panose="02040503050406030204" pitchFamily="18" charset="0"/>
                                    </a:rPr>
                                    <m:t>𝑌</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𝑌</m:t>
                                  </m:r>
                                  <m:r>
                                    <a:rPr lang="en-IN" i="1" baseline="-25000">
                                      <a:latin typeface="Cambria Math" panose="02040503050406030204" pitchFamily="18" charset="0"/>
                                    </a:rPr>
                                    <m:t>1</m:t>
                                  </m:r>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US"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𝑍</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𝑍</m:t>
                                  </m:r>
                                  <m:r>
                                    <a:rPr lang="en-IN" i="1" baseline="-25000">
                                      <a:latin typeface="Cambria Math" panose="02040503050406030204" pitchFamily="18" charset="0"/>
                                    </a:rPr>
                                    <m:t>1</m:t>
                                  </m:r>
                                  <m:r>
                                    <a:rPr lang="en-IN" i="1">
                                      <a:latin typeface="Cambria Math" panose="02040503050406030204" pitchFamily="18" charset="0"/>
                                    </a:rPr>
                                    <m:t>)</m:t>
                                  </m:r>
                                </m:e>
                                <m:sup>
                                  <m:r>
                                    <a:rPr lang="en-IN" i="1">
                                      <a:latin typeface="Cambria Math" panose="02040503050406030204" pitchFamily="18" charset="0"/>
                                    </a:rPr>
                                    <m:t>2</m:t>
                                  </m:r>
                                </m:sup>
                              </m:sSup>
                            </m:e>
                          </m:rad>
                        </m:e>
                      </m:borderBox>
                    </m:oMath>
                  </m:oMathPara>
                </a14:m>
                <a:endParaRPr lang="en-US" dirty="0"/>
              </a:p>
              <a:p>
                <a:pPr marL="0" indent="0">
                  <a:buNone/>
                </a:pPr>
                <a:r>
                  <a:rPr lang="en-US" dirty="0"/>
                  <a:t>(This can be obtained by applying </a:t>
                </a:r>
              </a:p>
              <a:p>
                <a:pPr marL="0" indent="0">
                  <a:buNone/>
                </a:pPr>
                <a:r>
                  <a:rPr lang="en-US" dirty="0"/>
                  <a:t>Pythagoras Theorem in 1 plane at a </a:t>
                </a:r>
              </a:p>
              <a:p>
                <a:pPr marL="0" indent="0">
                  <a:buNone/>
                </a:pPr>
                <a:r>
                  <a:rPr lang="en-US" dirty="0"/>
                  <a:t>time)</a:t>
                </a:r>
              </a:p>
            </p:txBody>
          </p:sp>
        </mc:Choice>
        <mc:Fallback>
          <p:sp>
            <p:nvSpPr>
              <p:cNvPr id="3" name="Content Placeholder 2">
                <a:extLst>
                  <a:ext uri="{FF2B5EF4-FFF2-40B4-BE49-F238E27FC236}">
                    <a16:creationId xmlns:a16="http://schemas.microsoft.com/office/drawing/2014/main" id="{9874023A-31F8-B1BA-FAA1-7E0BE1667DA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6B1B66B-4146-BFA7-92F1-96A4D601CD17}"/>
              </a:ext>
            </a:extLst>
          </p:cNvPr>
          <p:cNvPicPr>
            <a:picLocks noChangeAspect="1"/>
          </p:cNvPicPr>
          <p:nvPr/>
        </p:nvPicPr>
        <p:blipFill>
          <a:blip r:embed="rId3"/>
          <a:stretch>
            <a:fillRect/>
          </a:stretch>
        </p:blipFill>
        <p:spPr>
          <a:xfrm>
            <a:off x="6698512" y="3489138"/>
            <a:ext cx="4719083" cy="3076002"/>
          </a:xfrm>
          <a:prstGeom prst="rect">
            <a:avLst/>
          </a:prstGeom>
        </p:spPr>
      </p:pic>
    </p:spTree>
    <p:extLst>
      <p:ext uri="{BB962C8B-B14F-4D97-AF65-F5344CB8AC3E}">
        <p14:creationId xmlns:p14="http://schemas.microsoft.com/office/powerpoint/2010/main" val="212528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67FA-FC53-5C6C-92F6-FC1EB36C2F22}"/>
              </a:ext>
            </a:extLst>
          </p:cNvPr>
          <p:cNvSpPr>
            <a:spLocks noGrp="1"/>
          </p:cNvSpPr>
          <p:nvPr>
            <p:ph type="title"/>
          </p:nvPr>
        </p:nvSpPr>
        <p:spPr>
          <a:solidFill>
            <a:schemeClr val="accent5"/>
          </a:solidFill>
        </p:spPr>
        <p:txBody>
          <a:bodyPr/>
          <a:lstStyle/>
          <a:p>
            <a:r>
              <a:rPr lang="en-US" dirty="0"/>
              <a:t>4 Internal section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70712E-FC83-6278-6F93-70865AFCC8F4}"/>
                  </a:ext>
                </a:extLst>
              </p:cNvPr>
              <p:cNvSpPr>
                <a:spLocks noGrp="1"/>
              </p:cNvSpPr>
              <p:nvPr>
                <p:ph idx="1"/>
              </p:nvPr>
            </p:nvSpPr>
            <p:spPr/>
            <p:txBody>
              <a:bodyPr/>
              <a:lstStyle/>
              <a:p>
                <a:r>
                  <a:rPr lang="en-US" dirty="0"/>
                  <a:t>Let us consider a point O(p, q, r) divides the Segment AB internally in the ratio AO:OB = m:n</a:t>
                </a:r>
              </a:p>
              <a:p>
                <a:r>
                  <a:rPr lang="en-US" dirty="0"/>
                  <a:t>The coordinates of the point O can be found by</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𝑂</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r>
                            <a:rPr lang="en-IN" i="1">
                              <a:latin typeface="Cambria Math" panose="02040503050406030204" pitchFamily="18" charset="0"/>
                            </a:rPr>
                            <m:t>𝑞</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𝑚𝑥</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𝑛𝑥</m:t>
                              </m:r>
                              <m:r>
                                <a:rPr lang="en-IN" i="1" baseline="-25000">
                                  <a:latin typeface="Cambria Math" panose="02040503050406030204" pitchFamily="18" charset="0"/>
                                </a:rPr>
                                <m:t>1</m:t>
                              </m:r>
                            </m:num>
                            <m:den>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 , </m:t>
                          </m:r>
                          <m:f>
                            <m:fPr>
                              <m:ctrlPr>
                                <a:rPr lang="en-US" i="1">
                                  <a:latin typeface="Cambria Math" panose="02040503050406030204" pitchFamily="18" charset="0"/>
                                </a:rPr>
                              </m:ctrlPr>
                            </m:fPr>
                            <m:num>
                              <m:r>
                                <a:rPr lang="en-IN" i="1">
                                  <a:latin typeface="Cambria Math" panose="02040503050406030204" pitchFamily="18" charset="0"/>
                                </a:rPr>
                                <m:t>𝑚𝑦</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𝑛𝑦</m:t>
                              </m:r>
                              <m:r>
                                <a:rPr lang="en-IN" i="1" baseline="-25000">
                                  <a:latin typeface="Cambria Math" panose="02040503050406030204" pitchFamily="18" charset="0"/>
                                </a:rPr>
                                <m:t>1</m:t>
                              </m:r>
                            </m:num>
                            <m:den>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𝑚𝑧</m:t>
                              </m:r>
                              <m:r>
                                <a:rPr lang="en-IN" i="1" baseline="-2500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𝑛𝑧</m:t>
                              </m:r>
                              <m:r>
                                <a:rPr lang="en-IN" i="1" baseline="-25000">
                                  <a:latin typeface="Cambria Math" panose="02040503050406030204" pitchFamily="18" charset="0"/>
                                </a:rPr>
                                <m:t>1</m:t>
                              </m:r>
                            </m:num>
                            <m:den>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m:t>
                          </m:r>
                          <m:r>
                            <m:rPr>
                              <m:nor/>
                            </m:rPr>
                            <a:rPr lang="en-US" dirty="0"/>
                            <m:t> </m:t>
                          </m:r>
                        </m:e>
                      </m:borderBox>
                    </m:oMath>
                  </m:oMathPara>
                </a14:m>
                <a:endParaRPr lang="en-US" dirty="0"/>
              </a:p>
            </p:txBody>
          </p:sp>
        </mc:Choice>
        <mc:Fallback>
          <p:sp>
            <p:nvSpPr>
              <p:cNvPr id="3" name="Content Placeholder 2">
                <a:extLst>
                  <a:ext uri="{FF2B5EF4-FFF2-40B4-BE49-F238E27FC236}">
                    <a16:creationId xmlns:a16="http://schemas.microsoft.com/office/drawing/2014/main" id="{4470712E-FC83-6278-6F93-70865AFCC8F4}"/>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A1A57E2-2A8E-FA04-2056-4AF5E7DA7273}"/>
              </a:ext>
            </a:extLst>
          </p:cNvPr>
          <p:cNvPicPr>
            <a:picLocks noChangeAspect="1"/>
          </p:cNvPicPr>
          <p:nvPr/>
        </p:nvPicPr>
        <p:blipFill rotWithShape="1">
          <a:blip r:embed="rId3"/>
          <a:srcRect l="2189" t="1412"/>
          <a:stretch/>
        </p:blipFill>
        <p:spPr>
          <a:xfrm>
            <a:off x="8580474" y="2307265"/>
            <a:ext cx="3326219" cy="4185393"/>
          </a:xfrm>
          <a:prstGeom prst="rect">
            <a:avLst/>
          </a:prstGeom>
        </p:spPr>
      </p:pic>
    </p:spTree>
    <p:extLst>
      <p:ext uri="{BB962C8B-B14F-4D97-AF65-F5344CB8AC3E}">
        <p14:creationId xmlns:p14="http://schemas.microsoft.com/office/powerpoint/2010/main" val="412664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2BA5-8571-5A9E-42AB-50E5AD98D622}"/>
              </a:ext>
            </a:extLst>
          </p:cNvPr>
          <p:cNvSpPr>
            <a:spLocks noGrp="1"/>
          </p:cNvSpPr>
          <p:nvPr>
            <p:ph type="title"/>
          </p:nvPr>
        </p:nvSpPr>
        <p:spPr>
          <a:solidFill>
            <a:schemeClr val="accent5"/>
          </a:solidFill>
        </p:spPr>
        <p:txBody>
          <a:bodyPr/>
          <a:lstStyle/>
          <a:p>
            <a:r>
              <a:rPr lang="en-US" dirty="0"/>
              <a:t>5 External section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77AE7E-F145-12C5-5C97-445B00B3EE87}"/>
                  </a:ext>
                </a:extLst>
              </p:cNvPr>
              <p:cNvSpPr>
                <a:spLocks noGrp="1"/>
              </p:cNvSpPr>
              <p:nvPr>
                <p:ph idx="1"/>
              </p:nvPr>
            </p:nvSpPr>
            <p:spPr/>
            <p:txBody>
              <a:bodyPr/>
              <a:lstStyle/>
              <a:p>
                <a:r>
                  <a:rPr lang="en-US" dirty="0"/>
                  <a:t>Let us consider a point O(p, q, r) divides the Segment AB externally in the ratio AO:BO = m:n</a:t>
                </a:r>
              </a:p>
              <a:p>
                <a:r>
                  <a:rPr lang="en-US" dirty="0"/>
                  <a:t>The coordinates of the point O can be found by</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a:rPr lang="en-IN" i="1">
                              <a:latin typeface="Cambria Math" panose="02040503050406030204" pitchFamily="18" charset="0"/>
                            </a:rPr>
                            <m:t>𝑂</m:t>
                          </m:r>
                          <m:r>
                            <a:rPr lang="en-IN" i="1">
                              <a:latin typeface="Cambria Math" panose="02040503050406030204" pitchFamily="18" charset="0"/>
                            </a:rPr>
                            <m:t>(</m:t>
                          </m:r>
                          <m:r>
                            <a:rPr lang="en-IN" i="1">
                              <a:latin typeface="Cambria Math" panose="02040503050406030204" pitchFamily="18" charset="0"/>
                            </a:rPr>
                            <m:t>𝑝</m:t>
                          </m:r>
                          <m:r>
                            <a:rPr lang="en-IN" i="1">
                              <a:latin typeface="Cambria Math" panose="02040503050406030204" pitchFamily="18" charset="0"/>
                            </a:rPr>
                            <m:t>,</m:t>
                          </m:r>
                          <m:r>
                            <a:rPr lang="en-IN" i="1">
                              <a:latin typeface="Cambria Math" panose="02040503050406030204" pitchFamily="18" charset="0"/>
                            </a:rPr>
                            <m:t>𝑞</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𝑚𝑥</m:t>
                              </m:r>
                              <m:r>
                                <a:rPr lang="en-IN" i="1" baseline="-25000">
                                  <a:latin typeface="Cambria Math" panose="02040503050406030204" pitchFamily="18" charset="0"/>
                                </a:rPr>
                                <m:t>2</m:t>
                              </m:r>
                              <m:r>
                                <a:rPr lang="en-IN" b="0" i="1" smtClean="0">
                                  <a:latin typeface="Cambria Math" panose="02040503050406030204" pitchFamily="18" charset="0"/>
                                </a:rPr>
                                <m:t>−</m:t>
                              </m:r>
                              <m:r>
                                <a:rPr lang="en-IN" i="1">
                                  <a:latin typeface="Cambria Math" panose="02040503050406030204" pitchFamily="18" charset="0"/>
                                </a:rPr>
                                <m:t>𝑛𝑥</m:t>
                              </m:r>
                              <m:r>
                                <a:rPr lang="en-IN" i="1" baseline="-25000">
                                  <a:latin typeface="Cambria Math" panose="02040503050406030204" pitchFamily="18" charset="0"/>
                                </a:rPr>
                                <m:t>1</m:t>
                              </m:r>
                            </m:num>
                            <m:den>
                              <m:r>
                                <a:rPr lang="en-IN" i="1">
                                  <a:latin typeface="Cambria Math" panose="02040503050406030204" pitchFamily="18" charset="0"/>
                                </a:rPr>
                                <m:t>𝑚</m:t>
                              </m:r>
                              <m:r>
                                <a:rPr lang="en-IN" b="0" i="1" smtClean="0">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 , </m:t>
                          </m:r>
                          <m:f>
                            <m:fPr>
                              <m:ctrlPr>
                                <a:rPr lang="en-US" i="1">
                                  <a:latin typeface="Cambria Math" panose="02040503050406030204" pitchFamily="18" charset="0"/>
                                </a:rPr>
                              </m:ctrlPr>
                            </m:fPr>
                            <m:num>
                              <m:r>
                                <a:rPr lang="en-IN" i="1">
                                  <a:latin typeface="Cambria Math" panose="02040503050406030204" pitchFamily="18" charset="0"/>
                                </a:rPr>
                                <m:t>𝑚𝑦</m:t>
                              </m:r>
                              <m:r>
                                <a:rPr lang="en-IN" i="1" baseline="-25000">
                                  <a:latin typeface="Cambria Math" panose="02040503050406030204" pitchFamily="18" charset="0"/>
                                </a:rPr>
                                <m:t>2</m:t>
                              </m:r>
                              <m:r>
                                <a:rPr lang="en-IN" b="0" i="1" smtClean="0">
                                  <a:latin typeface="Cambria Math" panose="02040503050406030204" pitchFamily="18" charset="0"/>
                                </a:rPr>
                                <m:t>−</m:t>
                              </m:r>
                              <m:r>
                                <a:rPr lang="en-IN" i="1">
                                  <a:latin typeface="Cambria Math" panose="02040503050406030204" pitchFamily="18" charset="0"/>
                                </a:rPr>
                                <m:t>𝑛𝑦</m:t>
                              </m:r>
                              <m:r>
                                <a:rPr lang="en-IN" i="1" baseline="-25000">
                                  <a:latin typeface="Cambria Math" panose="02040503050406030204" pitchFamily="18" charset="0"/>
                                </a:rPr>
                                <m:t>1</m:t>
                              </m:r>
                            </m:num>
                            <m:den>
                              <m:r>
                                <a:rPr lang="en-IN" i="1">
                                  <a:latin typeface="Cambria Math" panose="02040503050406030204" pitchFamily="18" charset="0"/>
                                </a:rPr>
                                <m:t>𝑚</m:t>
                              </m:r>
                              <m:r>
                                <a:rPr lang="en-IN" b="0" i="1" smtClean="0">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𝑚𝑧</m:t>
                              </m:r>
                              <m:r>
                                <a:rPr lang="en-IN" i="1" baseline="-25000">
                                  <a:latin typeface="Cambria Math" panose="02040503050406030204" pitchFamily="18" charset="0"/>
                                </a:rPr>
                                <m:t>2</m:t>
                              </m:r>
                              <m:r>
                                <a:rPr lang="en-IN" b="0" i="1" smtClean="0">
                                  <a:latin typeface="Cambria Math" panose="02040503050406030204" pitchFamily="18" charset="0"/>
                                </a:rPr>
                                <m:t>−</m:t>
                              </m:r>
                              <m:r>
                                <a:rPr lang="en-IN" i="1">
                                  <a:latin typeface="Cambria Math" panose="02040503050406030204" pitchFamily="18" charset="0"/>
                                </a:rPr>
                                <m:t>𝑛𝑧</m:t>
                              </m:r>
                              <m:r>
                                <a:rPr lang="en-IN" i="1" baseline="-25000">
                                  <a:latin typeface="Cambria Math" panose="02040503050406030204" pitchFamily="18" charset="0"/>
                                </a:rPr>
                                <m:t>1</m:t>
                              </m:r>
                            </m:num>
                            <m:den>
                              <m:r>
                                <a:rPr lang="en-IN" i="1">
                                  <a:latin typeface="Cambria Math" panose="02040503050406030204" pitchFamily="18" charset="0"/>
                                </a:rPr>
                                <m:t>𝑚</m:t>
                              </m:r>
                              <m:r>
                                <a:rPr lang="en-IN" b="0" i="1" smtClean="0">
                                  <a:latin typeface="Cambria Math" panose="02040503050406030204" pitchFamily="18" charset="0"/>
                                </a:rPr>
                                <m:t>−</m:t>
                              </m:r>
                              <m:r>
                                <a:rPr lang="en-IN" i="1">
                                  <a:latin typeface="Cambria Math" panose="02040503050406030204" pitchFamily="18" charset="0"/>
                                </a:rPr>
                                <m:t>𝑛</m:t>
                              </m:r>
                            </m:den>
                          </m:f>
                          <m:r>
                            <a:rPr lang="en-IN" i="1">
                              <a:latin typeface="Cambria Math" panose="02040503050406030204" pitchFamily="18" charset="0"/>
                            </a:rPr>
                            <m:t>)</m:t>
                          </m:r>
                          <m:r>
                            <m:rPr>
                              <m:nor/>
                            </m:rPr>
                            <a:rPr lang="en-US" dirty="0"/>
                            <m:t> </m:t>
                          </m:r>
                        </m:e>
                      </m:borderBox>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377AE7E-F145-12C5-5C97-445B00B3EE87}"/>
                  </a:ext>
                </a:extLst>
              </p:cNvPr>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ADC6FF7-4457-C5F3-FAA7-C01E328B1061}"/>
              </a:ext>
            </a:extLst>
          </p:cNvPr>
          <p:cNvPicPr>
            <a:picLocks noChangeAspect="1"/>
          </p:cNvPicPr>
          <p:nvPr/>
        </p:nvPicPr>
        <p:blipFill rotWithShape="1">
          <a:blip r:embed="rId3"/>
          <a:srcRect l="9621" t="1082"/>
          <a:stretch/>
        </p:blipFill>
        <p:spPr>
          <a:xfrm>
            <a:off x="8569837" y="2604977"/>
            <a:ext cx="2696793" cy="3887898"/>
          </a:xfrm>
          <a:prstGeom prst="rect">
            <a:avLst/>
          </a:prstGeom>
        </p:spPr>
      </p:pic>
    </p:spTree>
    <p:extLst>
      <p:ext uri="{BB962C8B-B14F-4D97-AF65-F5344CB8AC3E}">
        <p14:creationId xmlns:p14="http://schemas.microsoft.com/office/powerpoint/2010/main" val="1443445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697</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Introduction to 3D Geometry</vt:lpstr>
      <vt:lpstr>Chapter Map</vt:lpstr>
      <vt:lpstr>1 Introduction</vt:lpstr>
      <vt:lpstr>2 Cartesian coordinate system</vt:lpstr>
      <vt:lpstr>PowerPoint Presentation</vt:lpstr>
      <vt:lpstr>PowerPoint Presentation</vt:lpstr>
      <vt:lpstr>3 Distance formula  </vt:lpstr>
      <vt:lpstr>4 Internal section formula</vt:lpstr>
      <vt:lpstr>5 External section formula</vt:lpstr>
      <vt:lpstr>6 Centroid of a triangle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Murali</dc:creator>
  <cp:lastModifiedBy>Shreyas Murali</cp:lastModifiedBy>
  <cp:revision>7</cp:revision>
  <dcterms:created xsi:type="dcterms:W3CDTF">2022-11-01T04:49:07Z</dcterms:created>
  <dcterms:modified xsi:type="dcterms:W3CDTF">2022-11-01T15:17:52Z</dcterms:modified>
</cp:coreProperties>
</file>