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0" r:id="rId10"/>
    <p:sldId id="265" r:id="rId11"/>
    <p:sldId id="266" r:id="rId12"/>
    <p:sldId id="269"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B2E0-1656-9CDB-9631-74F037CE72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592FA4-BAC4-C468-26E5-8EE391C31A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B6E92D-168D-DBC1-75DA-FBD3A1C08AB2}"/>
              </a:ext>
            </a:extLst>
          </p:cNvPr>
          <p:cNvSpPr>
            <a:spLocks noGrp="1"/>
          </p:cNvSpPr>
          <p:nvPr>
            <p:ph type="dt" sz="half" idx="10"/>
          </p:nvPr>
        </p:nvSpPr>
        <p:spPr/>
        <p:txBody>
          <a:bodyPr/>
          <a:lstStyle/>
          <a:p>
            <a:fld id="{B629FC5C-AAD8-4ED0-BB5C-3A640CE1CA4E}" type="datetimeFigureOut">
              <a:rPr lang="en-US" smtClean="0"/>
              <a:t>11/6/2022</a:t>
            </a:fld>
            <a:endParaRPr lang="en-US" dirty="0"/>
          </a:p>
        </p:txBody>
      </p:sp>
      <p:sp>
        <p:nvSpPr>
          <p:cNvPr id="5" name="Footer Placeholder 4">
            <a:extLst>
              <a:ext uri="{FF2B5EF4-FFF2-40B4-BE49-F238E27FC236}">
                <a16:creationId xmlns:a16="http://schemas.microsoft.com/office/drawing/2014/main" id="{26461FA0-536E-4118-CF9B-EBE7B8AD12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A8916F-632F-DA23-A422-C3105E6B476C}"/>
              </a:ext>
            </a:extLst>
          </p:cNvPr>
          <p:cNvSpPr>
            <a:spLocks noGrp="1"/>
          </p:cNvSpPr>
          <p:nvPr>
            <p:ph type="sldNum" sz="quarter" idx="12"/>
          </p:nvPr>
        </p:nvSpPr>
        <p:spPr/>
        <p:txBody>
          <a:bodyPr/>
          <a:lstStyle/>
          <a:p>
            <a:fld id="{4019F3B9-D3C5-4C4A-8CEC-E30E54F2711C}" type="slidenum">
              <a:rPr lang="en-US" smtClean="0"/>
              <a:t>‹#›</a:t>
            </a:fld>
            <a:endParaRPr lang="en-US" dirty="0"/>
          </a:p>
        </p:txBody>
      </p:sp>
    </p:spTree>
    <p:extLst>
      <p:ext uri="{BB962C8B-B14F-4D97-AF65-F5344CB8AC3E}">
        <p14:creationId xmlns:p14="http://schemas.microsoft.com/office/powerpoint/2010/main" val="2616359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CAD10-22FB-A618-9307-2D99190E03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3E099D-1037-F9D1-4E82-8928A9E598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CB20E-35A8-D085-73D3-39FC5C493C48}"/>
              </a:ext>
            </a:extLst>
          </p:cNvPr>
          <p:cNvSpPr>
            <a:spLocks noGrp="1"/>
          </p:cNvSpPr>
          <p:nvPr>
            <p:ph type="dt" sz="half" idx="10"/>
          </p:nvPr>
        </p:nvSpPr>
        <p:spPr/>
        <p:txBody>
          <a:bodyPr/>
          <a:lstStyle/>
          <a:p>
            <a:fld id="{B629FC5C-AAD8-4ED0-BB5C-3A640CE1CA4E}" type="datetimeFigureOut">
              <a:rPr lang="en-US" smtClean="0"/>
              <a:t>11/6/2022</a:t>
            </a:fld>
            <a:endParaRPr lang="en-US" dirty="0"/>
          </a:p>
        </p:txBody>
      </p:sp>
      <p:sp>
        <p:nvSpPr>
          <p:cNvPr id="5" name="Footer Placeholder 4">
            <a:extLst>
              <a:ext uri="{FF2B5EF4-FFF2-40B4-BE49-F238E27FC236}">
                <a16:creationId xmlns:a16="http://schemas.microsoft.com/office/drawing/2014/main" id="{ADA81A2D-11DD-E1CF-B089-393D187D7C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BEE2DE-5BF4-B2E1-5600-DEEBA340C31A}"/>
              </a:ext>
            </a:extLst>
          </p:cNvPr>
          <p:cNvSpPr>
            <a:spLocks noGrp="1"/>
          </p:cNvSpPr>
          <p:nvPr>
            <p:ph type="sldNum" sz="quarter" idx="12"/>
          </p:nvPr>
        </p:nvSpPr>
        <p:spPr/>
        <p:txBody>
          <a:bodyPr/>
          <a:lstStyle/>
          <a:p>
            <a:fld id="{4019F3B9-D3C5-4C4A-8CEC-E30E54F2711C}" type="slidenum">
              <a:rPr lang="en-US" smtClean="0"/>
              <a:t>‹#›</a:t>
            </a:fld>
            <a:endParaRPr lang="en-US" dirty="0"/>
          </a:p>
        </p:txBody>
      </p:sp>
    </p:spTree>
    <p:extLst>
      <p:ext uri="{BB962C8B-B14F-4D97-AF65-F5344CB8AC3E}">
        <p14:creationId xmlns:p14="http://schemas.microsoft.com/office/powerpoint/2010/main" val="3841489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AA70C9-61B8-A579-8521-FAECB17A4D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715ED1-5263-D850-A2ED-16D0B205F0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4CE4F-A0CA-A9F0-00D6-342D3AEDE758}"/>
              </a:ext>
            </a:extLst>
          </p:cNvPr>
          <p:cNvSpPr>
            <a:spLocks noGrp="1"/>
          </p:cNvSpPr>
          <p:nvPr>
            <p:ph type="dt" sz="half" idx="10"/>
          </p:nvPr>
        </p:nvSpPr>
        <p:spPr/>
        <p:txBody>
          <a:bodyPr/>
          <a:lstStyle/>
          <a:p>
            <a:fld id="{B629FC5C-AAD8-4ED0-BB5C-3A640CE1CA4E}" type="datetimeFigureOut">
              <a:rPr lang="en-US" smtClean="0"/>
              <a:t>11/6/2022</a:t>
            </a:fld>
            <a:endParaRPr lang="en-US" dirty="0"/>
          </a:p>
        </p:txBody>
      </p:sp>
      <p:sp>
        <p:nvSpPr>
          <p:cNvPr id="5" name="Footer Placeholder 4">
            <a:extLst>
              <a:ext uri="{FF2B5EF4-FFF2-40B4-BE49-F238E27FC236}">
                <a16:creationId xmlns:a16="http://schemas.microsoft.com/office/drawing/2014/main" id="{39D45D6A-BE5F-7E4C-E1E2-E19721C902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7E384E-990C-2357-CE02-8F40BD610330}"/>
              </a:ext>
            </a:extLst>
          </p:cNvPr>
          <p:cNvSpPr>
            <a:spLocks noGrp="1"/>
          </p:cNvSpPr>
          <p:nvPr>
            <p:ph type="sldNum" sz="quarter" idx="12"/>
          </p:nvPr>
        </p:nvSpPr>
        <p:spPr/>
        <p:txBody>
          <a:bodyPr/>
          <a:lstStyle/>
          <a:p>
            <a:fld id="{4019F3B9-D3C5-4C4A-8CEC-E30E54F2711C}" type="slidenum">
              <a:rPr lang="en-US" smtClean="0"/>
              <a:t>‹#›</a:t>
            </a:fld>
            <a:endParaRPr lang="en-US" dirty="0"/>
          </a:p>
        </p:txBody>
      </p:sp>
    </p:spTree>
    <p:extLst>
      <p:ext uri="{BB962C8B-B14F-4D97-AF65-F5344CB8AC3E}">
        <p14:creationId xmlns:p14="http://schemas.microsoft.com/office/powerpoint/2010/main" val="3682164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872F-F632-FC4B-A5EB-E9BA1BE2F1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EBE7B0-3876-0B04-9B90-12662FE5CF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590C8-6D11-6BBD-B4F0-F048FD5F67CC}"/>
              </a:ext>
            </a:extLst>
          </p:cNvPr>
          <p:cNvSpPr>
            <a:spLocks noGrp="1"/>
          </p:cNvSpPr>
          <p:nvPr>
            <p:ph type="dt" sz="half" idx="10"/>
          </p:nvPr>
        </p:nvSpPr>
        <p:spPr/>
        <p:txBody>
          <a:bodyPr/>
          <a:lstStyle/>
          <a:p>
            <a:fld id="{B629FC5C-AAD8-4ED0-BB5C-3A640CE1CA4E}" type="datetimeFigureOut">
              <a:rPr lang="en-US" smtClean="0"/>
              <a:t>11/6/2022</a:t>
            </a:fld>
            <a:endParaRPr lang="en-US" dirty="0"/>
          </a:p>
        </p:txBody>
      </p:sp>
      <p:sp>
        <p:nvSpPr>
          <p:cNvPr id="5" name="Footer Placeholder 4">
            <a:extLst>
              <a:ext uri="{FF2B5EF4-FFF2-40B4-BE49-F238E27FC236}">
                <a16:creationId xmlns:a16="http://schemas.microsoft.com/office/drawing/2014/main" id="{C3D86A86-E35B-40F0-190A-0DA9334696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D587D2-2E26-C756-C0D6-0C9CCE3E3628}"/>
              </a:ext>
            </a:extLst>
          </p:cNvPr>
          <p:cNvSpPr>
            <a:spLocks noGrp="1"/>
          </p:cNvSpPr>
          <p:nvPr>
            <p:ph type="sldNum" sz="quarter" idx="12"/>
          </p:nvPr>
        </p:nvSpPr>
        <p:spPr/>
        <p:txBody>
          <a:bodyPr/>
          <a:lstStyle/>
          <a:p>
            <a:fld id="{4019F3B9-D3C5-4C4A-8CEC-E30E54F2711C}" type="slidenum">
              <a:rPr lang="en-US" smtClean="0"/>
              <a:t>‹#›</a:t>
            </a:fld>
            <a:endParaRPr lang="en-US" dirty="0"/>
          </a:p>
        </p:txBody>
      </p:sp>
    </p:spTree>
    <p:extLst>
      <p:ext uri="{BB962C8B-B14F-4D97-AF65-F5344CB8AC3E}">
        <p14:creationId xmlns:p14="http://schemas.microsoft.com/office/powerpoint/2010/main" val="61920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1246-614E-367E-602B-43C280AFC5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5A1112-6585-B58F-6581-5D5F10D869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ED66C8-1AA5-567D-B692-229A4960F445}"/>
              </a:ext>
            </a:extLst>
          </p:cNvPr>
          <p:cNvSpPr>
            <a:spLocks noGrp="1"/>
          </p:cNvSpPr>
          <p:nvPr>
            <p:ph type="dt" sz="half" idx="10"/>
          </p:nvPr>
        </p:nvSpPr>
        <p:spPr/>
        <p:txBody>
          <a:bodyPr/>
          <a:lstStyle/>
          <a:p>
            <a:fld id="{B629FC5C-AAD8-4ED0-BB5C-3A640CE1CA4E}" type="datetimeFigureOut">
              <a:rPr lang="en-US" smtClean="0"/>
              <a:t>11/6/2022</a:t>
            </a:fld>
            <a:endParaRPr lang="en-US" dirty="0"/>
          </a:p>
        </p:txBody>
      </p:sp>
      <p:sp>
        <p:nvSpPr>
          <p:cNvPr id="5" name="Footer Placeholder 4">
            <a:extLst>
              <a:ext uri="{FF2B5EF4-FFF2-40B4-BE49-F238E27FC236}">
                <a16:creationId xmlns:a16="http://schemas.microsoft.com/office/drawing/2014/main" id="{A8406739-AC47-BAFE-1020-0694724421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7A2118-33F7-3A54-CDE0-8404D0551E9F}"/>
              </a:ext>
            </a:extLst>
          </p:cNvPr>
          <p:cNvSpPr>
            <a:spLocks noGrp="1"/>
          </p:cNvSpPr>
          <p:nvPr>
            <p:ph type="sldNum" sz="quarter" idx="12"/>
          </p:nvPr>
        </p:nvSpPr>
        <p:spPr/>
        <p:txBody>
          <a:bodyPr/>
          <a:lstStyle/>
          <a:p>
            <a:fld id="{4019F3B9-D3C5-4C4A-8CEC-E30E54F2711C}" type="slidenum">
              <a:rPr lang="en-US" smtClean="0"/>
              <a:t>‹#›</a:t>
            </a:fld>
            <a:endParaRPr lang="en-US" dirty="0"/>
          </a:p>
        </p:txBody>
      </p:sp>
    </p:spTree>
    <p:extLst>
      <p:ext uri="{BB962C8B-B14F-4D97-AF65-F5344CB8AC3E}">
        <p14:creationId xmlns:p14="http://schemas.microsoft.com/office/powerpoint/2010/main" val="288983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90EC0-0FC7-67A5-06DA-27E080C7B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57DD77-CC28-6EC2-75EA-7434502B64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939905-BA78-CC5A-C33E-987FBF37B3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E53ED8-5C62-DC8A-8E6C-22C83B6969F0}"/>
              </a:ext>
            </a:extLst>
          </p:cNvPr>
          <p:cNvSpPr>
            <a:spLocks noGrp="1"/>
          </p:cNvSpPr>
          <p:nvPr>
            <p:ph type="dt" sz="half" idx="10"/>
          </p:nvPr>
        </p:nvSpPr>
        <p:spPr/>
        <p:txBody>
          <a:bodyPr/>
          <a:lstStyle/>
          <a:p>
            <a:fld id="{B629FC5C-AAD8-4ED0-BB5C-3A640CE1CA4E}" type="datetimeFigureOut">
              <a:rPr lang="en-US" smtClean="0"/>
              <a:t>11/6/2022</a:t>
            </a:fld>
            <a:endParaRPr lang="en-US" dirty="0"/>
          </a:p>
        </p:txBody>
      </p:sp>
      <p:sp>
        <p:nvSpPr>
          <p:cNvPr id="6" name="Footer Placeholder 5">
            <a:extLst>
              <a:ext uri="{FF2B5EF4-FFF2-40B4-BE49-F238E27FC236}">
                <a16:creationId xmlns:a16="http://schemas.microsoft.com/office/drawing/2014/main" id="{6EB0EC23-B086-2E8B-A1E1-12A4947F1B2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22744C-9D7C-B244-0669-0D58B327AA6F}"/>
              </a:ext>
            </a:extLst>
          </p:cNvPr>
          <p:cNvSpPr>
            <a:spLocks noGrp="1"/>
          </p:cNvSpPr>
          <p:nvPr>
            <p:ph type="sldNum" sz="quarter" idx="12"/>
          </p:nvPr>
        </p:nvSpPr>
        <p:spPr/>
        <p:txBody>
          <a:bodyPr/>
          <a:lstStyle/>
          <a:p>
            <a:fld id="{4019F3B9-D3C5-4C4A-8CEC-E30E54F2711C}" type="slidenum">
              <a:rPr lang="en-US" smtClean="0"/>
              <a:t>‹#›</a:t>
            </a:fld>
            <a:endParaRPr lang="en-US" dirty="0"/>
          </a:p>
        </p:txBody>
      </p:sp>
    </p:spTree>
    <p:extLst>
      <p:ext uri="{BB962C8B-B14F-4D97-AF65-F5344CB8AC3E}">
        <p14:creationId xmlns:p14="http://schemas.microsoft.com/office/powerpoint/2010/main" val="3018239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F7B4-C66C-F14B-13F1-6774884841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412A0B-60AD-F139-9CC2-82E92FE790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D967BB-186B-AE41-B755-54700A89AA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22E4E6-2BCD-44F6-736F-DB392825A3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84EFB2-EF21-DBB9-23EC-070F719E49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B221EE-782B-14BD-8902-04FC5A5D3C39}"/>
              </a:ext>
            </a:extLst>
          </p:cNvPr>
          <p:cNvSpPr>
            <a:spLocks noGrp="1"/>
          </p:cNvSpPr>
          <p:nvPr>
            <p:ph type="dt" sz="half" idx="10"/>
          </p:nvPr>
        </p:nvSpPr>
        <p:spPr/>
        <p:txBody>
          <a:bodyPr/>
          <a:lstStyle/>
          <a:p>
            <a:fld id="{B629FC5C-AAD8-4ED0-BB5C-3A640CE1CA4E}" type="datetimeFigureOut">
              <a:rPr lang="en-US" smtClean="0"/>
              <a:t>11/6/2022</a:t>
            </a:fld>
            <a:endParaRPr lang="en-US" dirty="0"/>
          </a:p>
        </p:txBody>
      </p:sp>
      <p:sp>
        <p:nvSpPr>
          <p:cNvPr id="8" name="Footer Placeholder 7">
            <a:extLst>
              <a:ext uri="{FF2B5EF4-FFF2-40B4-BE49-F238E27FC236}">
                <a16:creationId xmlns:a16="http://schemas.microsoft.com/office/drawing/2014/main" id="{CBC947F0-05BF-9543-3567-2AA1E31BF36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7F6FAE3-0AE8-8AB0-EC06-7990DCD44E67}"/>
              </a:ext>
            </a:extLst>
          </p:cNvPr>
          <p:cNvSpPr>
            <a:spLocks noGrp="1"/>
          </p:cNvSpPr>
          <p:nvPr>
            <p:ph type="sldNum" sz="quarter" idx="12"/>
          </p:nvPr>
        </p:nvSpPr>
        <p:spPr/>
        <p:txBody>
          <a:bodyPr/>
          <a:lstStyle/>
          <a:p>
            <a:fld id="{4019F3B9-D3C5-4C4A-8CEC-E30E54F2711C}" type="slidenum">
              <a:rPr lang="en-US" smtClean="0"/>
              <a:t>‹#›</a:t>
            </a:fld>
            <a:endParaRPr lang="en-US" dirty="0"/>
          </a:p>
        </p:txBody>
      </p:sp>
    </p:spTree>
    <p:extLst>
      <p:ext uri="{BB962C8B-B14F-4D97-AF65-F5344CB8AC3E}">
        <p14:creationId xmlns:p14="http://schemas.microsoft.com/office/powerpoint/2010/main" val="1805389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7F16-6F65-4DAF-3E9B-CF727D186B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8CAE2F-6E33-6A2D-D222-ECFCC5C1FB23}"/>
              </a:ext>
            </a:extLst>
          </p:cNvPr>
          <p:cNvSpPr>
            <a:spLocks noGrp="1"/>
          </p:cNvSpPr>
          <p:nvPr>
            <p:ph type="dt" sz="half" idx="10"/>
          </p:nvPr>
        </p:nvSpPr>
        <p:spPr/>
        <p:txBody>
          <a:bodyPr/>
          <a:lstStyle/>
          <a:p>
            <a:fld id="{B629FC5C-AAD8-4ED0-BB5C-3A640CE1CA4E}" type="datetimeFigureOut">
              <a:rPr lang="en-US" smtClean="0"/>
              <a:t>11/6/2022</a:t>
            </a:fld>
            <a:endParaRPr lang="en-US" dirty="0"/>
          </a:p>
        </p:txBody>
      </p:sp>
      <p:sp>
        <p:nvSpPr>
          <p:cNvPr id="4" name="Footer Placeholder 3">
            <a:extLst>
              <a:ext uri="{FF2B5EF4-FFF2-40B4-BE49-F238E27FC236}">
                <a16:creationId xmlns:a16="http://schemas.microsoft.com/office/drawing/2014/main" id="{B65E5258-7AAF-4EEA-8857-CD2043E994D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105266F-EF76-9C0F-7C03-171DACA572AD}"/>
              </a:ext>
            </a:extLst>
          </p:cNvPr>
          <p:cNvSpPr>
            <a:spLocks noGrp="1"/>
          </p:cNvSpPr>
          <p:nvPr>
            <p:ph type="sldNum" sz="quarter" idx="12"/>
          </p:nvPr>
        </p:nvSpPr>
        <p:spPr/>
        <p:txBody>
          <a:bodyPr/>
          <a:lstStyle/>
          <a:p>
            <a:fld id="{4019F3B9-D3C5-4C4A-8CEC-E30E54F2711C}" type="slidenum">
              <a:rPr lang="en-US" smtClean="0"/>
              <a:t>‹#›</a:t>
            </a:fld>
            <a:endParaRPr lang="en-US" dirty="0"/>
          </a:p>
        </p:txBody>
      </p:sp>
    </p:spTree>
    <p:extLst>
      <p:ext uri="{BB962C8B-B14F-4D97-AF65-F5344CB8AC3E}">
        <p14:creationId xmlns:p14="http://schemas.microsoft.com/office/powerpoint/2010/main" val="274700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AED83-4BCD-AA40-F00C-F526ADF23867}"/>
              </a:ext>
            </a:extLst>
          </p:cNvPr>
          <p:cNvSpPr>
            <a:spLocks noGrp="1"/>
          </p:cNvSpPr>
          <p:nvPr>
            <p:ph type="dt" sz="half" idx="10"/>
          </p:nvPr>
        </p:nvSpPr>
        <p:spPr/>
        <p:txBody>
          <a:bodyPr/>
          <a:lstStyle/>
          <a:p>
            <a:fld id="{B629FC5C-AAD8-4ED0-BB5C-3A640CE1CA4E}" type="datetimeFigureOut">
              <a:rPr lang="en-US" smtClean="0"/>
              <a:t>11/6/2022</a:t>
            </a:fld>
            <a:endParaRPr lang="en-US" dirty="0"/>
          </a:p>
        </p:txBody>
      </p:sp>
      <p:sp>
        <p:nvSpPr>
          <p:cNvPr id="3" name="Footer Placeholder 2">
            <a:extLst>
              <a:ext uri="{FF2B5EF4-FFF2-40B4-BE49-F238E27FC236}">
                <a16:creationId xmlns:a16="http://schemas.microsoft.com/office/drawing/2014/main" id="{C5E6D879-F7C2-209E-D591-617B2D22153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81394CA-875A-44B2-438D-88986249085E}"/>
              </a:ext>
            </a:extLst>
          </p:cNvPr>
          <p:cNvSpPr>
            <a:spLocks noGrp="1"/>
          </p:cNvSpPr>
          <p:nvPr>
            <p:ph type="sldNum" sz="quarter" idx="12"/>
          </p:nvPr>
        </p:nvSpPr>
        <p:spPr/>
        <p:txBody>
          <a:bodyPr/>
          <a:lstStyle/>
          <a:p>
            <a:fld id="{4019F3B9-D3C5-4C4A-8CEC-E30E54F2711C}" type="slidenum">
              <a:rPr lang="en-US" smtClean="0"/>
              <a:t>‹#›</a:t>
            </a:fld>
            <a:endParaRPr lang="en-US" dirty="0"/>
          </a:p>
        </p:txBody>
      </p:sp>
    </p:spTree>
    <p:extLst>
      <p:ext uri="{BB962C8B-B14F-4D97-AF65-F5344CB8AC3E}">
        <p14:creationId xmlns:p14="http://schemas.microsoft.com/office/powerpoint/2010/main" val="14022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EF55-C872-5705-636A-2E780F3EC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F87F50-D379-6903-4FDD-ABB170301B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85B3FF-D21A-DA2D-C23E-BD566D4D9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1DC42A-3540-BED1-7440-FC8D7BF31F39}"/>
              </a:ext>
            </a:extLst>
          </p:cNvPr>
          <p:cNvSpPr>
            <a:spLocks noGrp="1"/>
          </p:cNvSpPr>
          <p:nvPr>
            <p:ph type="dt" sz="half" idx="10"/>
          </p:nvPr>
        </p:nvSpPr>
        <p:spPr/>
        <p:txBody>
          <a:bodyPr/>
          <a:lstStyle/>
          <a:p>
            <a:fld id="{B629FC5C-AAD8-4ED0-BB5C-3A640CE1CA4E}" type="datetimeFigureOut">
              <a:rPr lang="en-US" smtClean="0"/>
              <a:t>11/6/2022</a:t>
            </a:fld>
            <a:endParaRPr lang="en-US" dirty="0"/>
          </a:p>
        </p:txBody>
      </p:sp>
      <p:sp>
        <p:nvSpPr>
          <p:cNvPr id="6" name="Footer Placeholder 5">
            <a:extLst>
              <a:ext uri="{FF2B5EF4-FFF2-40B4-BE49-F238E27FC236}">
                <a16:creationId xmlns:a16="http://schemas.microsoft.com/office/drawing/2014/main" id="{D05FD1C2-BA2F-4D84-14D1-5FD69396BE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A65616-DB8D-FCBB-C86C-1FB35E9ACCB7}"/>
              </a:ext>
            </a:extLst>
          </p:cNvPr>
          <p:cNvSpPr>
            <a:spLocks noGrp="1"/>
          </p:cNvSpPr>
          <p:nvPr>
            <p:ph type="sldNum" sz="quarter" idx="12"/>
          </p:nvPr>
        </p:nvSpPr>
        <p:spPr/>
        <p:txBody>
          <a:bodyPr/>
          <a:lstStyle/>
          <a:p>
            <a:fld id="{4019F3B9-D3C5-4C4A-8CEC-E30E54F2711C}" type="slidenum">
              <a:rPr lang="en-US" smtClean="0"/>
              <a:t>‹#›</a:t>
            </a:fld>
            <a:endParaRPr lang="en-US" dirty="0"/>
          </a:p>
        </p:txBody>
      </p:sp>
    </p:spTree>
    <p:extLst>
      <p:ext uri="{BB962C8B-B14F-4D97-AF65-F5344CB8AC3E}">
        <p14:creationId xmlns:p14="http://schemas.microsoft.com/office/powerpoint/2010/main" val="262784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DC21-7135-F858-CA6A-CFBB767C0A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CB29B0-2FB5-65D7-C412-C4053FC187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F801F47-45E9-9945-A3BF-B39C6B30F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B1F0EC-8E01-321F-88F3-543E9CAEC919}"/>
              </a:ext>
            </a:extLst>
          </p:cNvPr>
          <p:cNvSpPr>
            <a:spLocks noGrp="1"/>
          </p:cNvSpPr>
          <p:nvPr>
            <p:ph type="dt" sz="half" idx="10"/>
          </p:nvPr>
        </p:nvSpPr>
        <p:spPr/>
        <p:txBody>
          <a:bodyPr/>
          <a:lstStyle/>
          <a:p>
            <a:fld id="{B629FC5C-AAD8-4ED0-BB5C-3A640CE1CA4E}" type="datetimeFigureOut">
              <a:rPr lang="en-US" smtClean="0"/>
              <a:t>11/6/2022</a:t>
            </a:fld>
            <a:endParaRPr lang="en-US" dirty="0"/>
          </a:p>
        </p:txBody>
      </p:sp>
      <p:sp>
        <p:nvSpPr>
          <p:cNvPr id="6" name="Footer Placeholder 5">
            <a:extLst>
              <a:ext uri="{FF2B5EF4-FFF2-40B4-BE49-F238E27FC236}">
                <a16:creationId xmlns:a16="http://schemas.microsoft.com/office/drawing/2014/main" id="{D56EC309-EA0D-5296-97F8-1DF20B0C47C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652F340-E464-C46A-99B0-C5C883AA5EAD}"/>
              </a:ext>
            </a:extLst>
          </p:cNvPr>
          <p:cNvSpPr>
            <a:spLocks noGrp="1"/>
          </p:cNvSpPr>
          <p:nvPr>
            <p:ph type="sldNum" sz="quarter" idx="12"/>
          </p:nvPr>
        </p:nvSpPr>
        <p:spPr/>
        <p:txBody>
          <a:bodyPr/>
          <a:lstStyle/>
          <a:p>
            <a:fld id="{4019F3B9-D3C5-4C4A-8CEC-E30E54F2711C}" type="slidenum">
              <a:rPr lang="en-US" smtClean="0"/>
              <a:t>‹#›</a:t>
            </a:fld>
            <a:endParaRPr lang="en-US" dirty="0"/>
          </a:p>
        </p:txBody>
      </p:sp>
    </p:spTree>
    <p:extLst>
      <p:ext uri="{BB962C8B-B14F-4D97-AF65-F5344CB8AC3E}">
        <p14:creationId xmlns:p14="http://schemas.microsoft.com/office/powerpoint/2010/main" val="2322702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CD83F0-DBE0-A069-1C73-243BAE0379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C3E1B1-9446-75F4-4191-C3090043BB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CED8A-7E92-E15A-C1FD-FCC775875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29FC5C-AAD8-4ED0-BB5C-3A640CE1CA4E}" type="datetimeFigureOut">
              <a:rPr lang="en-US" smtClean="0"/>
              <a:t>11/6/2022</a:t>
            </a:fld>
            <a:endParaRPr lang="en-US" dirty="0"/>
          </a:p>
        </p:txBody>
      </p:sp>
      <p:sp>
        <p:nvSpPr>
          <p:cNvPr id="5" name="Footer Placeholder 4">
            <a:extLst>
              <a:ext uri="{FF2B5EF4-FFF2-40B4-BE49-F238E27FC236}">
                <a16:creationId xmlns:a16="http://schemas.microsoft.com/office/drawing/2014/main" id="{DFA42E64-A4DC-3341-7800-245AE899ED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2CF6C88-8448-D69E-266A-484AB3FB50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9F3B9-D3C5-4C4A-8CEC-E30E54F2711C}" type="slidenum">
              <a:rPr lang="en-US" smtClean="0"/>
              <a:t>‹#›</a:t>
            </a:fld>
            <a:endParaRPr lang="en-US" dirty="0"/>
          </a:p>
        </p:txBody>
      </p:sp>
    </p:spTree>
    <p:extLst>
      <p:ext uri="{BB962C8B-B14F-4D97-AF65-F5344CB8AC3E}">
        <p14:creationId xmlns:p14="http://schemas.microsoft.com/office/powerpoint/2010/main" val="3010133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5878E-B938-FCF7-D27D-C6D3A80A1748}"/>
              </a:ext>
            </a:extLst>
          </p:cNvPr>
          <p:cNvSpPr>
            <a:spLocks noGrp="1"/>
          </p:cNvSpPr>
          <p:nvPr>
            <p:ph type="ctrTitle"/>
          </p:nvPr>
        </p:nvSpPr>
        <p:spPr>
          <a:solidFill>
            <a:srgbClr val="FF00FF"/>
          </a:solidFill>
        </p:spPr>
        <p:txBody>
          <a:bodyPr/>
          <a:lstStyle/>
          <a:p>
            <a:r>
              <a:rPr lang="en-US" dirty="0"/>
              <a:t>Limits an derivatives</a:t>
            </a:r>
          </a:p>
        </p:txBody>
      </p:sp>
      <p:sp>
        <p:nvSpPr>
          <p:cNvPr id="3" name="Subtitle 2">
            <a:extLst>
              <a:ext uri="{FF2B5EF4-FFF2-40B4-BE49-F238E27FC236}">
                <a16:creationId xmlns:a16="http://schemas.microsoft.com/office/drawing/2014/main" id="{D67CC02A-5F5C-9D87-E09A-9EC641701B91}"/>
              </a:ext>
            </a:extLst>
          </p:cNvPr>
          <p:cNvSpPr>
            <a:spLocks noGrp="1"/>
          </p:cNvSpPr>
          <p:nvPr>
            <p:ph type="subTitle" idx="1"/>
          </p:nvPr>
        </p:nvSpPr>
        <p:spPr/>
        <p:txBody>
          <a:bodyPr>
            <a:normAutofit/>
          </a:bodyPr>
          <a:lstStyle/>
          <a:p>
            <a:pPr marL="0" indent="0" algn="ctr" rtl="0" eaLnBrk="1" latinLnBrk="0" hangingPunct="1">
              <a:lnSpc>
                <a:spcPct val="90000"/>
              </a:lnSpc>
              <a:spcBef>
                <a:spcPts val="1000"/>
              </a:spcBef>
              <a:spcAft>
                <a:spcPts val="0"/>
              </a:spcAft>
            </a:pPr>
            <a:r>
              <a:rPr lang="en-US" kern="1200" dirty="0">
                <a:solidFill>
                  <a:srgbClr val="000000"/>
                </a:solidFill>
                <a:effectLst/>
                <a:latin typeface="Calibri" panose="020F0502020204030204" pitchFamily="34" charset="0"/>
                <a:ea typeface="+mn-ea"/>
                <a:cs typeface="+mn-cs"/>
              </a:rPr>
              <a:t>Shreyas M</a:t>
            </a:r>
            <a:endParaRPr lang="en-IN" dirty="0">
              <a:effectLst/>
            </a:endParaRPr>
          </a:p>
          <a:p>
            <a:pPr marL="0" indent="0" algn="ctr" rtl="0" eaLnBrk="1" latinLnBrk="0" hangingPunct="1">
              <a:lnSpc>
                <a:spcPct val="90000"/>
              </a:lnSpc>
              <a:spcBef>
                <a:spcPts val="1000"/>
              </a:spcBef>
              <a:spcAft>
                <a:spcPts val="0"/>
              </a:spcAft>
              <a:tabLst>
                <a:tab pos="2240026" algn="l"/>
              </a:tabLst>
            </a:pPr>
            <a:r>
              <a:rPr lang="en-IN" kern="1200" dirty="0">
                <a:solidFill>
                  <a:srgbClr val="000000"/>
                </a:solidFill>
                <a:effectLst/>
                <a:latin typeface="Calibri" panose="020F0502020204030204" pitchFamily="34" charset="0"/>
                <a:ea typeface="+mn-ea"/>
                <a:cs typeface="+mn-cs"/>
              </a:rPr>
              <a:t>B.Tech in ECE PES University Bangalore</a:t>
            </a:r>
            <a:endParaRPr lang="en-IN" dirty="0">
              <a:effectLst/>
            </a:endParaRPr>
          </a:p>
        </p:txBody>
      </p:sp>
    </p:spTree>
    <p:extLst>
      <p:ext uri="{BB962C8B-B14F-4D97-AF65-F5344CB8AC3E}">
        <p14:creationId xmlns:p14="http://schemas.microsoft.com/office/powerpoint/2010/main" val="1836611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DAD7-61A3-6DB1-D430-F95C906C6E94}"/>
              </a:ext>
            </a:extLst>
          </p:cNvPr>
          <p:cNvSpPr>
            <a:spLocks noGrp="1"/>
          </p:cNvSpPr>
          <p:nvPr>
            <p:ph type="title"/>
          </p:nvPr>
        </p:nvSpPr>
        <p:spPr>
          <a:xfrm>
            <a:off x="838200" y="170815"/>
            <a:ext cx="10515600" cy="1325563"/>
          </a:xfrm>
          <a:solidFill>
            <a:srgbClr val="FF00FF"/>
          </a:solidFill>
        </p:spPr>
        <p:txBody>
          <a:bodyPr/>
          <a:lstStyle/>
          <a:p>
            <a:r>
              <a:rPr lang="en-US" dirty="0"/>
              <a:t>7 First derivative principle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DFFCA2-F4EE-8B21-5737-29C5616B1AFC}"/>
                  </a:ext>
                </a:extLst>
              </p:cNvPr>
              <p:cNvSpPr>
                <a:spLocks noGrp="1"/>
              </p:cNvSpPr>
              <p:nvPr>
                <p:ph idx="1"/>
              </p:nvPr>
            </p:nvSpPr>
            <p:spPr>
              <a:xfrm>
                <a:off x="838200" y="1496378"/>
                <a:ext cx="10515600" cy="4996497"/>
              </a:xfrm>
            </p:spPr>
            <p:txBody>
              <a:bodyPr>
                <a:normAutofit/>
              </a:bodyPr>
              <a:lstStyle/>
              <a:p>
                <a:r>
                  <a:rPr lang="en-US" dirty="0"/>
                  <a:t>Let us assume we have a function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US" dirty="0"/>
                  <a:t>. We can find the slope of a the function at any point by considering infinitesimally small interval as the neighborhood of the point by the equation</a:t>
                </a:r>
              </a:p>
              <a:p>
                <a:pPr marL="0" indent="0">
                  <a:buNone/>
                </a:pPr>
                <a14:m>
                  <m:oMath xmlns:m="http://schemas.openxmlformats.org/officeDocument/2006/math">
                    <m:borderBox>
                      <m:borderBoxPr>
                        <m:ctrlPr>
                          <a:rPr lang="en-US" i="1" smtClean="0">
                            <a:latin typeface="Cambria Math" panose="02040503050406030204" pitchFamily="18" charset="0"/>
                          </a:rPr>
                        </m:ctrlPr>
                      </m:borderBoxPr>
                      <m:e>
                        <m:r>
                          <m:rPr>
                            <m:nor/>
                          </m:rPr>
                          <a:rPr lang="en-IN" i="1" dirty="0">
                            <a:latin typeface="Cambria Math" panose="02040503050406030204" pitchFamily="18" charset="0"/>
                          </a:rPr>
                          <m:t> </m:t>
                        </m:r>
                        <m:r>
                          <a:rPr lang="en-IN" i="1">
                            <a:latin typeface="Cambria Math" panose="02040503050406030204" pitchFamily="18" charset="0"/>
                          </a:rPr>
                          <m:t>𝑚</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𝑎</m:t>
                                </m:r>
                              </m:e>
                            </m:d>
                          </m:num>
                          <m:den>
                            <m:r>
                              <a:rPr lang="en-IN" i="1">
                                <a:latin typeface="Cambria Math" panose="02040503050406030204" pitchFamily="18" charset="0"/>
                              </a:rPr>
                              <m:t>𝑏</m:t>
                            </m:r>
                            <m:r>
                              <a:rPr lang="en-IN" i="1">
                                <a:latin typeface="Cambria Math" panose="02040503050406030204" pitchFamily="18" charset="0"/>
                              </a:rPr>
                              <m:t>−</m:t>
                            </m:r>
                            <m:r>
                              <a:rPr lang="en-IN" i="1">
                                <a:latin typeface="Cambria Math" panose="02040503050406030204" pitchFamily="18" charset="0"/>
                              </a:rPr>
                              <m:t>𝑎</m:t>
                            </m:r>
                          </m:den>
                        </m:f>
                        <m:r>
                          <m:rPr>
                            <m:nor/>
                          </m:rPr>
                          <a:rPr lang="en-US" dirty="0"/>
                          <m:t> </m:t>
                        </m:r>
                      </m:e>
                    </m:borderBox>
                    <m:r>
                      <a:rPr lang="en-IN" b="0" i="1" smtClean="0">
                        <a:latin typeface="Cambria Math" panose="02040503050406030204" pitchFamily="18" charset="0"/>
                      </a:rPr>
                      <m:t> </m:t>
                    </m:r>
                    <m:r>
                      <a:rPr lang="en-IN" b="0" i="1" smtClean="0">
                        <a:latin typeface="Cambria Math" panose="02040503050406030204" pitchFamily="18" charset="0"/>
                      </a:rPr>
                      <m:t>h𝑒𝑟𝑒</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e>
                    </m:d>
                    <m:r>
                      <a:rPr lang="en-IN" b="0" i="1" smtClean="0">
                        <a:latin typeface="Cambria Math" panose="02040503050406030204" pitchFamily="18" charset="0"/>
                      </a:rPr>
                      <m:t>≈0</m:t>
                    </m:r>
                  </m:oMath>
                </a14:m>
                <a:r>
                  <a:rPr lang="en-US" dirty="0"/>
                  <a:t> </a:t>
                </a:r>
              </a:p>
              <a:p>
                <a:pPr marL="0" indent="0">
                  <a:buNone/>
                </a:pPr>
                <a:r>
                  <a:rPr lang="en-US" dirty="0"/>
                  <a:t>Since we find the derivative of a curve at a particular point and not over an interval, derivative over a curve is always instantaneous.</a:t>
                </a:r>
              </a:p>
              <a:p>
                <a:pPr marL="0" indent="0">
                  <a:buNone/>
                </a:pPr>
                <a:r>
                  <a:rPr lang="en-US" dirty="0"/>
                  <a:t>This itself gives rise to the first derivative principle (FDP)</a:t>
                </a:r>
              </a:p>
              <a:p>
                <a:pPr marL="0" indent="0">
                  <a:buNone/>
                </a:pPr>
                <a14:m>
                  <m:oMath xmlns:m="http://schemas.openxmlformats.org/officeDocument/2006/math">
                    <m:borderBox>
                      <m:borderBoxPr>
                        <m:ctrlPr>
                          <a:rPr lang="en-US" i="1" smtClean="0">
                            <a:latin typeface="Cambria Math" panose="02040503050406030204" pitchFamily="18" charset="0"/>
                          </a:rPr>
                        </m:ctrlPr>
                      </m:borderBoxPr>
                      <m:e>
                        <m:sSup>
                          <m:sSupPr>
                            <m:ctrlPr>
                              <a:rPr lang="en-IN" i="1">
                                <a:latin typeface="Cambria Math" panose="02040503050406030204" pitchFamily="18" charset="0"/>
                              </a:rPr>
                            </m:ctrlPr>
                          </m:sSupPr>
                          <m:e>
                            <m:r>
                              <a:rPr lang="en-IN" i="1">
                                <a:latin typeface="Cambria Math" panose="02040503050406030204" pitchFamily="18" charset="0"/>
                              </a:rPr>
                              <m:t>𝑓</m:t>
                            </m:r>
                          </m:e>
                          <m:sup>
                            <m:r>
                              <a:rPr lang="en-IN" i="1">
                                <a:latin typeface="Cambria Math" panose="02040503050406030204" pitchFamily="18" charset="0"/>
                              </a:rPr>
                              <m:t>′</m:t>
                            </m:r>
                          </m:sup>
                        </m:sSup>
                        <m:d>
                          <m:dPr>
                            <m:ctrlPr>
                              <a:rPr lang="en-IN" i="1">
                                <a:latin typeface="Cambria Math" panose="02040503050406030204" pitchFamily="18" charset="0"/>
                              </a:rPr>
                            </m:ctrlPr>
                          </m:dPr>
                          <m:e>
                            <m:r>
                              <a:rPr lang="en-IN" i="1">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𝑓</m:t>
                        </m:r>
                        <m:r>
                          <a:rPr lang="en-IN" b="0" i="1" baseline="-25000"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𝑑𝑓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num>
                          <m:den>
                            <m:r>
                              <a:rPr lang="en-IN" b="0" i="1" smtClean="0">
                                <a:latin typeface="Cambria Math" panose="02040503050406030204" pitchFamily="18" charset="0"/>
                              </a:rPr>
                              <m:t>𝑑𝑥</m:t>
                            </m:r>
                          </m:den>
                        </m:f>
                        <m:r>
                          <a:rPr lang="en-IN" i="1">
                            <a:latin typeface="Cambria Math" panose="02040503050406030204" pitchFamily="18" charset="0"/>
                          </a:rPr>
                          <m:t>=</m:t>
                        </m:r>
                        <m:sPre>
                          <m:sPrePr>
                            <m:ctrlPr>
                              <a:rPr lang="en-IN" i="1">
                                <a:latin typeface="Cambria Math" panose="02040503050406030204" pitchFamily="18" charset="0"/>
                              </a:rPr>
                            </m:ctrlPr>
                          </m:sPrePr>
                          <m:sub>
                            <m:r>
                              <a:rPr lang="en-IN" i="1">
                                <a:latin typeface="Cambria Math" panose="02040503050406030204" pitchFamily="18" charset="0"/>
                              </a:rPr>
                              <m:t>h</m:t>
                            </m:r>
                            <m:r>
                              <a:rPr lang="en-IN" i="1">
                                <a:latin typeface="Cambria Math" panose="02040503050406030204" pitchFamily="18" charset="0"/>
                              </a:rPr>
                              <m:t>→0</m:t>
                            </m:r>
                          </m:sub>
                          <m:sup>
                            <m:r>
                              <a:rPr lang="en-IN" i="1">
                                <a:latin typeface="Cambria Math" panose="02040503050406030204" pitchFamily="18" charset="0"/>
                              </a:rPr>
                              <m:t>𝑙𝑖𝑚𝑖𝑡</m:t>
                            </m:r>
                          </m:sup>
                          <m:e>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h</m:t>
                                    </m:r>
                                  </m:e>
                                </m:d>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𝑥</m:t>
                                    </m:r>
                                  </m:e>
                                </m:d>
                              </m:num>
                              <m:den>
                                <m:r>
                                  <a:rPr lang="en-IN" i="1">
                                    <a:latin typeface="Cambria Math" panose="02040503050406030204" pitchFamily="18" charset="0"/>
                                  </a:rPr>
                                  <m:t>h</m:t>
                                </m:r>
                              </m:den>
                            </m:f>
                          </m:e>
                        </m:sPre>
                      </m:e>
                    </m:borderBox>
                  </m:oMath>
                </a14:m>
                <a:r>
                  <a:rPr lang="en-IN" i="1" dirty="0">
                    <a:latin typeface="Cambria Math" panose="02040503050406030204" pitchFamily="18" charset="0"/>
                  </a:rPr>
                  <a:t>  </a:t>
                </a:r>
              </a:p>
            </p:txBody>
          </p:sp>
        </mc:Choice>
        <mc:Fallback xmlns="">
          <p:sp>
            <p:nvSpPr>
              <p:cNvPr id="3" name="Content Placeholder 2">
                <a:extLst>
                  <a:ext uri="{FF2B5EF4-FFF2-40B4-BE49-F238E27FC236}">
                    <a16:creationId xmlns:a16="http://schemas.microsoft.com/office/drawing/2014/main" id="{D4DFFCA2-F4EE-8B21-5737-29C5616B1AFC}"/>
                  </a:ext>
                </a:extLst>
              </p:cNvPr>
              <p:cNvSpPr>
                <a:spLocks noGrp="1" noRot="1" noChangeAspect="1" noMove="1" noResize="1" noEditPoints="1" noAdjustHandles="1" noChangeArrowheads="1" noChangeShapeType="1" noTextEdit="1"/>
              </p:cNvSpPr>
              <p:nvPr>
                <p:ph idx="1"/>
              </p:nvPr>
            </p:nvSpPr>
            <p:spPr>
              <a:xfrm>
                <a:off x="838200" y="1496378"/>
                <a:ext cx="10515600" cy="4996497"/>
              </a:xfrm>
              <a:blipFill>
                <a:blip r:embed="rId2"/>
                <a:stretch>
                  <a:fillRect l="-1217" t="-1951"/>
                </a:stretch>
              </a:blipFill>
            </p:spPr>
            <p:txBody>
              <a:bodyPr/>
              <a:lstStyle/>
              <a:p>
                <a:r>
                  <a:rPr lang="en-US">
                    <a:noFill/>
                  </a:rPr>
                  <a:t> </a:t>
                </a:r>
              </a:p>
            </p:txBody>
          </p:sp>
        </mc:Fallback>
      </mc:AlternateContent>
    </p:spTree>
    <p:extLst>
      <p:ext uri="{BB962C8B-B14F-4D97-AF65-F5344CB8AC3E}">
        <p14:creationId xmlns:p14="http://schemas.microsoft.com/office/powerpoint/2010/main" val="2964509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C89C4-36CC-7EC1-B64F-CCF29C389188}"/>
              </a:ext>
            </a:extLst>
          </p:cNvPr>
          <p:cNvSpPr>
            <a:spLocks noGrp="1"/>
          </p:cNvSpPr>
          <p:nvPr>
            <p:ph type="title"/>
          </p:nvPr>
        </p:nvSpPr>
        <p:spPr>
          <a:xfrm>
            <a:off x="838200" y="182245"/>
            <a:ext cx="10515600" cy="1325563"/>
          </a:xfrm>
          <a:solidFill>
            <a:srgbClr val="FF00FF"/>
          </a:solidFill>
        </p:spPr>
        <p:txBody>
          <a:bodyPr/>
          <a:lstStyle/>
          <a:p>
            <a:r>
              <a:rPr lang="en-US" dirty="0"/>
              <a:t>8 Derivatives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3C3B9E-020B-10E6-C4C9-AAFF48AADF15}"/>
                  </a:ext>
                </a:extLst>
              </p:cNvPr>
              <p:cNvSpPr>
                <a:spLocks noGrp="1"/>
              </p:cNvSpPr>
              <p:nvPr>
                <p:ph idx="1"/>
              </p:nvPr>
            </p:nvSpPr>
            <p:spPr>
              <a:xfrm>
                <a:off x="838200" y="1507808"/>
                <a:ext cx="10515600" cy="5167947"/>
              </a:xfrm>
            </p:spPr>
            <p:txBody>
              <a:bodyPr>
                <a:normAutofit/>
              </a:bodyPr>
              <a:lstStyle/>
              <a:p>
                <a:r>
                  <a:rPr lang="en-US" dirty="0"/>
                  <a:t>Properties:</a:t>
                </a:r>
              </a:p>
              <a:p>
                <a:pPr lvl="1">
                  <a:buFont typeface="Wingdings" panose="05000000000000000000" pitchFamily="2" charset="2"/>
                  <a:buChar char="§"/>
                </a:pPr>
                <a:r>
                  <a:rPr lang="en-US" sz="2800" dirty="0"/>
                  <a:t>Additive : </a:t>
                </a:r>
                <a14:m>
                  <m:oMath xmlns:m="http://schemas.openxmlformats.org/officeDocument/2006/math">
                    <m:sSup>
                      <m:sSupPr>
                        <m:ctrlPr>
                          <a:rPr lang="en-IN" sz="2800" b="0" i="1" smtClean="0">
                            <a:latin typeface="Cambria Math" panose="02040503050406030204" pitchFamily="18" charset="0"/>
                          </a:rPr>
                        </m:ctrlPr>
                      </m:sSupPr>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𝑢</m:t>
                            </m:r>
                            <m:r>
                              <a:rPr lang="en-IN" sz="2800" b="0" i="1" smtClean="0">
                                <a:latin typeface="Cambria Math" panose="02040503050406030204" pitchFamily="18" charset="0"/>
                              </a:rPr>
                              <m:t>±</m:t>
                            </m:r>
                            <m:r>
                              <a:rPr lang="en-IN" sz="2800" b="0" i="1" smtClean="0">
                                <a:latin typeface="Cambria Math" panose="02040503050406030204" pitchFamily="18" charset="0"/>
                              </a:rPr>
                              <m:t>𝑣</m:t>
                            </m:r>
                          </m:e>
                        </m:d>
                      </m:e>
                      <m:sup>
                        <m:r>
                          <a:rPr lang="en-IN" sz="2800" b="0" i="1" smtClean="0">
                            <a:latin typeface="Cambria Math" panose="02040503050406030204" pitchFamily="18" charset="0"/>
                          </a:rPr>
                          <m:t>′</m:t>
                        </m:r>
                      </m:sup>
                    </m:sSup>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𝑢</m:t>
                        </m:r>
                      </m:e>
                      <m:sup>
                        <m:r>
                          <a:rPr lang="en-IN" sz="2800" b="0" i="1" smtClean="0">
                            <a:latin typeface="Cambria Math" panose="02040503050406030204" pitchFamily="18" charset="0"/>
                          </a:rPr>
                          <m:t>′</m:t>
                        </m:r>
                      </m:sup>
                    </m:sSup>
                    <m:r>
                      <a:rPr lang="en-IN" sz="2800" b="0" i="1" smtClean="0">
                        <a:latin typeface="Cambria Math" panose="02040503050406030204" pitchFamily="18" charset="0"/>
                      </a:rPr>
                      <m:t>±</m:t>
                    </m:r>
                    <m:r>
                      <a:rPr lang="en-IN" sz="2800" b="0" i="1" smtClean="0">
                        <a:latin typeface="Cambria Math" panose="02040503050406030204" pitchFamily="18" charset="0"/>
                      </a:rPr>
                      <m:t>𝑣</m:t>
                    </m:r>
                    <m:r>
                      <a:rPr lang="en-IN" sz="2800" b="0" i="1" smtClean="0">
                        <a:latin typeface="Cambria Math" panose="02040503050406030204" pitchFamily="18" charset="0"/>
                      </a:rPr>
                      <m:t>′</m:t>
                    </m:r>
                  </m:oMath>
                </a14:m>
                <a:endParaRPr lang="en-US" sz="2800" dirty="0"/>
              </a:p>
              <a:p>
                <a:pPr lvl="1">
                  <a:buFont typeface="Wingdings" panose="05000000000000000000" pitchFamily="2" charset="2"/>
                  <a:buChar char="§"/>
                </a:pPr>
                <a:r>
                  <a:rPr lang="en-US" sz="2800" dirty="0"/>
                  <a:t>Product rule : </a:t>
                </a:r>
                <a14:m>
                  <m:oMath xmlns:m="http://schemas.openxmlformats.org/officeDocument/2006/math">
                    <m:sSup>
                      <m:sSupPr>
                        <m:ctrlPr>
                          <a:rPr lang="en-IN" sz="2800" b="0" i="1" smtClean="0">
                            <a:latin typeface="Cambria Math" panose="02040503050406030204" pitchFamily="18" charset="0"/>
                          </a:rPr>
                        </m:ctrlPr>
                      </m:sSupPr>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𝑢𝑣</m:t>
                            </m:r>
                          </m:e>
                        </m:d>
                      </m:e>
                      <m:sup>
                        <m:r>
                          <a:rPr lang="en-IN" sz="2800" b="0" i="1" smtClean="0">
                            <a:latin typeface="Cambria Math" panose="02040503050406030204" pitchFamily="18" charset="0"/>
                          </a:rPr>
                          <m:t>′</m:t>
                        </m:r>
                      </m:sup>
                    </m:sSup>
                    <m:r>
                      <a:rPr lang="en-IN" sz="2800" b="0" i="1" smtClean="0">
                        <a:latin typeface="Cambria Math" panose="02040503050406030204" pitchFamily="18" charset="0"/>
                      </a:rPr>
                      <m:t>=</m:t>
                    </m:r>
                    <m:r>
                      <a:rPr lang="en-IN" sz="2800" b="0" i="1" smtClean="0">
                        <a:latin typeface="Cambria Math" panose="02040503050406030204" pitchFamily="18" charset="0"/>
                      </a:rPr>
                      <m:t>𝑢</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𝑣</m:t>
                        </m:r>
                      </m:e>
                      <m:sup>
                        <m:r>
                          <a:rPr lang="en-IN" sz="2800" b="0" i="1" smtClean="0">
                            <a:latin typeface="Cambria Math" panose="02040503050406030204" pitchFamily="18" charset="0"/>
                          </a:rPr>
                          <m:t>′</m:t>
                        </m:r>
                      </m:sup>
                    </m:sSup>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𝑢</m:t>
                        </m:r>
                      </m:e>
                      <m:sup>
                        <m:r>
                          <a:rPr lang="en-IN" sz="2800" b="0" i="1" smtClean="0">
                            <a:latin typeface="Cambria Math" panose="02040503050406030204" pitchFamily="18" charset="0"/>
                          </a:rPr>
                          <m:t>′</m:t>
                        </m:r>
                      </m:sup>
                    </m:sSup>
                    <m:r>
                      <a:rPr lang="en-IN" sz="2800" b="0" i="1" smtClean="0">
                        <a:latin typeface="Cambria Math" panose="02040503050406030204" pitchFamily="18" charset="0"/>
                      </a:rPr>
                      <m:t>𝑣</m:t>
                    </m:r>
                  </m:oMath>
                </a14:m>
                <a:endParaRPr lang="en-US" sz="2800" dirty="0"/>
              </a:p>
              <a:p>
                <a:pPr lvl="1">
                  <a:buFont typeface="Wingdings" panose="05000000000000000000" pitchFamily="2" charset="2"/>
                  <a:buChar char="§"/>
                </a:pPr>
                <a:r>
                  <a:rPr lang="en-US" sz="2800" dirty="0"/>
                  <a:t>Quotient rule : </a:t>
                </a:r>
                <a14:m>
                  <m:oMath xmlns:m="http://schemas.openxmlformats.org/officeDocument/2006/math">
                    <m:sSup>
                      <m:sSupPr>
                        <m:ctrlPr>
                          <a:rPr lang="en-IN" sz="2800" b="0" i="1" smtClean="0">
                            <a:latin typeface="Cambria Math" panose="02040503050406030204" pitchFamily="18" charset="0"/>
                          </a:rPr>
                        </m:ctrlPr>
                      </m:sSupPr>
                      <m:e>
                        <m:d>
                          <m:dPr>
                            <m:ctrlPr>
                              <a:rPr lang="en-IN" sz="2800" b="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𝑢</m:t>
                                </m:r>
                              </m:num>
                              <m:den>
                                <m:r>
                                  <a:rPr lang="en-IN" sz="2800" b="0" i="1" smtClean="0">
                                    <a:latin typeface="Cambria Math" panose="02040503050406030204" pitchFamily="18" charset="0"/>
                                  </a:rPr>
                                  <m:t>𝑣</m:t>
                                </m:r>
                              </m:den>
                            </m:f>
                          </m:e>
                        </m:d>
                      </m:e>
                      <m:sup>
                        <m:r>
                          <a:rPr lang="en-IN" sz="2800" b="0" i="1" smtClean="0">
                            <a:latin typeface="Cambria Math" panose="02040503050406030204" pitchFamily="18" charset="0"/>
                          </a:rPr>
                          <m:t>′</m:t>
                        </m:r>
                      </m:sup>
                    </m:sSup>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𝑢</m:t>
                            </m:r>
                          </m:e>
                          <m:sup>
                            <m:r>
                              <a:rPr lang="en-IN" sz="2800" b="0" i="1" smtClean="0">
                                <a:latin typeface="Cambria Math" panose="02040503050406030204" pitchFamily="18" charset="0"/>
                              </a:rPr>
                              <m:t>′</m:t>
                            </m:r>
                          </m:sup>
                        </m:sSup>
                        <m:r>
                          <a:rPr lang="en-IN" sz="2800" b="0" i="1" smtClean="0">
                            <a:latin typeface="Cambria Math" panose="02040503050406030204" pitchFamily="18" charset="0"/>
                          </a:rPr>
                          <m:t>𝑣</m:t>
                        </m:r>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𝑣</m:t>
                            </m:r>
                          </m:e>
                          <m:sup>
                            <m:r>
                              <a:rPr lang="en-IN" sz="2800" b="0" i="1" smtClean="0">
                                <a:latin typeface="Cambria Math" panose="02040503050406030204" pitchFamily="18" charset="0"/>
                              </a:rPr>
                              <m:t>′</m:t>
                            </m:r>
                          </m:sup>
                        </m:sSup>
                        <m:r>
                          <a:rPr lang="en-IN" sz="2800" b="0" i="1" smtClean="0">
                            <a:latin typeface="Cambria Math" panose="02040503050406030204" pitchFamily="18" charset="0"/>
                          </a:rPr>
                          <m:t>𝑢</m:t>
                        </m:r>
                      </m:num>
                      <m:den>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𝑣</m:t>
                            </m:r>
                          </m:e>
                          <m:sup>
                            <m:r>
                              <a:rPr lang="en-IN" sz="2800" b="0" i="1" smtClean="0">
                                <a:latin typeface="Cambria Math" panose="02040503050406030204" pitchFamily="18" charset="0"/>
                              </a:rPr>
                              <m:t>2</m:t>
                            </m:r>
                          </m:sup>
                        </m:sSup>
                      </m:den>
                    </m:f>
                  </m:oMath>
                </a14:m>
                <a:endParaRPr lang="en-US" sz="2800" dirty="0"/>
              </a:p>
              <a:p>
                <a:pPr lvl="1">
                  <a:buFont typeface="Wingdings" panose="05000000000000000000" pitchFamily="2" charset="2"/>
                  <a:buChar char="§"/>
                </a:pPr>
                <a:r>
                  <a:rPr lang="en-US" sz="2800" dirty="0"/>
                  <a:t>Chain rule :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𝑑</m:t>
                        </m:r>
                      </m:num>
                      <m:den>
                        <m:r>
                          <a:rPr lang="en-IN" sz="2800" b="0" i="1" smtClean="0">
                            <a:latin typeface="Cambria Math" panose="02040503050406030204" pitchFamily="18" charset="0"/>
                          </a:rPr>
                          <m:t>𝑑𝑥</m:t>
                        </m:r>
                      </m:den>
                    </m:f>
                    <m:r>
                      <a:rPr lang="en-IN" sz="2800" b="0" i="1" smtClean="0">
                        <a:latin typeface="Cambria Math" panose="02040503050406030204" pitchFamily="18" charset="0"/>
                      </a:rPr>
                      <m:t>𝑓</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𝑔</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e>
                        </m:d>
                      </m:e>
                    </m:d>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𝑑</m:t>
                        </m:r>
                      </m:num>
                      <m:den>
                        <m:r>
                          <a:rPr lang="en-IN" sz="2800" b="0" i="1" smtClean="0">
                            <a:latin typeface="Cambria Math" panose="02040503050406030204" pitchFamily="18" charset="0"/>
                          </a:rPr>
                          <m:t>𝑑𝑔</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e>
                        </m:d>
                      </m:den>
                    </m:f>
                    <m:r>
                      <a:rPr lang="en-IN" sz="2800" b="0" i="1" smtClean="0">
                        <a:latin typeface="Cambria Math" panose="02040503050406030204" pitchFamily="18" charset="0"/>
                      </a:rPr>
                      <m:t>𝑓</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𝑔</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e>
                        </m:d>
                      </m:e>
                    </m:d>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𝑑</m:t>
                        </m:r>
                      </m:num>
                      <m:den>
                        <m:r>
                          <a:rPr lang="en-IN" sz="2800" b="0" i="1" smtClean="0">
                            <a:latin typeface="Cambria Math" panose="02040503050406030204" pitchFamily="18" charset="0"/>
                          </a:rPr>
                          <m:t>𝑑𝑥</m:t>
                        </m:r>
                      </m:den>
                    </m:f>
                    <m:r>
                      <a:rPr lang="en-IN" sz="2800" b="0" i="1" smtClean="0">
                        <a:latin typeface="Cambria Math" panose="02040503050406030204" pitchFamily="18" charset="0"/>
                      </a:rPr>
                      <m:t>𝑔</m:t>
                    </m:r>
                    <m:r>
                      <a:rPr lang="en-IN" sz="2800" b="0" i="1" smtClean="0">
                        <a:latin typeface="Cambria Math" panose="02040503050406030204" pitchFamily="18" charset="0"/>
                      </a:rPr>
                      <m:t>(</m:t>
                    </m:r>
                    <m:r>
                      <a:rPr lang="en-IN" sz="2800" b="0" i="1" smtClean="0">
                        <a:latin typeface="Cambria Math" panose="02040503050406030204" pitchFamily="18" charset="0"/>
                      </a:rPr>
                      <m:t>𝑥</m:t>
                    </m:r>
                    <m:r>
                      <a:rPr lang="en-IN" sz="2800" b="0" i="1" smtClean="0">
                        <a:latin typeface="Cambria Math" panose="02040503050406030204" pitchFamily="18" charset="0"/>
                      </a:rPr>
                      <m:t>)</m:t>
                    </m:r>
                  </m:oMath>
                </a14:m>
                <a:r>
                  <a:rPr lang="en-US" sz="2800" dirty="0"/>
                  <a:t> </a:t>
                </a:r>
              </a:p>
              <a:p>
                <a:pPr lvl="1">
                  <a:buFont typeface="Wingdings" panose="05000000000000000000" pitchFamily="2" charset="2"/>
                  <a:buChar char="§"/>
                </a:pPr>
                <a:r>
                  <a:rPr lang="en-US" sz="2800" dirty="0"/>
                  <a:t>Constant :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𝑑</m:t>
                        </m:r>
                      </m:num>
                      <m:den>
                        <m:r>
                          <a:rPr lang="en-IN" sz="2800" b="0" i="1" smtClean="0">
                            <a:latin typeface="Cambria Math" panose="02040503050406030204" pitchFamily="18" charset="0"/>
                          </a:rPr>
                          <m:t>𝑑𝑥</m:t>
                        </m:r>
                      </m:den>
                    </m:f>
                    <m:r>
                      <a:rPr lang="en-IN" sz="2800" b="0" i="1" smtClean="0">
                        <a:latin typeface="Cambria Math" panose="02040503050406030204" pitchFamily="18" charset="0"/>
                      </a:rPr>
                      <m:t>𝐶</m:t>
                    </m:r>
                    <m:r>
                      <a:rPr lang="en-IN" sz="2800" b="0" i="1" smtClean="0">
                        <a:latin typeface="Cambria Math" panose="02040503050406030204" pitchFamily="18" charset="0"/>
                      </a:rPr>
                      <m:t>=0 </m:t>
                    </m:r>
                    <m:r>
                      <a:rPr lang="en-IN" sz="2800" b="0" i="1" smtClean="0">
                        <a:latin typeface="Cambria Math" panose="02040503050406030204" pitchFamily="18" charset="0"/>
                      </a:rPr>
                      <m:t>𝑤h𝑒𝑟𝑒</m:t>
                    </m:r>
                    <m:r>
                      <a:rPr lang="en-IN" sz="2800" b="0" i="1" smtClean="0">
                        <a:latin typeface="Cambria Math" panose="02040503050406030204" pitchFamily="18" charset="0"/>
                      </a:rPr>
                      <m:t> </m:t>
                    </m:r>
                    <m:r>
                      <a:rPr lang="en-IN" sz="2800" b="0" i="1" smtClean="0">
                        <a:latin typeface="Cambria Math" panose="02040503050406030204" pitchFamily="18" charset="0"/>
                      </a:rPr>
                      <m:t>𝐶</m:t>
                    </m:r>
                    <m:r>
                      <a:rPr lang="en-IN" sz="2800" b="0" i="1" smtClean="0">
                        <a:latin typeface="Cambria Math" panose="02040503050406030204" pitchFamily="18" charset="0"/>
                      </a:rPr>
                      <m:t> </m:t>
                    </m:r>
                    <m:r>
                      <a:rPr lang="en-IN" sz="2800" b="0" i="1" smtClean="0">
                        <a:latin typeface="Cambria Math" panose="02040503050406030204" pitchFamily="18" charset="0"/>
                      </a:rPr>
                      <m:t>𝑖𝑠</m:t>
                    </m:r>
                    <m:r>
                      <a:rPr lang="en-IN" sz="2800" b="0" i="1" smtClean="0">
                        <a:latin typeface="Cambria Math" panose="02040503050406030204" pitchFamily="18" charset="0"/>
                      </a:rPr>
                      <m:t> </m:t>
                    </m:r>
                    <m:r>
                      <a:rPr lang="en-IN" sz="2800" b="0" i="1" smtClean="0">
                        <a:latin typeface="Cambria Math" panose="02040503050406030204" pitchFamily="18" charset="0"/>
                      </a:rPr>
                      <m:t>𝑎</m:t>
                    </m:r>
                    <m:r>
                      <a:rPr lang="en-IN" sz="2800" b="0" i="1" smtClean="0">
                        <a:latin typeface="Cambria Math" panose="02040503050406030204" pitchFamily="18" charset="0"/>
                      </a:rPr>
                      <m:t> </m:t>
                    </m:r>
                    <m:r>
                      <a:rPr lang="en-IN" sz="2800" b="0" i="1" smtClean="0">
                        <a:latin typeface="Cambria Math" panose="02040503050406030204" pitchFamily="18" charset="0"/>
                      </a:rPr>
                      <m:t>𝑐𝑜𝑛𝑠𝑡𝑎𝑛𝑡</m:t>
                    </m:r>
                  </m:oMath>
                </a14:m>
                <a:endParaRPr lang="en-US" sz="2800" dirty="0"/>
              </a:p>
              <a:p>
                <a:pPr lvl="1">
                  <a:buFont typeface="Wingdings" panose="05000000000000000000" pitchFamily="2" charset="2"/>
                  <a:buChar char="§"/>
                </a:pPr>
                <a:r>
                  <a:rPr lang="en-US" sz="2800" dirty="0"/>
                  <a:t>Scalar :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𝑑</m:t>
                        </m:r>
                      </m:num>
                      <m:den>
                        <m:r>
                          <a:rPr lang="en-IN" sz="2800" b="0" i="1" smtClean="0">
                            <a:latin typeface="Cambria Math" panose="02040503050406030204" pitchFamily="18" charset="0"/>
                          </a:rPr>
                          <m:t>𝑑𝑥</m:t>
                        </m:r>
                      </m:den>
                    </m:f>
                    <m:d>
                      <m:dPr>
                        <m:begChr m:val="["/>
                        <m:endChr m:val="]"/>
                        <m:ctrlPr>
                          <a:rPr lang="en-IN" sz="2800" b="0" i="1" smtClean="0">
                            <a:latin typeface="Cambria Math" panose="02040503050406030204" pitchFamily="18" charset="0"/>
                          </a:rPr>
                        </m:ctrlPr>
                      </m:dPr>
                      <m:e>
                        <m:r>
                          <a:rPr lang="en-IN" sz="2800" b="0" i="1" smtClean="0">
                            <a:latin typeface="Cambria Math" panose="02040503050406030204" pitchFamily="18" charset="0"/>
                          </a:rPr>
                          <m:t>𝑘</m:t>
                        </m:r>
                        <m:r>
                          <a:rPr lang="en-IN" sz="2800" b="0" i="1" smtClean="0">
                            <a:latin typeface="Cambria Math" panose="02040503050406030204" pitchFamily="18" charset="0"/>
                          </a:rPr>
                          <m:t>.</m:t>
                        </m:r>
                        <m:r>
                          <a:rPr lang="en-IN" sz="2800" b="0" i="1" smtClean="0">
                            <a:latin typeface="Cambria Math" panose="02040503050406030204" pitchFamily="18" charset="0"/>
                          </a:rPr>
                          <m:t>𝑓</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e>
                        </m:d>
                      </m:e>
                    </m:d>
                    <m:r>
                      <a:rPr lang="en-IN" sz="2800" b="0" i="1" smtClean="0">
                        <a:latin typeface="Cambria Math" panose="02040503050406030204" pitchFamily="18" charset="0"/>
                      </a:rPr>
                      <m:t>=</m:t>
                    </m:r>
                    <m:r>
                      <a:rPr lang="en-IN" sz="2800" b="0" i="1" smtClean="0">
                        <a:latin typeface="Cambria Math" panose="02040503050406030204" pitchFamily="18" charset="0"/>
                      </a:rPr>
                      <m:t>𝑘</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𝑑</m:t>
                        </m:r>
                      </m:num>
                      <m:den>
                        <m:r>
                          <a:rPr lang="en-IN" sz="2800" b="0" i="1" smtClean="0">
                            <a:latin typeface="Cambria Math" panose="02040503050406030204" pitchFamily="18" charset="0"/>
                          </a:rPr>
                          <m:t>𝑑𝑥</m:t>
                        </m:r>
                      </m:den>
                    </m:f>
                    <m:r>
                      <a:rPr lang="en-IN" sz="2800" b="0" i="1" smtClean="0">
                        <a:latin typeface="Cambria Math" panose="02040503050406030204" pitchFamily="18" charset="0"/>
                      </a:rPr>
                      <m:t>𝑓</m:t>
                    </m:r>
                    <m:r>
                      <a:rPr lang="en-IN" sz="2800" b="0" i="1" smtClean="0">
                        <a:latin typeface="Cambria Math" panose="02040503050406030204" pitchFamily="18" charset="0"/>
                      </a:rPr>
                      <m:t>(</m:t>
                    </m:r>
                    <m:r>
                      <a:rPr lang="en-IN" sz="2800" b="0" i="1" smtClean="0">
                        <a:latin typeface="Cambria Math" panose="02040503050406030204" pitchFamily="18" charset="0"/>
                      </a:rPr>
                      <m:t>𝑥</m:t>
                    </m:r>
                    <m:r>
                      <a:rPr lang="en-IN" sz="2800" b="0" i="1" smtClean="0">
                        <a:latin typeface="Cambria Math" panose="02040503050406030204" pitchFamily="18" charset="0"/>
                      </a:rPr>
                      <m:t>)</m:t>
                    </m:r>
                  </m:oMath>
                </a14:m>
                <a:endParaRPr lang="en-US" sz="2800" dirty="0"/>
              </a:p>
            </p:txBody>
          </p:sp>
        </mc:Choice>
        <mc:Fallback xmlns="">
          <p:sp>
            <p:nvSpPr>
              <p:cNvPr id="3" name="Content Placeholder 2">
                <a:extLst>
                  <a:ext uri="{FF2B5EF4-FFF2-40B4-BE49-F238E27FC236}">
                    <a16:creationId xmlns:a16="http://schemas.microsoft.com/office/drawing/2014/main" id="{AD3C3B9E-020B-10E6-C4C9-AAFF48AADF15}"/>
                  </a:ext>
                </a:extLst>
              </p:cNvPr>
              <p:cNvSpPr>
                <a:spLocks noGrp="1" noRot="1" noChangeAspect="1" noMove="1" noResize="1" noEditPoints="1" noAdjustHandles="1" noChangeArrowheads="1" noChangeShapeType="1" noTextEdit="1"/>
              </p:cNvSpPr>
              <p:nvPr>
                <p:ph idx="1"/>
              </p:nvPr>
            </p:nvSpPr>
            <p:spPr>
              <a:xfrm>
                <a:off x="838200" y="1507808"/>
                <a:ext cx="10515600" cy="5167947"/>
              </a:xfrm>
              <a:blipFill>
                <a:blip r:embed="rId2"/>
                <a:stretch>
                  <a:fillRect l="-1043" t="-1887"/>
                </a:stretch>
              </a:blipFill>
            </p:spPr>
            <p:txBody>
              <a:bodyPr/>
              <a:lstStyle/>
              <a:p>
                <a:r>
                  <a:rPr lang="en-US">
                    <a:noFill/>
                  </a:rPr>
                  <a:t> </a:t>
                </a:r>
              </a:p>
            </p:txBody>
          </p:sp>
        </mc:Fallback>
      </mc:AlternateContent>
    </p:spTree>
    <p:extLst>
      <p:ext uri="{BB962C8B-B14F-4D97-AF65-F5344CB8AC3E}">
        <p14:creationId xmlns:p14="http://schemas.microsoft.com/office/powerpoint/2010/main" val="1679161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D1795C-1AED-6F92-F57E-21241583CDE5}"/>
              </a:ext>
            </a:extLst>
          </p:cNvPr>
          <p:cNvSpPr>
            <a:spLocks noGrp="1"/>
          </p:cNvSpPr>
          <p:nvPr>
            <p:ph idx="1"/>
          </p:nvPr>
        </p:nvSpPr>
        <p:spPr>
          <a:xfrm>
            <a:off x="838200" y="422910"/>
            <a:ext cx="10515600" cy="6057900"/>
          </a:xfrm>
        </p:spPr>
        <p:txBody>
          <a:bodyPr/>
          <a:lstStyle/>
          <a:p>
            <a:r>
              <a:rPr lang="en-US" dirty="0"/>
              <a:t>Derivative of some elementary functions are given below </a:t>
            </a:r>
          </a:p>
        </p:txBody>
      </p:sp>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646306B7-6849-A487-F1AC-0E8244AB6241}"/>
                  </a:ext>
                </a:extLst>
              </p:cNvPr>
              <p:cNvGraphicFramePr>
                <a:graphicFrameLocks noGrp="1"/>
              </p:cNvGraphicFramePr>
              <p:nvPr>
                <p:extLst>
                  <p:ext uri="{D42A27DB-BD31-4B8C-83A1-F6EECF244321}">
                    <p14:modId xmlns:p14="http://schemas.microsoft.com/office/powerpoint/2010/main" val="4208018604"/>
                  </p:ext>
                </p:extLst>
              </p:nvPr>
            </p:nvGraphicFramePr>
            <p:xfrm>
              <a:off x="838200" y="1085426"/>
              <a:ext cx="10637519" cy="4601819"/>
            </p:xfrm>
            <a:graphic>
              <a:graphicData uri="http://schemas.openxmlformats.org/drawingml/2006/table">
                <a:tbl>
                  <a:tblPr firstRow="1" bandCol="1">
                    <a:tableStyleId>{7DF18680-E054-41AD-8BC1-D1AEF772440D}</a:tableStyleId>
                  </a:tblPr>
                  <a:tblGrid>
                    <a:gridCol w="2275232">
                      <a:extLst>
                        <a:ext uri="{9D8B030D-6E8A-4147-A177-3AD203B41FA5}">
                          <a16:colId xmlns:a16="http://schemas.microsoft.com/office/drawing/2014/main" val="3670968387"/>
                        </a:ext>
                      </a:extLst>
                    </a:gridCol>
                    <a:gridCol w="2054179">
                      <a:extLst>
                        <a:ext uri="{9D8B030D-6E8A-4147-A177-3AD203B41FA5}">
                          <a16:colId xmlns:a16="http://schemas.microsoft.com/office/drawing/2014/main" val="3242422598"/>
                        </a:ext>
                      </a:extLst>
                    </a:gridCol>
                    <a:gridCol w="2749688">
                      <a:extLst>
                        <a:ext uri="{9D8B030D-6E8A-4147-A177-3AD203B41FA5}">
                          <a16:colId xmlns:a16="http://schemas.microsoft.com/office/drawing/2014/main" val="3704524624"/>
                        </a:ext>
                      </a:extLst>
                    </a:gridCol>
                    <a:gridCol w="3558420">
                      <a:extLst>
                        <a:ext uri="{9D8B030D-6E8A-4147-A177-3AD203B41FA5}">
                          <a16:colId xmlns:a16="http://schemas.microsoft.com/office/drawing/2014/main" val="2790929900"/>
                        </a:ext>
                      </a:extLst>
                    </a:gridCol>
                  </a:tblGrid>
                  <a:tr h="729686">
                    <a:tc>
                      <a:txBody>
                        <a:bodyPr/>
                        <a:lstStyle/>
                        <a:p>
                          <a:pPr algn="ctr"/>
                          <a:r>
                            <a:rPr lang="en-US" sz="2800" dirty="0"/>
                            <a:t>f(x)</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f’(x)</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f(x)</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800" dirty="0"/>
                            <a:t>f’(x)</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401272"/>
                      </a:ext>
                    </a:extLst>
                  </a:tr>
                  <a:tr h="729686">
                    <a:tc>
                      <a:txBody>
                        <a:bodyPr/>
                        <a:lstStyle/>
                        <a:p>
                          <a:pPr algn="ctr"/>
                          <a14:m>
                            <m:oMathPara xmlns:m="http://schemas.openxmlformats.org/officeDocument/2006/math">
                              <m:oMathParaPr>
                                <m:jc m:val="centerGroup"/>
                              </m:oMathParaPr>
                              <m:oMath xmlns:m="http://schemas.openxmlformats.org/officeDocument/2006/math">
                                <m:sSup>
                                  <m:sSupPr>
                                    <m:ctrlPr>
                                      <a:rPr lang="en-IN" sz="2800" b="0" i="1" smtClean="0">
                                        <a:latin typeface="Cambria Math" panose="02040503050406030204" pitchFamily="18" charset="0"/>
                                      </a:rPr>
                                    </m:ctrlPr>
                                  </m:sSupPr>
                                  <m:e>
                                    <m:r>
                                      <a:rPr lang="en-IN" sz="2800" b="0" smtClean="0">
                                        <a:latin typeface="Cambria Math" panose="02040503050406030204" pitchFamily="18" charset="0"/>
                                      </a:rPr>
                                      <m:t>𝑥</m:t>
                                    </m:r>
                                  </m:e>
                                  <m:sup>
                                    <m:r>
                                      <a:rPr lang="en-IN" sz="2800" b="0" smtClean="0">
                                        <a:latin typeface="Cambria Math" panose="02040503050406030204" pitchFamily="18" charset="0"/>
                                      </a:rPr>
                                      <m:t>𝑛</m:t>
                                    </m:r>
                                  </m:sup>
                                </m:sSup>
                              </m:oMath>
                            </m:oMathPara>
                          </a14:m>
                          <a:endParaRPr lang="en-US" sz="2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IN" sz="2800" b="0" smtClean="0">
                                    <a:latin typeface="Cambria Math" panose="02040503050406030204" pitchFamily="18" charset="0"/>
                                  </a:rPr>
                                  <m:t>𝑛</m:t>
                                </m:r>
                                <m:sSup>
                                  <m:sSupPr>
                                    <m:ctrlPr>
                                      <a:rPr lang="en-IN" sz="2800" b="0" i="1" smtClean="0">
                                        <a:latin typeface="Cambria Math" panose="02040503050406030204" pitchFamily="18" charset="0"/>
                                      </a:rPr>
                                    </m:ctrlPr>
                                  </m:sSupPr>
                                  <m:e>
                                    <m:r>
                                      <a:rPr lang="en-IN" sz="2800" b="0" smtClean="0">
                                        <a:latin typeface="Cambria Math" panose="02040503050406030204" pitchFamily="18" charset="0"/>
                                      </a:rPr>
                                      <m:t>𝑥</m:t>
                                    </m:r>
                                  </m:e>
                                  <m:sup>
                                    <m:r>
                                      <a:rPr lang="en-IN" sz="2800" b="0" smtClean="0">
                                        <a:latin typeface="Cambria Math" panose="02040503050406030204" pitchFamily="18" charset="0"/>
                                      </a:rPr>
                                      <m:t>𝑛</m:t>
                                    </m:r>
                                    <m:r>
                                      <a:rPr lang="en-IN" sz="2800" b="0" smtClean="0">
                                        <a:latin typeface="Cambria Math" panose="02040503050406030204" pitchFamily="18" charset="0"/>
                                      </a:rPr>
                                      <m:t>−1</m:t>
                                    </m:r>
                                  </m:sup>
                                </m:sSup>
                              </m:oMath>
                            </m:oMathPara>
                          </a14:m>
                          <a:endParaRPr lang="en-US" sz="28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800" b="0" dirty="0"/>
                            <a:t>t</a:t>
                          </a:r>
                          <a14:m>
                            <m:oMath xmlns:m="http://schemas.openxmlformats.org/officeDocument/2006/math">
                              <m:r>
                                <a:rPr lang="en-IN" sz="2800" b="0" smtClean="0">
                                  <a:latin typeface="Cambria Math" panose="02040503050406030204" pitchFamily="18" charset="0"/>
                                </a:rPr>
                                <m:t>𝑎𝑛</m:t>
                              </m:r>
                              <m:r>
                                <a:rPr lang="en-IN" sz="2800" b="0" smtClean="0">
                                  <a:latin typeface="Cambria Math" panose="02040503050406030204" pitchFamily="18" charset="0"/>
                                </a:rPr>
                                <m:t>(</m:t>
                              </m:r>
                              <m:r>
                                <a:rPr lang="en-IN" sz="2800" b="0" smtClean="0">
                                  <a:latin typeface="Cambria Math" panose="02040503050406030204" pitchFamily="18" charset="0"/>
                                </a:rPr>
                                <m:t>𝑥</m:t>
                              </m:r>
                              <m:r>
                                <a:rPr lang="en-IN" sz="2800" b="0" smtClean="0">
                                  <a:latin typeface="Cambria Math" panose="02040503050406030204" pitchFamily="18" charset="0"/>
                                </a:rPr>
                                <m:t>)</m:t>
                              </m:r>
                            </m:oMath>
                          </a14:m>
                          <a:endParaRPr lang="en-US" sz="28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unc>
                                  <m:funcPr>
                                    <m:ctrlPr>
                                      <a:rPr lang="en-IN" sz="2800" b="0" i="1" smtClean="0">
                                        <a:latin typeface="Cambria Math" panose="02040503050406030204" pitchFamily="18" charset="0"/>
                                      </a:rPr>
                                    </m:ctrlPr>
                                  </m:funcPr>
                                  <m:fName>
                                    <m:sSup>
                                      <m:sSupPr>
                                        <m:ctrlPr>
                                          <a:rPr lang="en-IN" sz="2800" b="0" i="1" smtClean="0">
                                            <a:latin typeface="Cambria Math" panose="02040503050406030204" pitchFamily="18" charset="0"/>
                                          </a:rPr>
                                        </m:ctrlPr>
                                      </m:sSupPr>
                                      <m:e>
                                        <m:r>
                                          <m:rPr>
                                            <m:sty m:val="p"/>
                                          </m:rPr>
                                          <a:rPr lang="en-IN" sz="2800" b="0" smtClean="0">
                                            <a:latin typeface="Cambria Math" panose="02040503050406030204" pitchFamily="18" charset="0"/>
                                          </a:rPr>
                                          <m:t>sec</m:t>
                                        </m:r>
                                      </m:e>
                                      <m:sup>
                                        <m:r>
                                          <a:rPr lang="en-IN" sz="2800" b="0" smtClean="0">
                                            <a:latin typeface="Cambria Math" panose="02040503050406030204" pitchFamily="18" charset="0"/>
                                          </a:rPr>
                                          <m:t>2</m:t>
                                        </m:r>
                                      </m:sup>
                                    </m:sSup>
                                  </m:fName>
                                  <m:e>
                                    <m:r>
                                      <a:rPr lang="en-IN" sz="2800" b="0" smtClean="0">
                                        <a:latin typeface="Cambria Math" panose="02040503050406030204" pitchFamily="18" charset="0"/>
                                      </a:rPr>
                                      <m:t>(</m:t>
                                    </m:r>
                                    <m:r>
                                      <a:rPr lang="en-IN" sz="2800" b="0" smtClean="0">
                                        <a:latin typeface="Cambria Math" panose="02040503050406030204" pitchFamily="18" charset="0"/>
                                      </a:rPr>
                                      <m:t>𝑥</m:t>
                                    </m:r>
                                    <m:r>
                                      <a:rPr lang="en-IN" sz="2800" b="0" smtClean="0">
                                        <a:latin typeface="Cambria Math" panose="02040503050406030204" pitchFamily="18" charset="0"/>
                                      </a:rPr>
                                      <m:t>)</m:t>
                                    </m:r>
                                  </m:e>
                                </m:func>
                              </m:oMath>
                            </m:oMathPara>
                          </a14:m>
                          <a:endParaRPr lang="en-US" sz="2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7932373"/>
                      </a:ext>
                    </a:extLst>
                  </a:tr>
                  <a:tr h="729686">
                    <a:tc>
                      <a:txBody>
                        <a:bodyPr/>
                        <a:lstStyle/>
                        <a:p>
                          <a:pPr algn="ctr"/>
                          <a14:m>
                            <m:oMathPara xmlns:m="http://schemas.openxmlformats.org/officeDocument/2006/math">
                              <m:oMathParaPr>
                                <m:jc m:val="centerGroup"/>
                              </m:oMathParaPr>
                              <m:oMath xmlns:m="http://schemas.openxmlformats.org/officeDocument/2006/math">
                                <m:sSup>
                                  <m:sSupPr>
                                    <m:ctrlPr>
                                      <a:rPr lang="en-IN" sz="2800" b="0" i="1" smtClean="0">
                                        <a:latin typeface="Cambria Math" panose="02040503050406030204" pitchFamily="18" charset="0"/>
                                      </a:rPr>
                                    </m:ctrlPr>
                                  </m:sSupPr>
                                  <m:e>
                                    <m:r>
                                      <a:rPr lang="en-IN" sz="2800" b="0" smtClean="0">
                                        <a:latin typeface="Cambria Math" panose="02040503050406030204" pitchFamily="18" charset="0"/>
                                      </a:rPr>
                                      <m:t>𝑎</m:t>
                                    </m:r>
                                  </m:e>
                                  <m:sup>
                                    <m:r>
                                      <a:rPr lang="en-IN" sz="2800" b="0" smtClean="0">
                                        <a:latin typeface="Cambria Math" panose="02040503050406030204" pitchFamily="18" charset="0"/>
                                      </a:rPr>
                                      <m:t>𝑥</m:t>
                                    </m:r>
                                  </m:sup>
                                </m:sSup>
                              </m:oMath>
                            </m:oMathPara>
                          </a14:m>
                          <a:endParaRPr lang="en-US" sz="2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p>
                                  <m:sSupPr>
                                    <m:ctrlPr>
                                      <a:rPr lang="en-IN" sz="2800" b="0" i="1" smtClean="0">
                                        <a:latin typeface="Cambria Math" panose="02040503050406030204" pitchFamily="18" charset="0"/>
                                      </a:rPr>
                                    </m:ctrlPr>
                                  </m:sSupPr>
                                  <m:e>
                                    <m:r>
                                      <a:rPr lang="en-IN" sz="2800" b="0" smtClean="0">
                                        <a:latin typeface="Cambria Math" panose="02040503050406030204" pitchFamily="18" charset="0"/>
                                      </a:rPr>
                                      <m:t>𝑎</m:t>
                                    </m:r>
                                  </m:e>
                                  <m:sup>
                                    <m:r>
                                      <a:rPr lang="en-IN" sz="2800" b="0" smtClean="0">
                                        <a:latin typeface="Cambria Math" panose="02040503050406030204" pitchFamily="18" charset="0"/>
                                      </a:rPr>
                                      <m:t>𝑥</m:t>
                                    </m:r>
                                  </m:sup>
                                </m:sSup>
                                <m:r>
                                  <m:rPr>
                                    <m:sty m:val="p"/>
                                  </m:rPr>
                                  <a:rPr lang="en-IN" sz="2800" b="0" smtClean="0">
                                    <a:latin typeface="Cambria Math" panose="02040503050406030204" pitchFamily="18" charset="0"/>
                                  </a:rPr>
                                  <m:t>ln</m:t>
                                </m:r>
                                <m:r>
                                  <a:rPr lang="en-IN" sz="2800" b="0" smtClean="0">
                                    <a:latin typeface="Cambria Math" panose="02040503050406030204" pitchFamily="18" charset="0"/>
                                  </a:rPr>
                                  <m:t>(</m:t>
                                </m:r>
                                <m:r>
                                  <a:rPr lang="en-IN" sz="2800" b="0" smtClean="0">
                                    <a:latin typeface="Cambria Math" panose="02040503050406030204" pitchFamily="18" charset="0"/>
                                  </a:rPr>
                                  <m:t>𝑎</m:t>
                                </m:r>
                                <m:r>
                                  <a:rPr lang="en-IN" sz="2800" b="0" smtClean="0">
                                    <a:latin typeface="Cambria Math" panose="02040503050406030204" pitchFamily="18" charset="0"/>
                                  </a:rPr>
                                  <m:t>)</m:t>
                                </m:r>
                              </m:oMath>
                            </m:oMathPara>
                          </a14:m>
                          <a:endParaRPr lang="en-US" sz="28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m:rPr>
                                    <m:sty m:val="p"/>
                                  </m:rPr>
                                  <a:rPr lang="en-IN" sz="2800" b="0" smtClean="0">
                                    <a:latin typeface="Cambria Math" panose="02040503050406030204" pitchFamily="18" charset="0"/>
                                  </a:rPr>
                                  <m:t>cot</m:t>
                                </m:r>
                                <m:r>
                                  <a:rPr lang="en-IN" sz="2800" b="0" smtClean="0">
                                    <a:latin typeface="Cambria Math" panose="02040503050406030204" pitchFamily="18" charset="0"/>
                                  </a:rPr>
                                  <m:t>(</m:t>
                                </m:r>
                                <m:r>
                                  <a:rPr lang="en-IN" sz="2800" b="0" smtClean="0">
                                    <a:latin typeface="Cambria Math" panose="02040503050406030204" pitchFamily="18" charset="0"/>
                                  </a:rPr>
                                  <m:t>𝑥</m:t>
                                </m:r>
                                <m:r>
                                  <a:rPr lang="en-IN" sz="2800" b="0" smtClean="0">
                                    <a:latin typeface="Cambria Math" panose="02040503050406030204" pitchFamily="18" charset="0"/>
                                  </a:rPr>
                                  <m:t>)</m:t>
                                </m:r>
                              </m:oMath>
                            </m:oMathPara>
                          </a14:m>
                          <a:endParaRPr lang="en-US" sz="28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IN" sz="2800" b="0" smtClean="0">
                                    <a:latin typeface="Cambria Math" panose="02040503050406030204" pitchFamily="18" charset="0"/>
                                  </a:rPr>
                                  <m:t>−</m:t>
                                </m:r>
                                <m:r>
                                  <a:rPr lang="en-IN" sz="2800" b="0" smtClean="0">
                                    <a:latin typeface="Cambria Math" panose="02040503050406030204" pitchFamily="18" charset="0"/>
                                  </a:rPr>
                                  <m:t>𝑐𝑠</m:t>
                                </m:r>
                                <m:sSup>
                                  <m:sSupPr>
                                    <m:ctrlPr>
                                      <a:rPr lang="en-IN" sz="2800" b="0" i="1" smtClean="0">
                                        <a:latin typeface="Cambria Math" panose="02040503050406030204" pitchFamily="18" charset="0"/>
                                      </a:rPr>
                                    </m:ctrlPr>
                                  </m:sSupPr>
                                  <m:e>
                                    <m:r>
                                      <a:rPr lang="en-IN" sz="2800" b="0" smtClean="0">
                                        <a:latin typeface="Cambria Math" panose="02040503050406030204" pitchFamily="18" charset="0"/>
                                      </a:rPr>
                                      <m:t>𝑐</m:t>
                                    </m:r>
                                  </m:e>
                                  <m:sup>
                                    <m:r>
                                      <a:rPr lang="en-IN" sz="2800" b="0" smtClean="0">
                                        <a:latin typeface="Cambria Math" panose="02040503050406030204" pitchFamily="18" charset="0"/>
                                      </a:rPr>
                                      <m:t>2</m:t>
                                    </m:r>
                                  </m:sup>
                                </m:sSup>
                                <m:r>
                                  <a:rPr lang="en-IN" sz="2800" b="0" smtClean="0">
                                    <a:latin typeface="Cambria Math" panose="02040503050406030204" pitchFamily="18" charset="0"/>
                                  </a:rPr>
                                  <m:t>(</m:t>
                                </m:r>
                                <m:r>
                                  <a:rPr lang="en-IN" sz="2800" b="0" smtClean="0">
                                    <a:latin typeface="Cambria Math" panose="02040503050406030204" pitchFamily="18" charset="0"/>
                                  </a:rPr>
                                  <m:t>𝑥</m:t>
                                </m:r>
                                <m:r>
                                  <a:rPr lang="en-IN" sz="2800" b="0" smtClean="0">
                                    <a:latin typeface="Cambria Math" panose="02040503050406030204" pitchFamily="18" charset="0"/>
                                  </a:rPr>
                                  <m:t>)</m:t>
                                </m:r>
                              </m:oMath>
                            </m:oMathPara>
                          </a14:m>
                          <a:endParaRPr lang="en-US" sz="2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2813303"/>
                      </a:ext>
                    </a:extLst>
                  </a:tr>
                  <a:tr h="729686">
                    <a:tc>
                      <a:txBody>
                        <a:bodyPr/>
                        <a:lstStyle/>
                        <a:p>
                          <a:pPr algn="ctr"/>
                          <a14:m>
                            <m:oMathPara xmlns:m="http://schemas.openxmlformats.org/officeDocument/2006/math">
                              <m:oMathParaPr>
                                <m:jc m:val="centerGroup"/>
                              </m:oMathParaPr>
                              <m:oMath xmlns:m="http://schemas.openxmlformats.org/officeDocument/2006/math">
                                <m:r>
                                  <a:rPr lang="en-IN" sz="2800" b="0" smtClean="0">
                                    <a:latin typeface="Cambria Math" panose="02040503050406030204" pitchFamily="18" charset="0"/>
                                  </a:rPr>
                                  <m:t>𝑙𝑜𝑔</m:t>
                                </m:r>
                                <m:r>
                                  <a:rPr lang="en-IN" sz="2800" b="0" baseline="-25000" smtClean="0">
                                    <a:latin typeface="Cambria Math" panose="02040503050406030204" pitchFamily="18" charset="0"/>
                                  </a:rPr>
                                  <m:t>𝑎</m:t>
                                </m:r>
                                <m:r>
                                  <a:rPr lang="en-IN" sz="2800" b="0" smtClean="0">
                                    <a:latin typeface="Cambria Math" panose="02040503050406030204" pitchFamily="18" charset="0"/>
                                  </a:rPr>
                                  <m:t>𝑥</m:t>
                                </m:r>
                              </m:oMath>
                            </m:oMathPara>
                          </a14:m>
                          <a:endParaRPr lang="en-US" sz="2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f>
                                  <m:fPr>
                                    <m:ctrlPr>
                                      <a:rPr lang="en-IN" sz="2800" b="0" i="1" smtClean="0">
                                        <a:latin typeface="Cambria Math" panose="02040503050406030204" pitchFamily="18" charset="0"/>
                                      </a:rPr>
                                    </m:ctrlPr>
                                  </m:fPr>
                                  <m:num>
                                    <m:r>
                                      <a:rPr lang="en-IN" sz="2800" b="0" smtClean="0">
                                        <a:latin typeface="Cambria Math" panose="02040503050406030204" pitchFamily="18" charset="0"/>
                                      </a:rPr>
                                      <m:t>1</m:t>
                                    </m:r>
                                  </m:num>
                                  <m:den>
                                    <m:r>
                                      <a:rPr lang="en-IN" sz="2800" b="0" smtClean="0">
                                        <a:latin typeface="Cambria Math" panose="02040503050406030204" pitchFamily="18" charset="0"/>
                                      </a:rPr>
                                      <m:t>𝑥</m:t>
                                    </m:r>
                                    <m:r>
                                      <a:rPr lang="en-IN" sz="2800" b="0"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smtClean="0">
                                            <a:latin typeface="Cambria Math" panose="02040503050406030204" pitchFamily="18" charset="0"/>
                                          </a:rPr>
                                          <m:t>ln</m:t>
                                        </m:r>
                                      </m:fName>
                                      <m:e>
                                        <m:d>
                                          <m:dPr>
                                            <m:ctrlPr>
                                              <a:rPr lang="en-IN" sz="2800" b="0" i="1" smtClean="0">
                                                <a:latin typeface="Cambria Math" panose="02040503050406030204" pitchFamily="18" charset="0"/>
                                              </a:rPr>
                                            </m:ctrlPr>
                                          </m:dPr>
                                          <m:e>
                                            <m:r>
                                              <a:rPr lang="en-IN" sz="2800" b="0" smtClean="0">
                                                <a:latin typeface="Cambria Math" panose="02040503050406030204" pitchFamily="18" charset="0"/>
                                              </a:rPr>
                                              <m:t>𝑎</m:t>
                                            </m:r>
                                          </m:e>
                                        </m:d>
                                      </m:e>
                                    </m:func>
                                  </m:den>
                                </m:f>
                              </m:oMath>
                            </m:oMathPara>
                          </a14:m>
                          <a:endParaRPr lang="en-US" sz="28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IN" sz="2800" b="0" smtClean="0">
                                    <a:latin typeface="Cambria Math" panose="02040503050406030204" pitchFamily="18" charset="0"/>
                                  </a:rPr>
                                  <m:t>𝑐𝑠𝑐</m:t>
                                </m:r>
                                <m:r>
                                  <a:rPr lang="en-IN" sz="2800" b="0" smtClean="0">
                                    <a:latin typeface="Cambria Math" panose="02040503050406030204" pitchFamily="18" charset="0"/>
                                  </a:rPr>
                                  <m:t>(</m:t>
                                </m:r>
                                <m:r>
                                  <a:rPr lang="en-IN" sz="2800" b="0" smtClean="0">
                                    <a:latin typeface="Cambria Math" panose="02040503050406030204" pitchFamily="18" charset="0"/>
                                  </a:rPr>
                                  <m:t>𝑥</m:t>
                                </m:r>
                                <m:r>
                                  <a:rPr lang="en-IN" sz="2800" b="0" smtClean="0">
                                    <a:latin typeface="Cambria Math" panose="02040503050406030204" pitchFamily="18" charset="0"/>
                                  </a:rPr>
                                  <m:t>)</m:t>
                                </m:r>
                              </m:oMath>
                            </m:oMathPara>
                          </a14:m>
                          <a:endParaRPr lang="en-US" sz="28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IN" sz="2800" b="0" smtClean="0">
                                    <a:latin typeface="Cambria Math" panose="02040503050406030204" pitchFamily="18" charset="0"/>
                                  </a:rPr>
                                  <m:t>−</m:t>
                                </m:r>
                                <m:r>
                                  <a:rPr lang="en-IN" sz="2800" b="0" smtClean="0">
                                    <a:latin typeface="Cambria Math" panose="02040503050406030204" pitchFamily="18" charset="0"/>
                                  </a:rPr>
                                  <m:t>𝑐𝑠𝑐</m:t>
                                </m:r>
                                <m:d>
                                  <m:dPr>
                                    <m:ctrlPr>
                                      <a:rPr lang="en-IN" sz="2800" b="0" i="1" smtClean="0">
                                        <a:latin typeface="Cambria Math" panose="02040503050406030204" pitchFamily="18" charset="0"/>
                                      </a:rPr>
                                    </m:ctrlPr>
                                  </m:dPr>
                                  <m:e>
                                    <m:r>
                                      <a:rPr lang="en-IN" sz="2800" b="0" smtClean="0">
                                        <a:latin typeface="Cambria Math" panose="02040503050406030204" pitchFamily="18" charset="0"/>
                                      </a:rPr>
                                      <m:t>𝑥</m:t>
                                    </m:r>
                                  </m:e>
                                </m:d>
                                <m:r>
                                  <a:rPr lang="en-IN" sz="2800" b="0" smtClean="0">
                                    <a:latin typeface="Cambria Math" panose="02040503050406030204" pitchFamily="18" charset="0"/>
                                  </a:rPr>
                                  <m:t>.</m:t>
                                </m:r>
                                <m:r>
                                  <m:rPr>
                                    <m:sty m:val="p"/>
                                  </m:rPr>
                                  <a:rPr lang="en-IN" sz="2800" b="0" smtClean="0">
                                    <a:latin typeface="Cambria Math" panose="02040503050406030204" pitchFamily="18" charset="0"/>
                                  </a:rPr>
                                  <m:t>cot</m:t>
                                </m:r>
                                <m:r>
                                  <a:rPr lang="en-IN" sz="2800" b="0" smtClean="0">
                                    <a:latin typeface="Cambria Math" panose="02040503050406030204" pitchFamily="18" charset="0"/>
                                  </a:rPr>
                                  <m:t>(</m:t>
                                </m:r>
                                <m:r>
                                  <a:rPr lang="en-IN" sz="2800" b="0" smtClean="0">
                                    <a:latin typeface="Cambria Math" panose="02040503050406030204" pitchFamily="18" charset="0"/>
                                  </a:rPr>
                                  <m:t>𝑥</m:t>
                                </m:r>
                                <m:r>
                                  <a:rPr lang="en-IN" sz="2800" b="0" smtClean="0">
                                    <a:latin typeface="Cambria Math" panose="02040503050406030204" pitchFamily="18" charset="0"/>
                                  </a:rPr>
                                  <m:t>)</m:t>
                                </m:r>
                              </m:oMath>
                            </m:oMathPara>
                          </a14:m>
                          <a:endParaRPr lang="en-US" sz="2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8587483"/>
                      </a:ext>
                    </a:extLst>
                  </a:tr>
                  <a:tr h="729686">
                    <a:tc>
                      <a:txBody>
                        <a:bodyPr/>
                        <a:lstStyle/>
                        <a:p>
                          <a:pPr algn="ctr"/>
                          <a14:m>
                            <m:oMathPara xmlns:m="http://schemas.openxmlformats.org/officeDocument/2006/math">
                              <m:oMathParaPr>
                                <m:jc m:val="centerGroup"/>
                              </m:oMathParaPr>
                              <m:oMath xmlns:m="http://schemas.openxmlformats.org/officeDocument/2006/math">
                                <m:r>
                                  <m:rPr>
                                    <m:sty m:val="p"/>
                                  </m:rPr>
                                  <a:rPr lang="en-IN" sz="2800" b="0" smtClean="0">
                                    <a:latin typeface="Cambria Math" panose="02040503050406030204" pitchFamily="18" charset="0"/>
                                  </a:rPr>
                                  <m:t>sin</m:t>
                                </m:r>
                                <m:r>
                                  <a:rPr lang="en-IN" sz="2800" b="0" smtClean="0">
                                    <a:latin typeface="Cambria Math" panose="02040503050406030204" pitchFamily="18" charset="0"/>
                                  </a:rPr>
                                  <m:t>(</m:t>
                                </m:r>
                                <m:r>
                                  <a:rPr lang="en-IN" sz="2800" b="0" smtClean="0">
                                    <a:latin typeface="Cambria Math" panose="02040503050406030204" pitchFamily="18" charset="0"/>
                                  </a:rPr>
                                  <m:t>𝑥</m:t>
                                </m:r>
                                <m:r>
                                  <a:rPr lang="en-IN" sz="2800" b="0" smtClean="0">
                                    <a:latin typeface="Cambria Math" panose="02040503050406030204" pitchFamily="18" charset="0"/>
                                  </a:rPr>
                                  <m:t>)</m:t>
                                </m:r>
                              </m:oMath>
                            </m:oMathPara>
                          </a14:m>
                          <a:endParaRPr lang="en-US" sz="2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m:rPr>
                                    <m:sty m:val="p"/>
                                  </m:rPr>
                                  <a:rPr lang="en-IN" sz="2800" b="0" smtClean="0">
                                    <a:latin typeface="Cambria Math" panose="02040503050406030204" pitchFamily="18" charset="0"/>
                                  </a:rPr>
                                  <m:t>cos</m:t>
                                </m:r>
                                <m:r>
                                  <a:rPr lang="en-IN" sz="2800" b="0" smtClean="0">
                                    <a:latin typeface="Cambria Math" panose="02040503050406030204" pitchFamily="18" charset="0"/>
                                  </a:rPr>
                                  <m:t>(</m:t>
                                </m:r>
                                <m:r>
                                  <a:rPr lang="en-IN" sz="2800" b="0" smtClean="0">
                                    <a:latin typeface="Cambria Math" panose="02040503050406030204" pitchFamily="18" charset="0"/>
                                  </a:rPr>
                                  <m:t>𝑥</m:t>
                                </m:r>
                                <m:r>
                                  <a:rPr lang="en-IN" sz="2800" b="0" smtClean="0">
                                    <a:latin typeface="Cambria Math" panose="02040503050406030204" pitchFamily="18" charset="0"/>
                                  </a:rPr>
                                  <m:t>)</m:t>
                                </m:r>
                              </m:oMath>
                            </m:oMathPara>
                          </a14:m>
                          <a:endParaRPr lang="en-US" sz="28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m:rPr>
                                    <m:sty m:val="p"/>
                                  </m:rPr>
                                  <a:rPr lang="en-IN" sz="2800" b="0" smtClean="0">
                                    <a:latin typeface="Cambria Math" panose="02040503050406030204" pitchFamily="18" charset="0"/>
                                  </a:rPr>
                                  <m:t>sec</m:t>
                                </m:r>
                                <m:r>
                                  <a:rPr lang="en-IN" sz="2800" b="0" smtClean="0">
                                    <a:latin typeface="Cambria Math" panose="02040503050406030204" pitchFamily="18" charset="0"/>
                                  </a:rPr>
                                  <m:t>(</m:t>
                                </m:r>
                                <m:r>
                                  <a:rPr lang="en-IN" sz="2800" b="0" smtClean="0">
                                    <a:latin typeface="Cambria Math" panose="02040503050406030204" pitchFamily="18" charset="0"/>
                                  </a:rPr>
                                  <m:t>𝑥</m:t>
                                </m:r>
                                <m:r>
                                  <a:rPr lang="en-IN" sz="2800" b="0" smtClean="0">
                                    <a:latin typeface="Cambria Math" panose="02040503050406030204" pitchFamily="18" charset="0"/>
                                  </a:rPr>
                                  <m:t>)</m:t>
                                </m:r>
                              </m:oMath>
                            </m:oMathPara>
                          </a14:m>
                          <a:endParaRPr lang="en-US" sz="28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unc>
                                  <m:funcPr>
                                    <m:ctrlPr>
                                      <a:rPr lang="en-IN" sz="2800" b="0" i="1" smtClean="0">
                                        <a:latin typeface="Cambria Math" panose="02040503050406030204" pitchFamily="18" charset="0"/>
                                      </a:rPr>
                                    </m:ctrlPr>
                                  </m:funcPr>
                                  <m:fName>
                                    <m:r>
                                      <m:rPr>
                                        <m:sty m:val="p"/>
                                      </m:rPr>
                                      <a:rPr lang="en-IN" sz="2800" b="0" smtClean="0">
                                        <a:latin typeface="Cambria Math" panose="02040503050406030204" pitchFamily="18" charset="0"/>
                                      </a:rPr>
                                      <m:t>sec</m:t>
                                    </m:r>
                                  </m:fName>
                                  <m:e>
                                    <m:d>
                                      <m:dPr>
                                        <m:ctrlPr>
                                          <a:rPr lang="en-IN" sz="2800" b="0" i="1" smtClean="0">
                                            <a:latin typeface="Cambria Math" panose="02040503050406030204" pitchFamily="18" charset="0"/>
                                          </a:rPr>
                                        </m:ctrlPr>
                                      </m:dPr>
                                      <m:e>
                                        <m:r>
                                          <a:rPr lang="en-IN" sz="2800" b="0" smtClean="0">
                                            <a:latin typeface="Cambria Math" panose="02040503050406030204" pitchFamily="18" charset="0"/>
                                          </a:rPr>
                                          <m:t>𝑥</m:t>
                                        </m:r>
                                      </m:e>
                                    </m:d>
                                  </m:e>
                                </m:func>
                                <m:r>
                                  <a:rPr lang="en-IN" sz="2800" b="0" smtClean="0">
                                    <a:latin typeface="Cambria Math" panose="02040503050406030204" pitchFamily="18" charset="0"/>
                                  </a:rPr>
                                  <m:t>.</m:t>
                                </m:r>
                                <m:r>
                                  <m:rPr>
                                    <m:sty m:val="p"/>
                                  </m:rPr>
                                  <a:rPr lang="en-IN" sz="2800" b="0" smtClean="0">
                                    <a:latin typeface="Cambria Math" panose="02040503050406030204" pitchFamily="18" charset="0"/>
                                  </a:rPr>
                                  <m:t>tan</m:t>
                                </m:r>
                                <m:r>
                                  <a:rPr lang="en-IN" sz="2800" b="0" smtClean="0">
                                    <a:latin typeface="Cambria Math" panose="02040503050406030204" pitchFamily="18" charset="0"/>
                                  </a:rPr>
                                  <m:t>(</m:t>
                                </m:r>
                                <m:r>
                                  <a:rPr lang="en-IN" sz="2800" b="0" smtClean="0">
                                    <a:latin typeface="Cambria Math" panose="02040503050406030204" pitchFamily="18" charset="0"/>
                                  </a:rPr>
                                  <m:t>𝑥</m:t>
                                </m:r>
                                <m:r>
                                  <a:rPr lang="en-IN" sz="2800" b="0" smtClean="0">
                                    <a:latin typeface="Cambria Math" panose="02040503050406030204" pitchFamily="18" charset="0"/>
                                  </a:rPr>
                                  <m:t>)</m:t>
                                </m:r>
                              </m:oMath>
                            </m:oMathPara>
                          </a14:m>
                          <a:endParaRPr lang="en-US" sz="2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0703353"/>
                      </a:ext>
                    </a:extLst>
                  </a:tr>
                  <a:tr h="729686">
                    <a:tc>
                      <a:txBody>
                        <a:bodyPr/>
                        <a:lstStyle/>
                        <a:p>
                          <a:pPr algn="ctr"/>
                          <a14:m>
                            <m:oMathPara xmlns:m="http://schemas.openxmlformats.org/officeDocument/2006/math">
                              <m:oMathParaPr>
                                <m:jc m:val="centerGroup"/>
                              </m:oMathParaPr>
                              <m:oMath xmlns:m="http://schemas.openxmlformats.org/officeDocument/2006/math">
                                <m:r>
                                  <m:rPr>
                                    <m:sty m:val="p"/>
                                  </m:rPr>
                                  <a:rPr lang="en-IN" sz="2800" b="0" smtClean="0">
                                    <a:latin typeface="Cambria Math" panose="02040503050406030204" pitchFamily="18" charset="0"/>
                                  </a:rPr>
                                  <m:t>cos</m:t>
                                </m:r>
                                <m:r>
                                  <a:rPr lang="en-IN" sz="2800" b="0" smtClean="0">
                                    <a:latin typeface="Cambria Math" panose="02040503050406030204" pitchFamily="18" charset="0"/>
                                  </a:rPr>
                                  <m:t>(</m:t>
                                </m:r>
                                <m:r>
                                  <a:rPr lang="en-IN" sz="2800" b="0" smtClean="0">
                                    <a:latin typeface="Cambria Math" panose="02040503050406030204" pitchFamily="18" charset="0"/>
                                  </a:rPr>
                                  <m:t>𝑥</m:t>
                                </m:r>
                                <m:r>
                                  <a:rPr lang="en-IN" sz="2800" b="0" smtClean="0">
                                    <a:latin typeface="Cambria Math" panose="02040503050406030204" pitchFamily="18" charset="0"/>
                                  </a:rPr>
                                  <m:t>)</m:t>
                                </m:r>
                              </m:oMath>
                            </m:oMathPara>
                          </a14:m>
                          <a:endParaRPr lang="en-US" sz="28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IN" sz="2800" b="0" smtClean="0">
                                    <a:latin typeface="Cambria Math" panose="02040503050406030204" pitchFamily="18" charset="0"/>
                                  </a:rPr>
                                  <m:t>−</m:t>
                                </m:r>
                                <m:r>
                                  <m:rPr>
                                    <m:sty m:val="p"/>
                                  </m:rPr>
                                  <a:rPr lang="en-IN" sz="2800" b="0" smtClean="0">
                                    <a:latin typeface="Cambria Math" panose="02040503050406030204" pitchFamily="18" charset="0"/>
                                  </a:rPr>
                                  <m:t>sin</m:t>
                                </m:r>
                                <m:r>
                                  <a:rPr lang="en-IN" sz="2800" b="0" smtClean="0">
                                    <a:latin typeface="Cambria Math" panose="02040503050406030204" pitchFamily="18" charset="0"/>
                                  </a:rPr>
                                  <m:t>(</m:t>
                                </m:r>
                                <m:r>
                                  <a:rPr lang="en-IN" sz="2800" b="0" smtClean="0">
                                    <a:latin typeface="Cambria Math" panose="02040503050406030204" pitchFamily="18" charset="0"/>
                                  </a:rPr>
                                  <m:t>𝑥</m:t>
                                </m:r>
                                <m:r>
                                  <a:rPr lang="en-IN" sz="2800" b="0" smtClean="0">
                                    <a:latin typeface="Cambria Math" panose="02040503050406030204" pitchFamily="18" charset="0"/>
                                  </a:rPr>
                                  <m:t>)</m:t>
                                </m:r>
                              </m:oMath>
                            </m:oMathPara>
                          </a14:m>
                          <a:endParaRPr lang="en-US" sz="28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IN" sz="2800" b="0" smtClean="0">
                                    <a:latin typeface="Cambria Math" panose="02040503050406030204" pitchFamily="18" charset="0"/>
                                  </a:rPr>
                                  <m:t>𝑐𝑜𝑛𝑠𝑡𝑎𝑛𝑡</m:t>
                                </m:r>
                                <m:r>
                                  <a:rPr lang="en-IN" sz="2800" b="0" smtClean="0">
                                    <a:latin typeface="Cambria Math" panose="02040503050406030204" pitchFamily="18" charset="0"/>
                                  </a:rPr>
                                  <m:t> </m:t>
                                </m:r>
                                <m:r>
                                  <a:rPr lang="en-IN" sz="2800" b="0" smtClean="0">
                                    <a:latin typeface="Cambria Math" panose="02040503050406030204" pitchFamily="18" charset="0"/>
                                  </a:rPr>
                                  <m:t>𝑘</m:t>
                                </m:r>
                              </m:oMath>
                            </m:oMathPara>
                          </a14:m>
                          <a:endParaRPr lang="en-US" sz="28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lang="en-IN" sz="2800" b="0" smtClean="0">
                                    <a:latin typeface="Cambria Math" panose="02040503050406030204" pitchFamily="18" charset="0"/>
                                  </a:rPr>
                                  <m:t>0</m:t>
                                </m:r>
                              </m:oMath>
                            </m:oMathPara>
                          </a14:m>
                          <a:endParaRPr lang="en-US" sz="2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26218959"/>
                      </a:ext>
                    </a:extLst>
                  </a:tr>
                </a:tbl>
              </a:graphicData>
            </a:graphic>
          </p:graphicFrame>
        </mc:Choice>
        <mc:Fallback xmlns="">
          <p:graphicFrame>
            <p:nvGraphicFramePr>
              <p:cNvPr id="8" name="Table 8">
                <a:extLst>
                  <a:ext uri="{FF2B5EF4-FFF2-40B4-BE49-F238E27FC236}">
                    <a16:creationId xmlns:a16="http://schemas.microsoft.com/office/drawing/2014/main" id="{646306B7-6849-A487-F1AC-0E8244AB6241}"/>
                  </a:ext>
                </a:extLst>
              </p:cNvPr>
              <p:cNvGraphicFramePr>
                <a:graphicFrameLocks noGrp="1"/>
              </p:cNvGraphicFramePr>
              <p:nvPr>
                <p:extLst>
                  <p:ext uri="{D42A27DB-BD31-4B8C-83A1-F6EECF244321}">
                    <p14:modId xmlns:p14="http://schemas.microsoft.com/office/powerpoint/2010/main" val="4208018604"/>
                  </p:ext>
                </p:extLst>
              </p:nvPr>
            </p:nvGraphicFramePr>
            <p:xfrm>
              <a:off x="838200" y="1085426"/>
              <a:ext cx="10637519" cy="4601819"/>
            </p:xfrm>
            <a:graphic>
              <a:graphicData uri="http://schemas.openxmlformats.org/drawingml/2006/table">
                <a:tbl>
                  <a:tblPr firstRow="1" bandCol="1">
                    <a:tableStyleId>{7DF18680-E054-41AD-8BC1-D1AEF772440D}</a:tableStyleId>
                  </a:tblPr>
                  <a:tblGrid>
                    <a:gridCol w="2275232">
                      <a:extLst>
                        <a:ext uri="{9D8B030D-6E8A-4147-A177-3AD203B41FA5}">
                          <a16:colId xmlns:a16="http://schemas.microsoft.com/office/drawing/2014/main" val="3670968387"/>
                        </a:ext>
                      </a:extLst>
                    </a:gridCol>
                    <a:gridCol w="2054179">
                      <a:extLst>
                        <a:ext uri="{9D8B030D-6E8A-4147-A177-3AD203B41FA5}">
                          <a16:colId xmlns:a16="http://schemas.microsoft.com/office/drawing/2014/main" val="3242422598"/>
                        </a:ext>
                      </a:extLst>
                    </a:gridCol>
                    <a:gridCol w="2749688">
                      <a:extLst>
                        <a:ext uri="{9D8B030D-6E8A-4147-A177-3AD203B41FA5}">
                          <a16:colId xmlns:a16="http://schemas.microsoft.com/office/drawing/2014/main" val="3704524624"/>
                        </a:ext>
                      </a:extLst>
                    </a:gridCol>
                    <a:gridCol w="3558420">
                      <a:extLst>
                        <a:ext uri="{9D8B030D-6E8A-4147-A177-3AD203B41FA5}">
                          <a16:colId xmlns:a16="http://schemas.microsoft.com/office/drawing/2014/main" val="2790929900"/>
                        </a:ext>
                      </a:extLst>
                    </a:gridCol>
                  </a:tblGrid>
                  <a:tr h="729686">
                    <a:tc>
                      <a:txBody>
                        <a:bodyPr/>
                        <a:lstStyle/>
                        <a:p>
                          <a:pPr algn="ctr"/>
                          <a:r>
                            <a:rPr lang="en-US" sz="2800" dirty="0"/>
                            <a:t>f(x)</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f’(x)</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f(x)</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800" dirty="0"/>
                            <a:t>f’(x)</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401272"/>
                      </a:ext>
                    </a:extLst>
                  </a:tr>
                  <a:tr h="729686">
                    <a:tc>
                      <a:txBody>
                        <a:bodyPr/>
                        <a:lstStyle/>
                        <a:p>
                          <a:endParaRPr 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t="-108403" r="-368633" b="-436134"/>
                          </a:stretch>
                        </a:blipFill>
                      </a:tcPr>
                    </a:tc>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10355" t="-108403" r="-306805" b="-436134"/>
                          </a:stretch>
                        </a:blipFill>
                      </a:tcPr>
                    </a:tc>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57650" t="-108403" r="-129933" b="-436134"/>
                          </a:stretch>
                        </a:blip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8973" t="-108403" r="-342" b="-436134"/>
                          </a:stretch>
                        </a:blipFill>
                      </a:tcPr>
                    </a:tc>
                    <a:extLst>
                      <a:ext uri="{0D108BD9-81ED-4DB2-BD59-A6C34878D82A}">
                        <a16:rowId xmlns:a16="http://schemas.microsoft.com/office/drawing/2014/main" val="1977932373"/>
                      </a:ext>
                    </a:extLst>
                  </a:tr>
                  <a:tr h="729686">
                    <a:tc>
                      <a:txBody>
                        <a:bodyPr/>
                        <a:lstStyle/>
                        <a:p>
                          <a:endParaRPr 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t="-206667" r="-368633" b="-332500"/>
                          </a:stretch>
                        </a:blipFill>
                      </a:tcPr>
                    </a:tc>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10355" t="-206667" r="-306805" b="-332500"/>
                          </a:stretch>
                        </a:blipFill>
                      </a:tcPr>
                    </a:tc>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57650" t="-206667" r="-129933" b="-332500"/>
                          </a:stretch>
                        </a:blip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8973" t="-206667" r="-342" b="-332500"/>
                          </a:stretch>
                        </a:blipFill>
                      </a:tcPr>
                    </a:tc>
                    <a:extLst>
                      <a:ext uri="{0D108BD9-81ED-4DB2-BD59-A6C34878D82A}">
                        <a16:rowId xmlns:a16="http://schemas.microsoft.com/office/drawing/2014/main" val="3752813303"/>
                      </a:ext>
                    </a:extLst>
                  </a:tr>
                  <a:tr h="953389">
                    <a:tc>
                      <a:txBody>
                        <a:bodyPr/>
                        <a:lstStyle/>
                        <a:p>
                          <a:endParaRPr 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t="-234395" r="-368633" b="-154140"/>
                          </a:stretch>
                        </a:blipFill>
                      </a:tcPr>
                    </a:tc>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10355" t="-234395" r="-306805" b="-154140"/>
                          </a:stretch>
                        </a:blipFill>
                      </a:tcPr>
                    </a:tc>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57650" t="-234395" r="-129933" b="-154140"/>
                          </a:stretch>
                        </a:blip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8973" t="-234395" r="-342" b="-154140"/>
                          </a:stretch>
                        </a:blipFill>
                      </a:tcPr>
                    </a:tc>
                    <a:extLst>
                      <a:ext uri="{0D108BD9-81ED-4DB2-BD59-A6C34878D82A}">
                        <a16:rowId xmlns:a16="http://schemas.microsoft.com/office/drawing/2014/main" val="2698587483"/>
                      </a:ext>
                    </a:extLst>
                  </a:tr>
                  <a:tr h="729686">
                    <a:tc>
                      <a:txBody>
                        <a:bodyPr/>
                        <a:lstStyle/>
                        <a:p>
                          <a:endParaRPr 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t="-441176" r="-368633" b="-103361"/>
                          </a:stretch>
                        </a:blipFill>
                      </a:tcPr>
                    </a:tc>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10355" t="-441176" r="-306805" b="-103361"/>
                          </a:stretch>
                        </a:blipFill>
                      </a:tcPr>
                    </a:tc>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57650" t="-441176" r="-129933" b="-103361"/>
                          </a:stretch>
                        </a:blipFill>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8973" t="-441176" r="-342" b="-103361"/>
                          </a:stretch>
                        </a:blipFill>
                      </a:tcPr>
                    </a:tc>
                    <a:extLst>
                      <a:ext uri="{0D108BD9-81ED-4DB2-BD59-A6C34878D82A}">
                        <a16:rowId xmlns:a16="http://schemas.microsoft.com/office/drawing/2014/main" val="3350703353"/>
                      </a:ext>
                    </a:extLst>
                  </a:tr>
                  <a:tr h="729686">
                    <a:tc>
                      <a:txBody>
                        <a:bodyPr/>
                        <a:lstStyle/>
                        <a:p>
                          <a:endParaRPr lang="en-US"/>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2"/>
                          <a:stretch>
                            <a:fillRect t="-536667" r="-368633" b="-2500"/>
                          </a:stretch>
                        </a:blipFill>
                      </a:tcPr>
                    </a:tc>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2"/>
                          <a:stretch>
                            <a:fillRect l="-110355" t="-536667" r="-306805" b="-2500"/>
                          </a:stretch>
                        </a:blipFill>
                      </a:tcPr>
                    </a:tc>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2"/>
                          <a:stretch>
                            <a:fillRect l="-157650" t="-536667" r="-129933" b="-2500"/>
                          </a:stretch>
                        </a:blipFill>
                      </a:tcPr>
                    </a:tc>
                    <a:tc>
                      <a:txBody>
                        <a:bodyPr/>
                        <a:lstStyle/>
                        <a:p>
                          <a:endParaRPr lang="en-US"/>
                        </a:p>
                      </a:txBody>
                      <a:tcPr>
                        <a:lnT w="12700" cap="flat" cmpd="sng" algn="ctr">
                          <a:solidFill>
                            <a:schemeClr val="tx1"/>
                          </a:solidFill>
                          <a:prstDash val="solid"/>
                          <a:round/>
                          <a:headEnd type="none" w="med" len="med"/>
                          <a:tailEnd type="none" w="med" len="med"/>
                        </a:lnT>
                        <a:blipFill>
                          <a:blip r:embed="rId2"/>
                          <a:stretch>
                            <a:fillRect l="-198973" t="-536667" r="-342" b="-2500"/>
                          </a:stretch>
                        </a:blipFill>
                      </a:tcPr>
                    </a:tc>
                    <a:extLst>
                      <a:ext uri="{0D108BD9-81ED-4DB2-BD59-A6C34878D82A}">
                        <a16:rowId xmlns:a16="http://schemas.microsoft.com/office/drawing/2014/main" val="3726218959"/>
                      </a:ext>
                    </a:extLst>
                  </a:tr>
                </a:tbl>
              </a:graphicData>
            </a:graphic>
          </p:graphicFrame>
        </mc:Fallback>
      </mc:AlternateContent>
    </p:spTree>
    <p:extLst>
      <p:ext uri="{BB962C8B-B14F-4D97-AF65-F5344CB8AC3E}">
        <p14:creationId xmlns:p14="http://schemas.microsoft.com/office/powerpoint/2010/main" val="228171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12A05-828D-D7CB-EF7F-BC9D073B9252}"/>
              </a:ext>
            </a:extLst>
          </p:cNvPr>
          <p:cNvSpPr>
            <a:spLocks noGrp="1"/>
          </p:cNvSpPr>
          <p:nvPr>
            <p:ph type="title"/>
          </p:nvPr>
        </p:nvSpPr>
        <p:spPr>
          <a:solidFill>
            <a:srgbClr val="FF00FF"/>
          </a:solidFill>
        </p:spPr>
        <p:txBody>
          <a:bodyPr/>
          <a:lstStyle/>
          <a:p>
            <a:r>
              <a:rPr lang="en-US" dirty="0"/>
              <a:t>9 L’ Hospital’s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C7471C-BFAA-611D-AB33-2CC661202ACB}"/>
                  </a:ext>
                </a:extLst>
              </p:cNvPr>
              <p:cNvSpPr>
                <a:spLocks noGrp="1"/>
              </p:cNvSpPr>
              <p:nvPr>
                <p:ph idx="1"/>
              </p:nvPr>
            </p:nvSpPr>
            <p:spPr/>
            <p:txBody>
              <a:bodyPr/>
              <a:lstStyle/>
              <a:p>
                <a:r>
                  <a:rPr lang="en-US" dirty="0"/>
                  <a:t>L’ Hospital’s Rule (aka LH Rule) : This rule makes the task of calculating the limit of functions that generate the indeterminate forms, much easier and more certain.</a:t>
                </a:r>
              </a:p>
              <a:p>
                <a:pPr marL="0" indent="0">
                  <a:buNone/>
                </a:pPr>
                <a:endParaRPr lang="en-US" dirty="0"/>
              </a:p>
              <a:p>
                <a:pPr marL="0" indent="0">
                  <a:buNone/>
                </a:pPr>
                <a:r>
                  <a:rPr lang="en-US" dirty="0"/>
                  <a:t>LH rule mathematically states that the limit of ratio of functions is the same as limit of ratio of the nth derivative </a:t>
                </a:r>
                <a:r>
                  <a:rPr lang="en-US"/>
                  <a:t>of the functions.</a:t>
                </a:r>
                <a:endParaRPr lang="en-US" dirty="0"/>
              </a:p>
              <a:p>
                <a:pPr marL="0" indent="0">
                  <a:buNone/>
                </a:pPr>
                <a14:m>
                  <m:oMath xmlns:m="http://schemas.openxmlformats.org/officeDocument/2006/math">
                    <m:borderBox>
                      <m:borderBoxPr>
                        <m:ctrlPr>
                          <a:rPr lang="en-US" sz="3200" i="1" smtClean="0">
                            <a:latin typeface="Cambria Math" panose="02040503050406030204" pitchFamily="18" charset="0"/>
                          </a:rPr>
                        </m:ctrlPr>
                      </m:borderBoxPr>
                      <m:e>
                        <m:sPre>
                          <m:sPrePr>
                            <m:ctrlPr>
                              <a:rPr lang="en-US" sz="3200" i="1" smtClean="0">
                                <a:latin typeface="Cambria Math" panose="02040503050406030204" pitchFamily="18" charset="0"/>
                              </a:rPr>
                            </m:ctrlPr>
                          </m:sPrePr>
                          <m:sub>
                            <m:r>
                              <a:rPr lang="en-IN" sz="3200" b="0" i="1" smtClean="0">
                                <a:latin typeface="Cambria Math" panose="02040503050406030204" pitchFamily="18" charset="0"/>
                              </a:rPr>
                              <m:t>𝑥</m:t>
                            </m:r>
                            <m:r>
                              <a:rPr lang="en-IN" sz="3200" b="0" i="1" smtClean="0">
                                <a:latin typeface="Cambria Math" panose="02040503050406030204" pitchFamily="18" charset="0"/>
                              </a:rPr>
                              <m:t>→0</m:t>
                            </m:r>
                          </m:sub>
                          <m:sup>
                            <m:r>
                              <a:rPr lang="en-IN" sz="3200" b="0" i="1" smtClean="0">
                                <a:latin typeface="Cambria Math" panose="02040503050406030204" pitchFamily="18" charset="0"/>
                              </a:rPr>
                              <m:t>𝑙𝑖𝑚𝑖𝑡</m:t>
                            </m:r>
                          </m:sup>
                          <m:e>
                            <m:r>
                              <a:rPr lang="en-IN" sz="3200" b="0" i="1" smtClean="0">
                                <a:latin typeface="Cambria Math" panose="02040503050406030204" pitchFamily="18" charset="0"/>
                              </a:rPr>
                              <m:t> </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𝑓</m:t>
                                </m:r>
                                <m:r>
                                  <a:rPr lang="en-IN" sz="3200" b="0" i="1" smtClean="0">
                                    <a:latin typeface="Cambria Math" panose="02040503050406030204" pitchFamily="18" charset="0"/>
                                  </a:rPr>
                                  <m:t>(</m:t>
                                </m:r>
                                <m:r>
                                  <a:rPr lang="en-IN" sz="3200" b="0" i="1" smtClean="0">
                                    <a:latin typeface="Cambria Math" panose="02040503050406030204" pitchFamily="18" charset="0"/>
                                  </a:rPr>
                                  <m:t>𝑥</m:t>
                                </m:r>
                                <m:r>
                                  <a:rPr lang="en-IN" sz="3200" b="0" i="1" smtClean="0">
                                    <a:latin typeface="Cambria Math" panose="02040503050406030204" pitchFamily="18" charset="0"/>
                                  </a:rPr>
                                  <m:t>)</m:t>
                                </m:r>
                              </m:num>
                              <m:den>
                                <m:r>
                                  <a:rPr lang="en-IN" sz="3200" b="0" i="1" smtClean="0">
                                    <a:latin typeface="Cambria Math" panose="02040503050406030204" pitchFamily="18" charset="0"/>
                                  </a:rPr>
                                  <m:t>𝑔</m:t>
                                </m:r>
                                <m:r>
                                  <a:rPr lang="en-IN" sz="3200" b="0" i="1" smtClean="0">
                                    <a:latin typeface="Cambria Math" panose="02040503050406030204" pitchFamily="18" charset="0"/>
                                  </a:rPr>
                                  <m:t>(</m:t>
                                </m:r>
                                <m:r>
                                  <a:rPr lang="en-IN" sz="3200" b="0" i="1" smtClean="0">
                                    <a:latin typeface="Cambria Math" panose="02040503050406030204" pitchFamily="18" charset="0"/>
                                  </a:rPr>
                                  <m:t>𝑥</m:t>
                                </m:r>
                                <m:r>
                                  <a:rPr lang="en-IN" sz="3200" b="0" i="1" smtClean="0">
                                    <a:latin typeface="Cambria Math" panose="02040503050406030204" pitchFamily="18" charset="0"/>
                                  </a:rPr>
                                  <m:t>)</m:t>
                                </m:r>
                              </m:den>
                            </m:f>
                          </m:e>
                        </m:sPre>
                        <m:r>
                          <a:rPr lang="en-IN" sz="3200" b="0" i="1" smtClean="0">
                            <a:latin typeface="Cambria Math" panose="02040503050406030204" pitchFamily="18" charset="0"/>
                          </a:rPr>
                          <m:t>=</m:t>
                        </m:r>
                        <m:sPre>
                          <m:sPrePr>
                            <m:ctrlPr>
                              <a:rPr lang="en-US" sz="3200" i="1">
                                <a:latin typeface="Cambria Math" panose="02040503050406030204" pitchFamily="18" charset="0"/>
                              </a:rPr>
                            </m:ctrlPr>
                          </m:sPrePr>
                          <m:sub>
                            <m:r>
                              <a:rPr lang="en-IN" sz="3200" i="1">
                                <a:latin typeface="Cambria Math" panose="02040503050406030204" pitchFamily="18" charset="0"/>
                              </a:rPr>
                              <m:t>𝑥</m:t>
                            </m:r>
                            <m:r>
                              <a:rPr lang="en-IN" sz="3200" i="1">
                                <a:latin typeface="Cambria Math" panose="02040503050406030204" pitchFamily="18" charset="0"/>
                              </a:rPr>
                              <m:t>→0</m:t>
                            </m:r>
                          </m:sub>
                          <m:sup>
                            <m:r>
                              <a:rPr lang="en-IN" sz="3200" i="1">
                                <a:latin typeface="Cambria Math" panose="02040503050406030204" pitchFamily="18" charset="0"/>
                              </a:rPr>
                              <m:t>𝑙𝑖𝑚𝑖𝑡</m:t>
                            </m:r>
                          </m:sup>
                          <m:e>
                            <m:r>
                              <a:rPr lang="en-IN" sz="3200" i="1">
                                <a:latin typeface="Cambria Math" panose="02040503050406030204" pitchFamily="18" charset="0"/>
                              </a:rPr>
                              <m:t> </m:t>
                            </m:r>
                            <m:f>
                              <m:fPr>
                                <m:ctrlPr>
                                  <a:rPr lang="en-IN" sz="3200" i="1">
                                    <a:latin typeface="Cambria Math" panose="02040503050406030204" pitchFamily="18" charset="0"/>
                                  </a:rPr>
                                </m:ctrlPr>
                              </m:fPr>
                              <m:num>
                                <m:r>
                                  <a:rPr lang="en-IN" sz="3200" i="1">
                                    <a:latin typeface="Cambria Math" panose="02040503050406030204" pitchFamily="18" charset="0"/>
                                  </a:rPr>
                                  <m:t>𝑓</m:t>
                                </m:r>
                                <m:r>
                                  <a:rPr lang="en-IN" sz="3200" b="0" i="1" baseline="-25000" smtClean="0">
                                    <a:latin typeface="Cambria Math" panose="02040503050406030204" pitchFamily="18" charset="0"/>
                                  </a:rPr>
                                  <m:t>𝑛</m:t>
                                </m:r>
                                <m:r>
                                  <a:rPr lang="en-IN" sz="3200" i="1">
                                    <a:latin typeface="Cambria Math" panose="02040503050406030204" pitchFamily="18" charset="0"/>
                                  </a:rPr>
                                  <m:t>(</m:t>
                                </m:r>
                                <m:r>
                                  <a:rPr lang="en-IN" sz="3200" i="1">
                                    <a:latin typeface="Cambria Math" panose="02040503050406030204" pitchFamily="18" charset="0"/>
                                  </a:rPr>
                                  <m:t>𝑥</m:t>
                                </m:r>
                                <m:r>
                                  <a:rPr lang="en-IN" sz="3200" i="1">
                                    <a:latin typeface="Cambria Math" panose="02040503050406030204" pitchFamily="18" charset="0"/>
                                  </a:rPr>
                                  <m:t>)</m:t>
                                </m:r>
                              </m:num>
                              <m:den>
                                <m:r>
                                  <a:rPr lang="en-IN" sz="3200" i="1">
                                    <a:latin typeface="Cambria Math" panose="02040503050406030204" pitchFamily="18" charset="0"/>
                                  </a:rPr>
                                  <m:t>𝑔</m:t>
                                </m:r>
                                <m:r>
                                  <a:rPr lang="en-IN" sz="3200" b="0" i="1" baseline="-25000" smtClean="0">
                                    <a:latin typeface="Cambria Math" panose="02040503050406030204" pitchFamily="18" charset="0"/>
                                  </a:rPr>
                                  <m:t>𝑛</m:t>
                                </m:r>
                                <m:r>
                                  <a:rPr lang="en-IN" sz="3200" i="1">
                                    <a:latin typeface="Cambria Math" panose="02040503050406030204" pitchFamily="18" charset="0"/>
                                  </a:rPr>
                                  <m:t>(</m:t>
                                </m:r>
                                <m:r>
                                  <a:rPr lang="en-IN" sz="3200" i="1">
                                    <a:latin typeface="Cambria Math" panose="02040503050406030204" pitchFamily="18" charset="0"/>
                                  </a:rPr>
                                  <m:t>𝑥</m:t>
                                </m:r>
                                <m:r>
                                  <a:rPr lang="en-IN" sz="3200" i="1">
                                    <a:latin typeface="Cambria Math" panose="02040503050406030204" pitchFamily="18" charset="0"/>
                                  </a:rPr>
                                  <m:t>)</m:t>
                                </m:r>
                              </m:den>
                            </m:f>
                          </m:e>
                        </m:sPre>
                      </m:e>
                    </m:borderBox>
                  </m:oMath>
                </a14:m>
                <a:r>
                  <a:rPr lang="en-US" dirty="0"/>
                  <a:t> </a:t>
                </a:r>
              </a:p>
            </p:txBody>
          </p:sp>
        </mc:Choice>
        <mc:Fallback xmlns="">
          <p:sp>
            <p:nvSpPr>
              <p:cNvPr id="3" name="Content Placeholder 2">
                <a:extLst>
                  <a:ext uri="{FF2B5EF4-FFF2-40B4-BE49-F238E27FC236}">
                    <a16:creationId xmlns:a16="http://schemas.microsoft.com/office/drawing/2014/main" id="{08C7471C-BFAA-611D-AB33-2CC661202ACB}"/>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US">
                    <a:noFill/>
                  </a:rPr>
                  <a:t> </a:t>
                </a:r>
              </a:p>
            </p:txBody>
          </p:sp>
        </mc:Fallback>
      </mc:AlternateContent>
    </p:spTree>
    <p:extLst>
      <p:ext uri="{BB962C8B-B14F-4D97-AF65-F5344CB8AC3E}">
        <p14:creationId xmlns:p14="http://schemas.microsoft.com/office/powerpoint/2010/main" val="265701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A0BE-4B57-1D03-341D-6736A7A618D8}"/>
              </a:ext>
            </a:extLst>
          </p:cNvPr>
          <p:cNvSpPr>
            <a:spLocks noGrp="1"/>
          </p:cNvSpPr>
          <p:nvPr>
            <p:ph type="ctrTitle"/>
          </p:nvPr>
        </p:nvSpPr>
        <p:spPr>
          <a:xfrm>
            <a:off x="1524000" y="2125979"/>
            <a:ext cx="9144000" cy="1383983"/>
          </a:xfrm>
          <a:solidFill>
            <a:srgbClr val="FF00FF"/>
          </a:solidFill>
        </p:spPr>
        <p:txBody>
          <a:bodyPr/>
          <a:lstStyle/>
          <a:p>
            <a:r>
              <a:rPr lang="en-US" dirty="0"/>
              <a:t>Thank you</a:t>
            </a:r>
          </a:p>
        </p:txBody>
      </p:sp>
      <p:sp>
        <p:nvSpPr>
          <p:cNvPr id="3" name="Subtitle 2">
            <a:extLst>
              <a:ext uri="{FF2B5EF4-FFF2-40B4-BE49-F238E27FC236}">
                <a16:creationId xmlns:a16="http://schemas.microsoft.com/office/drawing/2014/main" id="{6BF8EA9F-B619-B291-3F97-8E1805D0FD0E}"/>
              </a:ext>
            </a:extLst>
          </p:cNvPr>
          <p:cNvSpPr>
            <a:spLocks noGrp="1"/>
          </p:cNvSpPr>
          <p:nvPr>
            <p:ph type="subTitle" idx="1"/>
          </p:nvPr>
        </p:nvSpPr>
        <p:spPr/>
        <p:txBody>
          <a:bodyPr/>
          <a:lstStyle/>
          <a:p>
            <a:pPr marL="0" indent="0" algn="ctr" rtl="0" eaLnBrk="1" latinLnBrk="0" hangingPunct="1">
              <a:lnSpc>
                <a:spcPct val="90000"/>
              </a:lnSpc>
              <a:spcBef>
                <a:spcPts val="1000"/>
              </a:spcBef>
              <a:spcAft>
                <a:spcPts val="0"/>
              </a:spcAft>
            </a:pPr>
            <a:r>
              <a:rPr lang="en-US" kern="1200" dirty="0">
                <a:solidFill>
                  <a:srgbClr val="000000"/>
                </a:solidFill>
                <a:effectLst/>
                <a:latin typeface="Calibri" panose="020F0502020204030204" pitchFamily="34" charset="0"/>
                <a:ea typeface="+mn-ea"/>
                <a:cs typeface="+mn-cs"/>
              </a:rPr>
              <a:t>Shreyas M</a:t>
            </a:r>
            <a:endParaRPr lang="en-IN" dirty="0">
              <a:effectLst/>
            </a:endParaRPr>
          </a:p>
          <a:p>
            <a:pPr marL="0" indent="0" algn="ctr" rtl="0" eaLnBrk="1" latinLnBrk="0" hangingPunct="1">
              <a:lnSpc>
                <a:spcPct val="90000"/>
              </a:lnSpc>
              <a:spcBef>
                <a:spcPts val="1000"/>
              </a:spcBef>
              <a:spcAft>
                <a:spcPts val="0"/>
              </a:spcAft>
              <a:tabLst>
                <a:tab pos="2240026" algn="l"/>
              </a:tabLst>
            </a:pPr>
            <a:r>
              <a:rPr lang="en-IN" kern="1200" dirty="0">
                <a:solidFill>
                  <a:srgbClr val="000000"/>
                </a:solidFill>
                <a:effectLst/>
                <a:latin typeface="Calibri" panose="020F0502020204030204" pitchFamily="34" charset="0"/>
                <a:ea typeface="+mn-ea"/>
                <a:cs typeface="+mn-cs"/>
              </a:rPr>
              <a:t>B.Tech in ECE PES </a:t>
            </a:r>
            <a:r>
              <a:rPr lang="en-IN" kern="1200">
                <a:solidFill>
                  <a:srgbClr val="000000"/>
                </a:solidFill>
                <a:effectLst/>
                <a:latin typeface="Calibri" panose="020F0502020204030204" pitchFamily="34" charset="0"/>
                <a:ea typeface="+mn-ea"/>
                <a:cs typeface="+mn-cs"/>
              </a:rPr>
              <a:t>University Bangalore</a:t>
            </a:r>
            <a:endParaRPr lang="en-IN" dirty="0">
              <a:effectLst/>
            </a:endParaRPr>
          </a:p>
        </p:txBody>
      </p:sp>
    </p:spTree>
    <p:extLst>
      <p:ext uri="{BB962C8B-B14F-4D97-AF65-F5344CB8AC3E}">
        <p14:creationId xmlns:p14="http://schemas.microsoft.com/office/powerpoint/2010/main" val="1865875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86B1-77D9-9869-5247-2EBCE9976870}"/>
              </a:ext>
            </a:extLst>
          </p:cNvPr>
          <p:cNvSpPr>
            <a:spLocks noGrp="1"/>
          </p:cNvSpPr>
          <p:nvPr>
            <p:ph type="title"/>
          </p:nvPr>
        </p:nvSpPr>
        <p:spPr>
          <a:solidFill>
            <a:srgbClr val="FF00FF"/>
          </a:solidFill>
        </p:spPr>
        <p:txBody>
          <a:bodyPr/>
          <a:lstStyle/>
          <a:p>
            <a:r>
              <a:rPr lang="en-US" dirty="0"/>
              <a:t>Chapter map</a:t>
            </a:r>
          </a:p>
        </p:txBody>
      </p:sp>
      <p:graphicFrame>
        <p:nvGraphicFramePr>
          <p:cNvPr id="4" name="Table 4">
            <a:extLst>
              <a:ext uri="{FF2B5EF4-FFF2-40B4-BE49-F238E27FC236}">
                <a16:creationId xmlns:a16="http://schemas.microsoft.com/office/drawing/2014/main" id="{646F1024-55F9-F714-5067-F6A3E9612F50}"/>
              </a:ext>
            </a:extLst>
          </p:cNvPr>
          <p:cNvGraphicFramePr>
            <a:graphicFrameLocks noGrp="1"/>
          </p:cNvGraphicFramePr>
          <p:nvPr>
            <p:ph idx="1"/>
            <p:extLst>
              <p:ext uri="{D42A27DB-BD31-4B8C-83A1-F6EECF244321}">
                <p14:modId xmlns:p14="http://schemas.microsoft.com/office/powerpoint/2010/main" val="2298104952"/>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1116330">
                  <a:extLst>
                    <a:ext uri="{9D8B030D-6E8A-4147-A177-3AD203B41FA5}">
                      <a16:colId xmlns:a16="http://schemas.microsoft.com/office/drawing/2014/main" val="2192362658"/>
                    </a:ext>
                  </a:extLst>
                </a:gridCol>
                <a:gridCol w="9399270">
                  <a:extLst>
                    <a:ext uri="{9D8B030D-6E8A-4147-A177-3AD203B41FA5}">
                      <a16:colId xmlns:a16="http://schemas.microsoft.com/office/drawing/2014/main" val="3933235099"/>
                    </a:ext>
                  </a:extLst>
                </a:gridCol>
              </a:tblGrid>
              <a:tr h="370840">
                <a:tc>
                  <a:txBody>
                    <a:bodyPr/>
                    <a:lstStyle/>
                    <a:p>
                      <a:r>
                        <a:rPr lang="en-US" dirty="0"/>
                        <a:t>Section</a:t>
                      </a:r>
                    </a:p>
                  </a:txBody>
                  <a:tcPr/>
                </a:tc>
                <a:tc>
                  <a:txBody>
                    <a:bodyPr/>
                    <a:lstStyle/>
                    <a:p>
                      <a:r>
                        <a:rPr lang="en-US" dirty="0"/>
                        <a:t>Topics</a:t>
                      </a:r>
                    </a:p>
                  </a:txBody>
                  <a:tcPr/>
                </a:tc>
                <a:extLst>
                  <a:ext uri="{0D108BD9-81ED-4DB2-BD59-A6C34878D82A}">
                    <a16:rowId xmlns:a16="http://schemas.microsoft.com/office/drawing/2014/main" val="3527562781"/>
                  </a:ext>
                </a:extLst>
              </a:tr>
              <a:tr h="370840">
                <a:tc>
                  <a:txBody>
                    <a:bodyPr/>
                    <a:lstStyle/>
                    <a:p>
                      <a:r>
                        <a:rPr lang="en-US" dirty="0"/>
                        <a:t>1</a:t>
                      </a:r>
                    </a:p>
                  </a:txBody>
                  <a:tcPr/>
                </a:tc>
                <a:tc>
                  <a:txBody>
                    <a:bodyPr/>
                    <a:lstStyle/>
                    <a:p>
                      <a:r>
                        <a:rPr lang="en-US" dirty="0"/>
                        <a:t>Introduction</a:t>
                      </a:r>
                    </a:p>
                  </a:txBody>
                  <a:tcPr/>
                </a:tc>
                <a:extLst>
                  <a:ext uri="{0D108BD9-81ED-4DB2-BD59-A6C34878D82A}">
                    <a16:rowId xmlns:a16="http://schemas.microsoft.com/office/drawing/2014/main" val="1814543256"/>
                  </a:ext>
                </a:extLst>
              </a:tr>
              <a:tr h="370840">
                <a:tc>
                  <a:txBody>
                    <a:bodyPr/>
                    <a:lstStyle/>
                    <a:p>
                      <a:r>
                        <a:rPr lang="en-US" dirty="0"/>
                        <a:t>2</a:t>
                      </a:r>
                    </a:p>
                  </a:txBody>
                  <a:tcPr/>
                </a:tc>
                <a:tc>
                  <a:txBody>
                    <a:bodyPr/>
                    <a:lstStyle/>
                    <a:p>
                      <a:r>
                        <a:rPr lang="en-US" dirty="0"/>
                        <a:t>Basics</a:t>
                      </a:r>
                    </a:p>
                  </a:txBody>
                  <a:tcPr/>
                </a:tc>
                <a:extLst>
                  <a:ext uri="{0D108BD9-81ED-4DB2-BD59-A6C34878D82A}">
                    <a16:rowId xmlns:a16="http://schemas.microsoft.com/office/drawing/2014/main" val="2707199380"/>
                  </a:ext>
                </a:extLst>
              </a:tr>
              <a:tr h="370840">
                <a:tc>
                  <a:txBody>
                    <a:bodyPr/>
                    <a:lstStyle/>
                    <a:p>
                      <a:r>
                        <a:rPr lang="en-US" dirty="0"/>
                        <a:t>3</a:t>
                      </a:r>
                    </a:p>
                  </a:txBody>
                  <a:tcPr/>
                </a:tc>
                <a:tc>
                  <a:txBody>
                    <a:bodyPr/>
                    <a:lstStyle/>
                    <a:p>
                      <a:r>
                        <a:rPr lang="en-US" dirty="0"/>
                        <a:t>Limits</a:t>
                      </a:r>
                    </a:p>
                  </a:txBody>
                  <a:tcPr/>
                </a:tc>
                <a:extLst>
                  <a:ext uri="{0D108BD9-81ED-4DB2-BD59-A6C34878D82A}">
                    <a16:rowId xmlns:a16="http://schemas.microsoft.com/office/drawing/2014/main" val="1086613583"/>
                  </a:ext>
                </a:extLst>
              </a:tr>
              <a:tr h="370840">
                <a:tc>
                  <a:txBody>
                    <a:bodyPr/>
                    <a:lstStyle/>
                    <a:p>
                      <a:r>
                        <a:rPr lang="en-US" dirty="0"/>
                        <a:t>4</a:t>
                      </a:r>
                    </a:p>
                  </a:txBody>
                  <a:tcPr/>
                </a:tc>
                <a:tc>
                  <a:txBody>
                    <a:bodyPr/>
                    <a:lstStyle/>
                    <a:p>
                      <a:r>
                        <a:rPr lang="en-US" dirty="0"/>
                        <a:t>Cases of limits</a:t>
                      </a:r>
                    </a:p>
                  </a:txBody>
                  <a:tcPr/>
                </a:tc>
                <a:extLst>
                  <a:ext uri="{0D108BD9-81ED-4DB2-BD59-A6C34878D82A}">
                    <a16:rowId xmlns:a16="http://schemas.microsoft.com/office/drawing/2014/main" val="3614385253"/>
                  </a:ext>
                </a:extLst>
              </a:tr>
              <a:tr h="370840">
                <a:tc>
                  <a:txBody>
                    <a:bodyPr/>
                    <a:lstStyle/>
                    <a:p>
                      <a:r>
                        <a:rPr lang="en-US" dirty="0"/>
                        <a:t>5</a:t>
                      </a:r>
                    </a:p>
                  </a:txBody>
                  <a:tcPr/>
                </a:tc>
                <a:tc>
                  <a:txBody>
                    <a:bodyPr/>
                    <a:lstStyle/>
                    <a:p>
                      <a:r>
                        <a:rPr lang="en-US" dirty="0"/>
                        <a:t>Sandwich or squeeze theorem</a:t>
                      </a:r>
                    </a:p>
                  </a:txBody>
                  <a:tcPr/>
                </a:tc>
                <a:extLst>
                  <a:ext uri="{0D108BD9-81ED-4DB2-BD59-A6C34878D82A}">
                    <a16:rowId xmlns:a16="http://schemas.microsoft.com/office/drawing/2014/main" val="419559405"/>
                  </a:ext>
                </a:extLst>
              </a:tr>
              <a:tr h="370840">
                <a:tc>
                  <a:txBody>
                    <a:bodyPr/>
                    <a:lstStyle/>
                    <a:p>
                      <a:r>
                        <a:rPr lang="en-US" dirty="0"/>
                        <a:t>6</a:t>
                      </a:r>
                    </a:p>
                  </a:txBody>
                  <a:tcPr/>
                </a:tc>
                <a:tc>
                  <a:txBody>
                    <a:bodyPr/>
                    <a:lstStyle/>
                    <a:p>
                      <a:r>
                        <a:rPr lang="en-US" dirty="0"/>
                        <a:t>Standard limits</a:t>
                      </a:r>
                    </a:p>
                  </a:txBody>
                  <a:tcPr/>
                </a:tc>
                <a:extLst>
                  <a:ext uri="{0D108BD9-81ED-4DB2-BD59-A6C34878D82A}">
                    <a16:rowId xmlns:a16="http://schemas.microsoft.com/office/drawing/2014/main" val="3077447935"/>
                  </a:ext>
                </a:extLst>
              </a:tr>
              <a:tr h="370840">
                <a:tc>
                  <a:txBody>
                    <a:bodyPr/>
                    <a:lstStyle/>
                    <a:p>
                      <a:r>
                        <a:rPr lang="en-US" dirty="0"/>
                        <a:t>7</a:t>
                      </a:r>
                    </a:p>
                  </a:txBody>
                  <a:tcPr/>
                </a:tc>
                <a:tc>
                  <a:txBody>
                    <a:bodyPr/>
                    <a:lstStyle/>
                    <a:p>
                      <a:r>
                        <a:rPr lang="en-US" dirty="0"/>
                        <a:t>First derivative principle</a:t>
                      </a:r>
                    </a:p>
                  </a:txBody>
                  <a:tcPr/>
                </a:tc>
                <a:extLst>
                  <a:ext uri="{0D108BD9-81ED-4DB2-BD59-A6C34878D82A}">
                    <a16:rowId xmlns:a16="http://schemas.microsoft.com/office/drawing/2014/main" val="136505146"/>
                  </a:ext>
                </a:extLst>
              </a:tr>
              <a:tr h="370840">
                <a:tc>
                  <a:txBody>
                    <a:bodyPr/>
                    <a:lstStyle/>
                    <a:p>
                      <a:r>
                        <a:rPr lang="en-US" dirty="0"/>
                        <a:t>8</a:t>
                      </a:r>
                    </a:p>
                  </a:txBody>
                  <a:tcPr/>
                </a:tc>
                <a:tc>
                  <a:txBody>
                    <a:bodyPr/>
                    <a:lstStyle/>
                    <a:p>
                      <a:r>
                        <a:rPr lang="en-US" dirty="0"/>
                        <a:t>Derivatives</a:t>
                      </a:r>
                    </a:p>
                  </a:txBody>
                  <a:tcPr/>
                </a:tc>
                <a:extLst>
                  <a:ext uri="{0D108BD9-81ED-4DB2-BD59-A6C34878D82A}">
                    <a16:rowId xmlns:a16="http://schemas.microsoft.com/office/drawing/2014/main" val="4133905808"/>
                  </a:ext>
                </a:extLst>
              </a:tr>
              <a:tr h="370840">
                <a:tc>
                  <a:txBody>
                    <a:bodyPr/>
                    <a:lstStyle/>
                    <a:p>
                      <a:r>
                        <a:rPr lang="en-US" dirty="0"/>
                        <a:t>9</a:t>
                      </a:r>
                    </a:p>
                  </a:txBody>
                  <a:tcPr/>
                </a:tc>
                <a:tc>
                  <a:txBody>
                    <a:bodyPr/>
                    <a:lstStyle/>
                    <a:p>
                      <a:r>
                        <a:rPr lang="en-US" dirty="0"/>
                        <a:t>L’ Hospital’s rule (LH rule)</a:t>
                      </a:r>
                    </a:p>
                  </a:txBody>
                  <a:tcPr/>
                </a:tc>
                <a:extLst>
                  <a:ext uri="{0D108BD9-81ED-4DB2-BD59-A6C34878D82A}">
                    <a16:rowId xmlns:a16="http://schemas.microsoft.com/office/drawing/2014/main" val="3551718713"/>
                  </a:ext>
                </a:extLst>
              </a:tr>
            </a:tbl>
          </a:graphicData>
        </a:graphic>
      </p:graphicFrame>
    </p:spTree>
    <p:extLst>
      <p:ext uri="{BB962C8B-B14F-4D97-AF65-F5344CB8AC3E}">
        <p14:creationId xmlns:p14="http://schemas.microsoft.com/office/powerpoint/2010/main" val="2868046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6F97D-8487-DF0D-C0D5-BD9AE30F65CE}"/>
              </a:ext>
            </a:extLst>
          </p:cNvPr>
          <p:cNvSpPr>
            <a:spLocks noGrp="1"/>
          </p:cNvSpPr>
          <p:nvPr>
            <p:ph type="title"/>
          </p:nvPr>
        </p:nvSpPr>
        <p:spPr>
          <a:solidFill>
            <a:srgbClr val="FF00FF"/>
          </a:solidFill>
        </p:spPr>
        <p:txBody>
          <a:bodyPr/>
          <a:lstStyle/>
          <a:p>
            <a:r>
              <a:rPr lang="en-US" dirty="0"/>
              <a:t>1 Introduction</a:t>
            </a:r>
          </a:p>
        </p:txBody>
      </p:sp>
      <p:sp>
        <p:nvSpPr>
          <p:cNvPr id="3" name="Content Placeholder 2">
            <a:extLst>
              <a:ext uri="{FF2B5EF4-FFF2-40B4-BE49-F238E27FC236}">
                <a16:creationId xmlns:a16="http://schemas.microsoft.com/office/drawing/2014/main" id="{752BFC53-9E5F-BA56-96BC-1E06C8B5409F}"/>
              </a:ext>
            </a:extLst>
          </p:cNvPr>
          <p:cNvSpPr>
            <a:spLocks noGrp="1"/>
          </p:cNvSpPr>
          <p:nvPr>
            <p:ph idx="1"/>
          </p:nvPr>
        </p:nvSpPr>
        <p:spPr/>
        <p:txBody>
          <a:bodyPr/>
          <a:lstStyle/>
          <a:p>
            <a:r>
              <a:rPr lang="en-US" dirty="0"/>
              <a:t>The concept of Limits and Derivatives was first originated and put forth by Leibnitz. This is the first step of understanding into the branch of mathematics called ‘Calculus’ which is the branch dealing with study of change and RATE of change of mathematically representable quantities</a:t>
            </a:r>
          </a:p>
          <a:p>
            <a:r>
              <a:rPr lang="en-US" dirty="0"/>
              <a:t>For example, velocity is said to be the first order derivative of position (rate of change of position over time). The second order derivative of the position is the acceleration (rate of change of velocity over time. Impulse is the third order derivative of position (rate of change of acceleration over time) and so on.</a:t>
            </a:r>
          </a:p>
          <a:p>
            <a:pPr marL="0" indent="0">
              <a:buNone/>
            </a:pPr>
            <a:endParaRPr lang="en-US" dirty="0"/>
          </a:p>
        </p:txBody>
      </p:sp>
    </p:spTree>
    <p:extLst>
      <p:ext uri="{BB962C8B-B14F-4D97-AF65-F5344CB8AC3E}">
        <p14:creationId xmlns:p14="http://schemas.microsoft.com/office/powerpoint/2010/main" val="352265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5D114-A650-1854-36B0-B23A6A6B43D5}"/>
              </a:ext>
            </a:extLst>
          </p:cNvPr>
          <p:cNvSpPr>
            <a:spLocks noGrp="1"/>
          </p:cNvSpPr>
          <p:nvPr>
            <p:ph type="title"/>
          </p:nvPr>
        </p:nvSpPr>
        <p:spPr>
          <a:solidFill>
            <a:srgbClr val="FF00FF"/>
          </a:solidFill>
        </p:spPr>
        <p:txBody>
          <a:bodyPr/>
          <a:lstStyle/>
          <a:p>
            <a:r>
              <a:rPr lang="en-US" dirty="0"/>
              <a:t>2 Basics</a:t>
            </a:r>
          </a:p>
        </p:txBody>
      </p:sp>
      <p:sp>
        <p:nvSpPr>
          <p:cNvPr id="3" name="Content Placeholder 2">
            <a:extLst>
              <a:ext uri="{FF2B5EF4-FFF2-40B4-BE49-F238E27FC236}">
                <a16:creationId xmlns:a16="http://schemas.microsoft.com/office/drawing/2014/main" id="{1C96E423-0A13-48F3-80D9-DFB28AD698E7}"/>
              </a:ext>
            </a:extLst>
          </p:cNvPr>
          <p:cNvSpPr>
            <a:spLocks noGrp="1"/>
          </p:cNvSpPr>
          <p:nvPr>
            <p:ph idx="1"/>
          </p:nvPr>
        </p:nvSpPr>
        <p:spPr/>
        <p:txBody>
          <a:bodyPr/>
          <a:lstStyle/>
          <a:p>
            <a:r>
              <a:rPr lang="en-US" dirty="0"/>
              <a:t>Understanding of few basic terms related to domain of a function</a:t>
            </a:r>
          </a:p>
          <a:p>
            <a:pPr marL="0" indent="0">
              <a:buNone/>
            </a:pPr>
            <a:r>
              <a:rPr lang="en-US" dirty="0"/>
              <a:t>There are various types of neighborhoods </a:t>
            </a:r>
          </a:p>
          <a:p>
            <a:pPr marL="0" indent="0">
              <a:buNone/>
            </a:pPr>
            <a:endParaRPr lang="en-US"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BE543A8A-17A7-1D77-D677-8AD54B7DD84A}"/>
                  </a:ext>
                </a:extLst>
              </p:cNvPr>
              <p:cNvGraphicFramePr>
                <a:graphicFrameLocks noGrp="1"/>
              </p:cNvGraphicFramePr>
              <p:nvPr>
                <p:extLst>
                  <p:ext uri="{D42A27DB-BD31-4B8C-83A1-F6EECF244321}">
                    <p14:modId xmlns:p14="http://schemas.microsoft.com/office/powerpoint/2010/main" val="123009018"/>
                  </p:ext>
                </p:extLst>
              </p:nvPr>
            </p:nvGraphicFramePr>
            <p:xfrm>
              <a:off x="1037590" y="2754630"/>
              <a:ext cx="10209530" cy="3738245"/>
            </p:xfrm>
            <a:graphic>
              <a:graphicData uri="http://schemas.openxmlformats.org/drawingml/2006/table">
                <a:tbl>
                  <a:tblPr>
                    <a:tableStyleId>{08FB837D-C827-4EFA-A057-4D05807E0F7C}</a:tableStyleId>
                  </a:tblPr>
                  <a:tblGrid>
                    <a:gridCol w="5104765">
                      <a:extLst>
                        <a:ext uri="{9D8B030D-6E8A-4147-A177-3AD203B41FA5}">
                          <a16:colId xmlns:a16="http://schemas.microsoft.com/office/drawing/2014/main" val="3892360319"/>
                        </a:ext>
                      </a:extLst>
                    </a:gridCol>
                    <a:gridCol w="5104765">
                      <a:extLst>
                        <a:ext uri="{9D8B030D-6E8A-4147-A177-3AD203B41FA5}">
                          <a16:colId xmlns:a16="http://schemas.microsoft.com/office/drawing/2014/main" val="1167174548"/>
                        </a:ext>
                      </a:extLst>
                    </a:gridCol>
                  </a:tblGrid>
                  <a:tr h="2031611">
                    <a:tc>
                      <a:txBody>
                        <a:bodyPr/>
                        <a:lstStyle/>
                        <a:p>
                          <a:r>
                            <a:rPr lang="en-US" sz="2400" dirty="0"/>
                            <a:t>a) Neighborhood : Let A , B , C </a:t>
                          </a:r>
                          <a14:m>
                            <m:oMath xmlns:m="http://schemas.openxmlformats.org/officeDocument/2006/math">
                              <m:r>
                                <a:rPr lang="en-IN" sz="2400" b="0" smtClean="0">
                                  <a:latin typeface="Cambria Math" panose="02040503050406030204" pitchFamily="18" charset="0"/>
                                </a:rPr>
                                <m:t>∈</m:t>
                              </m:r>
                            </m:oMath>
                          </a14:m>
                          <a:r>
                            <a:rPr lang="en-US" sz="2400" dirty="0"/>
                            <a:t> </a:t>
                          </a:r>
                          <a:r>
                            <a:rPr lang="en-US" sz="2400" b="1" dirty="0"/>
                            <a:t>R</a:t>
                          </a:r>
                          <a:r>
                            <a:rPr lang="en-US" sz="2400" dirty="0"/>
                            <a:t> such that A&lt;C&lt;B.</a:t>
                          </a:r>
                        </a:p>
                        <a:p>
                          <a:r>
                            <a:rPr lang="en-US" sz="2400" dirty="0"/>
                            <a:t>Then (A,B) is Cs neighborhood</a:t>
                          </a:r>
                        </a:p>
                      </a:txBody>
                      <a:tcPr/>
                    </a:tc>
                    <a:tc>
                      <a:txBody>
                        <a:bodyPr/>
                        <a:lstStyle/>
                        <a:p>
                          <a:r>
                            <a:rPr lang="en-US" sz="2400" dirty="0"/>
                            <a:t>b) Symmetric neighborhood : If , for a neighborhood of C as discussed in a) , </a:t>
                          </a:r>
                        </a:p>
                        <a:p>
                          <a:pPr/>
                          <a14:m>
                            <m:oMathPara xmlns:m="http://schemas.openxmlformats.org/officeDocument/2006/math">
                              <m:oMathParaPr>
                                <m:jc m:val="left"/>
                              </m:oMathParaPr>
                              <m:oMath xmlns:m="http://schemas.openxmlformats.org/officeDocument/2006/math">
                                <m:d>
                                  <m:dPr>
                                    <m:begChr m:val="|"/>
                                    <m:endChr m:val="|"/>
                                    <m:ctrlPr>
                                      <a:rPr lang="en-IN" sz="2400" b="0" i="1" smtClean="0">
                                        <a:latin typeface="Cambria Math" panose="02040503050406030204" pitchFamily="18" charset="0"/>
                                      </a:rPr>
                                    </m:ctrlPr>
                                  </m:dPr>
                                  <m:e>
                                    <m:r>
                                      <a:rPr lang="en-IN" sz="2400" b="0" smtClean="0">
                                        <a:latin typeface="Cambria Math" panose="02040503050406030204" pitchFamily="18" charset="0"/>
                                      </a:rPr>
                                      <m:t>𝐶</m:t>
                                    </m:r>
                                    <m:r>
                                      <a:rPr lang="en-IN" sz="2400" b="0" smtClean="0">
                                        <a:latin typeface="Cambria Math" panose="02040503050406030204" pitchFamily="18" charset="0"/>
                                      </a:rPr>
                                      <m:t>−</m:t>
                                    </m:r>
                                    <m:r>
                                      <a:rPr lang="en-IN" sz="2400" b="0" smtClean="0">
                                        <a:latin typeface="Cambria Math" panose="02040503050406030204" pitchFamily="18" charset="0"/>
                                      </a:rPr>
                                      <m:t>𝐴</m:t>
                                    </m:r>
                                  </m:e>
                                </m:d>
                                <m:r>
                                  <a:rPr lang="en-IN" sz="2400" b="0" smtClean="0">
                                    <a:latin typeface="Cambria Math" panose="02040503050406030204" pitchFamily="18" charset="0"/>
                                  </a:rPr>
                                  <m:t>=|</m:t>
                                </m:r>
                                <m:r>
                                  <a:rPr lang="en-IN" sz="2400" b="0" smtClean="0">
                                    <a:latin typeface="Cambria Math" panose="02040503050406030204" pitchFamily="18" charset="0"/>
                                  </a:rPr>
                                  <m:t>𝐵</m:t>
                                </m:r>
                                <m:r>
                                  <a:rPr lang="en-IN" sz="2400" b="0" smtClean="0">
                                    <a:latin typeface="Cambria Math" panose="02040503050406030204" pitchFamily="18" charset="0"/>
                                  </a:rPr>
                                  <m:t>−</m:t>
                                </m:r>
                                <m:r>
                                  <a:rPr lang="en-IN" sz="2400" b="0" smtClean="0">
                                    <a:latin typeface="Cambria Math" panose="02040503050406030204" pitchFamily="18" charset="0"/>
                                  </a:rPr>
                                  <m:t>𝐶</m:t>
                                </m:r>
                                <m:r>
                                  <a:rPr lang="en-IN" sz="2400" b="0" smtClean="0">
                                    <a:latin typeface="Cambria Math" panose="02040503050406030204" pitchFamily="18" charset="0"/>
                                  </a:rPr>
                                  <m:t>|</m:t>
                                </m:r>
                              </m:oMath>
                            </m:oMathPara>
                          </a14:m>
                          <a:endParaRPr lang="en-US" sz="2400" dirty="0"/>
                        </a:p>
                        <a:p>
                          <a:r>
                            <a:rPr lang="en-US" sz="2400" dirty="0"/>
                            <a:t> </a:t>
                          </a:r>
                          <a:r>
                            <a:rPr lang="en-IN" sz="2400" dirty="0"/>
                            <a:t>🔍</a:t>
                          </a:r>
                          <a:r>
                            <a:rPr lang="en-IN" sz="2400" dirty="0">
                              <a:highlight>
                                <a:srgbClr val="FFFF00"/>
                              </a:highlight>
                            </a:rPr>
                            <a:t>Does this mean |B|=|A| ? How/Why not?</a:t>
                          </a:r>
                          <a:endParaRPr lang="en-US" sz="2400" dirty="0">
                            <a:highlight>
                              <a:srgbClr val="FFFF00"/>
                            </a:highlight>
                          </a:endParaRPr>
                        </a:p>
                      </a:txBody>
                      <a:tcPr/>
                    </a:tc>
                    <a:extLst>
                      <a:ext uri="{0D108BD9-81ED-4DB2-BD59-A6C34878D82A}">
                        <a16:rowId xmlns:a16="http://schemas.microsoft.com/office/drawing/2014/main" val="3111357907"/>
                      </a:ext>
                    </a:extLst>
                  </a:tr>
                  <a:tr h="1706634">
                    <a:tc>
                      <a:txBody>
                        <a:bodyPr/>
                        <a:lstStyle/>
                        <a:p>
                          <a:r>
                            <a:rPr lang="en-US" sz="2400" dirty="0"/>
                            <a:t>c) Deleted neighborhood : If , for a neighborhood of C such that C is not a part of it.</a:t>
                          </a:r>
                        </a:p>
                        <a:p>
                          <a:r>
                            <a:rPr lang="en-US" sz="2400" dirty="0"/>
                            <a:t>(A,C) </a:t>
                          </a:r>
                          <a14:m>
                            <m:oMath xmlns:m="http://schemas.openxmlformats.org/officeDocument/2006/math">
                              <m:r>
                                <a:rPr lang="en-IN" sz="2400" b="0" i="1" smtClean="0">
                                  <a:latin typeface="Cambria Math" panose="02040503050406030204" pitchFamily="18" charset="0"/>
                                </a:rPr>
                                <m:t>∪</m:t>
                              </m:r>
                            </m:oMath>
                          </a14:m>
                          <a:r>
                            <a:rPr lang="en-US" sz="2400" dirty="0"/>
                            <a:t> (C,B)</a:t>
                          </a:r>
                        </a:p>
                      </a:txBody>
                      <a:tcPr/>
                    </a:tc>
                    <a:tc>
                      <a:txBody>
                        <a:bodyPr/>
                        <a:lstStyle/>
                        <a:p>
                          <a:r>
                            <a:rPr lang="en-US" sz="2400" dirty="0"/>
                            <a:t>d) Sided neighborhood: For a neighborhood of C as discussed in a)</a:t>
                          </a:r>
                        </a:p>
                        <a:p>
                          <a:pPr marL="342900" indent="-342900">
                            <a:buFont typeface="Wingdings" panose="05000000000000000000" pitchFamily="2" charset="2"/>
                            <a:buChar char="Ø"/>
                          </a:pPr>
                          <a:r>
                            <a:rPr lang="en-US" sz="2400" dirty="0"/>
                            <a:t>(A,C] is left neighborhood (LHN)</a:t>
                          </a:r>
                        </a:p>
                        <a:p>
                          <a:pPr marL="342900" indent="-342900">
                            <a:buFont typeface="Wingdings" panose="05000000000000000000" pitchFamily="2" charset="2"/>
                            <a:buChar char="Ø"/>
                          </a:pPr>
                          <a:r>
                            <a:rPr lang="en-US" sz="2400" dirty="0"/>
                            <a:t>[C,B) is right neighborhood (RHN)</a:t>
                          </a:r>
                        </a:p>
                      </a:txBody>
                      <a:tcPr/>
                    </a:tc>
                    <a:extLst>
                      <a:ext uri="{0D108BD9-81ED-4DB2-BD59-A6C34878D82A}">
                        <a16:rowId xmlns:a16="http://schemas.microsoft.com/office/drawing/2014/main" val="621006652"/>
                      </a:ext>
                    </a:extLst>
                  </a:tr>
                </a:tbl>
              </a:graphicData>
            </a:graphic>
          </p:graphicFrame>
        </mc:Choice>
        <mc:Fallback xmlns="">
          <p:graphicFrame>
            <p:nvGraphicFramePr>
              <p:cNvPr id="4" name="Table 4">
                <a:extLst>
                  <a:ext uri="{FF2B5EF4-FFF2-40B4-BE49-F238E27FC236}">
                    <a16:creationId xmlns:a16="http://schemas.microsoft.com/office/drawing/2014/main" id="{BE543A8A-17A7-1D77-D677-8AD54B7DD84A}"/>
                  </a:ext>
                </a:extLst>
              </p:cNvPr>
              <p:cNvGraphicFramePr>
                <a:graphicFrameLocks noGrp="1"/>
              </p:cNvGraphicFramePr>
              <p:nvPr>
                <p:extLst>
                  <p:ext uri="{D42A27DB-BD31-4B8C-83A1-F6EECF244321}">
                    <p14:modId xmlns:p14="http://schemas.microsoft.com/office/powerpoint/2010/main" val="123009018"/>
                  </p:ext>
                </p:extLst>
              </p:nvPr>
            </p:nvGraphicFramePr>
            <p:xfrm>
              <a:off x="1037590" y="2754630"/>
              <a:ext cx="10209530" cy="3738245"/>
            </p:xfrm>
            <a:graphic>
              <a:graphicData uri="http://schemas.openxmlformats.org/drawingml/2006/table">
                <a:tbl>
                  <a:tblPr>
                    <a:tableStyleId>{08FB837D-C827-4EFA-A057-4D05807E0F7C}</a:tableStyleId>
                  </a:tblPr>
                  <a:tblGrid>
                    <a:gridCol w="5104765">
                      <a:extLst>
                        <a:ext uri="{9D8B030D-6E8A-4147-A177-3AD203B41FA5}">
                          <a16:colId xmlns:a16="http://schemas.microsoft.com/office/drawing/2014/main" val="3892360319"/>
                        </a:ext>
                      </a:extLst>
                    </a:gridCol>
                    <a:gridCol w="5104765">
                      <a:extLst>
                        <a:ext uri="{9D8B030D-6E8A-4147-A177-3AD203B41FA5}">
                          <a16:colId xmlns:a16="http://schemas.microsoft.com/office/drawing/2014/main" val="1167174548"/>
                        </a:ext>
                      </a:extLst>
                    </a:gridCol>
                  </a:tblGrid>
                  <a:tr h="2031611">
                    <a:tc>
                      <a:txBody>
                        <a:bodyPr/>
                        <a:lstStyle/>
                        <a:p>
                          <a:endParaRPr lang="en-US"/>
                        </a:p>
                      </a:txBody>
                      <a:tcPr>
                        <a:blipFill>
                          <a:blip r:embed="rId2"/>
                          <a:stretch>
                            <a:fillRect l="-119" t="-2096" r="-100119" b="-84431"/>
                          </a:stretch>
                        </a:blipFill>
                      </a:tcPr>
                    </a:tc>
                    <a:tc>
                      <a:txBody>
                        <a:bodyPr/>
                        <a:lstStyle/>
                        <a:p>
                          <a:endParaRPr lang="en-US"/>
                        </a:p>
                      </a:txBody>
                      <a:tcPr>
                        <a:blipFill>
                          <a:blip r:embed="rId2"/>
                          <a:stretch>
                            <a:fillRect l="-100239" t="-2096" r="-239" b="-84431"/>
                          </a:stretch>
                        </a:blipFill>
                      </a:tcPr>
                    </a:tc>
                    <a:extLst>
                      <a:ext uri="{0D108BD9-81ED-4DB2-BD59-A6C34878D82A}">
                        <a16:rowId xmlns:a16="http://schemas.microsoft.com/office/drawing/2014/main" val="3111357907"/>
                      </a:ext>
                    </a:extLst>
                  </a:tr>
                  <a:tr h="1706634">
                    <a:tc>
                      <a:txBody>
                        <a:bodyPr/>
                        <a:lstStyle/>
                        <a:p>
                          <a:endParaRPr lang="en-US"/>
                        </a:p>
                      </a:txBody>
                      <a:tcPr>
                        <a:blipFill>
                          <a:blip r:embed="rId2"/>
                          <a:stretch>
                            <a:fillRect l="-119" t="-121352" r="-100119" b="-356"/>
                          </a:stretch>
                        </a:blipFill>
                      </a:tcPr>
                    </a:tc>
                    <a:tc>
                      <a:txBody>
                        <a:bodyPr/>
                        <a:lstStyle/>
                        <a:p>
                          <a:r>
                            <a:rPr lang="en-US" sz="2400" dirty="0"/>
                            <a:t>d) Sided neighborhood: For a neighborhood of C as discussed in a)</a:t>
                          </a:r>
                        </a:p>
                        <a:p>
                          <a:pPr marL="342900" indent="-342900">
                            <a:buFont typeface="Wingdings" panose="05000000000000000000" pitchFamily="2" charset="2"/>
                            <a:buChar char="Ø"/>
                          </a:pPr>
                          <a:r>
                            <a:rPr lang="en-US" sz="2400" dirty="0"/>
                            <a:t>(A,C] is left neighborhood (LHN)</a:t>
                          </a:r>
                        </a:p>
                        <a:p>
                          <a:pPr marL="342900" indent="-342900">
                            <a:buFont typeface="Wingdings" panose="05000000000000000000" pitchFamily="2" charset="2"/>
                            <a:buChar char="Ø"/>
                          </a:pPr>
                          <a:r>
                            <a:rPr lang="en-US" sz="2400" dirty="0"/>
                            <a:t>[C,B) is right neighborhood (RHN)</a:t>
                          </a:r>
                        </a:p>
                      </a:txBody>
                      <a:tcPr/>
                    </a:tc>
                    <a:extLst>
                      <a:ext uri="{0D108BD9-81ED-4DB2-BD59-A6C34878D82A}">
                        <a16:rowId xmlns:a16="http://schemas.microsoft.com/office/drawing/2014/main" val="621006652"/>
                      </a:ext>
                    </a:extLst>
                  </a:tr>
                </a:tbl>
              </a:graphicData>
            </a:graphic>
          </p:graphicFrame>
        </mc:Fallback>
      </mc:AlternateContent>
    </p:spTree>
    <p:extLst>
      <p:ext uri="{BB962C8B-B14F-4D97-AF65-F5344CB8AC3E}">
        <p14:creationId xmlns:p14="http://schemas.microsoft.com/office/powerpoint/2010/main" val="4224487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CFBB-0CC1-414A-8DA4-CE62BD5210C4}"/>
              </a:ext>
            </a:extLst>
          </p:cNvPr>
          <p:cNvSpPr>
            <a:spLocks noGrp="1"/>
          </p:cNvSpPr>
          <p:nvPr>
            <p:ph type="title"/>
          </p:nvPr>
        </p:nvSpPr>
        <p:spPr>
          <a:xfrm>
            <a:off x="838200" y="182245"/>
            <a:ext cx="10515600" cy="1325563"/>
          </a:xfrm>
          <a:solidFill>
            <a:srgbClr val="FF00FF"/>
          </a:solidFill>
        </p:spPr>
        <p:txBody>
          <a:bodyPr/>
          <a:lstStyle/>
          <a:p>
            <a:r>
              <a:rPr lang="en-US" dirty="0"/>
              <a:t>3 Limits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8AD13D-EE02-827C-E0E2-AE5FD7959FCD}"/>
                  </a:ext>
                </a:extLst>
              </p:cNvPr>
              <p:cNvSpPr>
                <a:spLocks noGrp="1"/>
              </p:cNvSpPr>
              <p:nvPr>
                <p:ph idx="1"/>
              </p:nvPr>
            </p:nvSpPr>
            <p:spPr>
              <a:xfrm>
                <a:off x="838200" y="1507808"/>
                <a:ext cx="10515600" cy="5041582"/>
              </a:xfrm>
            </p:spPr>
            <p:txBody>
              <a:bodyPr>
                <a:normAutofit/>
              </a:bodyPr>
              <a:lstStyle/>
              <a:p>
                <a:r>
                  <a:rPr lang="en-US" sz="2400" dirty="0"/>
                  <a:t>Lets say a function does not have a value at a point yet, we need it for a calculation. In such cases, we calculate the LIMIT of the function at that point.</a:t>
                </a:r>
              </a:p>
              <a:p>
                <a:r>
                  <a:rPr lang="en-US" sz="2400" dirty="0"/>
                  <a:t>Let us consider a function </a:t>
                </a:r>
                <a:r>
                  <a:rPr lang="en-US" sz="2400" i="1" dirty="0"/>
                  <a:t>f</a:t>
                </a:r>
                <a:r>
                  <a:rPr lang="en-US" sz="2400" dirty="0"/>
                  <a:t>(x) at x=c where we need to calculate the limit. This is denoted as</a:t>
                </a:r>
              </a:p>
              <a:p>
                <a:pPr marL="0" indent="0">
                  <a:buNone/>
                </a:pPr>
                <a14:m>
                  <m:oMath xmlns:m="http://schemas.openxmlformats.org/officeDocument/2006/math">
                    <m:borderBox>
                      <m:borderBoxPr>
                        <m:ctrlPr>
                          <a:rPr lang="en-US" sz="2400" i="1" smtClean="0">
                            <a:latin typeface="Cambria Math" panose="02040503050406030204" pitchFamily="18" charset="0"/>
                          </a:rPr>
                        </m:ctrlPr>
                      </m:borderBoxPr>
                      <m:e>
                        <m:r>
                          <a:rPr lang="en-IN" sz="2400" b="0" i="1" smtClean="0">
                            <a:latin typeface="Cambria Math" panose="02040503050406030204" pitchFamily="18" charset="0"/>
                          </a:rPr>
                          <m:t>𝐿</m:t>
                        </m:r>
                        <m:r>
                          <a:rPr lang="en-IN" sz="2400" b="0" i="1" smtClean="0">
                            <a:latin typeface="Cambria Math" panose="02040503050406030204" pitchFamily="18" charset="0"/>
                          </a:rPr>
                          <m:t>=</m:t>
                        </m:r>
                        <m:sPre>
                          <m:sPrePr>
                            <m:ctrlPr>
                              <a:rPr lang="en-US" sz="2400" i="1" smtClean="0">
                                <a:latin typeface="Cambria Math" panose="02040503050406030204" pitchFamily="18" charset="0"/>
                              </a:rPr>
                            </m:ctrlPr>
                          </m:sPrePr>
                          <m:sub>
                            <m:r>
                              <a:rPr lang="en-IN" sz="2400" b="0" i="1" smtClean="0">
                                <a:latin typeface="Cambria Math" panose="02040503050406030204" pitchFamily="18" charset="0"/>
                              </a:rPr>
                              <m:t>𝑥</m:t>
                            </m:r>
                            <m:r>
                              <a:rPr lang="en-IN" sz="2400" b="0" i="1" smtClean="0">
                                <a:latin typeface="Cambria Math" panose="02040503050406030204" pitchFamily="18" charset="0"/>
                              </a:rPr>
                              <m:t>→</m:t>
                            </m:r>
                            <m:r>
                              <a:rPr lang="en-IN" sz="2400" b="0" i="1" smtClean="0">
                                <a:latin typeface="Cambria Math" panose="02040503050406030204" pitchFamily="18" charset="0"/>
                              </a:rPr>
                              <m:t>𝑐</m:t>
                            </m:r>
                          </m:sub>
                          <m:sup>
                            <m:r>
                              <a:rPr lang="en-IN" sz="2400" b="0" i="1" smtClean="0">
                                <a:latin typeface="Cambria Math" panose="02040503050406030204" pitchFamily="18" charset="0"/>
                              </a:rPr>
                              <m:t>𝑙𝑖𝑚𝑖𝑡</m:t>
                            </m:r>
                          </m:sup>
                          <m:e>
                            <m:r>
                              <a:rPr lang="en-IN" sz="2400" b="0" i="1" smtClean="0">
                                <a:latin typeface="Cambria Math" panose="02040503050406030204" pitchFamily="18" charset="0"/>
                              </a:rPr>
                              <m:t> </m:t>
                            </m:r>
                            <m:r>
                              <a:rPr lang="en-IN" sz="2400" b="0" i="1" smtClean="0">
                                <a:latin typeface="Cambria Math" panose="02040503050406030204" pitchFamily="18" charset="0"/>
                              </a:rPr>
                              <m:t>𝑓</m:t>
                            </m:r>
                            <m:r>
                              <a:rPr lang="en-IN" sz="2400" b="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m:t>
                            </m:r>
                          </m:e>
                        </m:sPre>
                      </m:e>
                    </m:borderBox>
                  </m:oMath>
                </a14:m>
                <a:r>
                  <a:rPr lang="en-US" sz="2400" dirty="0"/>
                  <a:t> </a:t>
                </a:r>
              </a:p>
              <a:p>
                <a:pPr marL="0" indent="0">
                  <a:buNone/>
                </a:pPr>
                <a:r>
                  <a:rPr lang="en-US" sz="2400" dirty="0"/>
                  <a:t>This limit exists iff Left hand limit and right hand limit are equal (LHL=RHL) </a:t>
                </a:r>
              </a:p>
              <a:p>
                <a:pPr marL="0" indent="0">
                  <a:buNone/>
                </a:pPr>
                <a14:m>
                  <m:oMath xmlns:m="http://schemas.openxmlformats.org/officeDocument/2006/math">
                    <m:borderBox>
                      <m:borderBoxPr>
                        <m:ctrlPr>
                          <a:rPr lang="en-US" i="1" smtClean="0">
                            <a:latin typeface="Cambria Math" panose="02040503050406030204" pitchFamily="18" charset="0"/>
                          </a:rPr>
                        </m:ctrlPr>
                      </m:borderBoxPr>
                      <m:e>
                        <m:r>
                          <a:rPr lang="en-IN" b="0" i="1" smtClean="0">
                            <a:latin typeface="Cambria Math" panose="02040503050406030204" pitchFamily="18" charset="0"/>
                          </a:rPr>
                          <m:t>𝐿𝐻𝐿</m:t>
                        </m:r>
                        <m:r>
                          <a:rPr lang="en-IN" b="0" i="1" smtClean="0">
                            <a:latin typeface="Cambria Math" panose="02040503050406030204" pitchFamily="18" charset="0"/>
                          </a:rPr>
                          <m:t>=</m:t>
                        </m:r>
                        <m:sPre>
                          <m:sPrePr>
                            <m:ctrlPr>
                              <a:rPr lang="en-US" i="1" smtClean="0">
                                <a:latin typeface="Cambria Math" panose="02040503050406030204" pitchFamily="18" charset="0"/>
                              </a:rPr>
                            </m:ctrlPr>
                          </m:sPrePr>
                          <m:sub>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sub>
                          <m:sup>
                            <m:r>
                              <a:rPr lang="en-IN" b="0" i="1" smtClean="0">
                                <a:latin typeface="Cambria Math" panose="02040503050406030204" pitchFamily="18" charset="0"/>
                              </a:rPr>
                              <m:t>𝑙𝑖𝑚𝑖𝑡</m:t>
                            </m:r>
                          </m:sup>
                          <m:e>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sPre>
                              <m:sPrePr>
                                <m:ctrlPr>
                                  <a:rPr lang="en-US" i="1" smtClean="0">
                                    <a:latin typeface="Cambria Math" panose="02040503050406030204" pitchFamily="18" charset="0"/>
                                  </a:rPr>
                                </m:ctrlPr>
                              </m:sPrePr>
                              <m:sub>
                                <m:r>
                                  <a:rPr lang="en-IN" b="0" i="1" smtClean="0">
                                    <a:latin typeface="Cambria Math" panose="02040503050406030204" pitchFamily="18" charset="0"/>
                                  </a:rPr>
                                  <m:t>h</m:t>
                                </m:r>
                                <m:r>
                                  <a:rPr lang="en-IN" b="0" i="1" smtClean="0">
                                    <a:latin typeface="Cambria Math" panose="02040503050406030204" pitchFamily="18" charset="0"/>
                                  </a:rPr>
                                  <m:t>→0</m:t>
                                </m:r>
                              </m:sub>
                              <m:sup>
                                <m:r>
                                  <a:rPr lang="en-IN" b="0" i="1" smtClean="0">
                                    <a:latin typeface="Cambria Math" panose="02040503050406030204" pitchFamily="18" charset="0"/>
                                  </a:rPr>
                                  <m:t>𝑙𝑖𝑚𝑖𝑡</m:t>
                                </m:r>
                              </m:sup>
                              <m:e>
                                <m:r>
                                  <a:rPr lang="en-IN" b="0" i="1" smtClean="0">
                                    <a:latin typeface="Cambria Math" panose="02040503050406030204" pitchFamily="18" charset="0"/>
                                  </a:rPr>
                                  <m:t> </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h</m:t>
                                </m:r>
                                <m:r>
                                  <a:rPr lang="en-IN" b="0" i="1" smtClean="0">
                                    <a:latin typeface="Cambria Math" panose="02040503050406030204" pitchFamily="18" charset="0"/>
                                  </a:rPr>
                                  <m:t>)</m:t>
                                </m:r>
                              </m:e>
                            </m:sPre>
                          </m:e>
                        </m:sPre>
                        <m:r>
                          <m:rPr>
                            <m:nor/>
                          </m:rPr>
                          <a:rPr lang="en-US" dirty="0"/>
                          <m:t> </m:t>
                        </m:r>
                      </m:e>
                    </m:borderBox>
                  </m:oMath>
                </a14:m>
                <a:r>
                  <a:rPr lang="en-IN" dirty="0"/>
                  <a:t> </a:t>
                </a:r>
              </a:p>
              <a:p>
                <a:pPr marL="0" indent="0">
                  <a:buNone/>
                </a:pPr>
                <a:r>
                  <a:rPr lang="en-US" dirty="0"/>
                  <a:t> </a:t>
                </a:r>
              </a:p>
              <a:p>
                <a:pPr marL="0" indent="0">
                  <a:buNone/>
                </a:pPr>
                <a14:m>
                  <m:oMathPara xmlns:m="http://schemas.openxmlformats.org/officeDocument/2006/math">
                    <m:oMathParaPr>
                      <m:jc m:val="left"/>
                    </m:oMathParaPr>
                    <m:oMath xmlns:m="http://schemas.openxmlformats.org/officeDocument/2006/math">
                      <m:borderBox>
                        <m:borderBoxPr>
                          <m:ctrlPr>
                            <a:rPr lang="en-US" i="1" smtClean="0">
                              <a:latin typeface="Cambria Math" panose="02040503050406030204" pitchFamily="18" charset="0"/>
                            </a:rPr>
                          </m:ctrlPr>
                        </m:borderBoxPr>
                        <m:e>
                          <m:r>
                            <a:rPr lang="en-IN" b="0" i="1" smtClean="0">
                              <a:latin typeface="Cambria Math" panose="02040503050406030204" pitchFamily="18" charset="0"/>
                            </a:rPr>
                            <m:t>𝐿𝐻𝐿</m:t>
                          </m:r>
                          <m:r>
                            <a:rPr lang="en-IN" b="0" i="1" smtClean="0">
                              <a:latin typeface="Cambria Math" panose="02040503050406030204" pitchFamily="18" charset="0"/>
                            </a:rPr>
                            <m:t>=</m:t>
                          </m:r>
                          <m:sPre>
                            <m:sPrePr>
                              <m:ctrlPr>
                                <a:rPr lang="en-US" i="1" smtClean="0">
                                  <a:latin typeface="Cambria Math" panose="02040503050406030204" pitchFamily="18" charset="0"/>
                                </a:rPr>
                              </m:ctrlPr>
                            </m:sPrePr>
                            <m:sub>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sub>
                            <m:sup>
                              <m:r>
                                <a:rPr lang="en-IN" b="0" i="1" smtClean="0">
                                  <a:latin typeface="Cambria Math" panose="02040503050406030204" pitchFamily="18" charset="0"/>
                                </a:rPr>
                                <m:t>𝑙𝑖𝑚𝑖𝑡</m:t>
                              </m:r>
                            </m:sup>
                            <m:e>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sPre>
                                <m:sPrePr>
                                  <m:ctrlPr>
                                    <a:rPr lang="en-US" i="1" smtClean="0">
                                      <a:latin typeface="Cambria Math" panose="02040503050406030204" pitchFamily="18" charset="0"/>
                                    </a:rPr>
                                  </m:ctrlPr>
                                </m:sPrePr>
                                <m:sub>
                                  <m:r>
                                    <a:rPr lang="en-IN" b="0" i="1" smtClean="0">
                                      <a:latin typeface="Cambria Math" panose="02040503050406030204" pitchFamily="18" charset="0"/>
                                    </a:rPr>
                                    <m:t>h</m:t>
                                  </m:r>
                                  <m:r>
                                    <a:rPr lang="en-IN" b="0" i="1" smtClean="0">
                                      <a:latin typeface="Cambria Math" panose="02040503050406030204" pitchFamily="18" charset="0"/>
                                    </a:rPr>
                                    <m:t>→0</m:t>
                                  </m:r>
                                </m:sub>
                                <m:sup>
                                  <m:r>
                                    <a:rPr lang="en-IN" b="0" i="1" smtClean="0">
                                      <a:latin typeface="Cambria Math" panose="02040503050406030204" pitchFamily="18" charset="0"/>
                                    </a:rPr>
                                    <m:t>𝑙𝑖𝑚𝑖𝑡</m:t>
                                  </m:r>
                                </m:sup>
                                <m:e>
                                  <m:r>
                                    <a:rPr lang="en-IN" b="0" i="1" smtClean="0">
                                      <a:latin typeface="Cambria Math" panose="02040503050406030204" pitchFamily="18" charset="0"/>
                                    </a:rPr>
                                    <m:t> </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h</m:t>
                                  </m:r>
                                  <m:r>
                                    <a:rPr lang="en-IN" b="0" i="1" smtClean="0">
                                      <a:latin typeface="Cambria Math" panose="02040503050406030204" pitchFamily="18" charset="0"/>
                                    </a:rPr>
                                    <m:t>)</m:t>
                                  </m:r>
                                </m:e>
                              </m:sPre>
                            </m:e>
                          </m:sPre>
                          <m:r>
                            <m:rPr>
                              <m:nor/>
                            </m:rPr>
                            <a:rPr lang="en-US" dirty="0"/>
                            <m:t> </m:t>
                          </m:r>
                        </m:e>
                      </m:borderBox>
                    </m:oMath>
                  </m:oMathPara>
                </a14:m>
                <a:endParaRPr lang="en-US" dirty="0"/>
              </a:p>
            </p:txBody>
          </p:sp>
        </mc:Choice>
        <mc:Fallback xmlns="">
          <p:sp>
            <p:nvSpPr>
              <p:cNvPr id="3" name="Content Placeholder 2">
                <a:extLst>
                  <a:ext uri="{FF2B5EF4-FFF2-40B4-BE49-F238E27FC236}">
                    <a16:creationId xmlns:a16="http://schemas.microsoft.com/office/drawing/2014/main" id="{108AD13D-EE02-827C-E0E2-AE5FD7959FCD}"/>
                  </a:ext>
                </a:extLst>
              </p:cNvPr>
              <p:cNvSpPr>
                <a:spLocks noGrp="1" noRot="1" noChangeAspect="1" noMove="1" noResize="1" noEditPoints="1" noAdjustHandles="1" noChangeArrowheads="1" noChangeShapeType="1" noTextEdit="1"/>
              </p:cNvSpPr>
              <p:nvPr>
                <p:ph idx="1"/>
              </p:nvPr>
            </p:nvSpPr>
            <p:spPr>
              <a:xfrm>
                <a:off x="838200" y="1507808"/>
                <a:ext cx="10515600" cy="5041582"/>
              </a:xfrm>
              <a:blipFill>
                <a:blip r:embed="rId2"/>
                <a:stretch>
                  <a:fillRect l="-928" t="-1693"/>
                </a:stretch>
              </a:blipFill>
            </p:spPr>
            <p:txBody>
              <a:bodyPr/>
              <a:lstStyle/>
              <a:p>
                <a:r>
                  <a:rPr lang="en-US">
                    <a:noFill/>
                  </a:rPr>
                  <a:t> </a:t>
                </a:r>
              </a:p>
            </p:txBody>
          </p:sp>
        </mc:Fallback>
      </mc:AlternateContent>
    </p:spTree>
    <p:extLst>
      <p:ext uri="{BB962C8B-B14F-4D97-AF65-F5344CB8AC3E}">
        <p14:creationId xmlns:p14="http://schemas.microsoft.com/office/powerpoint/2010/main" val="2504270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CFBEE-4A64-FB6E-7039-F42B43274306}"/>
              </a:ext>
            </a:extLst>
          </p:cNvPr>
          <p:cNvSpPr>
            <a:spLocks noGrp="1"/>
          </p:cNvSpPr>
          <p:nvPr>
            <p:ph type="title"/>
          </p:nvPr>
        </p:nvSpPr>
        <p:spPr>
          <a:solidFill>
            <a:srgbClr val="FF00FF"/>
          </a:solidFill>
        </p:spPr>
        <p:txBody>
          <a:bodyPr/>
          <a:lstStyle/>
          <a:p>
            <a:r>
              <a:rPr lang="en-US" dirty="0"/>
              <a:t>4 Cases of limits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8491E5-D7D0-C9E3-5E1F-28C606D9E344}"/>
                  </a:ext>
                </a:extLst>
              </p:cNvPr>
              <p:cNvSpPr>
                <a:spLocks noGrp="1"/>
              </p:cNvSpPr>
              <p:nvPr>
                <p:ph idx="1"/>
              </p:nvPr>
            </p:nvSpPr>
            <p:spPr>
              <a:xfrm>
                <a:off x="838200" y="1825625"/>
                <a:ext cx="10515600" cy="4667250"/>
              </a:xfrm>
            </p:spPr>
            <p:txBody>
              <a:bodyPr/>
              <a:lstStyle/>
              <a:p>
                <a:pPr marL="0" indent="0">
                  <a:buNone/>
                </a:pPr>
                <a:r>
                  <a:rPr lang="en-US" dirty="0"/>
                  <a:t>Limit of a function can occur in multiple ways. Either we get one of the indeterminate forms </a:t>
                </a:r>
                <a14:m>
                  <m:oMath xmlns:m="http://schemas.openxmlformats.org/officeDocument/2006/math">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0</m:t>
                        </m:r>
                      </m:num>
                      <m:den>
                        <m:r>
                          <a:rPr lang="en-IN" b="0" i="1" smtClean="0">
                            <a:latin typeface="Cambria Math" panose="02040503050406030204" pitchFamily="18" charset="0"/>
                          </a:rPr>
                          <m:t>0</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m:t>
                        </m:r>
                      </m:num>
                      <m:den>
                        <m:r>
                          <a:rPr lang="en-IN" b="0" i="1" smtClean="0">
                            <a:latin typeface="Cambria Math" panose="02040503050406030204" pitchFamily="18" charset="0"/>
                          </a:rPr>
                          <m:t>∞</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m:t>
                        </m:r>
                      </m:num>
                      <m:den>
                        <m:r>
                          <a:rPr lang="en-IN" b="0" i="1" smtClean="0">
                            <a:latin typeface="Cambria Math" panose="02040503050406030204" pitchFamily="18" charset="0"/>
                          </a:rPr>
                          <m:t>0</m:t>
                        </m:r>
                      </m:den>
                    </m:f>
                    <m:r>
                      <a:rPr lang="en-IN" b="0" i="1" smtClean="0">
                        <a:latin typeface="Cambria Math" panose="02040503050406030204" pitchFamily="18" charset="0"/>
                      </a:rPr>
                      <m:t> </m:t>
                    </m:r>
                    <m:r>
                      <a:rPr lang="en-IN" b="0" i="1" smtClean="0">
                        <a:latin typeface="Cambria Math" panose="02040503050406030204" pitchFamily="18" charset="0"/>
                      </a:rPr>
                      <m:t>𝑒𝑡𝑐</m:t>
                    </m:r>
                    <m:r>
                      <a:rPr lang="en-IN" b="0" i="1" smtClean="0">
                        <a:latin typeface="Cambria Math" panose="02040503050406030204" pitchFamily="18" charset="0"/>
                      </a:rPr>
                      <m:t>)</m:t>
                    </m:r>
                  </m:oMath>
                </a14:m>
                <a:r>
                  <a:rPr lang="en-US" dirty="0"/>
                  <a:t> or we get a real number on substituting the limit.</a:t>
                </a:r>
              </a:p>
              <a:p>
                <a:pPr marL="0" indent="0">
                  <a:buNone/>
                </a:pPr>
                <a:r>
                  <a:rPr lang="en-US" dirty="0"/>
                  <a:t>Let us say the function f(x) is defined for all real x. then we use the direct substitution method.</a:t>
                </a:r>
              </a:p>
              <a:p>
                <a:pPr marL="0" indent="0">
                  <a:buNone/>
                </a:pPr>
                <a:r>
                  <a:rPr lang="en-US" dirty="0"/>
                  <a:t>i.e. </a:t>
                </a:r>
                <a14:m>
                  <m:oMath xmlns:m="http://schemas.openxmlformats.org/officeDocument/2006/math">
                    <m:sPre>
                      <m:sPrePr>
                        <m:ctrlPr>
                          <a:rPr lang="en-US" sz="2800" i="1" smtClean="0">
                            <a:latin typeface="Cambria Math" panose="02040503050406030204" pitchFamily="18" charset="0"/>
                          </a:rPr>
                        </m:ctrlPr>
                      </m:sPrePr>
                      <m:sub>
                        <m:r>
                          <a:rPr lang="en-IN" sz="2800" b="0" i="1" smtClean="0">
                            <a:latin typeface="Cambria Math" panose="02040503050406030204" pitchFamily="18" charset="0"/>
                          </a:rPr>
                          <m:t>𝑥</m:t>
                        </m:r>
                        <m:r>
                          <a:rPr lang="en-IN" sz="2800" b="0" i="1" smtClean="0">
                            <a:latin typeface="Cambria Math" panose="02040503050406030204" pitchFamily="18" charset="0"/>
                          </a:rPr>
                          <m:t>→</m:t>
                        </m:r>
                        <m:r>
                          <a:rPr lang="en-IN" sz="2800" b="0" i="1" smtClean="0">
                            <a:latin typeface="Cambria Math" panose="02040503050406030204" pitchFamily="18" charset="0"/>
                          </a:rPr>
                          <m:t>𝑐</m:t>
                        </m:r>
                      </m:sub>
                      <m:sup>
                        <m:r>
                          <a:rPr lang="en-IN" sz="2800" b="0" i="1" smtClean="0">
                            <a:latin typeface="Cambria Math" panose="02040503050406030204" pitchFamily="18" charset="0"/>
                          </a:rPr>
                          <m:t>𝑙𝑖𝑚𝑖𝑡</m:t>
                        </m:r>
                      </m:sup>
                      <m:e>
                        <m:r>
                          <a:rPr lang="en-IN" sz="2800" b="0" i="1" smtClean="0">
                            <a:latin typeface="Cambria Math" panose="02040503050406030204" pitchFamily="18" charset="0"/>
                          </a:rPr>
                          <m:t> </m:t>
                        </m:r>
                        <m:r>
                          <a:rPr lang="en-IN" sz="2800" b="0" i="1" smtClean="0">
                            <a:latin typeface="Cambria Math" panose="02040503050406030204" pitchFamily="18" charset="0"/>
                          </a:rPr>
                          <m:t>𝑓</m:t>
                        </m:r>
                        <m:r>
                          <a:rPr lang="en-IN" sz="2800" b="0" i="1" smtClean="0">
                            <a:latin typeface="Cambria Math" panose="02040503050406030204" pitchFamily="18" charset="0"/>
                          </a:rPr>
                          <m:t>(</m:t>
                        </m:r>
                        <m:r>
                          <a:rPr lang="en-IN" sz="2800" b="0" i="1" smtClean="0">
                            <a:latin typeface="Cambria Math" panose="02040503050406030204" pitchFamily="18" charset="0"/>
                          </a:rPr>
                          <m:t>𝑥</m:t>
                        </m:r>
                        <m:r>
                          <a:rPr lang="en-IN" sz="2800" b="0" i="1" smtClean="0">
                            <a:latin typeface="Cambria Math" panose="02040503050406030204" pitchFamily="18" charset="0"/>
                          </a:rPr>
                          <m:t>)</m:t>
                        </m:r>
                      </m:e>
                    </m:sPre>
                    <m:r>
                      <a:rPr lang="en-IN" sz="2800" b="0" i="0" smtClean="0">
                        <a:latin typeface="Cambria Math" panose="02040503050406030204" pitchFamily="18" charset="0"/>
                      </a:rPr>
                      <m:t>=</m:t>
                    </m:r>
                    <m:r>
                      <m:rPr>
                        <m:sty m:val="p"/>
                      </m:rPr>
                      <a:rPr lang="en-IN" sz="2800" b="0" i="0" smtClean="0">
                        <a:latin typeface="Cambria Math" panose="02040503050406030204" pitchFamily="18" charset="0"/>
                      </a:rPr>
                      <m:t>f</m:t>
                    </m:r>
                    <m:r>
                      <a:rPr lang="en-IN" sz="2800" b="0" i="0" smtClean="0">
                        <a:latin typeface="Cambria Math" panose="02040503050406030204" pitchFamily="18" charset="0"/>
                      </a:rPr>
                      <m:t>(</m:t>
                    </m:r>
                    <m:r>
                      <m:rPr>
                        <m:sty m:val="p"/>
                      </m:rPr>
                      <a:rPr lang="en-IN" sz="2800" b="0" i="0" smtClean="0">
                        <a:latin typeface="Cambria Math" panose="02040503050406030204" pitchFamily="18" charset="0"/>
                      </a:rPr>
                      <m:t>c</m:t>
                    </m:r>
                    <m:r>
                      <a:rPr lang="en-IN" sz="2800" b="0" i="0" smtClean="0">
                        <a:latin typeface="Cambria Math" panose="02040503050406030204" pitchFamily="18" charset="0"/>
                      </a:rPr>
                      <m:t>)</m:t>
                    </m:r>
                  </m:oMath>
                </a14:m>
                <a:endParaRPr lang="en-US" dirty="0"/>
              </a:p>
              <a:p>
                <a:pPr marL="0" indent="0">
                  <a:buNone/>
                </a:pPr>
                <a:endParaRPr lang="en-US" dirty="0"/>
              </a:p>
              <a:p>
                <a:pPr marL="0" indent="0">
                  <a:buNone/>
                </a:pPr>
                <a:r>
                  <a:rPr lang="en-US" dirty="0"/>
                  <a:t>In the other case where we get one of the indeterminate forms, we can solve either by factorization-cancelation or by basic rule of limits</a:t>
                </a:r>
              </a:p>
            </p:txBody>
          </p:sp>
        </mc:Choice>
        <mc:Fallback xmlns="">
          <p:sp>
            <p:nvSpPr>
              <p:cNvPr id="3" name="Content Placeholder 2">
                <a:extLst>
                  <a:ext uri="{FF2B5EF4-FFF2-40B4-BE49-F238E27FC236}">
                    <a16:creationId xmlns:a16="http://schemas.microsoft.com/office/drawing/2014/main" id="{128491E5-D7D0-C9E3-5E1F-28C606D9E344}"/>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391"/>
                </a:stretch>
              </a:blipFill>
            </p:spPr>
            <p:txBody>
              <a:bodyPr/>
              <a:lstStyle/>
              <a:p>
                <a:r>
                  <a:rPr lang="en-US">
                    <a:noFill/>
                  </a:rPr>
                  <a:t> </a:t>
                </a:r>
              </a:p>
            </p:txBody>
          </p:sp>
        </mc:Fallback>
      </mc:AlternateContent>
    </p:spTree>
    <p:extLst>
      <p:ext uri="{BB962C8B-B14F-4D97-AF65-F5344CB8AC3E}">
        <p14:creationId xmlns:p14="http://schemas.microsoft.com/office/powerpoint/2010/main" val="4093116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BD8D9C-F5B1-4DEF-923E-100F5BF34E0B}"/>
                  </a:ext>
                </a:extLst>
              </p:cNvPr>
              <p:cNvSpPr>
                <a:spLocks noGrp="1"/>
              </p:cNvSpPr>
              <p:nvPr>
                <p:ph idx="1"/>
              </p:nvPr>
            </p:nvSpPr>
            <p:spPr>
              <a:xfrm>
                <a:off x="838200" y="537210"/>
                <a:ext cx="10515600" cy="5639753"/>
              </a:xfrm>
            </p:spPr>
            <p:txBody>
              <a:bodyPr/>
              <a:lstStyle/>
              <a:p>
                <a:r>
                  <a:rPr lang="en-US" dirty="0"/>
                  <a:t>Factorization – Cancelation : lets say we can express the given function as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num>
                      <m:den>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den>
                    </m:f>
                  </m:oMath>
                </a14:m>
                <a:r>
                  <a:rPr lang="en-US" dirty="0"/>
                  <a:t> . We factorize f(x) and g(x) followed by cancelling the factors which generate the indeterminate form of the limit.</a:t>
                </a:r>
              </a:p>
              <a:p>
                <a:endParaRPr lang="en-US" i="1" dirty="0">
                  <a:latin typeface="Cambria Math" panose="02040503050406030204" pitchFamily="18" charset="0"/>
                </a:endParaRPr>
              </a:p>
              <a:p>
                <a14:m>
                  <m:oMath xmlns:m="http://schemas.openxmlformats.org/officeDocument/2006/math">
                    <m:borderBox>
                      <m:borderBoxPr>
                        <m:ctrlPr>
                          <a:rPr lang="en-US" i="1" smtClean="0">
                            <a:latin typeface="Cambria Math" panose="02040503050406030204" pitchFamily="18" charset="0"/>
                          </a:rPr>
                        </m:ctrlPr>
                      </m:borderBoxPr>
                      <m:e>
                        <m:sPre>
                          <m:sPrePr>
                            <m:ctrlPr>
                              <a:rPr lang="en-US" i="1" smtClean="0">
                                <a:latin typeface="Cambria Math" panose="02040503050406030204" pitchFamily="18" charset="0"/>
                              </a:rPr>
                            </m:ctrlPr>
                          </m:sPrePr>
                          <m:sub>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𝐶</m:t>
                            </m:r>
                            <m:r>
                              <a:rPr lang="en-IN" b="0" i="1" smtClean="0">
                                <a:latin typeface="Cambria Math" panose="02040503050406030204" pitchFamily="18" charset="0"/>
                              </a:rPr>
                              <m:t>−</m:t>
                            </m:r>
                          </m:sub>
                          <m:sup>
                            <m:r>
                              <a:rPr lang="en-IN" b="0" i="1" smtClean="0">
                                <a:latin typeface="Cambria Math" panose="02040503050406030204" pitchFamily="18" charset="0"/>
                              </a:rPr>
                              <m:t>𝑙𝑖𝑚𝑖𝑡</m:t>
                            </m:r>
                          </m:sup>
                          <m:e>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e>
                        </m:sPre>
                        <m:r>
                          <a:rPr lang="en-IN" b="0" i="1" smtClean="0">
                            <a:latin typeface="Cambria Math" panose="02040503050406030204" pitchFamily="18" charset="0"/>
                          </a:rPr>
                          <m:t>=</m:t>
                        </m:r>
                        <m:sPre>
                          <m:sPrePr>
                            <m:ctrlPr>
                              <a:rPr lang="en-US" i="1" smtClean="0">
                                <a:latin typeface="Cambria Math" panose="02040503050406030204" pitchFamily="18" charset="0"/>
                              </a:rPr>
                            </m:ctrlPr>
                          </m:sPrePr>
                          <m:sub>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𝐶</m:t>
                            </m:r>
                          </m:sub>
                          <m:sup>
                            <m:r>
                              <a:rPr lang="en-IN" b="0" i="1" smtClean="0">
                                <a:latin typeface="Cambria Math" panose="02040503050406030204" pitchFamily="18" charset="0"/>
                              </a:rPr>
                              <m:t>𝑙𝑖𝑚𝑖𝑡</m:t>
                            </m:r>
                          </m:sup>
                          <m:e>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e>
                        </m:sPre>
                        <m:r>
                          <a:rPr lang="en-IN" b="0" i="1" smtClean="0">
                            <a:latin typeface="Cambria Math" panose="02040503050406030204" pitchFamily="18" charset="0"/>
                          </a:rPr>
                          <m:t>=</m:t>
                        </m:r>
                        <m:sPre>
                          <m:sPrePr>
                            <m:ctrlPr>
                              <a:rPr lang="en-US" i="1" smtClean="0">
                                <a:latin typeface="Cambria Math" panose="02040503050406030204" pitchFamily="18" charset="0"/>
                              </a:rPr>
                            </m:ctrlPr>
                          </m:sPrePr>
                          <m:sub>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𝐶</m:t>
                            </m:r>
                            <m:r>
                              <a:rPr lang="en-IN" b="0" i="1" smtClean="0">
                                <a:latin typeface="Cambria Math" panose="02040503050406030204" pitchFamily="18" charset="0"/>
                              </a:rPr>
                              <m:t>+</m:t>
                            </m:r>
                          </m:sub>
                          <m:sup>
                            <m:r>
                              <a:rPr lang="en-IN" b="0" i="1" smtClean="0">
                                <a:latin typeface="Cambria Math" panose="02040503050406030204" pitchFamily="18" charset="0"/>
                              </a:rPr>
                              <m:t>𝑙𝑖𝑚𝑖𝑡</m:t>
                            </m:r>
                          </m:sup>
                          <m:e>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e>
                        </m:sPre>
                      </m:e>
                    </m:borderBox>
                  </m:oMath>
                </a14:m>
                <a:r>
                  <a:rPr lang="en-US" dirty="0"/>
                  <a:t> </a:t>
                </a:r>
              </a:p>
              <a:p>
                <a:pPr marL="0" indent="0">
                  <a:buNone/>
                </a:pPr>
                <a:endParaRPr lang="en-US" dirty="0"/>
              </a:p>
              <a:p>
                <a:pPr marL="0" indent="0">
                  <a:buNone/>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𝑖𝑓</m:t>
                    </m:r>
                    <m:r>
                      <a:rPr lang="en-IN" b="0" i="1" smtClean="0">
                        <a:latin typeface="Cambria Math" panose="02040503050406030204" pitchFamily="18" charset="0"/>
                      </a:rPr>
                      <m:t> </m:t>
                    </m:r>
                    <m:r>
                      <a:rPr lang="en-IN" b="0" i="1" smtClean="0">
                        <a:latin typeface="Cambria Math" panose="02040503050406030204" pitchFamily="18" charset="0"/>
                      </a:rPr>
                      <m:t>𝑙𝑖𝑚𝑖𝑡</m:t>
                    </m:r>
                    <m:r>
                      <a:rPr lang="en-IN" b="0" i="1" smtClean="0">
                        <a:latin typeface="Cambria Math" panose="02040503050406030204" pitchFamily="18" charset="0"/>
                      </a:rPr>
                      <m:t> </m:t>
                    </m:r>
                    <m:r>
                      <a:rPr lang="en-IN" b="0" i="1" smtClean="0">
                        <a:latin typeface="Cambria Math" panose="02040503050406030204" pitchFamily="18" charset="0"/>
                      </a:rPr>
                      <m:t>𝑒𝑥𝑖𝑠𝑡𝑠</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𝑤h𝑖𝑐h</m:t>
                        </m:r>
                        <m:r>
                          <a:rPr lang="en-IN" b="0" i="1" smtClean="0">
                            <a:latin typeface="Cambria Math" panose="02040503050406030204" pitchFamily="18" charset="0"/>
                          </a:rPr>
                          <m:t> </m:t>
                        </m:r>
                        <m:r>
                          <a:rPr lang="en-IN" b="0" i="1" smtClean="0">
                            <a:latin typeface="Cambria Math" panose="02040503050406030204" pitchFamily="18" charset="0"/>
                          </a:rPr>
                          <m:t>𝑤𝑒</m:t>
                        </m:r>
                        <m:r>
                          <a:rPr lang="en-IN" b="0" i="1" smtClean="0">
                            <a:latin typeface="Cambria Math" panose="02040503050406030204" pitchFamily="18" charset="0"/>
                          </a:rPr>
                          <m:t> </m:t>
                        </m:r>
                        <m:r>
                          <a:rPr lang="en-IN" b="0" i="1" smtClean="0">
                            <a:latin typeface="Cambria Math" panose="02040503050406030204" pitchFamily="18" charset="0"/>
                          </a:rPr>
                          <m:t>𝑎𝑠𝑠𝑢𝑚𝑒</m:t>
                        </m:r>
                        <m:r>
                          <a:rPr lang="en-IN" b="0" i="1" smtClean="0">
                            <a:latin typeface="Cambria Math" panose="02040503050406030204" pitchFamily="18" charset="0"/>
                          </a:rPr>
                          <m:t> </m:t>
                        </m:r>
                        <m:r>
                          <a:rPr lang="en-IN" b="0" i="1" smtClean="0">
                            <a:latin typeface="Cambria Math" panose="02040503050406030204" pitchFamily="18" charset="0"/>
                          </a:rPr>
                          <m:t>𝑡h𝑎𝑡</m:t>
                        </m:r>
                        <m:r>
                          <a:rPr lang="en-IN" b="0" i="1" smtClean="0">
                            <a:latin typeface="Cambria Math" panose="02040503050406030204" pitchFamily="18" charset="0"/>
                          </a:rPr>
                          <m:t> </m:t>
                        </m:r>
                        <m:r>
                          <a:rPr lang="en-IN" b="0" i="1" smtClean="0">
                            <a:latin typeface="Cambria Math" panose="02040503050406030204" pitchFamily="18" charset="0"/>
                          </a:rPr>
                          <m:t>𝑎𝑙𝑤𝑎𝑦𝑠</m:t>
                        </m:r>
                        <m:r>
                          <a:rPr lang="en-IN" b="0" i="1" smtClean="0">
                            <a:latin typeface="Cambria Math" panose="02040503050406030204" pitchFamily="18" charset="0"/>
                          </a:rPr>
                          <m:t> </m:t>
                        </m:r>
                        <m:r>
                          <a:rPr lang="en-IN" b="0" i="1" smtClean="0">
                            <a:latin typeface="Cambria Math" panose="02040503050406030204" pitchFamily="18" charset="0"/>
                          </a:rPr>
                          <m:t>𝑑𝑜𝑒𝑠</m:t>
                        </m:r>
                      </m:e>
                    </m:d>
                    <m:r>
                      <a:rPr lang="en-IN" b="0" i="1" smtClean="0">
                        <a:latin typeface="Cambria Math" panose="02040503050406030204" pitchFamily="18" charset="0"/>
                      </a:rPr>
                      <m:t>, </m:t>
                    </m:r>
                  </m:oMath>
                </a14:m>
                <a:r>
                  <a:rPr lang="en-IN" b="0" i="1" dirty="0">
                    <a:latin typeface="Cambria Math" panose="02040503050406030204" pitchFamily="18" charset="0"/>
                  </a:rPr>
                  <a:t> </a:t>
                </a:r>
              </a:p>
              <a:p>
                <a:pPr marL="0" indent="0">
                  <a:buNone/>
                </a:pPr>
                <a14:m>
                  <m:oMath xmlns:m="http://schemas.openxmlformats.org/officeDocument/2006/math">
                    <m:r>
                      <a:rPr lang="en-IN" b="0" i="1" smtClean="0">
                        <a:latin typeface="Cambria Math" panose="02040503050406030204" pitchFamily="18" charset="0"/>
                      </a:rPr>
                      <m:t>𝐿𝐻𝐿</m:t>
                    </m:r>
                    <m:r>
                      <a:rPr lang="en-IN" b="0" i="1" smtClean="0">
                        <a:latin typeface="Cambria Math" panose="02040503050406030204" pitchFamily="18" charset="0"/>
                      </a:rPr>
                      <m:t>=</m:t>
                    </m:r>
                    <m:r>
                      <a:rPr lang="en-IN" b="0" i="1" smtClean="0">
                        <a:latin typeface="Cambria Math" panose="02040503050406030204" pitchFamily="18" charset="0"/>
                      </a:rPr>
                      <m:t>𝐿</m:t>
                    </m:r>
                    <m:r>
                      <a:rPr lang="en-IN" b="0" i="1" smtClean="0">
                        <a:latin typeface="Cambria Math" panose="02040503050406030204" pitchFamily="18" charset="0"/>
                      </a:rPr>
                      <m:t>=</m:t>
                    </m:r>
                    <m:r>
                      <a:rPr lang="en-IN" b="0" i="1" smtClean="0">
                        <a:latin typeface="Cambria Math" panose="02040503050406030204" pitchFamily="18" charset="0"/>
                      </a:rPr>
                      <m:t>𝑅𝐻𝐿</m:t>
                    </m:r>
                  </m:oMath>
                </a14:m>
                <a:r>
                  <a:rPr lang="en-US" dirty="0"/>
                  <a:t> </a:t>
                </a:r>
              </a:p>
            </p:txBody>
          </p:sp>
        </mc:Choice>
        <mc:Fallback xmlns="">
          <p:sp>
            <p:nvSpPr>
              <p:cNvPr id="3" name="Content Placeholder 2">
                <a:extLst>
                  <a:ext uri="{FF2B5EF4-FFF2-40B4-BE49-F238E27FC236}">
                    <a16:creationId xmlns:a16="http://schemas.microsoft.com/office/drawing/2014/main" id="{8BBD8D9C-F5B1-4DEF-923E-100F5BF34E0B}"/>
                  </a:ext>
                </a:extLst>
              </p:cNvPr>
              <p:cNvSpPr>
                <a:spLocks noGrp="1" noRot="1" noChangeAspect="1" noMove="1" noResize="1" noEditPoints="1" noAdjustHandles="1" noChangeArrowheads="1" noChangeShapeType="1" noTextEdit="1"/>
              </p:cNvSpPr>
              <p:nvPr>
                <p:ph idx="1"/>
              </p:nvPr>
            </p:nvSpPr>
            <p:spPr>
              <a:xfrm>
                <a:off x="838200" y="537210"/>
                <a:ext cx="10515600" cy="5639753"/>
              </a:xfrm>
              <a:blipFill>
                <a:blip r:embed="rId2"/>
                <a:stretch>
                  <a:fillRect l="-1043" t="-1730" r="-174"/>
                </a:stretch>
              </a:blipFill>
            </p:spPr>
            <p:txBody>
              <a:bodyPr/>
              <a:lstStyle/>
              <a:p>
                <a:r>
                  <a:rPr lang="en-US">
                    <a:noFill/>
                  </a:rPr>
                  <a:t> </a:t>
                </a:r>
              </a:p>
            </p:txBody>
          </p:sp>
        </mc:Fallback>
      </mc:AlternateContent>
    </p:spTree>
    <p:extLst>
      <p:ext uri="{BB962C8B-B14F-4D97-AF65-F5344CB8AC3E}">
        <p14:creationId xmlns:p14="http://schemas.microsoft.com/office/powerpoint/2010/main" val="1707981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B252-7718-2226-BB14-65C7A1431136}"/>
              </a:ext>
            </a:extLst>
          </p:cNvPr>
          <p:cNvSpPr>
            <a:spLocks noGrp="1"/>
          </p:cNvSpPr>
          <p:nvPr>
            <p:ph type="title"/>
          </p:nvPr>
        </p:nvSpPr>
        <p:spPr>
          <a:solidFill>
            <a:srgbClr val="FF00FF"/>
          </a:solidFill>
        </p:spPr>
        <p:txBody>
          <a:bodyPr/>
          <a:lstStyle/>
          <a:p>
            <a:r>
              <a:rPr lang="en-US" dirty="0"/>
              <a:t>5 Sandwich/Squeeze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0116FD9-6CCD-AA05-4B5E-3F9B549E15D7}"/>
                  </a:ext>
                </a:extLst>
              </p:cNvPr>
              <p:cNvSpPr>
                <a:spLocks noGrp="1"/>
              </p:cNvSpPr>
              <p:nvPr>
                <p:ph idx="1"/>
              </p:nvPr>
            </p:nvSpPr>
            <p:spPr/>
            <p:txBody>
              <a:bodyPr/>
              <a:lstStyle/>
              <a:p>
                <a:r>
                  <a:rPr lang="en-US" dirty="0"/>
                  <a:t>Let us assume three functions g</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h</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US" dirty="0"/>
                  <a:t> have the limits F,G,H respectively for x </a:t>
                </a:r>
                <a:r>
                  <a:rPr lang="en-US" dirty="0">
                    <a:sym typeface="Wingdings" panose="05000000000000000000" pitchFamily="2" charset="2"/>
                  </a:rPr>
                  <a:t> a. </a:t>
                </a:r>
                <a:endParaRPr lang="en-US" dirty="0"/>
              </a:p>
              <a:p>
                <a:pPr marL="0" indent="0">
                  <a:buNone/>
                </a:pPr>
                <a:r>
                  <a:rPr lang="en-US" dirty="0"/>
                  <a:t>Sandwich theorem (Squeeze theorem) states that “If G=H=L, then F=L”</a:t>
                </a:r>
              </a:p>
            </p:txBody>
          </p:sp>
        </mc:Choice>
        <mc:Fallback>
          <p:sp>
            <p:nvSpPr>
              <p:cNvPr id="3" name="Content Placeholder 2">
                <a:extLst>
                  <a:ext uri="{FF2B5EF4-FFF2-40B4-BE49-F238E27FC236}">
                    <a16:creationId xmlns:a16="http://schemas.microsoft.com/office/drawing/2014/main" id="{E0116FD9-6CCD-AA05-4B5E-3F9B549E15D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90C0622-B081-06DB-6BB0-07509829A25A}"/>
              </a:ext>
            </a:extLst>
          </p:cNvPr>
          <p:cNvPicPr>
            <a:picLocks noChangeAspect="1"/>
          </p:cNvPicPr>
          <p:nvPr/>
        </p:nvPicPr>
        <p:blipFill rotWithShape="1">
          <a:blip r:embed="rId3">
            <a:extLst>
              <a:ext uri="{28A0092B-C50C-407E-A947-70E740481C1C}">
                <a14:useLocalDpi xmlns:a14="http://schemas.microsoft.com/office/drawing/2010/main" val="0"/>
              </a:ext>
            </a:extLst>
          </a:blip>
          <a:srcRect t="10082" b="39571"/>
          <a:stretch/>
        </p:blipFill>
        <p:spPr>
          <a:xfrm>
            <a:off x="3238500" y="3111500"/>
            <a:ext cx="5749290" cy="3573244"/>
          </a:xfrm>
          <a:prstGeom prst="rect">
            <a:avLst/>
          </a:prstGeom>
        </p:spPr>
      </p:pic>
    </p:spTree>
    <p:extLst>
      <p:ext uri="{BB962C8B-B14F-4D97-AF65-F5344CB8AC3E}">
        <p14:creationId xmlns:p14="http://schemas.microsoft.com/office/powerpoint/2010/main" val="112405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DCFF-2439-410B-F69E-9FE07225E3D3}"/>
              </a:ext>
            </a:extLst>
          </p:cNvPr>
          <p:cNvSpPr>
            <a:spLocks noGrp="1"/>
          </p:cNvSpPr>
          <p:nvPr>
            <p:ph type="title"/>
          </p:nvPr>
        </p:nvSpPr>
        <p:spPr>
          <a:solidFill>
            <a:srgbClr val="FF00FF"/>
          </a:solidFill>
        </p:spPr>
        <p:txBody>
          <a:bodyPr/>
          <a:lstStyle/>
          <a:p>
            <a:r>
              <a:rPr lang="en-US" dirty="0"/>
              <a:t>6 Some standard limits</a:t>
            </a:r>
          </a:p>
        </p:txBody>
      </p:sp>
      <p:sp>
        <p:nvSpPr>
          <p:cNvPr id="3" name="Content Placeholder 2">
            <a:extLst>
              <a:ext uri="{FF2B5EF4-FFF2-40B4-BE49-F238E27FC236}">
                <a16:creationId xmlns:a16="http://schemas.microsoft.com/office/drawing/2014/main" id="{4087550D-E53B-D8CA-4384-EB13B3C41563}"/>
              </a:ext>
            </a:extLst>
          </p:cNvPr>
          <p:cNvSpPr>
            <a:spLocks noGrp="1"/>
          </p:cNvSpPr>
          <p:nvPr>
            <p:ph idx="1"/>
          </p:nvPr>
        </p:nvSpPr>
        <p:spPr/>
        <p:txBody>
          <a:bodyPr/>
          <a:lstStyle/>
          <a:p>
            <a:r>
              <a:rPr lang="en-US" dirty="0"/>
              <a:t>Remembering the following pre-derived limits might come in handy while solving problems</a:t>
            </a:r>
          </a:p>
        </p:txBody>
      </p:sp>
      <p:pic>
        <p:nvPicPr>
          <p:cNvPr id="11" name="Picture 10">
            <a:extLst>
              <a:ext uri="{FF2B5EF4-FFF2-40B4-BE49-F238E27FC236}">
                <a16:creationId xmlns:a16="http://schemas.microsoft.com/office/drawing/2014/main" id="{93E7C741-3EF9-0496-EF7F-7C2CE9E99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07957"/>
            <a:ext cx="4639680" cy="3603943"/>
          </a:xfrm>
          <a:prstGeom prst="rect">
            <a:avLst/>
          </a:prstGeom>
        </p:spPr>
      </p:pic>
    </p:spTree>
    <p:extLst>
      <p:ext uri="{BB962C8B-B14F-4D97-AF65-F5344CB8AC3E}">
        <p14:creationId xmlns:p14="http://schemas.microsoft.com/office/powerpoint/2010/main" val="1623140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TotalTime>
  <Words>956</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Wingdings</vt:lpstr>
      <vt:lpstr>Office Theme</vt:lpstr>
      <vt:lpstr>Limits an derivatives</vt:lpstr>
      <vt:lpstr>Chapter map</vt:lpstr>
      <vt:lpstr>1 Introduction</vt:lpstr>
      <vt:lpstr>2 Basics</vt:lpstr>
      <vt:lpstr>3 Limits</vt:lpstr>
      <vt:lpstr>4 Cases of limits</vt:lpstr>
      <vt:lpstr>PowerPoint Presentation</vt:lpstr>
      <vt:lpstr>5 Sandwich/Squeeze theorem</vt:lpstr>
      <vt:lpstr>6 Some standard limits</vt:lpstr>
      <vt:lpstr>7 First derivative principle</vt:lpstr>
      <vt:lpstr>8 Derivatives</vt:lpstr>
      <vt:lpstr>PowerPoint Presentation</vt:lpstr>
      <vt:lpstr>9 L’ Hospital’s Rule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Limits an derivatives</dc:title>
  <dc:creator>Shreyas Murali</dc:creator>
  <cp:lastModifiedBy>Shreyas Murali</cp:lastModifiedBy>
  <cp:revision>6</cp:revision>
  <dcterms:created xsi:type="dcterms:W3CDTF">2022-11-05T14:44:20Z</dcterms:created>
  <dcterms:modified xsi:type="dcterms:W3CDTF">2022-11-06T14:12:17Z</dcterms:modified>
</cp:coreProperties>
</file>