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5" r:id="rId6"/>
    <p:sldId id="260" r:id="rId7"/>
    <p:sldId id="266" r:id="rId8"/>
    <p:sldId id="267" r:id="rId9"/>
    <p:sldId id="261" r:id="rId10"/>
    <p:sldId id="262" r:id="rId11"/>
    <p:sldId id="268" r:id="rId12"/>
    <p:sldId id="263" r:id="rId13"/>
    <p:sldId id="269"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D4B6-F24D-89BE-27B0-84A04E5A8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35ADAA-B4B9-43E9-82BE-C8BBFC6DB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DF1386-7213-CDFA-EC4C-DA7550FB9EC6}"/>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5" name="Footer Placeholder 4">
            <a:extLst>
              <a:ext uri="{FF2B5EF4-FFF2-40B4-BE49-F238E27FC236}">
                <a16:creationId xmlns:a16="http://schemas.microsoft.com/office/drawing/2014/main" id="{CA4EED77-F018-4679-CC44-F91C6237A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FFEF-2BA6-99DC-066C-3EF371167459}"/>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32519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BA12-7175-3D98-DA2B-8DAB2CC78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59A00C-5C10-B1E7-FD9C-63A6DE21E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70A18-9B51-82F9-20FC-9A5F129ECFFC}"/>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5" name="Footer Placeholder 4">
            <a:extLst>
              <a:ext uri="{FF2B5EF4-FFF2-40B4-BE49-F238E27FC236}">
                <a16:creationId xmlns:a16="http://schemas.microsoft.com/office/drawing/2014/main" id="{AB7FD662-4E2A-84DF-7E50-6C88ABA9D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9331B-25BA-79BE-42B5-FE71B8813516}"/>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104530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159DC-FC8A-1A9C-A8A2-B0DE674F2B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81FF8E-8193-A52B-D65A-F846607B1B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E0DEF-4BED-561A-F3FE-C8749214E535}"/>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5" name="Footer Placeholder 4">
            <a:extLst>
              <a:ext uri="{FF2B5EF4-FFF2-40B4-BE49-F238E27FC236}">
                <a16:creationId xmlns:a16="http://schemas.microsoft.com/office/drawing/2014/main" id="{6DDF6417-60F5-2ED7-1B80-536823CD8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644A2-66FF-21FA-31F7-DCA2A3CBC360}"/>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66077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7A56-7EA1-0212-8789-C6B13A1D3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F5B442-C640-F6C6-8574-B16F28FA25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F4B31-F5FB-4B38-0915-833CADC778AB}"/>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5" name="Footer Placeholder 4">
            <a:extLst>
              <a:ext uri="{FF2B5EF4-FFF2-40B4-BE49-F238E27FC236}">
                <a16:creationId xmlns:a16="http://schemas.microsoft.com/office/drawing/2014/main" id="{2D77523C-5606-6D00-8797-2BAE943D9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7BEED-76C2-F58B-0462-B9C249F62E38}"/>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369424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05C2-1A03-F65E-F7E4-A2B8BC6571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15A2BB-78E5-C651-75F8-C25F5C8F5B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919C3A-6388-AD8D-E537-BABEA1A6DED9}"/>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5" name="Footer Placeholder 4">
            <a:extLst>
              <a:ext uri="{FF2B5EF4-FFF2-40B4-BE49-F238E27FC236}">
                <a16:creationId xmlns:a16="http://schemas.microsoft.com/office/drawing/2014/main" id="{EA042FFC-1805-4AF0-156E-3F795C174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0D64B-0E60-1D42-A3F5-F48CC060BDDD}"/>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101514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57AC-8F1A-A7B8-A888-E9E6B50B9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2B04F7-6489-8E13-8DBF-5ABEBEE4ED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BABD45-B7AE-4325-7A60-ADBD41928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69EF42-7FCB-71A1-F668-29372D6310AD}"/>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6" name="Footer Placeholder 5">
            <a:extLst>
              <a:ext uri="{FF2B5EF4-FFF2-40B4-BE49-F238E27FC236}">
                <a16:creationId xmlns:a16="http://schemas.microsoft.com/office/drawing/2014/main" id="{26E9521C-F216-C039-DD55-6A7835924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7E225-027F-B7BD-862F-A8C206403F40}"/>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79445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F1FF-2706-A79F-864B-0C5C821033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C38E0E-3BAF-7024-9BE2-BBB1B13CF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C0828-8F2C-628E-44AB-24F68EF825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D5A337-6DA1-52B7-5F27-BA549F9F4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B33E3-4808-297C-1D83-36AD439FC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09D8A2-7E7B-5B2B-EDF7-7710636983BD}"/>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8" name="Footer Placeholder 7">
            <a:extLst>
              <a:ext uri="{FF2B5EF4-FFF2-40B4-BE49-F238E27FC236}">
                <a16:creationId xmlns:a16="http://schemas.microsoft.com/office/drawing/2014/main" id="{2F20ABF9-7FAD-69F1-BD80-6D89432B1E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8EC86B-9201-062F-9AA6-46ECA44EECC2}"/>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378821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1E40-1174-805B-145A-FB340EF647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8725C8-83D9-B27A-BFBE-BED62473B1D3}"/>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4" name="Footer Placeholder 3">
            <a:extLst>
              <a:ext uri="{FF2B5EF4-FFF2-40B4-BE49-F238E27FC236}">
                <a16:creationId xmlns:a16="http://schemas.microsoft.com/office/drawing/2014/main" id="{8316824B-8F05-1AD1-F840-1BD859C6F6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8157B0-6D0D-475D-5EB4-40DD24D5F675}"/>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32030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0D8160-A938-06A2-B6E5-0555AC29C05C}"/>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3" name="Footer Placeholder 2">
            <a:extLst>
              <a:ext uri="{FF2B5EF4-FFF2-40B4-BE49-F238E27FC236}">
                <a16:creationId xmlns:a16="http://schemas.microsoft.com/office/drawing/2014/main" id="{D27E3B3A-CCCD-0DA8-292C-7749DAE8F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B23AA-8913-3616-6836-C9B1DF72DDA0}"/>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152597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4F24-AFBF-1C24-7B6F-6DE4FDB05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F6A6F-4F61-5774-AAB5-F23CA6CC5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9A381-0B20-E4B6-5468-8F85988DA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81E3B-DB00-EBC8-4DCE-25A770BC62C2}"/>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6" name="Footer Placeholder 5">
            <a:extLst>
              <a:ext uri="{FF2B5EF4-FFF2-40B4-BE49-F238E27FC236}">
                <a16:creationId xmlns:a16="http://schemas.microsoft.com/office/drawing/2014/main" id="{2B496EF2-02E7-B7FA-705C-BB19B2A5AE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D13EB-7D03-3566-8017-16366B0BAB17}"/>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232804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3063-CBB7-8517-456B-E34E2C382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0CBC72-CF75-29A5-9D31-50EAA5393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3CCB2-E0CF-E036-7968-373524D2E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52BAF-0F78-247A-2554-E6CF6F78A960}"/>
              </a:ext>
            </a:extLst>
          </p:cNvPr>
          <p:cNvSpPr>
            <a:spLocks noGrp="1"/>
          </p:cNvSpPr>
          <p:nvPr>
            <p:ph type="dt" sz="half" idx="10"/>
          </p:nvPr>
        </p:nvSpPr>
        <p:spPr/>
        <p:txBody>
          <a:bodyPr/>
          <a:lstStyle/>
          <a:p>
            <a:fld id="{13F7EE09-B8D5-4055-ACCD-5C47F6CE3CFF}" type="datetimeFigureOut">
              <a:rPr lang="en-US" smtClean="0"/>
              <a:t>10/29/2022</a:t>
            </a:fld>
            <a:endParaRPr lang="en-US"/>
          </a:p>
        </p:txBody>
      </p:sp>
      <p:sp>
        <p:nvSpPr>
          <p:cNvPr id="6" name="Footer Placeholder 5">
            <a:extLst>
              <a:ext uri="{FF2B5EF4-FFF2-40B4-BE49-F238E27FC236}">
                <a16:creationId xmlns:a16="http://schemas.microsoft.com/office/drawing/2014/main" id="{3BBD6456-91B7-D5F6-B5DE-AB730E8CD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78D92-68F0-07E8-6114-7FD108DBE9A0}"/>
              </a:ext>
            </a:extLst>
          </p:cNvPr>
          <p:cNvSpPr>
            <a:spLocks noGrp="1"/>
          </p:cNvSpPr>
          <p:nvPr>
            <p:ph type="sldNum" sz="quarter" idx="12"/>
          </p:nvPr>
        </p:nvSpPr>
        <p:spPr/>
        <p:txBody>
          <a:bodyPr/>
          <a:lstStyle/>
          <a:p>
            <a:fld id="{64CCA338-A4ED-437E-B61D-31F072EA8666}" type="slidenum">
              <a:rPr lang="en-US" smtClean="0"/>
              <a:t>‹#›</a:t>
            </a:fld>
            <a:endParaRPr lang="en-US"/>
          </a:p>
        </p:txBody>
      </p:sp>
    </p:spTree>
    <p:extLst>
      <p:ext uri="{BB962C8B-B14F-4D97-AF65-F5344CB8AC3E}">
        <p14:creationId xmlns:p14="http://schemas.microsoft.com/office/powerpoint/2010/main" val="400829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11E81-7871-04E8-F4DA-6D502CC07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2BD834-903D-CF4D-0A24-D5211F451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BF3DD-A983-AA6B-4E31-09D2DA049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7EE09-B8D5-4055-ACCD-5C47F6CE3CFF}" type="datetimeFigureOut">
              <a:rPr lang="en-US" smtClean="0"/>
              <a:t>10/29/2022</a:t>
            </a:fld>
            <a:endParaRPr lang="en-US"/>
          </a:p>
        </p:txBody>
      </p:sp>
      <p:sp>
        <p:nvSpPr>
          <p:cNvPr id="5" name="Footer Placeholder 4">
            <a:extLst>
              <a:ext uri="{FF2B5EF4-FFF2-40B4-BE49-F238E27FC236}">
                <a16:creationId xmlns:a16="http://schemas.microsoft.com/office/drawing/2014/main" id="{332AD55A-9706-6690-45EF-B14AD3E96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3AB963-F34A-E754-A930-EB67155ED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CA338-A4ED-437E-B61D-31F072EA8666}" type="slidenum">
              <a:rPr lang="en-US" smtClean="0"/>
              <a:t>‹#›</a:t>
            </a:fld>
            <a:endParaRPr lang="en-US"/>
          </a:p>
        </p:txBody>
      </p:sp>
    </p:spTree>
    <p:extLst>
      <p:ext uri="{BB962C8B-B14F-4D97-AF65-F5344CB8AC3E}">
        <p14:creationId xmlns:p14="http://schemas.microsoft.com/office/powerpoint/2010/main" val="3381669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CCE0-24E3-AC79-D504-C6D6BE800187}"/>
              </a:ext>
            </a:extLst>
          </p:cNvPr>
          <p:cNvSpPr>
            <a:spLocks noGrp="1"/>
          </p:cNvSpPr>
          <p:nvPr>
            <p:ph type="ctrTitle"/>
          </p:nvPr>
        </p:nvSpPr>
        <p:spPr>
          <a:xfrm>
            <a:off x="1524000" y="2105247"/>
            <a:ext cx="9144000" cy="1404716"/>
          </a:xfrm>
          <a:solidFill>
            <a:srgbClr val="00CC66"/>
          </a:solidFill>
        </p:spPr>
        <p:txBody>
          <a:bodyPr/>
          <a:lstStyle/>
          <a:p>
            <a:r>
              <a:rPr lang="en-US" dirty="0"/>
              <a:t>Linear Inequalities</a:t>
            </a:r>
          </a:p>
        </p:txBody>
      </p:sp>
      <p:sp>
        <p:nvSpPr>
          <p:cNvPr id="3" name="Subtitle 2">
            <a:extLst>
              <a:ext uri="{FF2B5EF4-FFF2-40B4-BE49-F238E27FC236}">
                <a16:creationId xmlns:a16="http://schemas.microsoft.com/office/drawing/2014/main" id="{932AB933-CB20-E53F-8A2D-67761BC5617A}"/>
              </a:ext>
            </a:extLst>
          </p:cNvPr>
          <p:cNvSpPr>
            <a:spLocks noGrp="1"/>
          </p:cNvSpPr>
          <p:nvPr>
            <p:ph type="subTitle" idx="1"/>
          </p:nvPr>
        </p:nvSpPr>
        <p:spPr/>
        <p:txBody>
          <a:bodyPr>
            <a:normAutofit/>
          </a:bodyPr>
          <a:lstStyle/>
          <a:p>
            <a:r>
              <a:rPr lang="en-IN" sz="2400" dirty="0"/>
              <a:t>Shreyas M</a:t>
            </a:r>
          </a:p>
          <a:p>
            <a:pPr>
              <a:tabLst>
                <a:tab pos="2239963" algn="l"/>
              </a:tabLst>
            </a:pPr>
            <a:r>
              <a:rPr lang="en-IN" sz="2400" dirty="0"/>
              <a:t>B.Tech in ECE PES University Bangalore</a:t>
            </a:r>
          </a:p>
          <a:p>
            <a:endParaRPr lang="en-US" dirty="0"/>
          </a:p>
        </p:txBody>
      </p:sp>
    </p:spTree>
    <p:extLst>
      <p:ext uri="{BB962C8B-B14F-4D97-AF65-F5344CB8AC3E}">
        <p14:creationId xmlns:p14="http://schemas.microsoft.com/office/powerpoint/2010/main" val="151615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D5AB-C0F2-546A-F8E8-4E9D8E667A9A}"/>
              </a:ext>
            </a:extLst>
          </p:cNvPr>
          <p:cNvSpPr>
            <a:spLocks noGrp="1"/>
          </p:cNvSpPr>
          <p:nvPr>
            <p:ph type="title"/>
          </p:nvPr>
        </p:nvSpPr>
        <p:spPr>
          <a:solidFill>
            <a:srgbClr val="00CC66"/>
          </a:solidFill>
        </p:spPr>
        <p:txBody>
          <a:bodyPr/>
          <a:lstStyle/>
          <a:p>
            <a:r>
              <a:rPr lang="en-US" dirty="0"/>
              <a:t>5 Bi-Variate Linear Inequations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F3DD17-0192-EDF6-ADE2-BD0057413E12}"/>
                  </a:ext>
                </a:extLst>
              </p:cNvPr>
              <p:cNvSpPr>
                <a:spLocks noGrp="1"/>
              </p:cNvSpPr>
              <p:nvPr>
                <p:ph idx="1"/>
              </p:nvPr>
            </p:nvSpPr>
            <p:spPr>
              <a:xfrm>
                <a:off x="838200" y="1825625"/>
                <a:ext cx="10515600" cy="4522012"/>
              </a:xfrm>
            </p:spPr>
            <p:txBody>
              <a:bodyPr>
                <a:normAutofit fontScale="92500"/>
              </a:bodyPr>
              <a:lstStyle/>
              <a:p>
                <a:r>
                  <a:rPr lang="en-US" dirty="0"/>
                  <a:t>Let us assume a Bivariate Linear inequation in its general form</a:t>
                </a:r>
              </a:p>
              <a:p>
                <a:pPr marL="0" indent="0">
                  <a:buNone/>
                </a:pP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𝐵𝑦</m:t>
                    </m:r>
                    <m:r>
                      <a:rPr lang="en-IN" b="0" i="1" smtClean="0">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 # 0</m:t>
                    </m:r>
                  </m:oMath>
                </a14:m>
                <a:r>
                  <a:rPr lang="en-US" dirty="0"/>
                  <a:t> </a:t>
                </a:r>
              </a:p>
              <a:p>
                <a:pPr marL="0" indent="0">
                  <a:buNone/>
                </a:pPr>
                <a:r>
                  <a:rPr lang="en-US" dirty="0"/>
                  <a:t>Since there are 2 variables, we need a Cartesian Plane to represent the inequation.</a:t>
                </a:r>
              </a:p>
              <a:p>
                <a:pPr marL="0" indent="0">
                  <a:buNone/>
                </a:pPr>
                <a:r>
                  <a:rPr lang="en-US" dirty="0"/>
                  <a:t>Steps to plot a bivariate inequation </a:t>
                </a:r>
              </a:p>
              <a:p>
                <a:pPr marL="0" indent="0">
                  <a:buNone/>
                </a:pPr>
                <a:r>
                  <a:rPr lang="en-US" dirty="0"/>
                  <a:t>Step 1 : Note the type of inequality. If it is an exclusive one, plot </a:t>
                </a:r>
              </a:p>
              <a:p>
                <a:pPr marL="0" indent="0">
                  <a:buNone/>
                </a:pPr>
                <a:r>
                  <a:rPr lang="en-US" dirty="0"/>
                  <a:t>Ax + By + C=0 with a dotted line. If it is inclusive type plot it with a solid line.</a:t>
                </a:r>
              </a:p>
              <a:p>
                <a:pPr marL="0" indent="0">
                  <a:buNone/>
                </a:pPr>
                <a:r>
                  <a:rPr lang="en-US" dirty="0"/>
                  <a:t>Step 2 : Select a random point (NOT ON THE LINE) and check if it satisfies the inequation. If it does, shade the side of the line which includes the point. Else shade the region which is opposite to the side of the point</a:t>
                </a:r>
              </a:p>
            </p:txBody>
          </p:sp>
        </mc:Choice>
        <mc:Fallback>
          <p:sp>
            <p:nvSpPr>
              <p:cNvPr id="3" name="Content Placeholder 2">
                <a:extLst>
                  <a:ext uri="{FF2B5EF4-FFF2-40B4-BE49-F238E27FC236}">
                    <a16:creationId xmlns:a16="http://schemas.microsoft.com/office/drawing/2014/main" id="{2FF3DD17-0192-EDF6-ADE2-BD0057413E12}"/>
                  </a:ext>
                </a:extLst>
              </p:cNvPr>
              <p:cNvSpPr>
                <a:spLocks noGrp="1" noRot="1" noChangeAspect="1" noMove="1" noResize="1" noEditPoints="1" noAdjustHandles="1" noChangeArrowheads="1" noChangeShapeType="1" noTextEdit="1"/>
              </p:cNvSpPr>
              <p:nvPr>
                <p:ph idx="1"/>
              </p:nvPr>
            </p:nvSpPr>
            <p:spPr>
              <a:xfrm>
                <a:off x="838200" y="1825625"/>
                <a:ext cx="10515600" cy="4522012"/>
              </a:xfrm>
              <a:blipFill>
                <a:blip r:embed="rId2"/>
                <a:stretch>
                  <a:fillRect l="-1043" t="-2022" r="-986" b="-1348"/>
                </a:stretch>
              </a:blipFill>
            </p:spPr>
            <p:txBody>
              <a:bodyPr/>
              <a:lstStyle/>
              <a:p>
                <a:r>
                  <a:rPr lang="en-US">
                    <a:noFill/>
                  </a:rPr>
                  <a:t> </a:t>
                </a:r>
              </a:p>
            </p:txBody>
          </p:sp>
        </mc:Fallback>
      </mc:AlternateContent>
    </p:spTree>
    <p:extLst>
      <p:ext uri="{BB962C8B-B14F-4D97-AF65-F5344CB8AC3E}">
        <p14:creationId xmlns:p14="http://schemas.microsoft.com/office/powerpoint/2010/main" val="310270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62FA8-CF74-1C8A-95E6-4D32802DB685}"/>
              </a:ext>
            </a:extLst>
          </p:cNvPr>
          <p:cNvSpPr>
            <a:spLocks noGrp="1"/>
          </p:cNvSpPr>
          <p:nvPr>
            <p:ph idx="1"/>
          </p:nvPr>
        </p:nvSpPr>
        <p:spPr>
          <a:xfrm>
            <a:off x="838200" y="170121"/>
            <a:ext cx="10515600" cy="6283842"/>
          </a:xfrm>
        </p:spPr>
        <p:txBody>
          <a:bodyPr/>
          <a:lstStyle/>
          <a:p>
            <a:r>
              <a:rPr lang="en-US" dirty="0"/>
              <a:t>Illustration : Let us plot for  4x+3y&gt;6</a:t>
            </a:r>
          </a:p>
          <a:p>
            <a:pPr marL="0" indent="0">
              <a:buNone/>
            </a:pPr>
            <a:r>
              <a:rPr lang="en-US" dirty="0"/>
              <a:t>Step 1 : since it is an exclusive type, we plot 3x+4y-6=0 with a dashed </a:t>
            </a:r>
          </a:p>
          <a:p>
            <a:pPr marL="0" indent="0">
              <a:buNone/>
            </a:pPr>
            <a:r>
              <a:rPr lang="en-US" dirty="0"/>
              <a:t>(or dotted) line</a:t>
            </a:r>
          </a:p>
          <a:p>
            <a:pPr marL="0" indent="0">
              <a:buNone/>
            </a:pPr>
            <a:r>
              <a:rPr lang="en-US" dirty="0"/>
              <a:t>Step 2 : Let x=y=0 . 3(0) +4(0) &gt; 6  is a false statement. Therefore we shade the region opposite to the side that contains (0,0).</a:t>
            </a:r>
          </a:p>
          <a:p>
            <a:pPr marL="0" indent="0">
              <a:buNone/>
            </a:pPr>
            <a:endParaRPr lang="en-US" dirty="0"/>
          </a:p>
        </p:txBody>
      </p:sp>
      <p:pic>
        <p:nvPicPr>
          <p:cNvPr id="5" name="Picture 4">
            <a:extLst>
              <a:ext uri="{FF2B5EF4-FFF2-40B4-BE49-F238E27FC236}">
                <a16:creationId xmlns:a16="http://schemas.microsoft.com/office/drawing/2014/main" id="{FFF17388-3277-702C-06EC-C271CF44CFC3}"/>
              </a:ext>
            </a:extLst>
          </p:cNvPr>
          <p:cNvPicPr>
            <a:picLocks noChangeAspect="1"/>
          </p:cNvPicPr>
          <p:nvPr/>
        </p:nvPicPr>
        <p:blipFill>
          <a:blip r:embed="rId2"/>
          <a:stretch>
            <a:fillRect/>
          </a:stretch>
        </p:blipFill>
        <p:spPr>
          <a:xfrm>
            <a:off x="6592186" y="2745695"/>
            <a:ext cx="4761614" cy="3708268"/>
          </a:xfrm>
          <a:prstGeom prst="rect">
            <a:avLst/>
          </a:prstGeom>
        </p:spPr>
      </p:pic>
    </p:spTree>
    <p:extLst>
      <p:ext uri="{BB962C8B-B14F-4D97-AF65-F5344CB8AC3E}">
        <p14:creationId xmlns:p14="http://schemas.microsoft.com/office/powerpoint/2010/main" val="392086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3837-7BD9-4C9A-48B6-29E09B91C02C}"/>
              </a:ext>
            </a:extLst>
          </p:cNvPr>
          <p:cNvSpPr>
            <a:spLocks noGrp="1"/>
          </p:cNvSpPr>
          <p:nvPr>
            <p:ph type="title"/>
          </p:nvPr>
        </p:nvSpPr>
        <p:spPr>
          <a:solidFill>
            <a:srgbClr val="00CC66"/>
          </a:solidFill>
        </p:spPr>
        <p:txBody>
          <a:bodyPr/>
          <a:lstStyle/>
          <a:p>
            <a:r>
              <a:rPr lang="en-US" dirty="0"/>
              <a:t>6 System of Bi-Variate Linear Inequations</a:t>
            </a:r>
          </a:p>
        </p:txBody>
      </p:sp>
      <p:sp>
        <p:nvSpPr>
          <p:cNvPr id="3" name="Content Placeholder 2">
            <a:extLst>
              <a:ext uri="{FF2B5EF4-FFF2-40B4-BE49-F238E27FC236}">
                <a16:creationId xmlns:a16="http://schemas.microsoft.com/office/drawing/2014/main" id="{A1AFEFA3-5D3B-43C3-21BA-267F86246775}"/>
              </a:ext>
            </a:extLst>
          </p:cNvPr>
          <p:cNvSpPr>
            <a:spLocks noGrp="1"/>
          </p:cNvSpPr>
          <p:nvPr>
            <p:ph idx="1"/>
          </p:nvPr>
        </p:nvSpPr>
        <p:spPr>
          <a:xfrm>
            <a:off x="838200" y="1825625"/>
            <a:ext cx="10515600" cy="4667250"/>
          </a:xfrm>
        </p:spPr>
        <p:txBody>
          <a:bodyPr/>
          <a:lstStyle/>
          <a:p>
            <a:r>
              <a:rPr lang="en-US" dirty="0"/>
              <a:t>With the knowledge of procedure to plot a bivariate Linear Inequation, Solving a system of bivariate Linear Inequations gets simple</a:t>
            </a:r>
          </a:p>
          <a:p>
            <a:pPr marL="0" indent="0">
              <a:buNone/>
            </a:pPr>
            <a:r>
              <a:rPr lang="en-US" dirty="0"/>
              <a:t>Procedure : </a:t>
            </a:r>
          </a:p>
          <a:p>
            <a:pPr marL="0" indent="0">
              <a:buNone/>
            </a:pPr>
            <a:r>
              <a:rPr lang="en-US" dirty="0"/>
              <a:t>Step 1 : Plot the first equation along with the appropriate Shading</a:t>
            </a:r>
          </a:p>
          <a:p>
            <a:pPr marL="0" indent="0">
              <a:buNone/>
            </a:pPr>
            <a:r>
              <a:rPr lang="en-US" dirty="0"/>
              <a:t>Step 2 : Plot the second equation along with the appropriate Shading</a:t>
            </a:r>
          </a:p>
          <a:p>
            <a:pPr marL="0" indent="0">
              <a:buNone/>
            </a:pPr>
            <a:r>
              <a:rPr lang="en-US" dirty="0"/>
              <a:t>Step 3 : Obtaining the solution : check the commonly shaded region and identify the range of the variables. This gives the solution set of the bivariate linear inequations </a:t>
            </a:r>
          </a:p>
        </p:txBody>
      </p:sp>
    </p:spTree>
    <p:extLst>
      <p:ext uri="{BB962C8B-B14F-4D97-AF65-F5344CB8AC3E}">
        <p14:creationId xmlns:p14="http://schemas.microsoft.com/office/powerpoint/2010/main" val="391387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F37E0-F493-04E9-B18E-E9E256ADA256}"/>
              </a:ext>
            </a:extLst>
          </p:cNvPr>
          <p:cNvSpPr>
            <a:spLocks noGrp="1"/>
          </p:cNvSpPr>
          <p:nvPr>
            <p:ph idx="1"/>
          </p:nvPr>
        </p:nvSpPr>
        <p:spPr>
          <a:xfrm>
            <a:off x="838200" y="435935"/>
            <a:ext cx="10515600" cy="5943600"/>
          </a:xfrm>
        </p:spPr>
        <p:txBody>
          <a:bodyPr/>
          <a:lstStyle/>
          <a:p>
            <a:r>
              <a:rPr lang="en-US" dirty="0"/>
              <a:t>Illustration : </a:t>
            </a:r>
          </a:p>
          <a:p>
            <a:pPr marL="0" indent="0">
              <a:buNone/>
            </a:pPr>
            <a:r>
              <a:rPr lang="en-US" dirty="0">
                <a:highlight>
                  <a:srgbClr val="0000FF"/>
                </a:highlight>
              </a:rPr>
              <a:t>4x + 3y &gt; 6   </a:t>
            </a:r>
          </a:p>
          <a:p>
            <a:pPr marL="0" indent="0">
              <a:buNone/>
            </a:pPr>
            <a:r>
              <a:rPr lang="en-US" dirty="0">
                <a:highlight>
                  <a:srgbClr val="FF00FF"/>
                </a:highlight>
              </a:rPr>
              <a:t>4x - 3y &lt; 7</a:t>
            </a:r>
          </a:p>
          <a:p>
            <a:pPr marL="0" indent="0">
              <a:buNone/>
            </a:pPr>
            <a:endParaRPr lang="en-US" dirty="0">
              <a:highlight>
                <a:srgbClr val="FF00FF"/>
              </a:highlight>
            </a:endParaRPr>
          </a:p>
        </p:txBody>
      </p:sp>
      <p:pic>
        <p:nvPicPr>
          <p:cNvPr id="5" name="Picture 4">
            <a:extLst>
              <a:ext uri="{FF2B5EF4-FFF2-40B4-BE49-F238E27FC236}">
                <a16:creationId xmlns:a16="http://schemas.microsoft.com/office/drawing/2014/main" id="{CE08EEFD-9554-C860-9AAD-2052FB6B5CFD}"/>
              </a:ext>
            </a:extLst>
          </p:cNvPr>
          <p:cNvPicPr>
            <a:picLocks noChangeAspect="1"/>
          </p:cNvPicPr>
          <p:nvPr/>
        </p:nvPicPr>
        <p:blipFill>
          <a:blip r:embed="rId2"/>
          <a:stretch>
            <a:fillRect/>
          </a:stretch>
        </p:blipFill>
        <p:spPr>
          <a:xfrm>
            <a:off x="5495924" y="478465"/>
            <a:ext cx="6109516" cy="5497033"/>
          </a:xfrm>
          <a:prstGeom prst="rect">
            <a:avLst/>
          </a:prstGeom>
        </p:spPr>
      </p:pic>
    </p:spTree>
    <p:extLst>
      <p:ext uri="{BB962C8B-B14F-4D97-AF65-F5344CB8AC3E}">
        <p14:creationId xmlns:p14="http://schemas.microsoft.com/office/powerpoint/2010/main" val="347589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8750-6B02-7F88-DE8F-8E7FDE0A4B93}"/>
              </a:ext>
            </a:extLst>
          </p:cNvPr>
          <p:cNvSpPr>
            <a:spLocks noGrp="1"/>
          </p:cNvSpPr>
          <p:nvPr>
            <p:ph type="ctrTitle"/>
          </p:nvPr>
        </p:nvSpPr>
        <p:spPr>
          <a:xfrm>
            <a:off x="1524000" y="2360427"/>
            <a:ext cx="9144000" cy="1149535"/>
          </a:xfrm>
          <a:solidFill>
            <a:srgbClr val="00CC66"/>
          </a:solidFill>
        </p:spPr>
        <p:txBody>
          <a:bodyPr/>
          <a:lstStyle/>
          <a:p>
            <a:r>
              <a:rPr lang="en-US" dirty="0"/>
              <a:t>Thank you</a:t>
            </a:r>
          </a:p>
        </p:txBody>
      </p:sp>
      <p:sp>
        <p:nvSpPr>
          <p:cNvPr id="3" name="Subtitle 2">
            <a:extLst>
              <a:ext uri="{FF2B5EF4-FFF2-40B4-BE49-F238E27FC236}">
                <a16:creationId xmlns:a16="http://schemas.microsoft.com/office/drawing/2014/main" id="{FC0587F1-DB20-CC74-4DA4-AB61A90AF4D7}"/>
              </a:ext>
            </a:extLst>
          </p:cNvPr>
          <p:cNvSpPr>
            <a:spLocks noGrp="1"/>
          </p:cNvSpPr>
          <p:nvPr>
            <p:ph type="subTitle" idx="1"/>
          </p:nvPr>
        </p:nvSpPr>
        <p:spPr/>
        <p:txBody>
          <a:bodyPr/>
          <a:lstStyle/>
          <a:p>
            <a:r>
              <a:rPr lang="en-IN" sz="2400" dirty="0"/>
              <a:t>Shreyas M</a:t>
            </a:r>
          </a:p>
          <a:p>
            <a:pPr>
              <a:tabLst>
                <a:tab pos="2239963" algn="l"/>
              </a:tabLst>
            </a:pPr>
            <a:r>
              <a:rPr lang="en-IN" sz="2400" dirty="0"/>
              <a:t>B.Tech in ECE PES University Bangalore</a:t>
            </a:r>
          </a:p>
          <a:p>
            <a:endParaRPr lang="en-US" dirty="0"/>
          </a:p>
        </p:txBody>
      </p:sp>
    </p:spTree>
    <p:extLst>
      <p:ext uri="{BB962C8B-B14F-4D97-AF65-F5344CB8AC3E}">
        <p14:creationId xmlns:p14="http://schemas.microsoft.com/office/powerpoint/2010/main" val="124027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C4BC-409B-190B-6A54-F17B4698A629}"/>
              </a:ext>
            </a:extLst>
          </p:cNvPr>
          <p:cNvSpPr>
            <a:spLocks noGrp="1"/>
          </p:cNvSpPr>
          <p:nvPr>
            <p:ph type="title"/>
          </p:nvPr>
        </p:nvSpPr>
        <p:spPr>
          <a:solidFill>
            <a:srgbClr val="00CC66"/>
          </a:solidFill>
        </p:spPr>
        <p:txBody>
          <a:bodyPr/>
          <a:lstStyle/>
          <a:p>
            <a:r>
              <a:rPr lang="en-US" dirty="0"/>
              <a:t>Chapter map</a:t>
            </a:r>
          </a:p>
        </p:txBody>
      </p:sp>
      <p:graphicFrame>
        <p:nvGraphicFramePr>
          <p:cNvPr id="4" name="Table 4">
            <a:extLst>
              <a:ext uri="{FF2B5EF4-FFF2-40B4-BE49-F238E27FC236}">
                <a16:creationId xmlns:a16="http://schemas.microsoft.com/office/drawing/2014/main" id="{F47CD65F-F90A-1450-EF6B-BA178E8F9A64}"/>
              </a:ext>
            </a:extLst>
          </p:cNvPr>
          <p:cNvGraphicFramePr>
            <a:graphicFrameLocks noGrp="1"/>
          </p:cNvGraphicFramePr>
          <p:nvPr>
            <p:ph idx="1"/>
            <p:extLst>
              <p:ext uri="{D42A27DB-BD31-4B8C-83A1-F6EECF244321}">
                <p14:modId xmlns:p14="http://schemas.microsoft.com/office/powerpoint/2010/main" val="2358208924"/>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118191">
                  <a:extLst>
                    <a:ext uri="{9D8B030D-6E8A-4147-A177-3AD203B41FA5}">
                      <a16:colId xmlns:a16="http://schemas.microsoft.com/office/drawing/2014/main" val="254629742"/>
                    </a:ext>
                  </a:extLst>
                </a:gridCol>
                <a:gridCol w="9397409">
                  <a:extLst>
                    <a:ext uri="{9D8B030D-6E8A-4147-A177-3AD203B41FA5}">
                      <a16:colId xmlns:a16="http://schemas.microsoft.com/office/drawing/2014/main" val="2567394116"/>
                    </a:ext>
                  </a:extLst>
                </a:gridCol>
              </a:tblGrid>
              <a:tr h="370840">
                <a:tc>
                  <a:txBody>
                    <a:bodyPr/>
                    <a:lstStyle/>
                    <a:p>
                      <a:r>
                        <a:rPr lang="en-US" dirty="0"/>
                        <a:t>Section</a:t>
                      </a:r>
                    </a:p>
                  </a:txBody>
                  <a:tcPr/>
                </a:tc>
                <a:tc>
                  <a:txBody>
                    <a:bodyPr/>
                    <a:lstStyle/>
                    <a:p>
                      <a:r>
                        <a:rPr lang="en-US" dirty="0"/>
                        <a:t>Topic</a:t>
                      </a:r>
                    </a:p>
                  </a:txBody>
                  <a:tcPr/>
                </a:tc>
                <a:extLst>
                  <a:ext uri="{0D108BD9-81ED-4DB2-BD59-A6C34878D82A}">
                    <a16:rowId xmlns:a16="http://schemas.microsoft.com/office/drawing/2014/main" val="1810527538"/>
                  </a:ext>
                </a:extLst>
              </a:tr>
              <a:tr h="370840">
                <a:tc>
                  <a:txBody>
                    <a:bodyPr/>
                    <a:lstStyle/>
                    <a:p>
                      <a:r>
                        <a:rPr lang="en-US" dirty="0"/>
                        <a:t>1</a:t>
                      </a:r>
                    </a:p>
                  </a:txBody>
                  <a:tcPr/>
                </a:tc>
                <a:tc>
                  <a:txBody>
                    <a:bodyPr/>
                    <a:lstStyle/>
                    <a:p>
                      <a:r>
                        <a:rPr lang="en-US" dirty="0"/>
                        <a:t>Introduction</a:t>
                      </a:r>
                    </a:p>
                  </a:txBody>
                  <a:tcPr/>
                </a:tc>
                <a:extLst>
                  <a:ext uri="{0D108BD9-81ED-4DB2-BD59-A6C34878D82A}">
                    <a16:rowId xmlns:a16="http://schemas.microsoft.com/office/drawing/2014/main" val="2129966801"/>
                  </a:ext>
                </a:extLst>
              </a:tr>
              <a:tr h="370840">
                <a:tc>
                  <a:txBody>
                    <a:bodyPr/>
                    <a:lstStyle/>
                    <a:p>
                      <a:r>
                        <a:rPr lang="en-US" dirty="0"/>
                        <a:t>2</a:t>
                      </a:r>
                    </a:p>
                  </a:txBody>
                  <a:tcPr/>
                </a:tc>
                <a:tc>
                  <a:txBody>
                    <a:bodyPr/>
                    <a:lstStyle/>
                    <a:p>
                      <a:r>
                        <a:rPr lang="en-US" dirty="0"/>
                        <a:t>Intervals</a:t>
                      </a:r>
                    </a:p>
                  </a:txBody>
                  <a:tcPr/>
                </a:tc>
                <a:extLst>
                  <a:ext uri="{0D108BD9-81ED-4DB2-BD59-A6C34878D82A}">
                    <a16:rowId xmlns:a16="http://schemas.microsoft.com/office/drawing/2014/main" val="3350869586"/>
                  </a:ext>
                </a:extLst>
              </a:tr>
              <a:tr h="370840">
                <a:tc>
                  <a:txBody>
                    <a:bodyPr/>
                    <a:lstStyle/>
                    <a:p>
                      <a:r>
                        <a:rPr lang="en-US" dirty="0"/>
                        <a:t>3</a:t>
                      </a:r>
                    </a:p>
                  </a:txBody>
                  <a:tcPr/>
                </a:tc>
                <a:tc>
                  <a:txBody>
                    <a:bodyPr/>
                    <a:lstStyle/>
                    <a:p>
                      <a:r>
                        <a:rPr lang="en-US" dirty="0"/>
                        <a:t>Mono-Variate Linear Inequation</a:t>
                      </a:r>
                    </a:p>
                  </a:txBody>
                  <a:tcPr/>
                </a:tc>
                <a:extLst>
                  <a:ext uri="{0D108BD9-81ED-4DB2-BD59-A6C34878D82A}">
                    <a16:rowId xmlns:a16="http://schemas.microsoft.com/office/drawing/2014/main" val="2194466065"/>
                  </a:ext>
                </a:extLst>
              </a:tr>
              <a:tr h="370840">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of Mono-Variate Linear Inequation</a:t>
                      </a:r>
                    </a:p>
                  </a:txBody>
                  <a:tcPr/>
                </a:tc>
                <a:extLst>
                  <a:ext uri="{0D108BD9-81ED-4DB2-BD59-A6C34878D82A}">
                    <a16:rowId xmlns:a16="http://schemas.microsoft.com/office/drawing/2014/main" val="285974933"/>
                  </a:ext>
                </a:extLst>
              </a:tr>
              <a:tr h="370840">
                <a:tc>
                  <a:txBody>
                    <a:bodyPr/>
                    <a:lstStyle/>
                    <a:p>
                      <a:r>
                        <a:rPr lang="en-US" dirty="0"/>
                        <a:t>5</a:t>
                      </a:r>
                    </a:p>
                  </a:txBody>
                  <a:tcPr/>
                </a:tc>
                <a:tc>
                  <a:txBody>
                    <a:bodyPr/>
                    <a:lstStyle/>
                    <a:p>
                      <a:r>
                        <a:rPr lang="en-US" dirty="0"/>
                        <a:t>Bi-Variate Linear Inequations</a:t>
                      </a:r>
                    </a:p>
                  </a:txBody>
                  <a:tcPr/>
                </a:tc>
                <a:extLst>
                  <a:ext uri="{0D108BD9-81ED-4DB2-BD59-A6C34878D82A}">
                    <a16:rowId xmlns:a16="http://schemas.microsoft.com/office/drawing/2014/main" val="3888988847"/>
                  </a:ext>
                </a:extLst>
              </a:tr>
              <a:tr h="370840">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of Bi-Variate Linear Inequations</a:t>
                      </a:r>
                    </a:p>
                  </a:txBody>
                  <a:tcPr/>
                </a:tc>
                <a:extLst>
                  <a:ext uri="{0D108BD9-81ED-4DB2-BD59-A6C34878D82A}">
                    <a16:rowId xmlns:a16="http://schemas.microsoft.com/office/drawing/2014/main" val="3450363222"/>
                  </a:ext>
                </a:extLst>
              </a:tr>
            </a:tbl>
          </a:graphicData>
        </a:graphic>
      </p:graphicFrame>
    </p:spTree>
    <p:extLst>
      <p:ext uri="{BB962C8B-B14F-4D97-AF65-F5344CB8AC3E}">
        <p14:creationId xmlns:p14="http://schemas.microsoft.com/office/powerpoint/2010/main" val="370691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68B4-847F-D3F7-FED5-0CC637BED9B5}"/>
              </a:ext>
            </a:extLst>
          </p:cNvPr>
          <p:cNvSpPr>
            <a:spLocks noGrp="1"/>
          </p:cNvSpPr>
          <p:nvPr>
            <p:ph type="title"/>
          </p:nvPr>
        </p:nvSpPr>
        <p:spPr>
          <a:solidFill>
            <a:srgbClr val="00CC66"/>
          </a:solidFill>
        </p:spPr>
        <p:txBody>
          <a:bodyPr/>
          <a:lstStyle/>
          <a:p>
            <a:r>
              <a:rPr lang="en-US" dirty="0"/>
              <a:t>1 Introduction</a:t>
            </a:r>
          </a:p>
        </p:txBody>
      </p:sp>
      <p:sp>
        <p:nvSpPr>
          <p:cNvPr id="3" name="Content Placeholder 2">
            <a:extLst>
              <a:ext uri="{FF2B5EF4-FFF2-40B4-BE49-F238E27FC236}">
                <a16:creationId xmlns:a16="http://schemas.microsoft.com/office/drawing/2014/main" id="{01A75B22-937B-275F-D13E-4453EB25BD05}"/>
              </a:ext>
            </a:extLst>
          </p:cNvPr>
          <p:cNvSpPr>
            <a:spLocks noGrp="1"/>
          </p:cNvSpPr>
          <p:nvPr>
            <p:ph idx="1"/>
          </p:nvPr>
        </p:nvSpPr>
        <p:spPr/>
        <p:txBody>
          <a:bodyPr/>
          <a:lstStyle/>
          <a:p>
            <a:r>
              <a:rPr lang="en-US" dirty="0"/>
              <a:t>Like Linear Equations, Linear inequations are also Mathematical statements that operate on the variables of Power 1</a:t>
            </a:r>
          </a:p>
          <a:p>
            <a:r>
              <a:rPr lang="en-US" dirty="0"/>
              <a:t>In equations the condition to be satisfied is equality. In inequalities, we check the RANGE of values that a variable can take so that given condition is satisfied</a:t>
            </a:r>
          </a:p>
          <a:p>
            <a:r>
              <a:rPr lang="en-US" dirty="0"/>
              <a:t>The concept of linear inequations comes in very handy in Engineering when we need to decide optimal (or permissible) range of values that can be chosen for parameters of  systems to obtain a particular desired response.</a:t>
            </a:r>
          </a:p>
        </p:txBody>
      </p:sp>
    </p:spTree>
    <p:extLst>
      <p:ext uri="{BB962C8B-B14F-4D97-AF65-F5344CB8AC3E}">
        <p14:creationId xmlns:p14="http://schemas.microsoft.com/office/powerpoint/2010/main" val="93018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5D13-71B8-B908-E403-DF053940E5B5}"/>
              </a:ext>
            </a:extLst>
          </p:cNvPr>
          <p:cNvSpPr>
            <a:spLocks noGrp="1"/>
          </p:cNvSpPr>
          <p:nvPr>
            <p:ph type="title"/>
          </p:nvPr>
        </p:nvSpPr>
        <p:spPr>
          <a:solidFill>
            <a:srgbClr val="00CC66"/>
          </a:solidFill>
        </p:spPr>
        <p:txBody>
          <a:bodyPr/>
          <a:lstStyle/>
          <a:p>
            <a:r>
              <a:rPr lang="en-US" dirty="0"/>
              <a:t>2 Intervals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E10EED-EC11-831B-8B09-035D22645453}"/>
                  </a:ext>
                </a:extLst>
              </p:cNvPr>
              <p:cNvSpPr>
                <a:spLocks noGrp="1"/>
              </p:cNvSpPr>
              <p:nvPr>
                <p:ph idx="1"/>
              </p:nvPr>
            </p:nvSpPr>
            <p:spPr>
              <a:xfrm>
                <a:off x="838200" y="1825625"/>
                <a:ext cx="10515600" cy="4819724"/>
              </a:xfrm>
            </p:spPr>
            <p:txBody>
              <a:bodyPr>
                <a:normAutofit lnSpcReduction="10000"/>
              </a:bodyPr>
              <a:lstStyle/>
              <a:p>
                <a:r>
                  <a:rPr lang="en-US" dirty="0"/>
                  <a:t>Intervals are sets of undefined order where all the elements have a common property of being greater than the minimum value and lesser than the maximum value that can be given in the set</a:t>
                </a:r>
              </a:p>
              <a:p>
                <a:pPr marL="0" indent="0">
                  <a:buNone/>
                </a:pPr>
                <a:r>
                  <a:rPr lang="en-US" dirty="0"/>
                  <a:t>Before classifying intervals, we must know the inequality operators </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&lt;</m:t>
                      </m:r>
                      <m:d>
                        <m:dPr>
                          <m:ctrlPr>
                            <a:rPr lang="en-IN" b="0" i="1" smtClean="0">
                              <a:latin typeface="Cambria Math" panose="02040503050406030204" pitchFamily="18" charset="0"/>
                            </a:rPr>
                          </m:ctrlPr>
                        </m:dPr>
                        <m:e>
                          <m:r>
                            <a:rPr lang="en-IN" b="0" i="1" smtClean="0">
                              <a:latin typeface="Cambria Math" panose="02040503050406030204" pitchFamily="18" charset="0"/>
                            </a:rPr>
                            <m:t>𝑠𝑡𝑟𝑖𝑐𝑡𝑙𝑦</m:t>
                          </m:r>
                          <m:r>
                            <a:rPr lang="en-IN" b="0" i="1" smtClean="0">
                              <a:latin typeface="Cambria Math" panose="02040503050406030204" pitchFamily="18" charset="0"/>
                            </a:rPr>
                            <m:t> </m:t>
                          </m:r>
                          <m:r>
                            <a:rPr lang="en-IN" b="0" i="1" smtClean="0">
                              <a:latin typeface="Cambria Math" panose="02040503050406030204" pitchFamily="18" charset="0"/>
                            </a:rPr>
                            <m:t>𝑙𝑒𝑠𝑠</m:t>
                          </m:r>
                          <m:r>
                            <a:rPr lang="en-IN" b="0" i="1" smtClean="0">
                              <a:latin typeface="Cambria Math" panose="02040503050406030204" pitchFamily="18" charset="0"/>
                            </a:rPr>
                            <m:t> </m:t>
                          </m:r>
                          <m:r>
                            <a:rPr lang="en-IN" b="0" i="1" smtClean="0">
                              <a:latin typeface="Cambria Math" panose="02040503050406030204" pitchFamily="18" charset="0"/>
                            </a:rPr>
                            <m:t>𝑡h𝑎𝑛</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𝑆𝐿</m:t>
                          </m:r>
                        </m:e>
                      </m:d>
                      <m:r>
                        <a:rPr lang="en-IN" b="0" i="1" smtClean="0">
                          <a:latin typeface="Cambria Math" panose="02040503050406030204" pitchFamily="18" charset="0"/>
                        </a:rPr>
                        <m:t> , </m:t>
                      </m:r>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&gt;</m:t>
                      </m:r>
                      <m:d>
                        <m:dPr>
                          <m:ctrlPr>
                            <a:rPr lang="en-IN" b="0" i="1" smtClean="0">
                              <a:latin typeface="Cambria Math" panose="02040503050406030204" pitchFamily="18" charset="0"/>
                            </a:rPr>
                          </m:ctrlPr>
                        </m:dPr>
                        <m:e>
                          <m:r>
                            <a:rPr lang="en-IN" b="0" i="1" smtClean="0">
                              <a:latin typeface="Cambria Math" panose="02040503050406030204" pitchFamily="18" charset="0"/>
                            </a:rPr>
                            <m:t>𝑠𝑡𝑟𝑖𝑐𝑡𝑙𝑦</m:t>
                          </m:r>
                          <m:r>
                            <a:rPr lang="en-IN" b="0" i="1" smtClean="0">
                              <a:latin typeface="Cambria Math" panose="02040503050406030204" pitchFamily="18" charset="0"/>
                            </a:rPr>
                            <m:t> </m:t>
                          </m:r>
                          <m:r>
                            <a:rPr lang="en-IN" b="0" i="1" smtClean="0">
                              <a:latin typeface="Cambria Math" panose="02040503050406030204" pitchFamily="18" charset="0"/>
                            </a:rPr>
                            <m:t>𝑔𝑟𝑒𝑎𝑡𝑒𝑟</m:t>
                          </m:r>
                          <m:r>
                            <a:rPr lang="en-IN" b="0" i="1" smtClean="0">
                              <a:latin typeface="Cambria Math" panose="02040503050406030204" pitchFamily="18" charset="0"/>
                            </a:rPr>
                            <m:t> </m:t>
                          </m:r>
                          <m:r>
                            <a:rPr lang="en-IN" b="0" i="1" smtClean="0">
                              <a:latin typeface="Cambria Math" panose="02040503050406030204" pitchFamily="18" charset="0"/>
                            </a:rPr>
                            <m:t>𝑡h𝑎𝑛</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𝑆𝐺</m:t>
                          </m:r>
                        </m:e>
                      </m:d>
                      <m:r>
                        <a:rPr lang="en-IN" b="0" i="1" smtClean="0">
                          <a:latin typeface="Cambria Math" panose="02040503050406030204" pitchFamily="18" charset="0"/>
                        </a:rPr>
                        <m:t> , ≥</m:t>
                      </m:r>
                      <m:d>
                        <m:dPr>
                          <m:ctrlPr>
                            <a:rPr lang="en-IN" b="0" i="1" smtClean="0">
                              <a:latin typeface="Cambria Math" panose="02040503050406030204" pitchFamily="18" charset="0"/>
                            </a:rPr>
                          </m:ctrlPr>
                        </m:dPr>
                        <m:e>
                          <m:r>
                            <a:rPr lang="en-IN" b="0" i="1" smtClean="0">
                              <a:latin typeface="Cambria Math" panose="02040503050406030204" pitchFamily="18" charset="0"/>
                            </a:rPr>
                            <m:t>𝑔𝑟𝑒𝑎𝑡𝑒𝑟</m:t>
                          </m:r>
                          <m:r>
                            <a:rPr lang="en-IN" b="0" i="1" smtClean="0">
                              <a:latin typeface="Cambria Math" panose="02040503050406030204" pitchFamily="18" charset="0"/>
                            </a:rPr>
                            <m:t> </m:t>
                          </m:r>
                          <m:r>
                            <a:rPr lang="en-IN" b="0" i="1" smtClean="0">
                              <a:latin typeface="Cambria Math" panose="02040503050406030204" pitchFamily="18" charset="0"/>
                            </a:rPr>
                            <m:t>𝑡h𝑎𝑛</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𝑒𝑞𝑢𝑎𝑙</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𝐺𝐸𝑄</m:t>
                          </m:r>
                        </m:e>
                      </m:d>
                      <m:r>
                        <a:rPr lang="en-IN" b="0" i="1" smtClean="0">
                          <a:latin typeface="Cambria Math" panose="02040503050406030204" pitchFamily="18" charset="0"/>
                        </a:rPr>
                        <m:t> , </m:t>
                      </m:r>
                    </m:oMath>
                  </m:oMathPara>
                </a14:m>
                <a:endParaRPr lang="en-IN" b="0" i="1" dirty="0">
                  <a:latin typeface="Cambria Math" panose="02040503050406030204" pitchFamily="18" charset="0"/>
                </a:endParaRP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𝑙𝑒𝑠𝑠</m:t>
                    </m:r>
                    <m:r>
                      <a:rPr lang="en-IN" b="0" i="1" smtClean="0">
                        <a:latin typeface="Cambria Math" panose="02040503050406030204" pitchFamily="18" charset="0"/>
                      </a:rPr>
                      <m:t> </m:t>
                    </m:r>
                    <m:r>
                      <a:rPr lang="en-IN" b="0" i="1" smtClean="0">
                        <a:latin typeface="Cambria Math" panose="02040503050406030204" pitchFamily="18" charset="0"/>
                      </a:rPr>
                      <m:t>𝑡h𝑎𝑛</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𝑒𝑞𝑢𝑎𝑙</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𝐿𝐸𝑄</m:t>
                    </m:r>
                    <m:r>
                      <a:rPr lang="en-IN" b="0" i="1" smtClean="0">
                        <a:latin typeface="Cambria Math" panose="02040503050406030204" pitchFamily="18" charset="0"/>
                      </a:rPr>
                      <m:t>)</m:t>
                    </m:r>
                  </m:oMath>
                </a14:m>
                <a:r>
                  <a:rPr lang="en-US" dirty="0"/>
                  <a:t> </a:t>
                </a:r>
              </a:p>
              <a:p>
                <a:pPr marL="0" indent="0">
                  <a:buNone/>
                </a:pPr>
                <a:r>
                  <a:rPr lang="en-US" dirty="0"/>
                  <a:t>When we use SL or SG we denote them by simple brackets depending on whether it is SL or SG { ‘(‘ for SG and ‘)’ for SL }</a:t>
                </a:r>
              </a:p>
              <a:p>
                <a:pPr marL="0" indent="0">
                  <a:buNone/>
                </a:pPr>
                <a:r>
                  <a:rPr lang="en-US" dirty="0"/>
                  <a:t>When we use LEQ or GEQ we denote them by square brackets depending on whether it is LEQ or GEQ { ‘(‘ for GEQ and ‘)’ for LEQ }</a:t>
                </a:r>
              </a:p>
              <a:p>
                <a:pPr marL="0" indent="0">
                  <a:buNone/>
                </a:pPr>
                <a:endParaRPr lang="en-US" dirty="0"/>
              </a:p>
            </p:txBody>
          </p:sp>
        </mc:Choice>
        <mc:Fallback>
          <p:sp>
            <p:nvSpPr>
              <p:cNvPr id="3" name="Content Placeholder 2">
                <a:extLst>
                  <a:ext uri="{FF2B5EF4-FFF2-40B4-BE49-F238E27FC236}">
                    <a16:creationId xmlns:a16="http://schemas.microsoft.com/office/drawing/2014/main" id="{20E10EED-EC11-831B-8B09-035D22645453}"/>
                  </a:ext>
                </a:extLst>
              </p:cNvPr>
              <p:cNvSpPr>
                <a:spLocks noGrp="1" noRot="1" noChangeAspect="1" noMove="1" noResize="1" noEditPoints="1" noAdjustHandles="1" noChangeArrowheads="1" noChangeShapeType="1" noTextEdit="1"/>
              </p:cNvSpPr>
              <p:nvPr>
                <p:ph idx="1"/>
              </p:nvPr>
            </p:nvSpPr>
            <p:spPr>
              <a:xfrm>
                <a:off x="838200" y="1825625"/>
                <a:ext cx="10515600" cy="4819724"/>
              </a:xfrm>
              <a:blipFill>
                <a:blip r:embed="rId2"/>
                <a:stretch>
                  <a:fillRect l="-1217" t="-2781" b="-3666"/>
                </a:stretch>
              </a:blipFill>
            </p:spPr>
            <p:txBody>
              <a:bodyPr/>
              <a:lstStyle/>
              <a:p>
                <a:r>
                  <a:rPr lang="en-US">
                    <a:noFill/>
                  </a:rPr>
                  <a:t> </a:t>
                </a:r>
              </a:p>
            </p:txBody>
          </p:sp>
        </mc:Fallback>
      </mc:AlternateContent>
    </p:spTree>
    <p:extLst>
      <p:ext uri="{BB962C8B-B14F-4D97-AF65-F5344CB8AC3E}">
        <p14:creationId xmlns:p14="http://schemas.microsoft.com/office/powerpoint/2010/main" val="281631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1E09D1-B20E-7110-A34F-A6AE027ACC2B}"/>
                  </a:ext>
                </a:extLst>
              </p:cNvPr>
              <p:cNvSpPr>
                <a:spLocks noGrp="1"/>
              </p:cNvSpPr>
              <p:nvPr>
                <p:ph idx="1"/>
              </p:nvPr>
            </p:nvSpPr>
            <p:spPr>
              <a:xfrm>
                <a:off x="838200" y="329608"/>
                <a:ext cx="10515600" cy="6145619"/>
              </a:xfrm>
            </p:spPr>
            <p:txBody>
              <a:bodyPr/>
              <a:lstStyle/>
              <a:p>
                <a:r>
                  <a:rPr lang="en-US" dirty="0"/>
                  <a:t>Lets say we have a set defined as</a:t>
                </a:r>
              </a:p>
              <a:p>
                <a:pPr marL="0" indent="0">
                  <a:buNone/>
                </a:pPr>
                <a:r>
                  <a:rPr lang="en-IN" b="0" dirty="0"/>
                  <a:t>S1 :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&lt;</m:t>
                    </m:r>
                    <m:r>
                      <a:rPr lang="en-IN" b="0" i="1" smtClean="0">
                        <a:latin typeface="Cambria Math" panose="02040503050406030204" pitchFamily="18" charset="0"/>
                      </a:rPr>
                      <m:t>𝑥</m:t>
                    </m:r>
                    <m:r>
                      <a:rPr lang="en-IN" b="0" i="1" baseline="-25000" smtClean="0">
                        <a:latin typeface="Cambria Math" panose="02040503050406030204" pitchFamily="18" charset="0"/>
                      </a:rPr>
                      <m:t>1</m:t>
                    </m:r>
                    <m:r>
                      <a:rPr lang="en-IN" b="0" i="1" smtClean="0">
                        <a:latin typeface="Cambria Math" panose="02040503050406030204" pitchFamily="18" charset="0"/>
                      </a:rPr>
                      <m:t>&lt;</m:t>
                    </m:r>
                    <m:r>
                      <a:rPr lang="en-IN" b="0" i="1" smtClean="0">
                        <a:latin typeface="Cambria Math" panose="02040503050406030204" pitchFamily="18" charset="0"/>
                      </a:rPr>
                      <m:t>𝐵</m:t>
                    </m:r>
                    <m:r>
                      <a:rPr lang="en-IN" b="0" i="1" smtClean="0">
                        <a:latin typeface="Cambria Math" panose="02040503050406030204" pitchFamily="18" charset="0"/>
                      </a:rPr>
                      <m:t> </m:t>
                    </m:r>
                  </m:oMath>
                </a14:m>
                <a:endParaRPr lang="en-IN" b="0" i="1" dirty="0">
                  <a:latin typeface="Cambria Math" panose="02040503050406030204" pitchFamily="18" charset="0"/>
                </a:endParaRPr>
              </a:p>
              <a:p>
                <a:pPr marL="0" indent="0">
                  <a:buNone/>
                </a:pPr>
                <a:r>
                  <a:rPr lang="en-IN" b="0" dirty="0"/>
                  <a:t>S2 :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baseline="-25000" smtClean="0">
                        <a:latin typeface="Cambria Math" panose="02040503050406030204" pitchFamily="18" charset="0"/>
                      </a:rPr>
                      <m:t>2</m:t>
                    </m:r>
                    <m:r>
                      <a:rPr lang="en-IN" b="0" i="1" smtClean="0">
                        <a:latin typeface="Cambria Math" panose="02040503050406030204" pitchFamily="18" charset="0"/>
                      </a:rPr>
                      <m:t>&lt;</m:t>
                    </m:r>
                    <m:r>
                      <a:rPr lang="en-IN" b="0" i="1" smtClean="0">
                        <a:latin typeface="Cambria Math" panose="02040503050406030204" pitchFamily="18" charset="0"/>
                      </a:rPr>
                      <m:t>𝐵</m:t>
                    </m:r>
                    <m:r>
                      <a:rPr lang="en-IN" b="0" i="1" smtClean="0">
                        <a:latin typeface="Cambria Math" panose="02040503050406030204" pitchFamily="18" charset="0"/>
                      </a:rPr>
                      <m:t> </m:t>
                    </m:r>
                  </m:oMath>
                </a14:m>
                <a:endParaRPr lang="en-IN" b="0" i="1" dirty="0">
                  <a:latin typeface="Cambria Math" panose="02040503050406030204" pitchFamily="18" charset="0"/>
                </a:endParaRPr>
              </a:p>
              <a:p>
                <a:pPr marL="0" indent="0">
                  <a:buNone/>
                </a:pPr>
                <a:r>
                  <a:rPr lang="en-IN" b="0" dirty="0"/>
                  <a:t>S3 :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&lt;</m:t>
                    </m:r>
                    <m:r>
                      <a:rPr lang="en-IN" b="0" i="1" smtClean="0">
                        <a:latin typeface="Cambria Math" panose="02040503050406030204" pitchFamily="18" charset="0"/>
                      </a:rPr>
                      <m:t>𝑥</m:t>
                    </m:r>
                    <m:r>
                      <a:rPr lang="en-IN" b="0" i="1" baseline="-25000" smtClean="0">
                        <a:latin typeface="Cambria Math" panose="02040503050406030204" pitchFamily="18" charset="0"/>
                      </a:rPr>
                      <m:t>3</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m:t>
                    </m:r>
                  </m:oMath>
                </a14:m>
                <a:endParaRPr lang="en-IN" b="0" i="1" dirty="0">
                  <a:latin typeface="Cambria Math" panose="02040503050406030204" pitchFamily="18" charset="0"/>
                </a:endParaRPr>
              </a:p>
              <a:p>
                <a:pPr marL="0" indent="0">
                  <a:buNone/>
                </a:pPr>
                <a:r>
                  <a:rPr lang="en-IN" b="0" dirty="0"/>
                  <a:t>S4 :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baseline="-25000" smtClean="0">
                        <a:latin typeface="Cambria Math" panose="02040503050406030204" pitchFamily="18" charset="0"/>
                      </a:rPr>
                      <m:t>4</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US" dirty="0"/>
                  <a:t> </a:t>
                </a:r>
              </a:p>
              <a:p>
                <a:pPr marL="0" indent="0">
                  <a:buNone/>
                </a:pPr>
                <a:r>
                  <a:rPr lang="en-US" dirty="0"/>
                  <a:t>This can be rewritten as </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baseline="-25000" smtClean="0">
                          <a:latin typeface="Cambria Math" panose="02040503050406030204" pitchFamily="18" charset="0"/>
                        </a:rPr>
                        <m:t>1</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baseline="-25000" smtClean="0">
                          <a:latin typeface="Cambria Math" panose="02040503050406030204" pitchFamily="18" charset="0"/>
                        </a:rPr>
                        <m:t>2</m:t>
                      </m:r>
                      <m:r>
                        <a:rPr lang="en-IN" b="0" i="1" smtClean="0">
                          <a:latin typeface="Cambria Math" panose="02040503050406030204" pitchFamily="18" charset="0"/>
                        </a:rPr>
                        <m:t>∈</m:t>
                      </m:r>
                      <m:d>
                        <m:dPr>
                          <m:beg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baseline="-25000" smtClean="0">
                          <a:latin typeface="Cambria Math" panose="02040503050406030204" pitchFamily="18" charset="0"/>
                        </a:rPr>
                        <m:t>3</m:t>
                      </m:r>
                      <m:r>
                        <a:rPr lang="en-IN" b="0" i="1" smtClean="0">
                          <a:latin typeface="Cambria Math" panose="02040503050406030204" pitchFamily="18" charset="0"/>
                        </a:rPr>
                        <m:t>∈</m:t>
                      </m:r>
                      <m:d>
                        <m:dPr>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baseline="-25000" smtClean="0">
                          <a:latin typeface="Cambria Math" panose="02040503050406030204" pitchFamily="18" charset="0"/>
                        </a:rPr>
                        <m:t>4</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oMath>
                  </m:oMathPara>
                </a14:m>
                <a:endParaRPr lang="en-US" dirty="0"/>
              </a:p>
              <a:p>
                <a:pPr marL="0" indent="0">
                  <a:buNone/>
                </a:pPr>
                <a:r>
                  <a:rPr lang="en-US" dirty="0"/>
                  <a:t>As per nomenclature if it is SL or SG, it is called an open limit (or exclusive limit) and if it is GEQ or LEQ, it is called a closed limit (or inclusive limit)</a:t>
                </a:r>
              </a:p>
            </p:txBody>
          </p:sp>
        </mc:Choice>
        <mc:Fallback>
          <p:sp>
            <p:nvSpPr>
              <p:cNvPr id="3" name="Content Placeholder 2">
                <a:extLst>
                  <a:ext uri="{FF2B5EF4-FFF2-40B4-BE49-F238E27FC236}">
                    <a16:creationId xmlns:a16="http://schemas.microsoft.com/office/drawing/2014/main" id="{C91E09D1-B20E-7110-A34F-A6AE027ACC2B}"/>
                  </a:ext>
                </a:extLst>
              </p:cNvPr>
              <p:cNvSpPr>
                <a:spLocks noGrp="1" noRot="1" noChangeAspect="1" noMove="1" noResize="1" noEditPoints="1" noAdjustHandles="1" noChangeArrowheads="1" noChangeShapeType="1" noTextEdit="1"/>
              </p:cNvSpPr>
              <p:nvPr>
                <p:ph idx="1"/>
              </p:nvPr>
            </p:nvSpPr>
            <p:spPr>
              <a:xfrm>
                <a:off x="838200" y="329608"/>
                <a:ext cx="10515600" cy="6145619"/>
              </a:xfrm>
              <a:blipFill>
                <a:blip r:embed="rId2"/>
                <a:stretch>
                  <a:fillRect l="-1217" t="-1587"/>
                </a:stretch>
              </a:blipFill>
            </p:spPr>
            <p:txBody>
              <a:bodyPr/>
              <a:lstStyle/>
              <a:p>
                <a:r>
                  <a:rPr lang="en-US">
                    <a:noFill/>
                  </a:rPr>
                  <a:t> </a:t>
                </a:r>
              </a:p>
            </p:txBody>
          </p:sp>
        </mc:Fallback>
      </mc:AlternateContent>
    </p:spTree>
    <p:extLst>
      <p:ext uri="{BB962C8B-B14F-4D97-AF65-F5344CB8AC3E}">
        <p14:creationId xmlns:p14="http://schemas.microsoft.com/office/powerpoint/2010/main" val="230389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17B3-C367-F7AA-D239-B00D81D30011}"/>
              </a:ext>
            </a:extLst>
          </p:cNvPr>
          <p:cNvSpPr>
            <a:spLocks noGrp="1"/>
          </p:cNvSpPr>
          <p:nvPr>
            <p:ph type="title"/>
          </p:nvPr>
        </p:nvSpPr>
        <p:spPr>
          <a:solidFill>
            <a:srgbClr val="00CC66"/>
          </a:solidFill>
        </p:spPr>
        <p:txBody>
          <a:bodyPr/>
          <a:lstStyle/>
          <a:p>
            <a:r>
              <a:rPr lang="en-US" dirty="0"/>
              <a:t>3 Mono-Variate Linear Inequation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1B19AE-94DE-696D-8D87-C50C89F6525B}"/>
                  </a:ext>
                </a:extLst>
              </p:cNvPr>
              <p:cNvSpPr>
                <a:spLocks noGrp="1"/>
              </p:cNvSpPr>
              <p:nvPr>
                <p:ph idx="1"/>
              </p:nvPr>
            </p:nvSpPr>
            <p:spPr>
              <a:xfrm>
                <a:off x="838200" y="1825625"/>
                <a:ext cx="10515600" cy="4787826"/>
              </a:xfrm>
            </p:spPr>
            <p:txBody>
              <a:bodyPr/>
              <a:lstStyle/>
              <a:p>
                <a:r>
                  <a:rPr lang="en-US" dirty="0"/>
                  <a:t>Linear equations with 1 variable have a very straightforward approach</a:t>
                </a:r>
              </a:p>
              <a:p>
                <a:pPr marL="0" indent="0">
                  <a:buNone/>
                </a:pPr>
                <a:r>
                  <a:rPr lang="en-US" dirty="0"/>
                  <a:t>By simple rearranging of the values, we get the solution of the inequation. </a:t>
                </a:r>
              </a:p>
              <a:p>
                <a:pPr marL="0" indent="0">
                  <a:buNone/>
                </a:pPr>
                <a:r>
                  <a:rPr lang="en-US" dirty="0"/>
                  <a:t>Lets consider a the general form</a:t>
                </a:r>
              </a:p>
              <a:p>
                <a:pPr marL="0" indent="0">
                  <a:buNone/>
                </a:pP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0 </m:t>
                    </m:r>
                  </m:oMath>
                </a14:m>
                <a:r>
                  <a:rPr lang="en-US" dirty="0"/>
                  <a:t> Where </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𝑐𝑎𝑛</m:t>
                    </m:r>
                    <m:r>
                      <a:rPr lang="en-IN" b="0" i="1" smtClean="0">
                        <a:latin typeface="Cambria Math" panose="02040503050406030204" pitchFamily="18" charset="0"/>
                      </a:rPr>
                      <m:t> </m:t>
                    </m:r>
                    <m:r>
                      <a:rPr lang="en-IN" b="0" i="1" smtClean="0">
                        <a:latin typeface="Cambria Math" panose="02040503050406030204" pitchFamily="18" charset="0"/>
                      </a:rPr>
                      <m:t>𝑏𝑒</m:t>
                    </m:r>
                    <m:r>
                      <a:rPr lang="en-IN" b="0" i="1" smtClean="0">
                        <a:latin typeface="Cambria Math" panose="02040503050406030204" pitchFamily="18" charset="0"/>
                      </a:rPr>
                      <m:t>&lt; ;≤ ;&gt; ;≥</m:t>
                    </m:r>
                  </m:oMath>
                </a14:m>
                <a:endParaRPr lang="en-US" dirty="0"/>
              </a:p>
              <a:p>
                <a:pPr marL="0" indent="0">
                  <a:buNone/>
                </a:pPr>
                <a:r>
                  <a:rPr lang="en-US" dirty="0"/>
                  <a:t>This simplifies to</a:t>
                </a:r>
              </a:p>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 −</m:t>
                    </m:r>
                    <m:f>
                      <m:fPr>
                        <m:ctrlPr>
                          <a:rPr lang="en-IN" b="0" i="1" smtClean="0">
                            <a:latin typeface="Cambria Math" panose="02040503050406030204" pitchFamily="18" charset="0"/>
                          </a:rPr>
                        </m:ctrlPr>
                      </m:fPr>
                      <m:num>
                        <m:r>
                          <a:rPr lang="en-IN" b="0" i="1" smtClean="0">
                            <a:latin typeface="Cambria Math" panose="02040503050406030204" pitchFamily="18" charset="0"/>
                          </a:rPr>
                          <m:t>𝐵</m:t>
                        </m:r>
                      </m:num>
                      <m:den>
                        <m:r>
                          <a:rPr lang="en-IN" b="0" i="1" smtClean="0">
                            <a:latin typeface="Cambria Math" panose="02040503050406030204" pitchFamily="18" charset="0"/>
                          </a:rPr>
                          <m:t>𝐴</m:t>
                        </m:r>
                      </m:den>
                    </m:f>
                  </m:oMath>
                </a14:m>
                <a:r>
                  <a:rPr lang="en-US" dirty="0"/>
                  <a:t> </a:t>
                </a:r>
              </a:p>
              <a:p>
                <a:pPr marL="0" indent="0">
                  <a:buNone/>
                </a:pPr>
                <a:r>
                  <a:rPr lang="en-US" dirty="0"/>
                  <a:t>Hence, the general idea of solving the linear inequation in 1 variable is bringing it to the general form as discussed above</a:t>
                </a:r>
              </a:p>
            </p:txBody>
          </p:sp>
        </mc:Choice>
        <mc:Fallback>
          <p:sp>
            <p:nvSpPr>
              <p:cNvPr id="3" name="Content Placeholder 2">
                <a:extLst>
                  <a:ext uri="{FF2B5EF4-FFF2-40B4-BE49-F238E27FC236}">
                    <a16:creationId xmlns:a16="http://schemas.microsoft.com/office/drawing/2014/main" id="{A91B19AE-94DE-696D-8D87-C50C89F6525B}"/>
                  </a:ext>
                </a:extLst>
              </p:cNvPr>
              <p:cNvSpPr>
                <a:spLocks noGrp="1" noRot="1" noChangeAspect="1" noMove="1" noResize="1" noEditPoints="1" noAdjustHandles="1" noChangeArrowheads="1" noChangeShapeType="1" noTextEdit="1"/>
              </p:cNvSpPr>
              <p:nvPr>
                <p:ph idx="1"/>
              </p:nvPr>
            </p:nvSpPr>
            <p:spPr>
              <a:xfrm>
                <a:off x="838200" y="1825625"/>
                <a:ext cx="10515600" cy="4787826"/>
              </a:xfrm>
              <a:blipFill>
                <a:blip r:embed="rId2"/>
                <a:stretch>
                  <a:fillRect l="-1217" t="-2036" r="-812"/>
                </a:stretch>
              </a:blipFill>
            </p:spPr>
            <p:txBody>
              <a:bodyPr/>
              <a:lstStyle/>
              <a:p>
                <a:r>
                  <a:rPr lang="en-US">
                    <a:noFill/>
                  </a:rPr>
                  <a:t> </a:t>
                </a:r>
              </a:p>
            </p:txBody>
          </p:sp>
        </mc:Fallback>
      </mc:AlternateContent>
    </p:spTree>
    <p:extLst>
      <p:ext uri="{BB962C8B-B14F-4D97-AF65-F5344CB8AC3E}">
        <p14:creationId xmlns:p14="http://schemas.microsoft.com/office/powerpoint/2010/main" val="127566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552DA8-E4F9-2571-DE64-111D421C6484}"/>
                  </a:ext>
                </a:extLst>
              </p:cNvPr>
              <p:cNvSpPr>
                <a:spLocks noGrp="1"/>
              </p:cNvSpPr>
              <p:nvPr>
                <p:ph idx="1"/>
              </p:nvPr>
            </p:nvSpPr>
            <p:spPr>
              <a:xfrm>
                <a:off x="838200" y="297712"/>
                <a:ext cx="10515600" cy="6177516"/>
              </a:xfrm>
            </p:spPr>
            <p:txBody>
              <a:bodyPr/>
              <a:lstStyle/>
              <a:p>
                <a:r>
                  <a:rPr lang="en-US" dirty="0"/>
                  <a:t>However, unlike Equations, there are few rules to be followed for solving Inequations, failing which we end up with incorrect and illogical results.</a:t>
                </a:r>
              </a:p>
              <a:p>
                <a:pPr marL="0" indent="0">
                  <a:buNone/>
                </a:pPr>
                <a:r>
                  <a:rPr lang="en-US" dirty="0"/>
                  <a:t>Before discussing the rules, an important point to be noted is that we have reversal of signs. (not complement )</a:t>
                </a:r>
              </a:p>
              <a:p>
                <a:pPr marL="0" indent="0">
                  <a:buNone/>
                </a:pPr>
                <a14:m>
                  <m:oMath xmlns:m="http://schemas.openxmlformats.org/officeDocument/2006/math">
                    <m:r>
                      <a:rPr lang="en-IN" b="0" i="1" smtClean="0">
                        <a:latin typeface="Cambria Math" panose="02040503050406030204" pitchFamily="18" charset="0"/>
                      </a:rPr>
                      <m:t>&lt; </m:t>
                    </m:r>
                    <m:r>
                      <a:rPr lang="en-IN" b="0" i="1" smtClean="0">
                        <a:latin typeface="Cambria Math" panose="02040503050406030204" pitchFamily="18" charset="0"/>
                        <a:ea typeface="Cambria Math" panose="02040503050406030204" pitchFamily="18" charset="0"/>
                      </a:rPr>
                      <m:t>⟺ &gt; </m:t>
                    </m:r>
                  </m:oMath>
                </a14:m>
                <a:r>
                  <a:rPr lang="en-IN" b="0" i="1" dirty="0">
                    <a:latin typeface="Cambria Math" panose="02040503050406030204" pitchFamily="18" charset="0"/>
                    <a:ea typeface="Cambria Math" panose="02040503050406030204" pitchFamily="18" charset="0"/>
                  </a:rPr>
                  <a:t> </a:t>
                </a:r>
              </a:p>
              <a:p>
                <a:pPr marL="0" indent="0">
                  <a:buNone/>
                </a:pPr>
                <a14:m>
                  <m:oMath xmlns:m="http://schemas.openxmlformats.org/officeDocument/2006/math">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b="0" i="0" smtClean="0">
                        <a:latin typeface="Cambria Math" panose="02040503050406030204" pitchFamily="18" charset="0"/>
                        <a:ea typeface="Cambria Math" panose="02040503050406030204" pitchFamily="18" charset="0"/>
                      </a:rPr>
                      <m:t> ≥</m:t>
                    </m:r>
                  </m:oMath>
                </a14:m>
                <a:r>
                  <a:rPr lang="en-US" dirty="0"/>
                  <a:t> </a:t>
                </a:r>
              </a:p>
              <a:p>
                <a:pPr marL="0" indent="0">
                  <a:buNone/>
                </a:pPr>
                <a:r>
                  <a:rPr lang="en-US" dirty="0"/>
                  <a:t>The changes are to be made whenever we do any of the following operations : </a:t>
                </a:r>
              </a:p>
              <a:p>
                <a:pPr/>
                <a:r>
                  <a:rPr lang="en-US" dirty="0"/>
                  <a:t>Division on both sides by a negative number </a:t>
                </a:r>
              </a:p>
              <a:p>
                <a:pPr/>
                <a:r>
                  <a:rPr lang="en-US" dirty="0"/>
                  <a:t>Multiplication n both sides by a negative number</a:t>
                </a:r>
              </a:p>
              <a:p>
                <a:pPr/>
                <a:r>
                  <a:rPr lang="en-US" dirty="0"/>
                  <a:t>Inverse on both sides </a:t>
                </a:r>
              </a:p>
              <a:p>
                <a:pPr marL="0" indent="0">
                  <a:buNone/>
                </a:pPr>
                <a:r>
                  <a:rPr lang="en-US" dirty="0"/>
                  <a:t>Also it is not wise to transpose the variable as its sign is not known. </a:t>
                </a:r>
              </a:p>
            </p:txBody>
          </p:sp>
        </mc:Choice>
        <mc:Fallback>
          <p:sp>
            <p:nvSpPr>
              <p:cNvPr id="3" name="Content Placeholder 2">
                <a:extLst>
                  <a:ext uri="{FF2B5EF4-FFF2-40B4-BE49-F238E27FC236}">
                    <a16:creationId xmlns:a16="http://schemas.microsoft.com/office/drawing/2014/main" id="{BE552DA8-E4F9-2571-DE64-111D421C6484}"/>
                  </a:ext>
                </a:extLst>
              </p:cNvPr>
              <p:cNvSpPr>
                <a:spLocks noGrp="1" noRot="1" noChangeAspect="1" noMove="1" noResize="1" noEditPoints="1" noAdjustHandles="1" noChangeArrowheads="1" noChangeShapeType="1" noTextEdit="1"/>
              </p:cNvSpPr>
              <p:nvPr>
                <p:ph idx="1"/>
              </p:nvPr>
            </p:nvSpPr>
            <p:spPr>
              <a:xfrm>
                <a:off x="838200" y="297712"/>
                <a:ext cx="10515600" cy="6177516"/>
              </a:xfrm>
              <a:blipFill>
                <a:blip r:embed="rId2"/>
                <a:stretch>
                  <a:fillRect l="-1217" t="-1678" b="-1579"/>
                </a:stretch>
              </a:blipFill>
            </p:spPr>
            <p:txBody>
              <a:bodyPr/>
              <a:lstStyle/>
              <a:p>
                <a:r>
                  <a:rPr lang="en-US">
                    <a:noFill/>
                  </a:rPr>
                  <a:t> </a:t>
                </a:r>
              </a:p>
            </p:txBody>
          </p:sp>
        </mc:Fallback>
      </mc:AlternateContent>
    </p:spTree>
    <p:extLst>
      <p:ext uri="{BB962C8B-B14F-4D97-AF65-F5344CB8AC3E}">
        <p14:creationId xmlns:p14="http://schemas.microsoft.com/office/powerpoint/2010/main" val="95989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08BA76-3D25-7355-4799-9324E8664EB3}"/>
                  </a:ext>
                </a:extLst>
              </p:cNvPr>
              <p:cNvSpPr>
                <a:spLocks noGrp="1"/>
              </p:cNvSpPr>
              <p:nvPr>
                <p:ph idx="1"/>
              </p:nvPr>
            </p:nvSpPr>
            <p:spPr>
              <a:xfrm>
                <a:off x="838200" y="404036"/>
                <a:ext cx="10515600" cy="6145619"/>
              </a:xfrm>
            </p:spPr>
            <p:txBody>
              <a:bodyPr/>
              <a:lstStyle/>
              <a:p>
                <a:r>
                  <a:rPr lang="en-US" dirty="0"/>
                  <a:t>Consider the Inequation </a:t>
                </a:r>
                <a14:m>
                  <m:oMath xmlns:m="http://schemas.openxmlformats.org/officeDocument/2006/math">
                    <m:r>
                      <a:rPr lang="en-IN" b="0" i="1" smtClean="0">
                        <a:latin typeface="Cambria Math" panose="02040503050406030204" pitchFamily="18" charset="0"/>
                      </a:rPr>
                      <m:t>𝐴𝑥</m:t>
                    </m:r>
                    <m:r>
                      <a:rPr lang="en-IN" b="0" i="1" smtClean="0">
                        <a:latin typeface="Cambria Math" panose="02040503050406030204" pitchFamily="18" charset="0"/>
                      </a:rPr>
                      <m:t>&lt;</m:t>
                    </m:r>
                    <m:r>
                      <a:rPr lang="en-IN" b="0" i="1" smtClean="0">
                        <a:latin typeface="Cambria Math" panose="02040503050406030204" pitchFamily="18" charset="0"/>
                      </a:rPr>
                      <m:t>𝐵</m:t>
                    </m:r>
                    <m:r>
                      <a:rPr lang="en-IN" b="0" i="1" smtClean="0">
                        <a:latin typeface="Cambria Math" panose="02040503050406030204" pitchFamily="18" charset="0"/>
                      </a:rPr>
                      <m:t> </m:t>
                    </m:r>
                  </m:oMath>
                </a14:m>
                <a:endParaRPr lang="en-IN" b="0" i="1" dirty="0">
                  <a:latin typeface="Cambria Math" panose="02040503050406030204" pitchFamily="18" charset="0"/>
                </a:endParaRPr>
              </a:p>
              <a:p>
                <a:pPr marL="0" indent="0">
                  <a:buNone/>
                </a:pPr>
                <a14:m>
                  <m:oMath xmlns:m="http://schemas.openxmlformats.org/officeDocument/2006/math">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𝑙𝑒𝑡</m:t>
                    </m:r>
                    <m:r>
                      <a:rPr lang="en-IN" b="0" i="1" smtClean="0">
                        <a:latin typeface="Cambria Math" panose="02040503050406030204" pitchFamily="18" charset="0"/>
                      </a:rPr>
                      <m:t> </m:t>
                    </m:r>
                    <m:r>
                      <a:rPr lang="en-IN" b="0" i="1" smtClean="0">
                        <a:latin typeface="Cambria Math" panose="02040503050406030204" pitchFamily="18" charset="0"/>
                      </a:rPr>
                      <m:t>𝐶</m:t>
                    </m:r>
                    <m:r>
                      <a:rPr lang="en-IN" b="0" i="1" smtClean="0">
                        <a:latin typeface="Cambria Math" panose="02040503050406030204" pitchFamily="18" charset="0"/>
                      </a:rPr>
                      <m:t> </m:t>
                    </m:r>
                    <m:r>
                      <a:rPr lang="en-IN" b="0" i="1" smtClean="0">
                        <a:latin typeface="Cambria Math" panose="02040503050406030204" pitchFamily="18" charset="0"/>
                      </a:rPr>
                      <m:t>𝑏𝑒</m:t>
                    </m:r>
                    <m:r>
                      <a:rPr lang="en-IN" b="0" i="1" smtClean="0">
                        <a:latin typeface="Cambria Math" panose="02040503050406030204" pitchFamily="18" charset="0"/>
                      </a:rPr>
                      <m:t> </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𝑝𝑜𝑠𝑖𝑡𝑖𝑣𝑒</m:t>
                    </m:r>
                    <m:r>
                      <a:rPr lang="en-IN" b="0" i="1" smtClean="0">
                        <a:latin typeface="Cambria Math" panose="02040503050406030204" pitchFamily="18" charset="0"/>
                      </a:rPr>
                      <m:t> </m:t>
                    </m:r>
                    <m:r>
                      <a:rPr lang="en-IN" b="0" i="1" smtClean="0">
                        <a:latin typeface="Cambria Math" panose="02040503050406030204" pitchFamily="18" charset="0"/>
                      </a:rPr>
                      <m:t>𝑟𝑒𝑎𝑙</m:t>
                    </m:r>
                    <m:r>
                      <a:rPr lang="en-IN" b="0" i="1" smtClean="0">
                        <a:latin typeface="Cambria Math" panose="02040503050406030204" pitchFamily="18" charset="0"/>
                      </a:rPr>
                      <m:t> </m:t>
                    </m:r>
                    <m:r>
                      <a:rPr lang="en-IN" b="0" i="1" smtClean="0">
                        <a:latin typeface="Cambria Math" panose="02040503050406030204" pitchFamily="18" charset="0"/>
                      </a:rPr>
                      <m:t>𝑛𝑢𝑚𝑏𝑒𝑟</m:t>
                    </m:r>
                  </m:oMath>
                </a14:m>
                <a:r>
                  <a:rPr lang="en-US" dirty="0"/>
                  <a:t> </a:t>
                </a:r>
              </a:p>
              <a:p>
                <a:pPr marL="0" indent="0">
                  <a:buNone/>
                </a:pPr>
                <a:r>
                  <a:rPr lang="en-US" dirty="0"/>
                  <a:t>Following the rules we, get</a:t>
                </a:r>
              </a:p>
              <a:p>
                <a:pPr marL="0" indent="0">
                  <a:buNone/>
                </a:pP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𝐴𝑥</m:t>
                        </m:r>
                      </m:den>
                    </m:f>
                    <m:r>
                      <a:rPr lang="en-IN" b="0" i="1" smtClean="0">
                        <a:latin typeface="Cambria Math" panose="02040503050406030204" pitchFamily="18" charset="0"/>
                      </a:rPr>
                      <m:t>&gt;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𝐵</m:t>
                        </m:r>
                      </m:den>
                    </m:f>
                  </m:oMath>
                </a14:m>
                <a:r>
                  <a:rPr lang="en-US" dirty="0"/>
                  <a:t> </a:t>
                </a:r>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𝐶𝐴𝑥</m:t>
                    </m:r>
                    <m:r>
                      <a:rPr lang="en-IN" b="0" i="1" smtClean="0">
                        <a:latin typeface="Cambria Math" panose="02040503050406030204" pitchFamily="18" charset="0"/>
                      </a:rPr>
                      <m:t>&gt;</m:t>
                    </m:r>
                    <m:r>
                      <a:rPr lang="en-IN" b="0" i="1" smtClean="0">
                        <a:latin typeface="Cambria Math" panose="02040503050406030204" pitchFamily="18" charset="0"/>
                      </a:rPr>
                      <m:t>𝐶𝐵</m:t>
                    </m:r>
                  </m:oMath>
                </a14:m>
                <a:r>
                  <a:rPr lang="en-US" dirty="0"/>
                  <a:t> </a:t>
                </a:r>
                <a:endParaRPr lang="en-IN" b="0" i="1" dirty="0">
                  <a:latin typeface="Cambria Math" panose="02040503050406030204" pitchFamily="18" charset="0"/>
                </a:endParaRPr>
              </a:p>
              <a:p>
                <a:pPr marL="0" indent="0">
                  <a:buNone/>
                </a:pP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𝐴𝑥</m:t>
                        </m:r>
                      </m:num>
                      <m:den>
                        <m:r>
                          <a:rPr lang="en-IN" b="0" i="1" smtClean="0">
                            <a:latin typeface="Cambria Math" panose="02040503050406030204" pitchFamily="18" charset="0"/>
                          </a:rPr>
                          <m:t>−</m:t>
                        </m:r>
                        <m:r>
                          <a:rPr lang="en-IN" b="0" i="1" smtClean="0">
                            <a:latin typeface="Cambria Math" panose="02040503050406030204" pitchFamily="18" charset="0"/>
                          </a:rPr>
                          <m:t>𝐶</m:t>
                        </m:r>
                      </m:den>
                    </m:f>
                    <m:r>
                      <a:rPr lang="en-IN" b="0" i="1" smtClean="0">
                        <a:latin typeface="Cambria Math" panose="02040503050406030204" pitchFamily="18" charset="0"/>
                      </a:rPr>
                      <m:t>&gt;</m:t>
                    </m:r>
                    <m:f>
                      <m:fPr>
                        <m:ctrlPr>
                          <a:rPr lang="en-IN" b="0" i="1" smtClean="0">
                            <a:latin typeface="Cambria Math" panose="02040503050406030204" pitchFamily="18" charset="0"/>
                          </a:rPr>
                        </m:ctrlPr>
                      </m:fPr>
                      <m:num>
                        <m:r>
                          <a:rPr lang="en-IN" b="0" i="1" smtClean="0">
                            <a:latin typeface="Cambria Math" panose="02040503050406030204" pitchFamily="18" charset="0"/>
                          </a:rPr>
                          <m:t>𝐵</m:t>
                        </m:r>
                      </m:num>
                      <m:den>
                        <m:r>
                          <a:rPr lang="en-IN" b="0" i="1" smtClean="0">
                            <a:latin typeface="Cambria Math" panose="02040503050406030204" pitchFamily="18" charset="0"/>
                          </a:rPr>
                          <m:t>−</m:t>
                        </m:r>
                        <m:r>
                          <a:rPr lang="en-IN" b="0" i="1" smtClean="0">
                            <a:latin typeface="Cambria Math" panose="02040503050406030204" pitchFamily="18" charset="0"/>
                          </a:rPr>
                          <m:t>𝐶</m:t>
                        </m:r>
                      </m:den>
                    </m:f>
                  </m:oMath>
                </a14:m>
                <a:r>
                  <a:rPr lang="en-US" dirty="0"/>
                  <a:t> </a:t>
                </a:r>
              </a:p>
              <a:p>
                <a:pPr marL="0" indent="0">
                  <a:buNone/>
                </a:pPr>
                <a:endParaRPr lang="en-US" dirty="0"/>
              </a:p>
              <a:p>
                <a:pPr marL="0" indent="0">
                  <a:buNone/>
                </a:pPr>
                <a:r>
                  <a:rPr lang="en-US" dirty="0"/>
                  <a:t>These rules are applicable only for product, quotient and inverse </a:t>
                </a:r>
              </a:p>
              <a:p>
                <a:pPr marL="0" indent="0">
                  <a:buNone/>
                </a:pPr>
                <a:r>
                  <a:rPr lang="en-US" dirty="0"/>
                  <a:t>Adding (or subtracting) a negative value (or the variable itself) does not nullify the validity of the Inequation.</a:t>
                </a:r>
              </a:p>
            </p:txBody>
          </p:sp>
        </mc:Choice>
        <mc:Fallback>
          <p:sp>
            <p:nvSpPr>
              <p:cNvPr id="3" name="Content Placeholder 2">
                <a:extLst>
                  <a:ext uri="{FF2B5EF4-FFF2-40B4-BE49-F238E27FC236}">
                    <a16:creationId xmlns:a16="http://schemas.microsoft.com/office/drawing/2014/main" id="{1308BA76-3D25-7355-4799-9324E8664EB3}"/>
                  </a:ext>
                </a:extLst>
              </p:cNvPr>
              <p:cNvSpPr>
                <a:spLocks noGrp="1" noRot="1" noChangeAspect="1" noMove="1" noResize="1" noEditPoints="1" noAdjustHandles="1" noChangeArrowheads="1" noChangeShapeType="1" noTextEdit="1"/>
              </p:cNvSpPr>
              <p:nvPr>
                <p:ph idx="1"/>
              </p:nvPr>
            </p:nvSpPr>
            <p:spPr>
              <a:xfrm>
                <a:off x="838200" y="404036"/>
                <a:ext cx="10515600" cy="6145619"/>
              </a:xfrm>
              <a:blipFill>
                <a:blip r:embed="rId2"/>
                <a:stretch>
                  <a:fillRect l="-1217" t="-1587" r="-1333"/>
                </a:stretch>
              </a:blipFill>
            </p:spPr>
            <p:txBody>
              <a:bodyPr/>
              <a:lstStyle/>
              <a:p>
                <a:r>
                  <a:rPr lang="en-US">
                    <a:noFill/>
                  </a:rPr>
                  <a:t> </a:t>
                </a:r>
              </a:p>
            </p:txBody>
          </p:sp>
        </mc:Fallback>
      </mc:AlternateContent>
    </p:spTree>
    <p:extLst>
      <p:ext uri="{BB962C8B-B14F-4D97-AF65-F5344CB8AC3E}">
        <p14:creationId xmlns:p14="http://schemas.microsoft.com/office/powerpoint/2010/main" val="177750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361C-1119-F2D0-C862-B36AC400E330}"/>
              </a:ext>
            </a:extLst>
          </p:cNvPr>
          <p:cNvSpPr>
            <a:spLocks noGrp="1"/>
          </p:cNvSpPr>
          <p:nvPr>
            <p:ph type="title"/>
          </p:nvPr>
        </p:nvSpPr>
        <p:spPr>
          <a:xfrm>
            <a:off x="838200" y="173733"/>
            <a:ext cx="10515600" cy="1325563"/>
          </a:xfrm>
          <a:solidFill>
            <a:srgbClr val="00CC66"/>
          </a:solidFill>
        </p:spPr>
        <p:txBody>
          <a:bodyPr/>
          <a:lstStyle/>
          <a:p>
            <a:r>
              <a:rPr lang="en-US" dirty="0"/>
              <a:t>4 System of Mono-Variate Linear Inequation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58E3BF-C5F5-9460-5FC1-A2A44B03F98E}"/>
                  </a:ext>
                </a:extLst>
              </p:cNvPr>
              <p:cNvSpPr>
                <a:spLocks noGrp="1"/>
              </p:cNvSpPr>
              <p:nvPr>
                <p:ph idx="1"/>
              </p:nvPr>
            </p:nvSpPr>
            <p:spPr>
              <a:xfrm>
                <a:off x="838200" y="1499296"/>
                <a:ext cx="10515600" cy="5305541"/>
              </a:xfrm>
            </p:spPr>
            <p:txBody>
              <a:bodyPr>
                <a:normAutofit lnSpcReduction="10000"/>
              </a:bodyPr>
              <a:lstStyle/>
              <a:p>
                <a:r>
                  <a:rPr lang="en-US" dirty="0"/>
                  <a:t>Let us assume  system of two inequations</a:t>
                </a:r>
              </a:p>
              <a:p>
                <a:pPr marL="0" indent="0">
                  <a:buNone/>
                </a:pPr>
                <a:r>
                  <a:rPr lang="en-US" dirty="0"/>
                  <a:t>L1 : </a:t>
                </a:r>
                <a14:m>
                  <m:oMath xmlns:m="http://schemas.openxmlformats.org/officeDocument/2006/math">
                    <m:r>
                      <a:rPr lang="en-IN" b="0" i="1" smtClean="0">
                        <a:latin typeface="Cambria Math" panose="02040503050406030204" pitchFamily="18" charset="0"/>
                      </a:rPr>
                      <m:t>𝐴</m:t>
                    </m:r>
                    <m:r>
                      <a:rPr lang="en-IN" b="0" i="1" baseline="-25000"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baseline="-25000" smtClean="0">
                        <a:latin typeface="Cambria Math" panose="02040503050406030204" pitchFamily="18" charset="0"/>
                      </a:rPr>
                      <m:t>1</m:t>
                    </m:r>
                    <m:r>
                      <a:rPr lang="en-IN" b="0" i="1" smtClean="0">
                        <a:latin typeface="Cambria Math" panose="02040503050406030204" pitchFamily="18" charset="0"/>
                      </a:rPr>
                      <m:t>&lt;0</m:t>
                    </m:r>
                  </m:oMath>
                </a14:m>
                <a:r>
                  <a:rPr lang="en-US" dirty="0"/>
                  <a:t> ; L2 : </a:t>
                </a:r>
                <a14:m>
                  <m:oMath xmlns:m="http://schemas.openxmlformats.org/officeDocument/2006/math">
                    <m:r>
                      <a:rPr lang="en-IN" b="0" i="1" smtClean="0">
                        <a:latin typeface="Cambria Math" panose="02040503050406030204" pitchFamily="18" charset="0"/>
                      </a:rPr>
                      <m:t>𝐴</m:t>
                    </m:r>
                    <m:r>
                      <a:rPr lang="en-IN" b="0" i="1" baseline="-25000"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baseline="-25000" smtClean="0">
                        <a:latin typeface="Cambria Math" panose="02040503050406030204" pitchFamily="18" charset="0"/>
                      </a:rPr>
                      <m:t>2</m:t>
                    </m:r>
                    <m:r>
                      <a:rPr lang="en-IN" b="0" i="1" smtClean="0">
                        <a:latin typeface="Cambria Math" panose="02040503050406030204" pitchFamily="18" charset="0"/>
                      </a:rPr>
                      <m:t>&gt;0</m:t>
                    </m:r>
                  </m:oMath>
                </a14:m>
                <a:endParaRPr lang="en-US" dirty="0"/>
              </a:p>
              <a:p>
                <a:pPr marL="0" indent="0">
                  <a:buNone/>
                </a:pP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&lt;−</m:t>
                    </m:r>
                    <m:f>
                      <m:fPr>
                        <m:ctrlPr>
                          <a:rPr lang="en-IN" b="0" i="1" smtClean="0">
                            <a:latin typeface="Cambria Math" panose="02040503050406030204" pitchFamily="18" charset="0"/>
                          </a:rPr>
                        </m:ctrlPr>
                      </m:fPr>
                      <m:num>
                        <m:r>
                          <a:rPr lang="en-IN" b="0" i="1" smtClean="0">
                            <a:latin typeface="Cambria Math" panose="02040503050406030204" pitchFamily="18" charset="0"/>
                          </a:rPr>
                          <m:t>𝐵</m:t>
                        </m:r>
                        <m:r>
                          <a:rPr lang="en-IN" b="0" i="1" baseline="-25000" smtClean="0">
                            <a:latin typeface="Cambria Math" panose="02040503050406030204" pitchFamily="18" charset="0"/>
                          </a:rPr>
                          <m:t>1</m:t>
                        </m:r>
                      </m:num>
                      <m:den>
                        <m:r>
                          <a:rPr lang="en-IN" b="0" i="1" smtClean="0">
                            <a:latin typeface="Cambria Math" panose="02040503050406030204" pitchFamily="18" charset="0"/>
                          </a:rPr>
                          <m:t>𝐴</m:t>
                        </m:r>
                        <m:r>
                          <a:rPr lang="en-IN" b="0" i="1" baseline="-25000" smtClean="0">
                            <a:latin typeface="Cambria Math" panose="02040503050406030204" pitchFamily="18" charset="0"/>
                          </a:rPr>
                          <m:t>1</m:t>
                        </m:r>
                      </m:den>
                    </m:f>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&gt;−</m:t>
                    </m:r>
                    <m:f>
                      <m:fPr>
                        <m:ctrlPr>
                          <a:rPr lang="en-IN" b="0" i="1" smtClean="0">
                            <a:latin typeface="Cambria Math" panose="02040503050406030204" pitchFamily="18" charset="0"/>
                          </a:rPr>
                        </m:ctrlPr>
                      </m:fPr>
                      <m:num>
                        <m:r>
                          <a:rPr lang="en-IN" b="0" i="1" smtClean="0">
                            <a:latin typeface="Cambria Math" panose="02040503050406030204" pitchFamily="18" charset="0"/>
                          </a:rPr>
                          <m:t>𝐵</m:t>
                        </m:r>
                        <m:r>
                          <a:rPr lang="en-IN" b="0" i="1" baseline="-25000" smtClean="0">
                            <a:latin typeface="Cambria Math" panose="02040503050406030204" pitchFamily="18" charset="0"/>
                          </a:rPr>
                          <m:t>2</m:t>
                        </m:r>
                      </m:num>
                      <m:den>
                        <m:r>
                          <a:rPr lang="en-IN" b="0" i="1" smtClean="0">
                            <a:latin typeface="Cambria Math" panose="02040503050406030204" pitchFamily="18" charset="0"/>
                          </a:rPr>
                          <m:t>𝐴</m:t>
                        </m:r>
                        <m:r>
                          <a:rPr lang="en-IN" b="0" i="1" baseline="-25000" smtClean="0">
                            <a:latin typeface="Cambria Math" panose="02040503050406030204" pitchFamily="18" charset="0"/>
                          </a:rPr>
                          <m:t>2</m:t>
                        </m:r>
                      </m:den>
                    </m:f>
                  </m:oMath>
                </a14:m>
                <a:r>
                  <a:rPr lang="en-US" dirty="0"/>
                  <a:t> </a:t>
                </a:r>
              </a:p>
              <a:p>
                <a:pPr marL="0" indent="0">
                  <a:buNone/>
                </a:pPr>
                <a:r>
                  <a:rPr lang="en-US" dirty="0"/>
                  <a:t>Clearly, the solution is intersection of the two solution parts.</a:t>
                </a:r>
              </a:p>
              <a:p>
                <a:pPr marL="0" indent="0">
                  <a:buNone/>
                </a:pPr>
                <a:r>
                  <a:rPr lang="en-US" dirty="0"/>
                  <a:t>Illustration : </a:t>
                </a:r>
              </a:p>
              <a:p>
                <a:pPr marL="0" indent="0">
                  <a:buNone/>
                </a:pPr>
                <a:r>
                  <a:rPr lang="en-US" dirty="0"/>
                  <a:t>L1 : X&lt;4.7 ; </a:t>
                </a:r>
              </a:p>
              <a:p>
                <a:pPr marL="0" indent="0">
                  <a:buNone/>
                </a:pPr>
                <a:r>
                  <a:rPr lang="en-US" dirty="0"/>
                  <a:t>L2 : X&gt;1.6</a:t>
                </a:r>
              </a:p>
              <a:p>
                <a:pPr marL="0" indent="0">
                  <a:buNone/>
                </a:pPr>
                <a:endParaRPr lang="en-US" dirty="0"/>
              </a:p>
              <a:p>
                <a:pPr marL="0" indent="0">
                  <a:buNone/>
                </a:pPr>
                <a:endParaRPr lang="en-US" dirty="0"/>
              </a:p>
              <a:p>
                <a:pPr marL="0" indent="0">
                  <a:buNone/>
                </a:pPr>
                <a:r>
                  <a:rPr lang="en-US" dirty="0"/>
                  <a:t>In the shown figure the region common to both the plots indicate the solution set. </a:t>
                </a:r>
              </a:p>
            </p:txBody>
          </p:sp>
        </mc:Choice>
        <mc:Fallback>
          <p:sp>
            <p:nvSpPr>
              <p:cNvPr id="3" name="Content Placeholder 2">
                <a:extLst>
                  <a:ext uri="{FF2B5EF4-FFF2-40B4-BE49-F238E27FC236}">
                    <a16:creationId xmlns:a16="http://schemas.microsoft.com/office/drawing/2014/main" id="{0058E3BF-C5F5-9460-5FC1-A2A44B03F98E}"/>
                  </a:ext>
                </a:extLst>
              </p:cNvPr>
              <p:cNvSpPr>
                <a:spLocks noGrp="1" noRot="1" noChangeAspect="1" noMove="1" noResize="1" noEditPoints="1" noAdjustHandles="1" noChangeArrowheads="1" noChangeShapeType="1" noTextEdit="1"/>
              </p:cNvSpPr>
              <p:nvPr>
                <p:ph idx="1"/>
              </p:nvPr>
            </p:nvSpPr>
            <p:spPr>
              <a:xfrm>
                <a:off x="838200" y="1499296"/>
                <a:ext cx="10515600" cy="5305541"/>
              </a:xfrm>
              <a:blipFill>
                <a:blip r:embed="rId2"/>
                <a:stretch>
                  <a:fillRect l="-1217" t="-2644" b="-23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C4D095F-D506-E91C-EB25-7CA098BC6239}"/>
              </a:ext>
            </a:extLst>
          </p:cNvPr>
          <p:cNvPicPr>
            <a:picLocks noChangeAspect="1"/>
          </p:cNvPicPr>
          <p:nvPr/>
        </p:nvPicPr>
        <p:blipFill>
          <a:blip r:embed="rId3"/>
          <a:stretch>
            <a:fillRect/>
          </a:stretch>
        </p:blipFill>
        <p:spPr>
          <a:xfrm>
            <a:off x="6642691" y="3595720"/>
            <a:ext cx="4882116" cy="934226"/>
          </a:xfrm>
          <a:prstGeom prst="rect">
            <a:avLst/>
          </a:prstGeom>
        </p:spPr>
      </p:pic>
      <p:pic>
        <p:nvPicPr>
          <p:cNvPr id="7" name="Picture 6">
            <a:extLst>
              <a:ext uri="{FF2B5EF4-FFF2-40B4-BE49-F238E27FC236}">
                <a16:creationId xmlns:a16="http://schemas.microsoft.com/office/drawing/2014/main" id="{36802662-7D26-ACE1-1C94-45565A3B5C24}"/>
              </a:ext>
            </a:extLst>
          </p:cNvPr>
          <p:cNvPicPr>
            <a:picLocks noChangeAspect="1"/>
          </p:cNvPicPr>
          <p:nvPr/>
        </p:nvPicPr>
        <p:blipFill rotWithShape="1">
          <a:blip r:embed="rId4"/>
          <a:srcRect l="1388" t="29389" r="1186"/>
          <a:stretch/>
        </p:blipFill>
        <p:spPr>
          <a:xfrm>
            <a:off x="7854950" y="4525680"/>
            <a:ext cx="3566583" cy="1042496"/>
          </a:xfrm>
          <a:prstGeom prst="rect">
            <a:avLst/>
          </a:prstGeom>
        </p:spPr>
      </p:pic>
      <p:sp>
        <p:nvSpPr>
          <p:cNvPr id="8" name="TextBox 7">
            <a:extLst>
              <a:ext uri="{FF2B5EF4-FFF2-40B4-BE49-F238E27FC236}">
                <a16:creationId xmlns:a16="http://schemas.microsoft.com/office/drawing/2014/main" id="{4CB6BE88-7EE1-BA34-1363-871AB94B0D90}"/>
              </a:ext>
            </a:extLst>
          </p:cNvPr>
          <p:cNvSpPr txBox="1"/>
          <p:nvPr/>
        </p:nvSpPr>
        <p:spPr>
          <a:xfrm>
            <a:off x="4656666" y="3687129"/>
            <a:ext cx="3293533" cy="1815882"/>
          </a:xfrm>
          <a:prstGeom prst="rect">
            <a:avLst/>
          </a:prstGeom>
          <a:noFill/>
        </p:spPr>
        <p:txBody>
          <a:bodyPr wrap="square" rtlCol="0">
            <a:spAutoFit/>
          </a:bodyPr>
          <a:lstStyle/>
          <a:p>
            <a:r>
              <a:rPr lang="en-US" sz="2800" dirty="0"/>
              <a:t>L1 : X&lt;4.7</a:t>
            </a:r>
          </a:p>
          <a:p>
            <a:endParaRPr lang="en-US" sz="2800" dirty="0"/>
          </a:p>
          <a:p>
            <a:endParaRPr lang="en-US" sz="2800" dirty="0"/>
          </a:p>
          <a:p>
            <a:r>
              <a:rPr lang="en-US" sz="2800" dirty="0"/>
              <a:t>L2: X&gt;1.6</a:t>
            </a:r>
          </a:p>
        </p:txBody>
      </p:sp>
    </p:spTree>
    <p:extLst>
      <p:ext uri="{BB962C8B-B14F-4D97-AF65-F5344CB8AC3E}">
        <p14:creationId xmlns:p14="http://schemas.microsoft.com/office/powerpoint/2010/main" val="4274265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TotalTime>
  <Words>1011</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Linear Inequalities</vt:lpstr>
      <vt:lpstr>Chapter map</vt:lpstr>
      <vt:lpstr>1 Introduction</vt:lpstr>
      <vt:lpstr>2 Intervals </vt:lpstr>
      <vt:lpstr>PowerPoint Presentation</vt:lpstr>
      <vt:lpstr>3 Mono-Variate Linear Inequation</vt:lpstr>
      <vt:lpstr>PowerPoint Presentation</vt:lpstr>
      <vt:lpstr>PowerPoint Presentation</vt:lpstr>
      <vt:lpstr>4 System of Mono-Variate Linear Inequation</vt:lpstr>
      <vt:lpstr>5 Bi-Variate Linear Inequations</vt:lpstr>
      <vt:lpstr>PowerPoint Presentation</vt:lpstr>
      <vt:lpstr>6 System of Bi-Variate Linear Inequations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Murali</dc:creator>
  <cp:lastModifiedBy>Shreyas Murali</cp:lastModifiedBy>
  <cp:revision>4</cp:revision>
  <dcterms:created xsi:type="dcterms:W3CDTF">2022-10-29T13:04:26Z</dcterms:created>
  <dcterms:modified xsi:type="dcterms:W3CDTF">2022-10-29T19:06:36Z</dcterms:modified>
</cp:coreProperties>
</file>