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61" r:id="rId6"/>
    <p:sldId id="264" r:id="rId7"/>
    <p:sldId id="265" r:id="rId8"/>
    <p:sldId id="266" r:id="rId9"/>
    <p:sldId id="267" r:id="rId10"/>
    <p:sldId id="268" r:id="rId11"/>
    <p:sldId id="262" r:id="rId12"/>
    <p:sldId id="260"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0" d="100"/>
          <a:sy n="60" d="100"/>
        </p:scale>
        <p:origin x="840" y="44"/>
      </p:cViewPr>
      <p:guideLst/>
    </p:cSldViewPr>
  </p:slideViewPr>
  <p:notesTextViewPr>
    <p:cViewPr>
      <p:scale>
        <a:sx n="1" d="1"/>
        <a:sy n="1" d="1"/>
      </p:scale>
      <p:origin x="0" y="0"/>
    </p:cViewPr>
  </p:notesTextViewPr>
  <p:sorterViewPr>
    <p:cViewPr>
      <p:scale>
        <a:sx n="100" d="100"/>
        <a:sy n="100" d="100"/>
      </p:scale>
      <p:origin x="0" y="-431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96324-6ABA-AEB2-C14E-D3E8F1AC41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2843E0-28E2-FF38-D175-054BBC15D7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F36518E-B11C-5B28-8720-B548D6FA95E6}"/>
              </a:ext>
            </a:extLst>
          </p:cNvPr>
          <p:cNvSpPr>
            <a:spLocks noGrp="1"/>
          </p:cNvSpPr>
          <p:nvPr>
            <p:ph type="dt" sz="half" idx="10"/>
          </p:nvPr>
        </p:nvSpPr>
        <p:spPr/>
        <p:txBody>
          <a:bodyPr/>
          <a:lstStyle/>
          <a:p>
            <a:fld id="{C2D9D9E9-7231-48DA-85C1-151421878421}" type="datetimeFigureOut">
              <a:rPr lang="en-US" smtClean="0"/>
              <a:t>10/31/2022</a:t>
            </a:fld>
            <a:endParaRPr lang="en-US"/>
          </a:p>
        </p:txBody>
      </p:sp>
      <p:sp>
        <p:nvSpPr>
          <p:cNvPr id="5" name="Footer Placeholder 4">
            <a:extLst>
              <a:ext uri="{FF2B5EF4-FFF2-40B4-BE49-F238E27FC236}">
                <a16:creationId xmlns:a16="http://schemas.microsoft.com/office/drawing/2014/main" id="{4CBC3E96-103D-AFDE-BF2A-9725C4594F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6835C5-2FC3-CB5C-33AB-D7C7AACACD7E}"/>
              </a:ext>
            </a:extLst>
          </p:cNvPr>
          <p:cNvSpPr>
            <a:spLocks noGrp="1"/>
          </p:cNvSpPr>
          <p:nvPr>
            <p:ph type="sldNum" sz="quarter" idx="12"/>
          </p:nvPr>
        </p:nvSpPr>
        <p:spPr/>
        <p:txBody>
          <a:bodyPr/>
          <a:lstStyle/>
          <a:p>
            <a:fld id="{D7F0DFAC-F1A9-42C7-BEC0-9831FB57362E}" type="slidenum">
              <a:rPr lang="en-US" smtClean="0"/>
              <a:t>‹#›</a:t>
            </a:fld>
            <a:endParaRPr lang="en-US"/>
          </a:p>
        </p:txBody>
      </p:sp>
    </p:spTree>
    <p:extLst>
      <p:ext uri="{BB962C8B-B14F-4D97-AF65-F5344CB8AC3E}">
        <p14:creationId xmlns:p14="http://schemas.microsoft.com/office/powerpoint/2010/main" val="926436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2BE77-DB2B-E0D9-A1DF-55517905788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11DF7A-0A30-D194-E852-BAB3401987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105EF6-1701-C374-8B9E-10BE0D2B8267}"/>
              </a:ext>
            </a:extLst>
          </p:cNvPr>
          <p:cNvSpPr>
            <a:spLocks noGrp="1"/>
          </p:cNvSpPr>
          <p:nvPr>
            <p:ph type="dt" sz="half" idx="10"/>
          </p:nvPr>
        </p:nvSpPr>
        <p:spPr/>
        <p:txBody>
          <a:bodyPr/>
          <a:lstStyle/>
          <a:p>
            <a:fld id="{C2D9D9E9-7231-48DA-85C1-151421878421}" type="datetimeFigureOut">
              <a:rPr lang="en-US" smtClean="0"/>
              <a:t>10/31/2022</a:t>
            </a:fld>
            <a:endParaRPr lang="en-US"/>
          </a:p>
        </p:txBody>
      </p:sp>
      <p:sp>
        <p:nvSpPr>
          <p:cNvPr id="5" name="Footer Placeholder 4">
            <a:extLst>
              <a:ext uri="{FF2B5EF4-FFF2-40B4-BE49-F238E27FC236}">
                <a16:creationId xmlns:a16="http://schemas.microsoft.com/office/drawing/2014/main" id="{E6274D01-4D10-E0EE-6EBB-9F99DDB39B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8D4450-04B7-1E68-82FF-F1E483019822}"/>
              </a:ext>
            </a:extLst>
          </p:cNvPr>
          <p:cNvSpPr>
            <a:spLocks noGrp="1"/>
          </p:cNvSpPr>
          <p:nvPr>
            <p:ph type="sldNum" sz="quarter" idx="12"/>
          </p:nvPr>
        </p:nvSpPr>
        <p:spPr/>
        <p:txBody>
          <a:bodyPr/>
          <a:lstStyle/>
          <a:p>
            <a:fld id="{D7F0DFAC-F1A9-42C7-BEC0-9831FB57362E}" type="slidenum">
              <a:rPr lang="en-US" smtClean="0"/>
              <a:t>‹#›</a:t>
            </a:fld>
            <a:endParaRPr lang="en-US"/>
          </a:p>
        </p:txBody>
      </p:sp>
    </p:spTree>
    <p:extLst>
      <p:ext uri="{BB962C8B-B14F-4D97-AF65-F5344CB8AC3E}">
        <p14:creationId xmlns:p14="http://schemas.microsoft.com/office/powerpoint/2010/main" val="2798445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AE52B2-AC9C-6F2F-B738-5FC71178D3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D669642-0217-18D5-492D-EBF203A5F7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1CE700-55DD-E856-B299-AF7D1B67C162}"/>
              </a:ext>
            </a:extLst>
          </p:cNvPr>
          <p:cNvSpPr>
            <a:spLocks noGrp="1"/>
          </p:cNvSpPr>
          <p:nvPr>
            <p:ph type="dt" sz="half" idx="10"/>
          </p:nvPr>
        </p:nvSpPr>
        <p:spPr/>
        <p:txBody>
          <a:bodyPr/>
          <a:lstStyle/>
          <a:p>
            <a:fld id="{C2D9D9E9-7231-48DA-85C1-151421878421}" type="datetimeFigureOut">
              <a:rPr lang="en-US" smtClean="0"/>
              <a:t>10/31/2022</a:t>
            </a:fld>
            <a:endParaRPr lang="en-US"/>
          </a:p>
        </p:txBody>
      </p:sp>
      <p:sp>
        <p:nvSpPr>
          <p:cNvPr id="5" name="Footer Placeholder 4">
            <a:extLst>
              <a:ext uri="{FF2B5EF4-FFF2-40B4-BE49-F238E27FC236}">
                <a16:creationId xmlns:a16="http://schemas.microsoft.com/office/drawing/2014/main" id="{4DE657A0-2512-21DB-2C54-3BD80029B2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E6FA52-35F9-9E0F-88D1-D5B848019CD9}"/>
              </a:ext>
            </a:extLst>
          </p:cNvPr>
          <p:cNvSpPr>
            <a:spLocks noGrp="1"/>
          </p:cNvSpPr>
          <p:nvPr>
            <p:ph type="sldNum" sz="quarter" idx="12"/>
          </p:nvPr>
        </p:nvSpPr>
        <p:spPr/>
        <p:txBody>
          <a:bodyPr/>
          <a:lstStyle/>
          <a:p>
            <a:fld id="{D7F0DFAC-F1A9-42C7-BEC0-9831FB57362E}" type="slidenum">
              <a:rPr lang="en-US" smtClean="0"/>
              <a:t>‹#›</a:t>
            </a:fld>
            <a:endParaRPr lang="en-US"/>
          </a:p>
        </p:txBody>
      </p:sp>
    </p:spTree>
    <p:extLst>
      <p:ext uri="{BB962C8B-B14F-4D97-AF65-F5344CB8AC3E}">
        <p14:creationId xmlns:p14="http://schemas.microsoft.com/office/powerpoint/2010/main" val="280907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C6151-5587-4E5B-71E7-D75560F973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5DADB3-A571-D719-5AEE-F1836C0F26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0C449F-D39C-CA6A-0D1A-B465070A5158}"/>
              </a:ext>
            </a:extLst>
          </p:cNvPr>
          <p:cNvSpPr>
            <a:spLocks noGrp="1"/>
          </p:cNvSpPr>
          <p:nvPr>
            <p:ph type="dt" sz="half" idx="10"/>
          </p:nvPr>
        </p:nvSpPr>
        <p:spPr/>
        <p:txBody>
          <a:bodyPr/>
          <a:lstStyle/>
          <a:p>
            <a:fld id="{C2D9D9E9-7231-48DA-85C1-151421878421}" type="datetimeFigureOut">
              <a:rPr lang="en-US" smtClean="0"/>
              <a:t>10/31/2022</a:t>
            </a:fld>
            <a:endParaRPr lang="en-US"/>
          </a:p>
        </p:txBody>
      </p:sp>
      <p:sp>
        <p:nvSpPr>
          <p:cNvPr id="5" name="Footer Placeholder 4">
            <a:extLst>
              <a:ext uri="{FF2B5EF4-FFF2-40B4-BE49-F238E27FC236}">
                <a16:creationId xmlns:a16="http://schemas.microsoft.com/office/drawing/2014/main" id="{D65A6D07-BA7D-CE5D-0511-8E4D0045A8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A3BDF0-D970-DCDD-4642-2E6E7865EB0E}"/>
              </a:ext>
            </a:extLst>
          </p:cNvPr>
          <p:cNvSpPr>
            <a:spLocks noGrp="1"/>
          </p:cNvSpPr>
          <p:nvPr>
            <p:ph type="sldNum" sz="quarter" idx="12"/>
          </p:nvPr>
        </p:nvSpPr>
        <p:spPr/>
        <p:txBody>
          <a:bodyPr/>
          <a:lstStyle/>
          <a:p>
            <a:fld id="{D7F0DFAC-F1A9-42C7-BEC0-9831FB57362E}" type="slidenum">
              <a:rPr lang="en-US" smtClean="0"/>
              <a:t>‹#›</a:t>
            </a:fld>
            <a:endParaRPr lang="en-US"/>
          </a:p>
        </p:txBody>
      </p:sp>
    </p:spTree>
    <p:extLst>
      <p:ext uri="{BB962C8B-B14F-4D97-AF65-F5344CB8AC3E}">
        <p14:creationId xmlns:p14="http://schemas.microsoft.com/office/powerpoint/2010/main" val="1901330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608B2-C0E9-44B3-CF58-81595AE058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17878B1-4D0D-2646-69E5-FBE33D4B2D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A6E322-DE6B-AFBB-66AA-7B1878EFEEB7}"/>
              </a:ext>
            </a:extLst>
          </p:cNvPr>
          <p:cNvSpPr>
            <a:spLocks noGrp="1"/>
          </p:cNvSpPr>
          <p:nvPr>
            <p:ph type="dt" sz="half" idx="10"/>
          </p:nvPr>
        </p:nvSpPr>
        <p:spPr/>
        <p:txBody>
          <a:bodyPr/>
          <a:lstStyle/>
          <a:p>
            <a:fld id="{C2D9D9E9-7231-48DA-85C1-151421878421}" type="datetimeFigureOut">
              <a:rPr lang="en-US" smtClean="0"/>
              <a:t>10/31/2022</a:t>
            </a:fld>
            <a:endParaRPr lang="en-US"/>
          </a:p>
        </p:txBody>
      </p:sp>
      <p:sp>
        <p:nvSpPr>
          <p:cNvPr id="5" name="Footer Placeholder 4">
            <a:extLst>
              <a:ext uri="{FF2B5EF4-FFF2-40B4-BE49-F238E27FC236}">
                <a16:creationId xmlns:a16="http://schemas.microsoft.com/office/drawing/2014/main" id="{6C9F9343-692E-17D3-B9B8-AB6AD8874F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72941F-419B-8BA7-DADF-09FEC4426B9F}"/>
              </a:ext>
            </a:extLst>
          </p:cNvPr>
          <p:cNvSpPr>
            <a:spLocks noGrp="1"/>
          </p:cNvSpPr>
          <p:nvPr>
            <p:ph type="sldNum" sz="quarter" idx="12"/>
          </p:nvPr>
        </p:nvSpPr>
        <p:spPr/>
        <p:txBody>
          <a:bodyPr/>
          <a:lstStyle/>
          <a:p>
            <a:fld id="{D7F0DFAC-F1A9-42C7-BEC0-9831FB57362E}" type="slidenum">
              <a:rPr lang="en-US" smtClean="0"/>
              <a:t>‹#›</a:t>
            </a:fld>
            <a:endParaRPr lang="en-US"/>
          </a:p>
        </p:txBody>
      </p:sp>
    </p:spTree>
    <p:extLst>
      <p:ext uri="{BB962C8B-B14F-4D97-AF65-F5344CB8AC3E}">
        <p14:creationId xmlns:p14="http://schemas.microsoft.com/office/powerpoint/2010/main" val="1985001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330C7-FB64-FD99-F998-E8FA6B3B8E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9CE628-E272-D8AF-F194-446F4C56931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010417F-FB12-1E6E-FA4B-23FE3460847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4EADE37-DC4C-D85F-5DC2-B1EDB86DC68C}"/>
              </a:ext>
            </a:extLst>
          </p:cNvPr>
          <p:cNvSpPr>
            <a:spLocks noGrp="1"/>
          </p:cNvSpPr>
          <p:nvPr>
            <p:ph type="dt" sz="half" idx="10"/>
          </p:nvPr>
        </p:nvSpPr>
        <p:spPr/>
        <p:txBody>
          <a:bodyPr/>
          <a:lstStyle/>
          <a:p>
            <a:fld id="{C2D9D9E9-7231-48DA-85C1-151421878421}" type="datetimeFigureOut">
              <a:rPr lang="en-US" smtClean="0"/>
              <a:t>10/31/2022</a:t>
            </a:fld>
            <a:endParaRPr lang="en-US"/>
          </a:p>
        </p:txBody>
      </p:sp>
      <p:sp>
        <p:nvSpPr>
          <p:cNvPr id="6" name="Footer Placeholder 5">
            <a:extLst>
              <a:ext uri="{FF2B5EF4-FFF2-40B4-BE49-F238E27FC236}">
                <a16:creationId xmlns:a16="http://schemas.microsoft.com/office/drawing/2014/main" id="{F8795CBC-2FC8-86A5-B444-CE3085D5AA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EA7C38-4159-2ECB-8848-81998E4A1665}"/>
              </a:ext>
            </a:extLst>
          </p:cNvPr>
          <p:cNvSpPr>
            <a:spLocks noGrp="1"/>
          </p:cNvSpPr>
          <p:nvPr>
            <p:ph type="sldNum" sz="quarter" idx="12"/>
          </p:nvPr>
        </p:nvSpPr>
        <p:spPr/>
        <p:txBody>
          <a:bodyPr/>
          <a:lstStyle/>
          <a:p>
            <a:fld id="{D7F0DFAC-F1A9-42C7-BEC0-9831FB57362E}" type="slidenum">
              <a:rPr lang="en-US" smtClean="0"/>
              <a:t>‹#›</a:t>
            </a:fld>
            <a:endParaRPr lang="en-US"/>
          </a:p>
        </p:txBody>
      </p:sp>
    </p:spTree>
    <p:extLst>
      <p:ext uri="{BB962C8B-B14F-4D97-AF65-F5344CB8AC3E}">
        <p14:creationId xmlns:p14="http://schemas.microsoft.com/office/powerpoint/2010/main" val="1714533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C5FFB-2AFA-D3A6-420B-5BCB1D22DD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BE3BF8-DA49-EE9F-2EA4-118DE6CAC8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BC768B-C5CF-D88C-7F63-521E8A043A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B7011A9-93A4-89B7-3792-C2F7FE3EDC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8E5A8DC-979B-C35D-6F9B-47EF7D73A4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2CA59E5-A73B-04F3-76B3-C8E9CE60EDC7}"/>
              </a:ext>
            </a:extLst>
          </p:cNvPr>
          <p:cNvSpPr>
            <a:spLocks noGrp="1"/>
          </p:cNvSpPr>
          <p:nvPr>
            <p:ph type="dt" sz="half" idx="10"/>
          </p:nvPr>
        </p:nvSpPr>
        <p:spPr/>
        <p:txBody>
          <a:bodyPr/>
          <a:lstStyle/>
          <a:p>
            <a:fld id="{C2D9D9E9-7231-48DA-85C1-151421878421}" type="datetimeFigureOut">
              <a:rPr lang="en-US" smtClean="0"/>
              <a:t>10/31/2022</a:t>
            </a:fld>
            <a:endParaRPr lang="en-US"/>
          </a:p>
        </p:txBody>
      </p:sp>
      <p:sp>
        <p:nvSpPr>
          <p:cNvPr id="8" name="Footer Placeholder 7">
            <a:extLst>
              <a:ext uri="{FF2B5EF4-FFF2-40B4-BE49-F238E27FC236}">
                <a16:creationId xmlns:a16="http://schemas.microsoft.com/office/drawing/2014/main" id="{FC7583A8-1508-0E8A-0F54-FBA32474C7B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65EAC29-2988-11C7-04A6-B56CF639ABD0}"/>
              </a:ext>
            </a:extLst>
          </p:cNvPr>
          <p:cNvSpPr>
            <a:spLocks noGrp="1"/>
          </p:cNvSpPr>
          <p:nvPr>
            <p:ph type="sldNum" sz="quarter" idx="12"/>
          </p:nvPr>
        </p:nvSpPr>
        <p:spPr/>
        <p:txBody>
          <a:bodyPr/>
          <a:lstStyle/>
          <a:p>
            <a:fld id="{D7F0DFAC-F1A9-42C7-BEC0-9831FB57362E}" type="slidenum">
              <a:rPr lang="en-US" smtClean="0"/>
              <a:t>‹#›</a:t>
            </a:fld>
            <a:endParaRPr lang="en-US"/>
          </a:p>
        </p:txBody>
      </p:sp>
    </p:spTree>
    <p:extLst>
      <p:ext uri="{BB962C8B-B14F-4D97-AF65-F5344CB8AC3E}">
        <p14:creationId xmlns:p14="http://schemas.microsoft.com/office/powerpoint/2010/main" val="2420251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07F9F-819A-B43D-4254-5FEAA5986F1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E8D4BE-4A65-7AA6-8CDC-DCD831258AD0}"/>
              </a:ext>
            </a:extLst>
          </p:cNvPr>
          <p:cNvSpPr>
            <a:spLocks noGrp="1"/>
          </p:cNvSpPr>
          <p:nvPr>
            <p:ph type="dt" sz="half" idx="10"/>
          </p:nvPr>
        </p:nvSpPr>
        <p:spPr/>
        <p:txBody>
          <a:bodyPr/>
          <a:lstStyle/>
          <a:p>
            <a:fld id="{C2D9D9E9-7231-48DA-85C1-151421878421}" type="datetimeFigureOut">
              <a:rPr lang="en-US" smtClean="0"/>
              <a:t>10/31/2022</a:t>
            </a:fld>
            <a:endParaRPr lang="en-US"/>
          </a:p>
        </p:txBody>
      </p:sp>
      <p:sp>
        <p:nvSpPr>
          <p:cNvPr id="4" name="Footer Placeholder 3">
            <a:extLst>
              <a:ext uri="{FF2B5EF4-FFF2-40B4-BE49-F238E27FC236}">
                <a16:creationId xmlns:a16="http://schemas.microsoft.com/office/drawing/2014/main" id="{1517F4BB-22C0-4665-5ADE-8FDF9C81D9C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523428-8729-BBB7-E9DD-7FFD9B3649C0}"/>
              </a:ext>
            </a:extLst>
          </p:cNvPr>
          <p:cNvSpPr>
            <a:spLocks noGrp="1"/>
          </p:cNvSpPr>
          <p:nvPr>
            <p:ph type="sldNum" sz="quarter" idx="12"/>
          </p:nvPr>
        </p:nvSpPr>
        <p:spPr/>
        <p:txBody>
          <a:bodyPr/>
          <a:lstStyle/>
          <a:p>
            <a:fld id="{D7F0DFAC-F1A9-42C7-BEC0-9831FB57362E}" type="slidenum">
              <a:rPr lang="en-US" smtClean="0"/>
              <a:t>‹#›</a:t>
            </a:fld>
            <a:endParaRPr lang="en-US"/>
          </a:p>
        </p:txBody>
      </p:sp>
    </p:spTree>
    <p:extLst>
      <p:ext uri="{BB962C8B-B14F-4D97-AF65-F5344CB8AC3E}">
        <p14:creationId xmlns:p14="http://schemas.microsoft.com/office/powerpoint/2010/main" val="3353010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C2F1FE-D92F-8847-CC54-3C6E813EF4AF}"/>
              </a:ext>
            </a:extLst>
          </p:cNvPr>
          <p:cNvSpPr>
            <a:spLocks noGrp="1"/>
          </p:cNvSpPr>
          <p:nvPr>
            <p:ph type="dt" sz="half" idx="10"/>
          </p:nvPr>
        </p:nvSpPr>
        <p:spPr/>
        <p:txBody>
          <a:bodyPr/>
          <a:lstStyle/>
          <a:p>
            <a:fld id="{C2D9D9E9-7231-48DA-85C1-151421878421}" type="datetimeFigureOut">
              <a:rPr lang="en-US" smtClean="0"/>
              <a:t>10/31/2022</a:t>
            </a:fld>
            <a:endParaRPr lang="en-US"/>
          </a:p>
        </p:txBody>
      </p:sp>
      <p:sp>
        <p:nvSpPr>
          <p:cNvPr id="3" name="Footer Placeholder 2">
            <a:extLst>
              <a:ext uri="{FF2B5EF4-FFF2-40B4-BE49-F238E27FC236}">
                <a16:creationId xmlns:a16="http://schemas.microsoft.com/office/drawing/2014/main" id="{B7EA64B3-D7F0-3CA2-5CBA-77678C0309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8B6D276-3DE5-9185-E881-C52691B0A152}"/>
              </a:ext>
            </a:extLst>
          </p:cNvPr>
          <p:cNvSpPr>
            <a:spLocks noGrp="1"/>
          </p:cNvSpPr>
          <p:nvPr>
            <p:ph type="sldNum" sz="quarter" idx="12"/>
          </p:nvPr>
        </p:nvSpPr>
        <p:spPr/>
        <p:txBody>
          <a:bodyPr/>
          <a:lstStyle/>
          <a:p>
            <a:fld id="{D7F0DFAC-F1A9-42C7-BEC0-9831FB57362E}" type="slidenum">
              <a:rPr lang="en-US" smtClean="0"/>
              <a:t>‹#›</a:t>
            </a:fld>
            <a:endParaRPr lang="en-US"/>
          </a:p>
        </p:txBody>
      </p:sp>
    </p:spTree>
    <p:extLst>
      <p:ext uri="{BB962C8B-B14F-4D97-AF65-F5344CB8AC3E}">
        <p14:creationId xmlns:p14="http://schemas.microsoft.com/office/powerpoint/2010/main" val="4258501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90303-0234-BE7E-6275-46B56C0726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294D9C9-98E4-D655-AD61-B56AC3E57B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BAA14FA-4020-7F20-EFBC-15574E0D72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AF59FF-0DEC-C2F3-E859-587AA41A69C4}"/>
              </a:ext>
            </a:extLst>
          </p:cNvPr>
          <p:cNvSpPr>
            <a:spLocks noGrp="1"/>
          </p:cNvSpPr>
          <p:nvPr>
            <p:ph type="dt" sz="half" idx="10"/>
          </p:nvPr>
        </p:nvSpPr>
        <p:spPr/>
        <p:txBody>
          <a:bodyPr/>
          <a:lstStyle/>
          <a:p>
            <a:fld id="{C2D9D9E9-7231-48DA-85C1-151421878421}" type="datetimeFigureOut">
              <a:rPr lang="en-US" smtClean="0"/>
              <a:t>10/31/2022</a:t>
            </a:fld>
            <a:endParaRPr lang="en-US"/>
          </a:p>
        </p:txBody>
      </p:sp>
      <p:sp>
        <p:nvSpPr>
          <p:cNvPr id="6" name="Footer Placeholder 5">
            <a:extLst>
              <a:ext uri="{FF2B5EF4-FFF2-40B4-BE49-F238E27FC236}">
                <a16:creationId xmlns:a16="http://schemas.microsoft.com/office/drawing/2014/main" id="{F8E379D8-B68D-D63B-898F-095FA2B991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930F10-8E7E-DA66-2872-32C898DE276A}"/>
              </a:ext>
            </a:extLst>
          </p:cNvPr>
          <p:cNvSpPr>
            <a:spLocks noGrp="1"/>
          </p:cNvSpPr>
          <p:nvPr>
            <p:ph type="sldNum" sz="quarter" idx="12"/>
          </p:nvPr>
        </p:nvSpPr>
        <p:spPr/>
        <p:txBody>
          <a:bodyPr/>
          <a:lstStyle/>
          <a:p>
            <a:fld id="{D7F0DFAC-F1A9-42C7-BEC0-9831FB57362E}" type="slidenum">
              <a:rPr lang="en-US" smtClean="0"/>
              <a:t>‹#›</a:t>
            </a:fld>
            <a:endParaRPr lang="en-US"/>
          </a:p>
        </p:txBody>
      </p:sp>
    </p:spTree>
    <p:extLst>
      <p:ext uri="{BB962C8B-B14F-4D97-AF65-F5344CB8AC3E}">
        <p14:creationId xmlns:p14="http://schemas.microsoft.com/office/powerpoint/2010/main" val="1909435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BFF3C-FAFE-BBA2-97BF-1C0A4AFEE0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701B7AE-5D86-C883-CAD1-01A988B093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DBD1BA-CD2A-4EDC-C605-24CA4B774E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58BE77-7074-51C8-D2F5-EEC5D70A3485}"/>
              </a:ext>
            </a:extLst>
          </p:cNvPr>
          <p:cNvSpPr>
            <a:spLocks noGrp="1"/>
          </p:cNvSpPr>
          <p:nvPr>
            <p:ph type="dt" sz="half" idx="10"/>
          </p:nvPr>
        </p:nvSpPr>
        <p:spPr/>
        <p:txBody>
          <a:bodyPr/>
          <a:lstStyle/>
          <a:p>
            <a:fld id="{C2D9D9E9-7231-48DA-85C1-151421878421}" type="datetimeFigureOut">
              <a:rPr lang="en-US" smtClean="0"/>
              <a:t>10/31/2022</a:t>
            </a:fld>
            <a:endParaRPr lang="en-US"/>
          </a:p>
        </p:txBody>
      </p:sp>
      <p:sp>
        <p:nvSpPr>
          <p:cNvPr id="6" name="Footer Placeholder 5">
            <a:extLst>
              <a:ext uri="{FF2B5EF4-FFF2-40B4-BE49-F238E27FC236}">
                <a16:creationId xmlns:a16="http://schemas.microsoft.com/office/drawing/2014/main" id="{4A629994-7DFA-3B92-4B33-B9D63C7A58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A8470D-ED3E-8C1D-85A2-F13EF81CE91C}"/>
              </a:ext>
            </a:extLst>
          </p:cNvPr>
          <p:cNvSpPr>
            <a:spLocks noGrp="1"/>
          </p:cNvSpPr>
          <p:nvPr>
            <p:ph type="sldNum" sz="quarter" idx="12"/>
          </p:nvPr>
        </p:nvSpPr>
        <p:spPr/>
        <p:txBody>
          <a:bodyPr/>
          <a:lstStyle/>
          <a:p>
            <a:fld id="{D7F0DFAC-F1A9-42C7-BEC0-9831FB57362E}" type="slidenum">
              <a:rPr lang="en-US" smtClean="0"/>
              <a:t>‹#›</a:t>
            </a:fld>
            <a:endParaRPr lang="en-US"/>
          </a:p>
        </p:txBody>
      </p:sp>
    </p:spTree>
    <p:extLst>
      <p:ext uri="{BB962C8B-B14F-4D97-AF65-F5344CB8AC3E}">
        <p14:creationId xmlns:p14="http://schemas.microsoft.com/office/powerpoint/2010/main" val="3246384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F1C2F9-00C2-B82B-B84A-FF9F1FCA59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9780D3B-D682-E5F7-84B4-03223BC247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43D13B-0152-732D-55D8-80829E4B5C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D9D9E9-7231-48DA-85C1-151421878421}" type="datetimeFigureOut">
              <a:rPr lang="en-US" smtClean="0"/>
              <a:t>10/31/2022</a:t>
            </a:fld>
            <a:endParaRPr lang="en-US"/>
          </a:p>
        </p:txBody>
      </p:sp>
      <p:sp>
        <p:nvSpPr>
          <p:cNvPr id="5" name="Footer Placeholder 4">
            <a:extLst>
              <a:ext uri="{FF2B5EF4-FFF2-40B4-BE49-F238E27FC236}">
                <a16:creationId xmlns:a16="http://schemas.microsoft.com/office/drawing/2014/main" id="{CE660B05-F63B-D008-44DA-083CF16AC6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D6CC6A3-F5FA-E27A-BF3D-F7484AA4ED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F0DFAC-F1A9-42C7-BEC0-9831FB57362E}" type="slidenum">
              <a:rPr lang="en-US" smtClean="0"/>
              <a:t>‹#›</a:t>
            </a:fld>
            <a:endParaRPr lang="en-US"/>
          </a:p>
        </p:txBody>
      </p:sp>
    </p:spTree>
    <p:extLst>
      <p:ext uri="{BB962C8B-B14F-4D97-AF65-F5344CB8AC3E}">
        <p14:creationId xmlns:p14="http://schemas.microsoft.com/office/powerpoint/2010/main" val="12793780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A0E7F-999C-EB08-AA9B-7619EC66A330}"/>
              </a:ext>
            </a:extLst>
          </p:cNvPr>
          <p:cNvSpPr>
            <a:spLocks noGrp="1"/>
          </p:cNvSpPr>
          <p:nvPr>
            <p:ph type="ctrTitle"/>
          </p:nvPr>
        </p:nvSpPr>
        <p:spPr>
          <a:xfrm>
            <a:off x="1524000" y="1854199"/>
            <a:ext cx="9144000" cy="1655763"/>
          </a:xfrm>
          <a:solidFill>
            <a:srgbClr val="FF5050"/>
          </a:solidFill>
        </p:spPr>
        <p:txBody>
          <a:bodyPr/>
          <a:lstStyle/>
          <a:p>
            <a:r>
              <a:rPr lang="en-US" dirty="0"/>
              <a:t>Mathematical Reasoning </a:t>
            </a:r>
          </a:p>
        </p:txBody>
      </p:sp>
      <p:sp>
        <p:nvSpPr>
          <p:cNvPr id="3" name="Subtitle 2">
            <a:extLst>
              <a:ext uri="{FF2B5EF4-FFF2-40B4-BE49-F238E27FC236}">
                <a16:creationId xmlns:a16="http://schemas.microsoft.com/office/drawing/2014/main" id="{03DF4DDE-F781-9B6C-16C3-DC1C6CBCEE37}"/>
              </a:ext>
            </a:extLst>
          </p:cNvPr>
          <p:cNvSpPr>
            <a:spLocks noGrp="1"/>
          </p:cNvSpPr>
          <p:nvPr>
            <p:ph type="subTitle" idx="1"/>
          </p:nvPr>
        </p:nvSpPr>
        <p:spPr/>
        <p:txBody>
          <a:bodyPr/>
          <a:lstStyle/>
          <a:p>
            <a:r>
              <a:rPr lang="en-IN" sz="2400" dirty="0"/>
              <a:t>Shreyas M</a:t>
            </a:r>
          </a:p>
          <a:p>
            <a:pPr>
              <a:tabLst>
                <a:tab pos="2239963" algn="l"/>
              </a:tabLst>
            </a:pPr>
            <a:r>
              <a:rPr lang="en-IN" sz="2400" dirty="0"/>
              <a:t>B.Tech in ECE PES University Bangalore</a:t>
            </a:r>
          </a:p>
          <a:p>
            <a:endParaRPr lang="en-US" dirty="0"/>
          </a:p>
        </p:txBody>
      </p:sp>
    </p:spTree>
    <p:extLst>
      <p:ext uri="{BB962C8B-B14F-4D97-AF65-F5344CB8AC3E}">
        <p14:creationId xmlns:p14="http://schemas.microsoft.com/office/powerpoint/2010/main" val="1236642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BE89794-048C-A2DA-FA80-CEC224F75E9F}"/>
                  </a:ext>
                </a:extLst>
              </p:cNvPr>
              <p:cNvSpPr>
                <a:spLocks noGrp="1"/>
              </p:cNvSpPr>
              <p:nvPr>
                <p:ph idx="1"/>
              </p:nvPr>
            </p:nvSpPr>
            <p:spPr>
              <a:xfrm>
                <a:off x="838200" y="138222"/>
                <a:ext cx="5257800" cy="6379535"/>
              </a:xfrm>
            </p:spPr>
            <p:txBody>
              <a:bodyPr/>
              <a:lstStyle/>
              <a:p>
                <a:r>
                  <a:rPr lang="en-US" dirty="0"/>
                  <a:t>Implication : </a:t>
                </a:r>
              </a:p>
              <a:p>
                <a:pPr marL="0" indent="0">
                  <a:buNone/>
                </a:pPr>
                <a:r>
                  <a:rPr lang="en-US" dirty="0"/>
                  <a:t>“</a:t>
                </a:r>
                <a:r>
                  <a:rPr lang="en-US" u="sng" dirty="0"/>
                  <a:t>If</a:t>
                </a:r>
                <a:r>
                  <a:rPr lang="en-US" dirty="0"/>
                  <a:t>” S1 “</a:t>
                </a:r>
                <a:r>
                  <a:rPr lang="en-US" u="sng" dirty="0"/>
                  <a:t>Then</a:t>
                </a:r>
                <a:r>
                  <a:rPr lang="en-US" dirty="0"/>
                  <a:t>” S2 </a:t>
                </a:r>
                <a:endParaRPr lang="en-US" dirty="0">
                  <a:sym typeface="Wingdings" panose="05000000000000000000" pitchFamily="2" charset="2"/>
                </a:endParaRPr>
              </a:p>
              <a:p>
                <a:pPr marL="0" indent="0">
                  <a:buNone/>
                </a:pPr>
                <a:r>
                  <a:rPr lang="en-US" dirty="0"/>
                  <a:t>S1</a:t>
                </a:r>
                <a14:m>
                  <m:oMath xmlns:m="http://schemas.openxmlformats.org/officeDocument/2006/math">
                    <m:r>
                      <a:rPr lang="en-IN" b="0" i="1" smtClean="0">
                        <a:latin typeface="Cambria Math" panose="02040503050406030204" pitchFamily="18" charset="0"/>
                      </a:rPr>
                      <m:t>⇒</m:t>
                    </m:r>
                  </m:oMath>
                </a14:m>
                <a:r>
                  <a:rPr lang="en-US" dirty="0"/>
                  <a:t> S2 </a:t>
                </a:r>
                <a:endParaRPr lang="en-US" dirty="0">
                  <a:sym typeface="Wingdings" panose="05000000000000000000" pitchFamily="2" charset="2"/>
                </a:endParaRPr>
              </a:p>
              <a:p>
                <a:pPr marL="0" indent="0">
                  <a:buNone/>
                </a:pPr>
                <a:r>
                  <a:rPr lang="en-US" dirty="0">
                    <a:sym typeface="Wingdings" panose="05000000000000000000" pitchFamily="2" charset="2"/>
                  </a:rPr>
                  <a:t>S1 is True </a:t>
                </a:r>
                <a14:m>
                  <m:oMath xmlns:m="http://schemas.openxmlformats.org/officeDocument/2006/math">
                    <m:r>
                      <a:rPr lang="en-IN" b="0" i="1" smtClean="0">
                        <a:latin typeface="Cambria Math" panose="02040503050406030204" pitchFamily="18" charset="0"/>
                        <a:sym typeface="Wingdings" panose="05000000000000000000" pitchFamily="2" charset="2"/>
                      </a:rPr>
                      <m:t>∴</m:t>
                    </m:r>
                  </m:oMath>
                </a14:m>
                <a:r>
                  <a:rPr lang="en-US" dirty="0"/>
                  <a:t> S2 is True</a:t>
                </a:r>
              </a:p>
              <a:p>
                <a:pPr marL="0" indent="0">
                  <a:buNone/>
                </a:pPr>
                <a:r>
                  <a:rPr lang="en-US" dirty="0"/>
                  <a:t>Explanation : “If the State of S1 is true then the state of S2 is also true”</a:t>
                </a:r>
              </a:p>
              <a:p>
                <a:r>
                  <a:rPr lang="en-US" dirty="0"/>
                  <a:t>Inference : </a:t>
                </a:r>
              </a:p>
              <a:p>
                <a:pPr marL="0" indent="0">
                  <a:buNone/>
                </a:pPr>
                <a:r>
                  <a:rPr lang="en-US" dirty="0"/>
                  <a:t>S2 “</a:t>
                </a:r>
                <a:r>
                  <a:rPr lang="en-US" u="sng" dirty="0"/>
                  <a:t>Because</a:t>
                </a:r>
                <a:r>
                  <a:rPr lang="en-US" dirty="0"/>
                  <a:t>” S1 </a:t>
                </a:r>
              </a:p>
              <a:p>
                <a:pPr marL="0" indent="0">
                  <a:buNone/>
                </a:pPr>
                <a:r>
                  <a:rPr lang="en-US" dirty="0"/>
                  <a:t>S2</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S1</a:t>
                </a:r>
              </a:p>
              <a:p>
                <a:pPr marL="0" indent="0">
                  <a:buNone/>
                </a:pPr>
                <a:r>
                  <a:rPr lang="en-US" dirty="0"/>
                  <a:t>S2 is true </a:t>
                </a:r>
                <a14:m>
                  <m:oMath xmlns:m="http://schemas.openxmlformats.org/officeDocument/2006/math">
                    <m:r>
                      <a:rPr lang="en-IN" b="0" i="1" smtClean="0">
                        <a:latin typeface="Cambria Math" panose="02040503050406030204" pitchFamily="18" charset="0"/>
                      </a:rPr>
                      <m:t>∵</m:t>
                    </m:r>
                  </m:oMath>
                </a14:m>
                <a:r>
                  <a:rPr lang="en-US" dirty="0"/>
                  <a:t> S1 is true </a:t>
                </a:r>
              </a:p>
            </p:txBody>
          </p:sp>
        </mc:Choice>
        <mc:Fallback>
          <p:sp>
            <p:nvSpPr>
              <p:cNvPr id="3" name="Content Placeholder 2">
                <a:extLst>
                  <a:ext uri="{FF2B5EF4-FFF2-40B4-BE49-F238E27FC236}">
                    <a16:creationId xmlns:a16="http://schemas.microsoft.com/office/drawing/2014/main" id="{4BE89794-048C-A2DA-FA80-CEC224F75E9F}"/>
                  </a:ext>
                </a:extLst>
              </p:cNvPr>
              <p:cNvSpPr>
                <a:spLocks noGrp="1" noRot="1" noChangeAspect="1" noMove="1" noResize="1" noEditPoints="1" noAdjustHandles="1" noChangeArrowheads="1" noChangeShapeType="1" noTextEdit="1"/>
              </p:cNvSpPr>
              <p:nvPr>
                <p:ph idx="1"/>
              </p:nvPr>
            </p:nvSpPr>
            <p:spPr>
              <a:xfrm>
                <a:off x="838200" y="138222"/>
                <a:ext cx="5257800" cy="6379535"/>
              </a:xfrm>
              <a:blipFill>
                <a:blip r:embed="rId2"/>
                <a:stretch>
                  <a:fillRect l="-2436" t="-162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Content Placeholder 2">
                <a:extLst>
                  <a:ext uri="{FF2B5EF4-FFF2-40B4-BE49-F238E27FC236}">
                    <a16:creationId xmlns:a16="http://schemas.microsoft.com/office/drawing/2014/main" id="{860EC901-E3B3-E60A-08AA-8AFCF40891A3}"/>
                  </a:ext>
                </a:extLst>
              </p:cNvPr>
              <p:cNvSpPr txBox="1">
                <a:spLocks/>
              </p:cNvSpPr>
              <p:nvPr/>
            </p:nvSpPr>
            <p:spPr>
              <a:xfrm>
                <a:off x="5890437" y="99229"/>
                <a:ext cx="6049925" cy="63795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Bi-conditional : </a:t>
                </a:r>
              </a:p>
              <a:p>
                <a:pPr marL="0" indent="0">
                  <a:buNone/>
                </a:pPr>
                <a:r>
                  <a:rPr lang="en-US" dirty="0"/>
                  <a:t>S1 “</a:t>
                </a:r>
                <a:r>
                  <a:rPr lang="en-US" u="sng" dirty="0"/>
                  <a:t>If and Only If</a:t>
                </a:r>
                <a:r>
                  <a:rPr lang="en-US" dirty="0"/>
                  <a:t>” S2</a:t>
                </a:r>
              </a:p>
              <a:p>
                <a:pPr marL="0" indent="0">
                  <a:buNone/>
                </a:pPr>
                <a:r>
                  <a:rPr lang="en-US" dirty="0"/>
                  <a:t>S1 </a:t>
                </a:r>
                <a14:m>
                  <m:oMath xmlns:m="http://schemas.openxmlformats.org/officeDocument/2006/math">
                    <m:r>
                      <a:rPr lang="en-IN" b="0" i="1" smtClean="0">
                        <a:latin typeface="Cambria Math" panose="02040503050406030204" pitchFamily="18" charset="0"/>
                      </a:rPr>
                      <m:t>⇔</m:t>
                    </m:r>
                  </m:oMath>
                </a14:m>
                <a:r>
                  <a:rPr lang="en-US" dirty="0"/>
                  <a:t> S2</a:t>
                </a:r>
              </a:p>
              <a:p>
                <a:pPr marL="0" indent="0">
                  <a:buNone/>
                </a:pPr>
                <a:r>
                  <a:rPr lang="en-US" dirty="0"/>
                  <a:t>S1 “</a:t>
                </a:r>
                <a:r>
                  <a:rPr lang="en-US" u="sng" dirty="0"/>
                  <a:t>IFF</a:t>
                </a:r>
                <a:r>
                  <a:rPr lang="en-US" dirty="0"/>
                  <a:t>” S2</a:t>
                </a:r>
              </a:p>
              <a:p>
                <a:pPr marL="0" indent="0">
                  <a:buNone/>
                </a:pPr>
                <a:r>
                  <a:rPr lang="en-US" dirty="0"/>
                  <a:t>Explanation : “If and only if S2 is true then S1 is true”</a:t>
                </a:r>
              </a:p>
              <a:p>
                <a:r>
                  <a:rPr lang="en-US" dirty="0"/>
                  <a:t>Exception :</a:t>
                </a:r>
              </a:p>
              <a:p>
                <a:pPr marL="0" indent="0">
                  <a:buNone/>
                </a:pPr>
                <a:r>
                  <a:rPr lang="en-US" dirty="0"/>
                  <a:t>Statement : “</a:t>
                </a:r>
                <a:r>
                  <a:rPr lang="en-US" u="sng" dirty="0"/>
                  <a:t>For every</a:t>
                </a:r>
                <a:r>
                  <a:rPr lang="en-US" dirty="0"/>
                  <a:t> true S2, S1 is true.”</a:t>
                </a:r>
              </a:p>
              <a:p>
                <a:pPr marL="0" indent="0">
                  <a:buNone/>
                </a:pPr>
                <a:r>
                  <a:rPr lang="en-US" dirty="0"/>
                  <a:t>Argument : “</a:t>
                </a:r>
                <a:r>
                  <a:rPr lang="en-US" u="sng" dirty="0"/>
                  <a:t>There exists</a:t>
                </a:r>
                <a:r>
                  <a:rPr lang="en-US" dirty="0"/>
                  <a:t> a true S2 for which S1 is false”</a:t>
                </a:r>
              </a:p>
              <a:p>
                <a:pPr marL="0" indent="0">
                  <a:buNone/>
                </a:pPr>
                <a14:m>
                  <m:oMath xmlns:m="http://schemas.openxmlformats.org/officeDocument/2006/math">
                    <m:r>
                      <a:rPr lang="en-IN" b="0" i="1" smtClean="0">
                        <a:latin typeface="Cambria Math" panose="02040503050406030204" pitchFamily="18" charset="0"/>
                      </a:rPr>
                      <m:t>∀ </m:t>
                    </m:r>
                    <m:r>
                      <a:rPr lang="en-IN" b="0" i="1" smtClean="0">
                        <a:latin typeface="Cambria Math" panose="02040503050406030204" pitchFamily="18" charset="0"/>
                      </a:rPr>
                      <m:t>𝑆</m:t>
                    </m:r>
                    <m:r>
                      <a:rPr lang="en-IN" b="0" i="1" smtClean="0">
                        <a:latin typeface="Cambria Math" panose="02040503050406030204" pitchFamily="18" charset="0"/>
                      </a:rPr>
                      <m:t>2 , </m:t>
                    </m:r>
                    <m:r>
                      <a:rPr lang="en-IN" b="0" i="1" smtClean="0">
                        <a:latin typeface="Cambria Math" panose="02040503050406030204" pitchFamily="18" charset="0"/>
                      </a:rPr>
                      <m:t>𝑆</m:t>
                    </m:r>
                    <m:r>
                      <a:rPr lang="en-IN" b="0" i="1" smtClean="0">
                        <a:latin typeface="Cambria Math" panose="02040503050406030204" pitchFamily="18" charset="0"/>
                      </a:rPr>
                      <m:t>1 </m:t>
                    </m:r>
                    <m:r>
                      <a:rPr lang="en-IN" b="0" i="1" smtClean="0">
                        <a:latin typeface="Cambria Math" panose="02040503050406030204" pitchFamily="18" charset="0"/>
                      </a:rPr>
                      <m:t>𝑖𝑠</m:t>
                    </m:r>
                    <m:r>
                      <a:rPr lang="en-IN" b="0" i="1" smtClean="0">
                        <a:latin typeface="Cambria Math" panose="02040503050406030204" pitchFamily="18" charset="0"/>
                      </a:rPr>
                      <m:t> </m:t>
                    </m:r>
                    <m:r>
                      <a:rPr lang="en-IN" b="0" i="1" smtClean="0">
                        <a:latin typeface="Cambria Math" panose="02040503050406030204" pitchFamily="18" charset="0"/>
                      </a:rPr>
                      <m:t>𝑡𝑟𝑢𝑒</m:t>
                    </m:r>
                    <m:r>
                      <a:rPr lang="en-IN" b="0" i="1" smtClean="0">
                        <a:latin typeface="Cambria Math" panose="02040503050406030204" pitchFamily="18" charset="0"/>
                      </a:rPr>
                      <m:t> </m:t>
                    </m:r>
                  </m:oMath>
                </a14:m>
                <a:r>
                  <a:rPr lang="en-IN" b="0" i="1" dirty="0">
                    <a:latin typeface="Cambria Math" panose="02040503050406030204" pitchFamily="18" charset="0"/>
                  </a:rPr>
                  <a:t> </a:t>
                </a:r>
              </a:p>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 </m:t>
                      </m:r>
                      <m:r>
                        <a:rPr lang="en-IN" b="0" i="1" smtClean="0">
                          <a:latin typeface="Cambria Math" panose="02040503050406030204" pitchFamily="18" charset="0"/>
                        </a:rPr>
                        <m:t>𝑆</m:t>
                      </m:r>
                      <m:r>
                        <a:rPr lang="en-IN" b="0" i="1" smtClean="0">
                          <a:latin typeface="Cambria Math" panose="02040503050406030204" pitchFamily="18" charset="0"/>
                        </a:rPr>
                        <m:t>2 , </m:t>
                      </m:r>
                      <m:r>
                        <a:rPr lang="en-IN" b="0" i="1" smtClean="0">
                          <a:latin typeface="Cambria Math" panose="02040503050406030204" pitchFamily="18" charset="0"/>
                        </a:rPr>
                        <m:t>𝑆</m:t>
                      </m:r>
                      <m:r>
                        <a:rPr lang="en-IN" b="0" i="1" smtClean="0">
                          <a:latin typeface="Cambria Math" panose="02040503050406030204" pitchFamily="18" charset="0"/>
                        </a:rPr>
                        <m:t>1 </m:t>
                      </m:r>
                      <m:r>
                        <a:rPr lang="en-IN" b="0" i="1" smtClean="0">
                          <a:latin typeface="Cambria Math" panose="02040503050406030204" pitchFamily="18" charset="0"/>
                        </a:rPr>
                        <m:t>𝑖𝑠</m:t>
                      </m:r>
                      <m:r>
                        <a:rPr lang="en-IN" b="0" i="1" smtClean="0">
                          <a:latin typeface="Cambria Math" panose="02040503050406030204" pitchFamily="18" charset="0"/>
                        </a:rPr>
                        <m:t> </m:t>
                      </m:r>
                      <m:r>
                        <a:rPr lang="en-IN" b="0" i="1" smtClean="0">
                          <a:latin typeface="Cambria Math" panose="02040503050406030204" pitchFamily="18" charset="0"/>
                        </a:rPr>
                        <m:t>𝑁𝑂𝑇</m:t>
                      </m:r>
                      <m:r>
                        <a:rPr lang="en-IN" b="0" i="1" smtClean="0">
                          <a:latin typeface="Cambria Math" panose="02040503050406030204" pitchFamily="18" charset="0"/>
                        </a:rPr>
                        <m:t> </m:t>
                      </m:r>
                      <m:r>
                        <a:rPr lang="en-IN" b="0" i="1" smtClean="0">
                          <a:latin typeface="Cambria Math" panose="02040503050406030204" pitchFamily="18" charset="0"/>
                        </a:rPr>
                        <m:t>𝑡𝑟𝑢𝑒</m:t>
                      </m:r>
                      <m:r>
                        <a:rPr lang="en-IN" b="0" i="1" smtClean="0">
                          <a:latin typeface="Cambria Math" panose="02040503050406030204" pitchFamily="18" charset="0"/>
                        </a:rPr>
                        <m:t> </m:t>
                      </m:r>
                    </m:oMath>
                  </m:oMathPara>
                </a14:m>
                <a:endParaRPr lang="en-US" dirty="0"/>
              </a:p>
            </p:txBody>
          </p:sp>
        </mc:Choice>
        <mc:Fallback>
          <p:sp>
            <p:nvSpPr>
              <p:cNvPr id="4" name="Content Placeholder 2">
                <a:extLst>
                  <a:ext uri="{FF2B5EF4-FFF2-40B4-BE49-F238E27FC236}">
                    <a16:creationId xmlns:a16="http://schemas.microsoft.com/office/drawing/2014/main" id="{860EC901-E3B3-E60A-08AA-8AFCF40891A3}"/>
                  </a:ext>
                </a:extLst>
              </p:cNvPr>
              <p:cNvSpPr txBox="1">
                <a:spLocks noRot="1" noChangeAspect="1" noMove="1" noResize="1" noEditPoints="1" noAdjustHandles="1" noChangeArrowheads="1" noChangeShapeType="1" noTextEdit="1"/>
              </p:cNvSpPr>
              <p:nvPr/>
            </p:nvSpPr>
            <p:spPr>
              <a:xfrm>
                <a:off x="5890437" y="99229"/>
                <a:ext cx="6049925" cy="6379535"/>
              </a:xfrm>
              <a:prstGeom prst="rect">
                <a:avLst/>
              </a:prstGeom>
              <a:blipFill>
                <a:blip r:embed="rId3"/>
                <a:stretch>
                  <a:fillRect l="-2014" t="-1528"/>
                </a:stretch>
              </a:blipFill>
            </p:spPr>
            <p:txBody>
              <a:bodyPr/>
              <a:lstStyle/>
              <a:p>
                <a:r>
                  <a:rPr lang="en-US">
                    <a:noFill/>
                  </a:rPr>
                  <a:t> </a:t>
                </a:r>
              </a:p>
            </p:txBody>
          </p:sp>
        </mc:Fallback>
      </mc:AlternateContent>
    </p:spTree>
    <p:extLst>
      <p:ext uri="{BB962C8B-B14F-4D97-AF65-F5344CB8AC3E}">
        <p14:creationId xmlns:p14="http://schemas.microsoft.com/office/powerpoint/2010/main" val="1865665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F15B2-C11E-624B-1B6E-319CC47A9B12}"/>
              </a:ext>
            </a:extLst>
          </p:cNvPr>
          <p:cNvSpPr>
            <a:spLocks noGrp="1"/>
          </p:cNvSpPr>
          <p:nvPr>
            <p:ph type="title"/>
          </p:nvPr>
        </p:nvSpPr>
        <p:spPr>
          <a:solidFill>
            <a:srgbClr val="FF5050"/>
          </a:solidFill>
        </p:spPr>
        <p:txBody>
          <a:bodyPr/>
          <a:lstStyle/>
          <a:p>
            <a:r>
              <a:rPr lang="en-US" dirty="0"/>
              <a:t>4 Operation on connected statements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902758F-74B3-2A92-2308-63A0858D7B54}"/>
                  </a:ext>
                </a:extLst>
              </p:cNvPr>
              <p:cNvSpPr>
                <a:spLocks noGrp="1"/>
              </p:cNvSpPr>
              <p:nvPr>
                <p:ph idx="1"/>
              </p:nvPr>
            </p:nvSpPr>
            <p:spPr/>
            <p:txBody>
              <a:bodyPr/>
              <a:lstStyle/>
              <a:p>
                <a:r>
                  <a:rPr lang="en-US" dirty="0"/>
                  <a:t>There are various connected statements. They are Converse, Contrapositive and Contradictory statements.</a:t>
                </a:r>
              </a:p>
              <a:p>
                <a:r>
                  <a:rPr lang="en-US" dirty="0"/>
                  <a:t>Given S3 : S1</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S2 ; S4 : S2</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S1 ; S5 : S1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S2 ; S6 : ~S2 </a:t>
                </a:r>
                <a14:m>
                  <m:oMath xmlns:m="http://schemas.openxmlformats.org/officeDocument/2006/math">
                    <m:r>
                      <a:rPr lang="en-IN" b="0" i="1" smtClean="0">
                        <a:latin typeface="Cambria Math" panose="02040503050406030204" pitchFamily="18" charset="0"/>
                      </a:rPr>
                      <m:t>⇒</m:t>
                    </m:r>
                  </m:oMath>
                </a14:m>
                <a:r>
                  <a:rPr lang="en-US" dirty="0"/>
                  <a:t> ~S1</a:t>
                </a:r>
              </a:p>
              <a:p>
                <a:pPr marL="0" indent="0">
                  <a:buNone/>
                </a:pPr>
                <a:r>
                  <a:rPr lang="en-US" dirty="0"/>
                  <a:t>S4 is the </a:t>
                </a:r>
                <a:r>
                  <a:rPr lang="en-US" u="sng" dirty="0"/>
                  <a:t>Converse</a:t>
                </a:r>
                <a:r>
                  <a:rPr lang="en-US" dirty="0"/>
                  <a:t> of S3</a:t>
                </a:r>
              </a:p>
              <a:p>
                <a:pPr marL="0" indent="0">
                  <a:buNone/>
                </a:pPr>
                <a:r>
                  <a:rPr lang="en-US" dirty="0"/>
                  <a:t>S5 is the </a:t>
                </a:r>
                <a:r>
                  <a:rPr lang="en-US" u="sng" dirty="0"/>
                  <a:t>Contradiction</a:t>
                </a:r>
                <a:r>
                  <a:rPr lang="en-US" dirty="0"/>
                  <a:t> of S3</a:t>
                </a:r>
              </a:p>
              <a:p>
                <a:pPr marL="0" indent="0">
                  <a:buNone/>
                </a:pPr>
                <a:r>
                  <a:rPr lang="en-US" dirty="0"/>
                  <a:t>S6 is the </a:t>
                </a:r>
                <a:r>
                  <a:rPr lang="en-US" u="sng" dirty="0"/>
                  <a:t>Contrapositive</a:t>
                </a:r>
                <a:r>
                  <a:rPr lang="en-US" dirty="0"/>
                  <a:t> of S3</a:t>
                </a:r>
              </a:p>
            </p:txBody>
          </p:sp>
        </mc:Choice>
        <mc:Fallback>
          <p:sp>
            <p:nvSpPr>
              <p:cNvPr id="3" name="Content Placeholder 2">
                <a:extLst>
                  <a:ext uri="{FF2B5EF4-FFF2-40B4-BE49-F238E27FC236}">
                    <a16:creationId xmlns:a16="http://schemas.microsoft.com/office/drawing/2014/main" id="{1902758F-74B3-2A92-2308-63A0858D7B54}"/>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104463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F15B2-C11E-624B-1B6E-319CC47A9B12}"/>
              </a:ext>
            </a:extLst>
          </p:cNvPr>
          <p:cNvSpPr>
            <a:spLocks noGrp="1"/>
          </p:cNvSpPr>
          <p:nvPr>
            <p:ph type="title"/>
          </p:nvPr>
        </p:nvSpPr>
        <p:spPr>
          <a:solidFill>
            <a:srgbClr val="FF5050"/>
          </a:solidFill>
        </p:spPr>
        <p:txBody>
          <a:bodyPr/>
          <a:lstStyle/>
          <a:p>
            <a:r>
              <a:rPr lang="en-US" dirty="0"/>
              <a:t>5 Axioms and Lemmas</a:t>
            </a:r>
          </a:p>
        </p:txBody>
      </p:sp>
      <p:sp>
        <p:nvSpPr>
          <p:cNvPr id="3" name="Content Placeholder 2">
            <a:extLst>
              <a:ext uri="{FF2B5EF4-FFF2-40B4-BE49-F238E27FC236}">
                <a16:creationId xmlns:a16="http://schemas.microsoft.com/office/drawing/2014/main" id="{1902758F-74B3-2A92-2308-63A0858D7B54}"/>
              </a:ext>
            </a:extLst>
          </p:cNvPr>
          <p:cNvSpPr>
            <a:spLocks noGrp="1"/>
          </p:cNvSpPr>
          <p:nvPr>
            <p:ph idx="1"/>
          </p:nvPr>
        </p:nvSpPr>
        <p:spPr/>
        <p:txBody>
          <a:bodyPr/>
          <a:lstStyle/>
          <a:p>
            <a:r>
              <a:rPr lang="en-US" dirty="0"/>
              <a:t>Axioms : Statements which are true but can be proved only in a </a:t>
            </a:r>
          </a:p>
          <a:p>
            <a:pPr marL="0" indent="0">
              <a:buNone/>
            </a:pPr>
            <a:r>
              <a:rPr lang="en-US" dirty="0"/>
              <a:t>not-so-mathematical way. </a:t>
            </a:r>
          </a:p>
          <a:p>
            <a:pPr marL="0" indent="0">
              <a:buNone/>
            </a:pPr>
            <a:r>
              <a:rPr lang="en-US" dirty="0"/>
              <a:t>Example : A&gt;B “AND” B&gt;C =&gt; A&gt;C</a:t>
            </a:r>
          </a:p>
          <a:p>
            <a:r>
              <a:rPr lang="en-US" dirty="0"/>
              <a:t>Lemma : Statement which can be proved (or inferred) directly from a given true statement.</a:t>
            </a:r>
          </a:p>
          <a:p>
            <a:pPr marL="0" indent="0">
              <a:buNone/>
            </a:pPr>
            <a:r>
              <a:rPr lang="en-US" dirty="0"/>
              <a:t>Example : Euclid’s Division Lemma </a:t>
            </a:r>
          </a:p>
          <a:p>
            <a:pPr marL="0" indent="0">
              <a:buNone/>
            </a:pPr>
            <a:r>
              <a:rPr lang="en-US" dirty="0"/>
              <a:t>Let A,B,Q and R be the dividend, divisor, quotient and remainder</a:t>
            </a:r>
          </a:p>
          <a:p>
            <a:pPr marL="0" indent="0">
              <a:buNone/>
            </a:pPr>
            <a:r>
              <a:rPr lang="en-US" dirty="0"/>
              <a:t>EDL </a:t>
            </a:r>
            <a:r>
              <a:rPr lang="en-US" dirty="0">
                <a:sym typeface="Wingdings" panose="05000000000000000000" pitchFamily="2" charset="2"/>
              </a:rPr>
              <a:t> A=BQ + R</a:t>
            </a:r>
            <a:endParaRPr lang="en-US" dirty="0"/>
          </a:p>
          <a:p>
            <a:pPr marL="0" indent="0">
              <a:buNone/>
            </a:pPr>
            <a:endParaRPr lang="en-US" dirty="0"/>
          </a:p>
        </p:txBody>
      </p:sp>
    </p:spTree>
    <p:extLst>
      <p:ext uri="{BB962C8B-B14F-4D97-AF65-F5344CB8AC3E}">
        <p14:creationId xmlns:p14="http://schemas.microsoft.com/office/powerpoint/2010/main" val="4244713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466B34-3CFF-E33C-D9AA-28E4D4769E0A}"/>
              </a:ext>
            </a:extLst>
          </p:cNvPr>
          <p:cNvSpPr>
            <a:spLocks noGrp="1"/>
          </p:cNvSpPr>
          <p:nvPr>
            <p:ph type="ctrTitle"/>
          </p:nvPr>
        </p:nvSpPr>
        <p:spPr>
          <a:xfrm>
            <a:off x="1524000" y="2254101"/>
            <a:ext cx="9144000" cy="1255861"/>
          </a:xfrm>
          <a:solidFill>
            <a:srgbClr val="FF5050"/>
          </a:solidFill>
        </p:spPr>
        <p:txBody>
          <a:bodyPr/>
          <a:lstStyle/>
          <a:p>
            <a:r>
              <a:rPr lang="en-US" dirty="0"/>
              <a:t>Thank you</a:t>
            </a:r>
          </a:p>
        </p:txBody>
      </p:sp>
      <p:sp>
        <p:nvSpPr>
          <p:cNvPr id="5" name="Subtitle 4">
            <a:extLst>
              <a:ext uri="{FF2B5EF4-FFF2-40B4-BE49-F238E27FC236}">
                <a16:creationId xmlns:a16="http://schemas.microsoft.com/office/drawing/2014/main" id="{4845B3CE-E155-062C-4A37-CA229E020BF3}"/>
              </a:ext>
            </a:extLst>
          </p:cNvPr>
          <p:cNvSpPr>
            <a:spLocks noGrp="1"/>
          </p:cNvSpPr>
          <p:nvPr>
            <p:ph type="subTitle" idx="1"/>
          </p:nvPr>
        </p:nvSpPr>
        <p:spPr>
          <a:xfrm>
            <a:off x="1524000" y="3516974"/>
            <a:ext cx="9144000" cy="1655762"/>
          </a:xfrm>
        </p:spPr>
        <p:txBody>
          <a:bodyPr/>
          <a:lstStyle/>
          <a:p>
            <a:r>
              <a:rPr lang="en-IN" sz="2400" dirty="0"/>
              <a:t>Shreyas M</a:t>
            </a:r>
          </a:p>
          <a:p>
            <a:pPr>
              <a:tabLst>
                <a:tab pos="2239963" algn="l"/>
              </a:tabLst>
            </a:pPr>
            <a:r>
              <a:rPr lang="en-IN" sz="2400" dirty="0"/>
              <a:t>B.Tech in ECE PES University Bangalore</a:t>
            </a:r>
          </a:p>
          <a:p>
            <a:endParaRPr lang="en-US" dirty="0"/>
          </a:p>
        </p:txBody>
      </p:sp>
    </p:spTree>
    <p:extLst>
      <p:ext uri="{BB962C8B-B14F-4D97-AF65-F5344CB8AC3E}">
        <p14:creationId xmlns:p14="http://schemas.microsoft.com/office/powerpoint/2010/main" val="3283671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6DE24-E7CA-2D4C-A779-A0B23F701E84}"/>
              </a:ext>
            </a:extLst>
          </p:cNvPr>
          <p:cNvSpPr>
            <a:spLocks noGrp="1"/>
          </p:cNvSpPr>
          <p:nvPr>
            <p:ph type="title"/>
          </p:nvPr>
        </p:nvSpPr>
        <p:spPr>
          <a:solidFill>
            <a:srgbClr val="FF5050"/>
          </a:solidFill>
        </p:spPr>
        <p:txBody>
          <a:bodyPr/>
          <a:lstStyle/>
          <a:p>
            <a:r>
              <a:rPr lang="en-US" dirty="0"/>
              <a:t>Chapter Map</a:t>
            </a:r>
          </a:p>
        </p:txBody>
      </p:sp>
      <p:graphicFrame>
        <p:nvGraphicFramePr>
          <p:cNvPr id="4" name="Table 4">
            <a:extLst>
              <a:ext uri="{FF2B5EF4-FFF2-40B4-BE49-F238E27FC236}">
                <a16:creationId xmlns:a16="http://schemas.microsoft.com/office/drawing/2014/main" id="{0F229F00-C6E2-6D1E-F89C-1AD545990698}"/>
              </a:ext>
            </a:extLst>
          </p:cNvPr>
          <p:cNvGraphicFramePr>
            <a:graphicFrameLocks noGrp="1"/>
          </p:cNvGraphicFramePr>
          <p:nvPr>
            <p:ph idx="1"/>
            <p:extLst>
              <p:ext uri="{D42A27DB-BD31-4B8C-83A1-F6EECF244321}">
                <p14:modId xmlns:p14="http://schemas.microsoft.com/office/powerpoint/2010/main" val="1691224214"/>
              </p:ext>
            </p:extLst>
          </p:nvPr>
        </p:nvGraphicFramePr>
        <p:xfrm>
          <a:off x="838200" y="1825625"/>
          <a:ext cx="10515600" cy="4318000"/>
        </p:xfrm>
        <a:graphic>
          <a:graphicData uri="http://schemas.openxmlformats.org/drawingml/2006/table">
            <a:tbl>
              <a:tblPr firstRow="1" bandRow="1">
                <a:tableStyleId>{5C22544A-7EE6-4342-B048-85BDC9FD1C3A}</a:tableStyleId>
              </a:tblPr>
              <a:tblGrid>
                <a:gridCol w="1160721">
                  <a:extLst>
                    <a:ext uri="{9D8B030D-6E8A-4147-A177-3AD203B41FA5}">
                      <a16:colId xmlns:a16="http://schemas.microsoft.com/office/drawing/2014/main" val="3574389371"/>
                    </a:ext>
                  </a:extLst>
                </a:gridCol>
                <a:gridCol w="9354879">
                  <a:extLst>
                    <a:ext uri="{9D8B030D-6E8A-4147-A177-3AD203B41FA5}">
                      <a16:colId xmlns:a16="http://schemas.microsoft.com/office/drawing/2014/main" val="2642858999"/>
                    </a:ext>
                  </a:extLst>
                </a:gridCol>
              </a:tblGrid>
              <a:tr h="370840">
                <a:tc>
                  <a:txBody>
                    <a:bodyPr/>
                    <a:lstStyle/>
                    <a:p>
                      <a:r>
                        <a:rPr lang="en-US" dirty="0"/>
                        <a:t>Section</a:t>
                      </a:r>
                    </a:p>
                  </a:txBody>
                  <a:tcPr/>
                </a:tc>
                <a:tc>
                  <a:txBody>
                    <a:bodyPr/>
                    <a:lstStyle/>
                    <a:p>
                      <a:r>
                        <a:rPr lang="en-US" dirty="0"/>
                        <a:t>Topic</a:t>
                      </a:r>
                    </a:p>
                  </a:txBody>
                  <a:tcPr/>
                </a:tc>
                <a:extLst>
                  <a:ext uri="{0D108BD9-81ED-4DB2-BD59-A6C34878D82A}">
                    <a16:rowId xmlns:a16="http://schemas.microsoft.com/office/drawing/2014/main" val="2268116969"/>
                  </a:ext>
                </a:extLst>
              </a:tr>
              <a:tr h="370840">
                <a:tc>
                  <a:txBody>
                    <a:bodyPr/>
                    <a:lstStyle/>
                    <a:p>
                      <a:r>
                        <a:rPr lang="en-US" dirty="0"/>
                        <a:t>1</a:t>
                      </a:r>
                    </a:p>
                  </a:txBody>
                  <a:tcPr/>
                </a:tc>
                <a:tc>
                  <a:txBody>
                    <a:bodyPr/>
                    <a:lstStyle/>
                    <a:p>
                      <a:r>
                        <a:rPr lang="en-US" dirty="0"/>
                        <a:t>Introduction</a:t>
                      </a:r>
                    </a:p>
                  </a:txBody>
                  <a:tcPr/>
                </a:tc>
                <a:extLst>
                  <a:ext uri="{0D108BD9-81ED-4DB2-BD59-A6C34878D82A}">
                    <a16:rowId xmlns:a16="http://schemas.microsoft.com/office/drawing/2014/main" val="125097092"/>
                  </a:ext>
                </a:extLst>
              </a:tr>
              <a:tr h="370840">
                <a:tc>
                  <a:txBody>
                    <a:bodyPr/>
                    <a:lstStyle/>
                    <a:p>
                      <a:r>
                        <a:rPr lang="en-US" dirty="0"/>
                        <a:t>2</a:t>
                      </a:r>
                    </a:p>
                  </a:txBody>
                  <a:tcPr/>
                </a:tc>
                <a:tc>
                  <a:txBody>
                    <a:bodyPr/>
                    <a:lstStyle/>
                    <a:p>
                      <a:r>
                        <a:rPr lang="en-US" dirty="0"/>
                        <a:t>Mathematical Words and Phrases:</a:t>
                      </a:r>
                    </a:p>
                    <a:p>
                      <a:pPr marL="342900" indent="-342900">
                        <a:buFont typeface="+mj-lt"/>
                        <a:buAutoNum type="alphaLcParenR"/>
                      </a:pPr>
                      <a:r>
                        <a:rPr lang="en-US" dirty="0"/>
                        <a:t>Logical</a:t>
                      </a:r>
                    </a:p>
                    <a:p>
                      <a:pPr marL="285750" indent="-285750">
                        <a:buFont typeface="Arial" panose="020B0604020202020204" pitchFamily="34" charset="0"/>
                        <a:buChar char="•"/>
                      </a:pPr>
                      <a:r>
                        <a:rPr lang="en-US" dirty="0"/>
                        <a:t>“AND” </a:t>
                      </a:r>
                    </a:p>
                    <a:p>
                      <a:pPr marL="285750" indent="-285750">
                        <a:buFont typeface="Arial" panose="020B0604020202020204" pitchFamily="34" charset="0"/>
                        <a:buChar char="•"/>
                      </a:pPr>
                      <a:r>
                        <a:rPr lang="en-US" dirty="0"/>
                        <a:t>“OR” </a:t>
                      </a:r>
                    </a:p>
                    <a:p>
                      <a:pPr marL="285750" indent="-285750">
                        <a:buFont typeface="Arial" panose="020B0604020202020204" pitchFamily="34" charset="0"/>
                        <a:buChar char="•"/>
                      </a:pPr>
                      <a:r>
                        <a:rPr lang="en-US" dirty="0"/>
                        <a:t>“NOT” </a:t>
                      </a:r>
                    </a:p>
                    <a:p>
                      <a:pPr marL="342900" indent="-342900">
                        <a:buFont typeface="+mj-lt"/>
                        <a:buAutoNum type="alphaLcParenR" startAt="2"/>
                      </a:pPr>
                      <a:r>
                        <a:rPr lang="en-US" dirty="0"/>
                        <a:t>Validation</a:t>
                      </a:r>
                    </a:p>
                    <a:p>
                      <a:pPr marL="285750" indent="-285750">
                        <a:buFont typeface="Arial" panose="020B0604020202020204" pitchFamily="34" charset="0"/>
                        <a:buChar char="•"/>
                      </a:pPr>
                      <a:r>
                        <a:rPr lang="en-US" dirty="0"/>
                        <a:t>“Implies” </a:t>
                      </a:r>
                    </a:p>
                    <a:p>
                      <a:pPr marL="285750" indent="-285750">
                        <a:buFont typeface="Arial" panose="020B0604020202020204" pitchFamily="34" charset="0"/>
                        <a:buChar char="•"/>
                      </a:pPr>
                      <a:r>
                        <a:rPr lang="en-US" dirty="0"/>
                        <a:t>“Implied by”</a:t>
                      </a:r>
                    </a:p>
                    <a:p>
                      <a:pPr marL="285750" indent="-285750">
                        <a:buFont typeface="Arial" panose="020B0604020202020204" pitchFamily="34" charset="0"/>
                        <a:buChar char="•"/>
                      </a:pPr>
                      <a:r>
                        <a:rPr lang="en-US" dirty="0"/>
                        <a:t>“If and only if”</a:t>
                      </a:r>
                    </a:p>
                    <a:p>
                      <a:pPr marL="285750" indent="-285750">
                        <a:buFont typeface="Arial" panose="020B0604020202020204" pitchFamily="34" charset="0"/>
                        <a:buChar char="•"/>
                      </a:pPr>
                      <a:r>
                        <a:rPr lang="en-US" dirty="0"/>
                        <a:t>“For every – There Exists” </a:t>
                      </a:r>
                    </a:p>
                  </a:txBody>
                  <a:tcPr/>
                </a:tc>
                <a:extLst>
                  <a:ext uri="{0D108BD9-81ED-4DB2-BD59-A6C34878D82A}">
                    <a16:rowId xmlns:a16="http://schemas.microsoft.com/office/drawing/2014/main" val="4081758462"/>
                  </a:ext>
                </a:extLst>
              </a:tr>
              <a:tr h="370840">
                <a:tc>
                  <a:txBody>
                    <a:bodyPr/>
                    <a:lstStyle/>
                    <a:p>
                      <a:r>
                        <a:rPr lang="en-US" dirty="0"/>
                        <a:t>3</a:t>
                      </a:r>
                    </a:p>
                  </a:txBody>
                  <a:tcPr/>
                </a:tc>
                <a:tc>
                  <a:txBody>
                    <a:bodyPr/>
                    <a:lstStyle/>
                    <a:p>
                      <a:r>
                        <a:rPr lang="en-US" dirty="0"/>
                        <a:t>Operation on connected statements</a:t>
                      </a:r>
                    </a:p>
                  </a:txBody>
                  <a:tcPr/>
                </a:tc>
                <a:extLst>
                  <a:ext uri="{0D108BD9-81ED-4DB2-BD59-A6C34878D82A}">
                    <a16:rowId xmlns:a16="http://schemas.microsoft.com/office/drawing/2014/main" val="1938862066"/>
                  </a:ext>
                </a:extLst>
              </a:tr>
              <a:tr h="370840">
                <a:tc>
                  <a:txBody>
                    <a:bodyPr/>
                    <a:lstStyle/>
                    <a:p>
                      <a:r>
                        <a:rPr lang="en-US" dirty="0"/>
                        <a:t>4</a:t>
                      </a:r>
                    </a:p>
                  </a:txBody>
                  <a:tcPr/>
                </a:tc>
                <a:tc>
                  <a:txBody>
                    <a:bodyPr/>
                    <a:lstStyle/>
                    <a:p>
                      <a:r>
                        <a:rPr lang="en-US" dirty="0"/>
                        <a:t>Axioms and Lemmas</a:t>
                      </a:r>
                    </a:p>
                  </a:txBody>
                  <a:tcPr/>
                </a:tc>
                <a:extLst>
                  <a:ext uri="{0D108BD9-81ED-4DB2-BD59-A6C34878D82A}">
                    <a16:rowId xmlns:a16="http://schemas.microsoft.com/office/drawing/2014/main" val="3716850303"/>
                  </a:ext>
                </a:extLst>
              </a:tr>
            </a:tbl>
          </a:graphicData>
        </a:graphic>
      </p:graphicFrame>
    </p:spTree>
    <p:extLst>
      <p:ext uri="{BB962C8B-B14F-4D97-AF65-F5344CB8AC3E}">
        <p14:creationId xmlns:p14="http://schemas.microsoft.com/office/powerpoint/2010/main" val="2492566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F15B2-C11E-624B-1B6E-319CC47A9B12}"/>
              </a:ext>
            </a:extLst>
          </p:cNvPr>
          <p:cNvSpPr>
            <a:spLocks noGrp="1"/>
          </p:cNvSpPr>
          <p:nvPr>
            <p:ph type="title"/>
          </p:nvPr>
        </p:nvSpPr>
        <p:spPr>
          <a:xfrm>
            <a:off x="838200" y="109933"/>
            <a:ext cx="10515600" cy="1325563"/>
          </a:xfrm>
          <a:solidFill>
            <a:srgbClr val="FF5050"/>
          </a:solidFill>
        </p:spPr>
        <p:txBody>
          <a:bodyPr/>
          <a:lstStyle/>
          <a:p>
            <a:r>
              <a:rPr lang="en-US" dirty="0"/>
              <a:t>1 Introduction</a:t>
            </a:r>
          </a:p>
        </p:txBody>
      </p:sp>
      <p:sp>
        <p:nvSpPr>
          <p:cNvPr id="3" name="Content Placeholder 2">
            <a:extLst>
              <a:ext uri="{FF2B5EF4-FFF2-40B4-BE49-F238E27FC236}">
                <a16:creationId xmlns:a16="http://schemas.microsoft.com/office/drawing/2014/main" id="{1902758F-74B3-2A92-2308-63A0858D7B54}"/>
              </a:ext>
            </a:extLst>
          </p:cNvPr>
          <p:cNvSpPr>
            <a:spLocks noGrp="1"/>
          </p:cNvSpPr>
          <p:nvPr>
            <p:ph idx="1"/>
          </p:nvPr>
        </p:nvSpPr>
        <p:spPr>
          <a:xfrm>
            <a:off x="838200" y="1446020"/>
            <a:ext cx="10515600" cy="5302047"/>
          </a:xfrm>
        </p:spPr>
        <p:txBody>
          <a:bodyPr>
            <a:normAutofit lnSpcReduction="10000"/>
          </a:bodyPr>
          <a:lstStyle/>
          <a:p>
            <a:r>
              <a:rPr lang="en-US" dirty="0"/>
              <a:t>Just as important as it is to understand the concepts, so is it to understand the “Language of Mathematics.”</a:t>
            </a:r>
          </a:p>
          <a:p>
            <a:r>
              <a:rPr lang="en-US" dirty="0"/>
              <a:t>Given any mathematical scenario, it can be summarized to smaller parts called “Statement”. A statement is any entity which conveys a well defined scenario for which we know the validity.</a:t>
            </a:r>
          </a:p>
          <a:p>
            <a:r>
              <a:rPr lang="en-US" dirty="0"/>
              <a:t>Validity state is the Truth Value. The truth value of any mathematical statement is said to be binary i.e. it can be considered as either “true” or “false”</a:t>
            </a:r>
          </a:p>
          <a:p>
            <a:r>
              <a:rPr lang="en-US" dirty="0"/>
              <a:t>The two major components of a statement are </a:t>
            </a:r>
          </a:p>
          <a:p>
            <a:pPr marL="514350" indent="-514350">
              <a:buAutoNum type="arabicPeriod"/>
            </a:pPr>
            <a:r>
              <a:rPr lang="en-US" dirty="0"/>
              <a:t>Object(s) 2. Condition</a:t>
            </a:r>
          </a:p>
          <a:p>
            <a:pPr marL="0" indent="0">
              <a:buNone/>
            </a:pPr>
            <a:r>
              <a:rPr lang="en-US" dirty="0"/>
              <a:t>Typical representation of a statement is as follows</a:t>
            </a:r>
          </a:p>
          <a:p>
            <a:pPr marL="0" indent="0">
              <a:buNone/>
            </a:pPr>
            <a:r>
              <a:rPr lang="en-US" dirty="0"/>
              <a:t>&lt;Statement-name&gt; : &lt;Object1&gt; -- &lt;Condition&gt; -- &lt; Object2&gt;</a:t>
            </a:r>
          </a:p>
        </p:txBody>
      </p:sp>
    </p:spTree>
    <p:extLst>
      <p:ext uri="{BB962C8B-B14F-4D97-AF65-F5344CB8AC3E}">
        <p14:creationId xmlns:p14="http://schemas.microsoft.com/office/powerpoint/2010/main" val="4120805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7994DA-5591-9D88-FA3A-AB535E039D93}"/>
              </a:ext>
            </a:extLst>
          </p:cNvPr>
          <p:cNvSpPr>
            <a:spLocks noGrp="1"/>
          </p:cNvSpPr>
          <p:nvPr>
            <p:ph idx="1"/>
          </p:nvPr>
        </p:nvSpPr>
        <p:spPr>
          <a:xfrm>
            <a:off x="838200" y="276447"/>
            <a:ext cx="10515600" cy="6262576"/>
          </a:xfrm>
        </p:spPr>
        <p:txBody>
          <a:bodyPr/>
          <a:lstStyle/>
          <a:p>
            <a:r>
              <a:rPr lang="en-US" dirty="0"/>
              <a:t>Example : </a:t>
            </a:r>
          </a:p>
          <a:p>
            <a:pPr marL="0" indent="0">
              <a:buNone/>
            </a:pPr>
            <a:r>
              <a:rPr lang="en-US" dirty="0">
                <a:solidFill>
                  <a:srgbClr val="FF0000"/>
                </a:solidFill>
              </a:rPr>
              <a:t>“Mathematics is fun.”</a:t>
            </a:r>
            <a:r>
              <a:rPr lang="en-US" dirty="0"/>
              <a:t> is not a statement because it’s truth value can vary and is not well-defined.</a:t>
            </a:r>
          </a:p>
          <a:p>
            <a:pPr marL="0" indent="0">
              <a:buNone/>
            </a:pPr>
            <a:r>
              <a:rPr lang="en-US" dirty="0">
                <a:solidFill>
                  <a:srgbClr val="FF0000"/>
                </a:solidFill>
              </a:rPr>
              <a:t>“How is mathematics?” </a:t>
            </a:r>
            <a:r>
              <a:rPr lang="en-US" dirty="0"/>
              <a:t>is also not a statement because it has no truth value attached.</a:t>
            </a:r>
          </a:p>
          <a:p>
            <a:pPr marL="0" indent="0">
              <a:buNone/>
            </a:pPr>
            <a:r>
              <a:rPr lang="en-US" dirty="0">
                <a:solidFill>
                  <a:srgbClr val="FF0000"/>
                </a:solidFill>
              </a:rPr>
              <a:t>“Sun rises in the west”</a:t>
            </a:r>
            <a:r>
              <a:rPr lang="en-US" dirty="0"/>
              <a:t> is a statement with a well-defined truth value which is “False.”</a:t>
            </a:r>
          </a:p>
          <a:p>
            <a:pPr marL="0" indent="0">
              <a:buNone/>
            </a:pPr>
            <a:r>
              <a:rPr lang="en-US" dirty="0"/>
              <a:t>Objects     : Sun, West</a:t>
            </a:r>
          </a:p>
          <a:p>
            <a:pPr marL="0" indent="0">
              <a:buNone/>
            </a:pPr>
            <a:r>
              <a:rPr lang="en-US" dirty="0"/>
              <a:t>Condition  : “Rises in”</a:t>
            </a:r>
          </a:p>
          <a:p>
            <a:pPr marL="0" indent="0">
              <a:buNone/>
            </a:pPr>
            <a:r>
              <a:rPr lang="en-US" dirty="0">
                <a:solidFill>
                  <a:srgbClr val="FF0000"/>
                </a:solidFill>
              </a:rPr>
              <a:t>“Moon is a satellite”</a:t>
            </a:r>
            <a:r>
              <a:rPr lang="en-US" dirty="0"/>
              <a:t> is a statement with a well-defined truth value which is “True.” </a:t>
            </a:r>
          </a:p>
          <a:p>
            <a:pPr marL="0" indent="0">
              <a:buNone/>
            </a:pPr>
            <a:r>
              <a:rPr lang="en-US" dirty="0"/>
              <a:t>Object        : Moon, Satellite</a:t>
            </a:r>
          </a:p>
          <a:p>
            <a:pPr marL="0" indent="0">
              <a:buNone/>
            </a:pPr>
            <a:r>
              <a:rPr lang="en-US" dirty="0"/>
              <a:t>Condition   : “Is”</a:t>
            </a:r>
          </a:p>
        </p:txBody>
      </p:sp>
    </p:spTree>
    <p:extLst>
      <p:ext uri="{BB962C8B-B14F-4D97-AF65-F5344CB8AC3E}">
        <p14:creationId xmlns:p14="http://schemas.microsoft.com/office/powerpoint/2010/main" val="345864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F15B2-C11E-624B-1B6E-319CC47A9B12}"/>
              </a:ext>
            </a:extLst>
          </p:cNvPr>
          <p:cNvSpPr>
            <a:spLocks noGrp="1"/>
          </p:cNvSpPr>
          <p:nvPr>
            <p:ph type="title"/>
          </p:nvPr>
        </p:nvSpPr>
        <p:spPr>
          <a:solidFill>
            <a:srgbClr val="FF5050"/>
          </a:solidFill>
        </p:spPr>
        <p:txBody>
          <a:bodyPr/>
          <a:lstStyle/>
          <a:p>
            <a:r>
              <a:rPr lang="en-US" dirty="0"/>
              <a:t>2 Mathematical Words and Phrases</a:t>
            </a:r>
          </a:p>
        </p:txBody>
      </p:sp>
      <p:sp>
        <p:nvSpPr>
          <p:cNvPr id="3" name="Content Placeholder 2">
            <a:extLst>
              <a:ext uri="{FF2B5EF4-FFF2-40B4-BE49-F238E27FC236}">
                <a16:creationId xmlns:a16="http://schemas.microsoft.com/office/drawing/2014/main" id="{1902758F-74B3-2A92-2308-63A0858D7B54}"/>
              </a:ext>
            </a:extLst>
          </p:cNvPr>
          <p:cNvSpPr>
            <a:spLocks noGrp="1"/>
          </p:cNvSpPr>
          <p:nvPr>
            <p:ph idx="1"/>
          </p:nvPr>
        </p:nvSpPr>
        <p:spPr/>
        <p:txBody>
          <a:bodyPr>
            <a:normAutofit lnSpcReduction="10000"/>
          </a:bodyPr>
          <a:lstStyle/>
          <a:p>
            <a:r>
              <a:rPr lang="en-US" dirty="0"/>
              <a:t>Just like any other language, Mathematical statements too have set of rules called </a:t>
            </a:r>
            <a:r>
              <a:rPr lang="en-US" dirty="0">
                <a:solidFill>
                  <a:srgbClr val="FF0000"/>
                </a:solidFill>
              </a:rPr>
              <a:t>“Semantics”</a:t>
            </a:r>
            <a:r>
              <a:rPr lang="en-US" dirty="0"/>
              <a:t> to be followed to make a “Sensible” Statement. (The correctness of a statement and Semantics of a statement)</a:t>
            </a:r>
          </a:p>
          <a:p>
            <a:r>
              <a:rPr lang="en-US" dirty="0"/>
              <a:t>For example, “A&gt;B” ; “C&gt;D” are two statements with particular truth values depending on values of A,B,C and D. But, both the statements put together without following rules, creates ambiguity in the truth value of the combination of the two statements.</a:t>
            </a:r>
          </a:p>
          <a:p>
            <a:r>
              <a:rPr lang="en-US" dirty="0"/>
              <a:t>To keep a check on these semantics, there is a set of Mathematical Phrases and words which add sense to combination of two statements</a:t>
            </a:r>
          </a:p>
        </p:txBody>
      </p:sp>
    </p:spTree>
    <p:extLst>
      <p:ext uri="{BB962C8B-B14F-4D97-AF65-F5344CB8AC3E}">
        <p14:creationId xmlns:p14="http://schemas.microsoft.com/office/powerpoint/2010/main" val="3567008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339FB-246A-0C2E-D125-E6BD17C53DC0}"/>
              </a:ext>
            </a:extLst>
          </p:cNvPr>
          <p:cNvSpPr>
            <a:spLocks noGrp="1"/>
          </p:cNvSpPr>
          <p:nvPr>
            <p:ph type="title"/>
          </p:nvPr>
        </p:nvSpPr>
        <p:spPr/>
        <p:txBody>
          <a:bodyPr/>
          <a:lstStyle/>
          <a:p>
            <a:r>
              <a:rPr lang="en-US" dirty="0"/>
              <a:t>a) Logical words</a:t>
            </a:r>
          </a:p>
        </p:txBody>
      </p:sp>
      <p:sp>
        <p:nvSpPr>
          <p:cNvPr id="3" name="Content Placeholder 2">
            <a:extLst>
              <a:ext uri="{FF2B5EF4-FFF2-40B4-BE49-F238E27FC236}">
                <a16:creationId xmlns:a16="http://schemas.microsoft.com/office/drawing/2014/main" id="{06B93610-008F-682A-3901-D3E4E994A9D4}"/>
              </a:ext>
            </a:extLst>
          </p:cNvPr>
          <p:cNvSpPr>
            <a:spLocks noGrp="1"/>
          </p:cNvSpPr>
          <p:nvPr>
            <p:ph idx="1"/>
          </p:nvPr>
        </p:nvSpPr>
        <p:spPr/>
        <p:txBody>
          <a:bodyPr/>
          <a:lstStyle/>
          <a:p>
            <a:r>
              <a:rPr lang="en-US" dirty="0"/>
              <a:t>Logical words are those </a:t>
            </a:r>
            <a:r>
              <a:rPr lang="en-US" u="sng" dirty="0"/>
              <a:t>connecting words in a combination of statements</a:t>
            </a:r>
            <a:r>
              <a:rPr lang="en-US" dirty="0"/>
              <a:t> which </a:t>
            </a:r>
            <a:r>
              <a:rPr lang="en-US" u="sng" dirty="0"/>
              <a:t>results in a statement with a truth value</a:t>
            </a:r>
            <a:r>
              <a:rPr lang="en-US" dirty="0"/>
              <a:t> which is </a:t>
            </a:r>
            <a:r>
              <a:rPr lang="en-US" u="sng" dirty="0"/>
              <a:t>influenced by truth value of each of the elementary statement</a:t>
            </a:r>
            <a:r>
              <a:rPr lang="en-US" dirty="0"/>
              <a:t>. </a:t>
            </a:r>
          </a:p>
          <a:p>
            <a:r>
              <a:rPr lang="en-US" dirty="0"/>
              <a:t>Three logical connecting words.</a:t>
            </a:r>
          </a:p>
          <a:p>
            <a:pPr lvl="1">
              <a:buFont typeface="Wingdings" panose="05000000000000000000" pitchFamily="2" charset="2"/>
              <a:buChar char="§"/>
            </a:pPr>
            <a:r>
              <a:rPr lang="en-US" dirty="0"/>
              <a:t>“AND” (aka Conjunction)</a:t>
            </a:r>
          </a:p>
          <a:p>
            <a:pPr lvl="1">
              <a:buFont typeface="Wingdings" panose="05000000000000000000" pitchFamily="2" charset="2"/>
              <a:buChar char="§"/>
            </a:pPr>
            <a:r>
              <a:rPr lang="en-US" dirty="0"/>
              <a:t>“OR” (aka Disjunction)</a:t>
            </a:r>
          </a:p>
          <a:p>
            <a:pPr lvl="1">
              <a:buFont typeface="Wingdings" panose="05000000000000000000" pitchFamily="2" charset="2"/>
              <a:buChar char="§"/>
            </a:pPr>
            <a:r>
              <a:rPr lang="en-US" dirty="0"/>
              <a:t>“NOT” (aka Complementation, Negation)</a:t>
            </a:r>
          </a:p>
          <a:p>
            <a:pPr marL="85725" lvl="1" indent="0">
              <a:buNone/>
            </a:pPr>
            <a:r>
              <a:rPr lang="en-US" sz="2800" dirty="0"/>
              <a:t>Let us consider two statements S1 : O1--C1--O2 and S2 : P1--C2--P2.</a:t>
            </a:r>
            <a:endParaRPr lang="en-US" dirty="0"/>
          </a:p>
        </p:txBody>
      </p:sp>
    </p:spTree>
    <p:extLst>
      <p:ext uri="{BB962C8B-B14F-4D97-AF65-F5344CB8AC3E}">
        <p14:creationId xmlns:p14="http://schemas.microsoft.com/office/powerpoint/2010/main" val="552279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72F418-758B-0A8C-F012-1E9FA6EC1F41}"/>
              </a:ext>
            </a:extLst>
          </p:cNvPr>
          <p:cNvSpPr>
            <a:spLocks noGrp="1"/>
          </p:cNvSpPr>
          <p:nvPr>
            <p:ph idx="1"/>
          </p:nvPr>
        </p:nvSpPr>
        <p:spPr>
          <a:xfrm>
            <a:off x="838200" y="287079"/>
            <a:ext cx="10515600" cy="6177516"/>
          </a:xfrm>
        </p:spPr>
        <p:txBody>
          <a:bodyPr/>
          <a:lstStyle/>
          <a:p>
            <a:r>
              <a:rPr lang="en-US" dirty="0"/>
              <a:t>Negation (“NOT”)</a:t>
            </a:r>
          </a:p>
          <a:p>
            <a:pPr marL="0" indent="0">
              <a:buNone/>
            </a:pPr>
            <a:r>
              <a:rPr lang="en-US" dirty="0"/>
              <a:t>A negation is naturally applied on the Condition and not on the objects. It is denoted by ~ (Tilde).</a:t>
            </a:r>
          </a:p>
          <a:p>
            <a:pPr marL="0" indent="0">
              <a:buNone/>
            </a:pPr>
            <a:r>
              <a:rPr lang="en-US" dirty="0"/>
              <a:t>S3</a:t>
            </a:r>
            <a:r>
              <a:rPr lang="en-US" dirty="0">
                <a:sym typeface="Wingdings" panose="05000000000000000000" pitchFamily="2" charset="2"/>
              </a:rPr>
              <a:t></a:t>
            </a:r>
            <a:r>
              <a:rPr lang="en-US" dirty="0"/>
              <a:t>~S1 : O1-- ”NOT” C1 -- O2. (The resulting statement has a truth value opposite to the truth value of Given statement.)</a:t>
            </a:r>
          </a:p>
          <a:p>
            <a:r>
              <a:rPr lang="en-US" dirty="0"/>
              <a:t>Disjunction (“OR”)</a:t>
            </a:r>
          </a:p>
          <a:p>
            <a:pPr marL="0" indent="0">
              <a:buNone/>
            </a:pPr>
            <a:r>
              <a:rPr lang="en-US" dirty="0"/>
              <a:t>For the resultant statement to be true ATLEAST one of the elementary statement must be true. </a:t>
            </a:r>
          </a:p>
          <a:p>
            <a:pPr marL="0" indent="0">
              <a:buNone/>
            </a:pPr>
            <a:r>
              <a:rPr lang="en-US" dirty="0"/>
              <a:t>S4 </a:t>
            </a:r>
            <a:r>
              <a:rPr lang="en-US" dirty="0">
                <a:sym typeface="Wingdings" panose="05000000000000000000" pitchFamily="2" charset="2"/>
              </a:rPr>
              <a:t></a:t>
            </a:r>
            <a:r>
              <a:rPr lang="en-US" dirty="0"/>
              <a:t> S1 “OR” S2 </a:t>
            </a:r>
          </a:p>
          <a:p>
            <a:r>
              <a:rPr lang="en-US" dirty="0"/>
              <a:t>Conjunction (“AND”)</a:t>
            </a:r>
          </a:p>
          <a:p>
            <a:pPr marL="0" indent="0">
              <a:buNone/>
            </a:pPr>
            <a:r>
              <a:rPr lang="en-US" dirty="0"/>
              <a:t>If even one of the elementary statements is a false one, the whole resultant has truth value false.</a:t>
            </a:r>
          </a:p>
          <a:p>
            <a:pPr marL="0" indent="0">
              <a:buNone/>
            </a:pPr>
            <a:r>
              <a:rPr lang="en-US" dirty="0"/>
              <a:t>S5 </a:t>
            </a:r>
            <a:r>
              <a:rPr lang="en-US" dirty="0">
                <a:sym typeface="Wingdings" panose="05000000000000000000" pitchFamily="2" charset="2"/>
              </a:rPr>
              <a:t> S1 “AND” S2</a:t>
            </a:r>
            <a:endParaRPr lang="en-US" dirty="0"/>
          </a:p>
        </p:txBody>
      </p:sp>
    </p:spTree>
    <p:extLst>
      <p:ext uri="{BB962C8B-B14F-4D97-AF65-F5344CB8AC3E}">
        <p14:creationId xmlns:p14="http://schemas.microsoft.com/office/powerpoint/2010/main" val="65099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5978F0-EDB6-7B4E-A972-9FE2E5E76CC1}"/>
              </a:ext>
            </a:extLst>
          </p:cNvPr>
          <p:cNvSpPr>
            <a:spLocks noGrp="1"/>
          </p:cNvSpPr>
          <p:nvPr>
            <p:ph idx="1"/>
          </p:nvPr>
        </p:nvSpPr>
        <p:spPr>
          <a:xfrm>
            <a:off x="838200" y="159488"/>
            <a:ext cx="10515600" cy="6305107"/>
          </a:xfrm>
        </p:spPr>
        <p:txBody>
          <a:bodyPr/>
          <a:lstStyle/>
          <a:p>
            <a:r>
              <a:rPr lang="en-US" dirty="0"/>
              <a:t>Truth Table : A truth table (aka Validity Table) is a table used to verify the dependency of validity state of complete statement on the validity state of each elementary statement . The validity table for the three logical connecting words are shown below.</a:t>
            </a:r>
          </a:p>
          <a:p>
            <a:pPr marL="0" indent="0">
              <a:buNone/>
            </a:pPr>
            <a:r>
              <a:rPr lang="en-US" dirty="0"/>
              <a:t>Let F=False, T=True</a:t>
            </a:r>
          </a:p>
        </p:txBody>
      </p:sp>
      <p:graphicFrame>
        <p:nvGraphicFramePr>
          <p:cNvPr id="4" name="Table 4">
            <a:extLst>
              <a:ext uri="{FF2B5EF4-FFF2-40B4-BE49-F238E27FC236}">
                <a16:creationId xmlns:a16="http://schemas.microsoft.com/office/drawing/2014/main" id="{C7D48685-5CAD-6B85-C67F-27E313B44492}"/>
              </a:ext>
            </a:extLst>
          </p:cNvPr>
          <p:cNvGraphicFramePr>
            <a:graphicFrameLocks noGrp="1"/>
          </p:cNvGraphicFramePr>
          <p:nvPr>
            <p:extLst>
              <p:ext uri="{D42A27DB-BD31-4B8C-83A1-F6EECF244321}">
                <p14:modId xmlns:p14="http://schemas.microsoft.com/office/powerpoint/2010/main" val="2049716788"/>
              </p:ext>
            </p:extLst>
          </p:nvPr>
        </p:nvGraphicFramePr>
        <p:xfrm>
          <a:off x="958109" y="2573079"/>
          <a:ext cx="8122096" cy="1918154"/>
        </p:xfrm>
        <a:graphic>
          <a:graphicData uri="http://schemas.openxmlformats.org/drawingml/2006/table">
            <a:tbl>
              <a:tblPr firstRow="1" bandRow="1">
                <a:tableStyleId>{5C22544A-7EE6-4342-B048-85BDC9FD1C3A}</a:tableStyleId>
              </a:tblPr>
              <a:tblGrid>
                <a:gridCol w="2030524">
                  <a:extLst>
                    <a:ext uri="{9D8B030D-6E8A-4147-A177-3AD203B41FA5}">
                      <a16:colId xmlns:a16="http://schemas.microsoft.com/office/drawing/2014/main" val="4105752477"/>
                    </a:ext>
                  </a:extLst>
                </a:gridCol>
                <a:gridCol w="2030524">
                  <a:extLst>
                    <a:ext uri="{9D8B030D-6E8A-4147-A177-3AD203B41FA5}">
                      <a16:colId xmlns:a16="http://schemas.microsoft.com/office/drawing/2014/main" val="3613866573"/>
                    </a:ext>
                  </a:extLst>
                </a:gridCol>
                <a:gridCol w="2030524">
                  <a:extLst>
                    <a:ext uri="{9D8B030D-6E8A-4147-A177-3AD203B41FA5}">
                      <a16:colId xmlns:a16="http://schemas.microsoft.com/office/drawing/2014/main" val="2168842327"/>
                    </a:ext>
                  </a:extLst>
                </a:gridCol>
                <a:gridCol w="2030524">
                  <a:extLst>
                    <a:ext uri="{9D8B030D-6E8A-4147-A177-3AD203B41FA5}">
                      <a16:colId xmlns:a16="http://schemas.microsoft.com/office/drawing/2014/main" val="4193127464"/>
                    </a:ext>
                  </a:extLst>
                </a:gridCol>
              </a:tblGrid>
              <a:tr h="455114">
                <a:tc>
                  <a:txBody>
                    <a:bodyPr/>
                    <a:lstStyle/>
                    <a:p>
                      <a:pPr algn="ctr"/>
                      <a:r>
                        <a:rPr lang="en-US" dirty="0"/>
                        <a:t>S1</a:t>
                      </a:r>
                    </a:p>
                  </a:txBody>
                  <a:tcPr/>
                </a:tc>
                <a:tc>
                  <a:txBody>
                    <a:bodyPr/>
                    <a:lstStyle/>
                    <a:p>
                      <a:pPr algn="ctr"/>
                      <a:r>
                        <a:rPr lang="en-US" dirty="0"/>
                        <a:t>S2</a:t>
                      </a:r>
                    </a:p>
                  </a:txBody>
                  <a:tcPr/>
                </a:tc>
                <a:tc>
                  <a:txBody>
                    <a:bodyPr/>
                    <a:lstStyle/>
                    <a:p>
                      <a:pPr algn="ctr"/>
                      <a:r>
                        <a:rPr lang="en-US" dirty="0"/>
                        <a:t>S4</a:t>
                      </a:r>
                      <a:r>
                        <a:rPr lang="en-US" dirty="0">
                          <a:sym typeface="Wingdings" panose="05000000000000000000" pitchFamily="2" charset="2"/>
                        </a:rPr>
                        <a:t></a:t>
                      </a:r>
                      <a:r>
                        <a:rPr lang="en-US" dirty="0"/>
                        <a:t>S1 “OR” S2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S5 </a:t>
                      </a:r>
                      <a:r>
                        <a:rPr lang="en-US" dirty="0">
                          <a:sym typeface="Wingdings" panose="05000000000000000000" pitchFamily="2" charset="2"/>
                        </a:rPr>
                        <a:t> S1 “AND” S2</a:t>
                      </a:r>
                      <a:endParaRPr lang="en-US" dirty="0"/>
                    </a:p>
                  </a:txBody>
                  <a:tcPr/>
                </a:tc>
                <a:extLst>
                  <a:ext uri="{0D108BD9-81ED-4DB2-BD59-A6C34878D82A}">
                    <a16:rowId xmlns:a16="http://schemas.microsoft.com/office/drawing/2014/main" val="3379407183"/>
                  </a:ext>
                </a:extLst>
              </a:tr>
              <a:tr h="263677">
                <a:tc>
                  <a:txBody>
                    <a:bodyPr/>
                    <a:lstStyle/>
                    <a:p>
                      <a:pPr algn="ctr"/>
                      <a:r>
                        <a:rPr lang="en-US" dirty="0"/>
                        <a:t>F</a:t>
                      </a:r>
                    </a:p>
                  </a:txBody>
                  <a:tcPr/>
                </a:tc>
                <a:tc>
                  <a:txBody>
                    <a:bodyPr/>
                    <a:lstStyle/>
                    <a:p>
                      <a:pPr algn="ctr"/>
                      <a:r>
                        <a:rPr lang="en-US" dirty="0"/>
                        <a:t>F</a:t>
                      </a:r>
                    </a:p>
                  </a:txBody>
                  <a:tcPr/>
                </a:tc>
                <a:tc>
                  <a:txBody>
                    <a:bodyPr/>
                    <a:lstStyle/>
                    <a:p>
                      <a:pPr algn="ctr"/>
                      <a:r>
                        <a:rPr lang="en-US" dirty="0"/>
                        <a:t>F</a:t>
                      </a:r>
                    </a:p>
                  </a:txBody>
                  <a:tcPr/>
                </a:tc>
                <a:tc>
                  <a:txBody>
                    <a:bodyPr/>
                    <a:lstStyle/>
                    <a:p>
                      <a:pPr algn="ctr"/>
                      <a:r>
                        <a:rPr lang="en-US" dirty="0"/>
                        <a:t>F</a:t>
                      </a:r>
                    </a:p>
                  </a:txBody>
                  <a:tcPr/>
                </a:tc>
                <a:extLst>
                  <a:ext uri="{0D108BD9-81ED-4DB2-BD59-A6C34878D82A}">
                    <a16:rowId xmlns:a16="http://schemas.microsoft.com/office/drawing/2014/main" val="3372262994"/>
                  </a:ext>
                </a:extLst>
              </a:tr>
              <a:tr h="263677">
                <a:tc>
                  <a:txBody>
                    <a:bodyPr/>
                    <a:lstStyle/>
                    <a:p>
                      <a:pPr algn="ctr"/>
                      <a:r>
                        <a:rPr lang="en-US" dirty="0"/>
                        <a:t>F</a:t>
                      </a:r>
                    </a:p>
                  </a:txBody>
                  <a:tcPr/>
                </a:tc>
                <a:tc>
                  <a:txBody>
                    <a:bodyPr/>
                    <a:lstStyle/>
                    <a:p>
                      <a:pPr algn="ctr"/>
                      <a:r>
                        <a:rPr lang="en-US" dirty="0"/>
                        <a:t>T</a:t>
                      </a:r>
                    </a:p>
                  </a:txBody>
                  <a:tcPr/>
                </a:tc>
                <a:tc>
                  <a:txBody>
                    <a:bodyPr/>
                    <a:lstStyle/>
                    <a:p>
                      <a:pPr algn="ctr"/>
                      <a:r>
                        <a:rPr lang="en-US" dirty="0"/>
                        <a:t>T</a:t>
                      </a:r>
                    </a:p>
                  </a:txBody>
                  <a:tcPr/>
                </a:tc>
                <a:tc>
                  <a:txBody>
                    <a:bodyPr/>
                    <a:lstStyle/>
                    <a:p>
                      <a:pPr algn="ctr"/>
                      <a:r>
                        <a:rPr lang="en-US" dirty="0"/>
                        <a:t>F</a:t>
                      </a:r>
                    </a:p>
                  </a:txBody>
                  <a:tcPr/>
                </a:tc>
                <a:extLst>
                  <a:ext uri="{0D108BD9-81ED-4DB2-BD59-A6C34878D82A}">
                    <a16:rowId xmlns:a16="http://schemas.microsoft.com/office/drawing/2014/main" val="826635169"/>
                  </a:ext>
                </a:extLst>
              </a:tr>
              <a:tr h="263677">
                <a:tc>
                  <a:txBody>
                    <a:bodyPr/>
                    <a:lstStyle/>
                    <a:p>
                      <a:pPr algn="ctr"/>
                      <a:r>
                        <a:rPr lang="en-US" dirty="0"/>
                        <a:t>T</a:t>
                      </a:r>
                    </a:p>
                  </a:txBody>
                  <a:tcPr/>
                </a:tc>
                <a:tc>
                  <a:txBody>
                    <a:bodyPr/>
                    <a:lstStyle/>
                    <a:p>
                      <a:pPr algn="ctr"/>
                      <a:r>
                        <a:rPr lang="en-US" dirty="0"/>
                        <a:t>F</a:t>
                      </a:r>
                    </a:p>
                  </a:txBody>
                  <a:tcPr/>
                </a:tc>
                <a:tc>
                  <a:txBody>
                    <a:bodyPr/>
                    <a:lstStyle/>
                    <a:p>
                      <a:pPr algn="ctr"/>
                      <a:r>
                        <a:rPr lang="en-US" dirty="0"/>
                        <a:t>T</a:t>
                      </a:r>
                    </a:p>
                  </a:txBody>
                  <a:tcPr/>
                </a:tc>
                <a:tc>
                  <a:txBody>
                    <a:bodyPr/>
                    <a:lstStyle/>
                    <a:p>
                      <a:pPr algn="ctr"/>
                      <a:r>
                        <a:rPr lang="en-US" dirty="0"/>
                        <a:t>F</a:t>
                      </a:r>
                    </a:p>
                  </a:txBody>
                  <a:tcPr/>
                </a:tc>
                <a:extLst>
                  <a:ext uri="{0D108BD9-81ED-4DB2-BD59-A6C34878D82A}">
                    <a16:rowId xmlns:a16="http://schemas.microsoft.com/office/drawing/2014/main" val="2492976137"/>
                  </a:ext>
                </a:extLst>
              </a:tr>
              <a:tr h="263677">
                <a:tc>
                  <a:txBody>
                    <a:bodyPr/>
                    <a:lstStyle/>
                    <a:p>
                      <a:pPr algn="ctr"/>
                      <a:r>
                        <a:rPr lang="en-US" dirty="0"/>
                        <a:t>T</a:t>
                      </a:r>
                    </a:p>
                  </a:txBody>
                  <a:tcPr/>
                </a:tc>
                <a:tc>
                  <a:txBody>
                    <a:bodyPr/>
                    <a:lstStyle/>
                    <a:p>
                      <a:pPr algn="ctr"/>
                      <a:r>
                        <a:rPr lang="en-US" dirty="0"/>
                        <a:t>T</a:t>
                      </a:r>
                    </a:p>
                  </a:txBody>
                  <a:tcPr/>
                </a:tc>
                <a:tc>
                  <a:txBody>
                    <a:bodyPr/>
                    <a:lstStyle/>
                    <a:p>
                      <a:pPr algn="ctr"/>
                      <a:r>
                        <a:rPr lang="en-US" dirty="0"/>
                        <a:t>T</a:t>
                      </a:r>
                    </a:p>
                  </a:txBody>
                  <a:tcPr/>
                </a:tc>
                <a:tc>
                  <a:txBody>
                    <a:bodyPr/>
                    <a:lstStyle/>
                    <a:p>
                      <a:pPr algn="ctr"/>
                      <a:r>
                        <a:rPr lang="en-US" dirty="0"/>
                        <a:t>T</a:t>
                      </a:r>
                    </a:p>
                  </a:txBody>
                  <a:tcPr/>
                </a:tc>
                <a:extLst>
                  <a:ext uri="{0D108BD9-81ED-4DB2-BD59-A6C34878D82A}">
                    <a16:rowId xmlns:a16="http://schemas.microsoft.com/office/drawing/2014/main" val="3108409505"/>
                  </a:ext>
                </a:extLst>
              </a:tr>
            </a:tbl>
          </a:graphicData>
        </a:graphic>
      </p:graphicFrame>
      <p:graphicFrame>
        <p:nvGraphicFramePr>
          <p:cNvPr id="5" name="Table 5">
            <a:extLst>
              <a:ext uri="{FF2B5EF4-FFF2-40B4-BE49-F238E27FC236}">
                <a16:creationId xmlns:a16="http://schemas.microsoft.com/office/drawing/2014/main" id="{E3DEA884-5015-FCBF-0EA8-7CB74FCF60E9}"/>
              </a:ext>
            </a:extLst>
          </p:cNvPr>
          <p:cNvGraphicFramePr>
            <a:graphicFrameLocks noGrp="1"/>
          </p:cNvGraphicFramePr>
          <p:nvPr>
            <p:extLst>
              <p:ext uri="{D42A27DB-BD31-4B8C-83A1-F6EECF244321}">
                <p14:modId xmlns:p14="http://schemas.microsoft.com/office/powerpoint/2010/main" val="842209096"/>
              </p:ext>
            </p:extLst>
          </p:nvPr>
        </p:nvGraphicFramePr>
        <p:xfrm>
          <a:off x="958109" y="4632447"/>
          <a:ext cx="4092356" cy="1112520"/>
        </p:xfrm>
        <a:graphic>
          <a:graphicData uri="http://schemas.openxmlformats.org/drawingml/2006/table">
            <a:tbl>
              <a:tblPr firstRow="1" bandRow="1">
                <a:tableStyleId>{5C22544A-7EE6-4342-B048-85BDC9FD1C3A}</a:tableStyleId>
              </a:tblPr>
              <a:tblGrid>
                <a:gridCol w="2046178">
                  <a:extLst>
                    <a:ext uri="{9D8B030D-6E8A-4147-A177-3AD203B41FA5}">
                      <a16:colId xmlns:a16="http://schemas.microsoft.com/office/drawing/2014/main" val="2078266043"/>
                    </a:ext>
                  </a:extLst>
                </a:gridCol>
                <a:gridCol w="2046178">
                  <a:extLst>
                    <a:ext uri="{9D8B030D-6E8A-4147-A177-3AD203B41FA5}">
                      <a16:colId xmlns:a16="http://schemas.microsoft.com/office/drawing/2014/main" val="3645406738"/>
                    </a:ext>
                  </a:extLst>
                </a:gridCol>
              </a:tblGrid>
              <a:tr h="370840">
                <a:tc>
                  <a:txBody>
                    <a:bodyPr/>
                    <a:lstStyle/>
                    <a:p>
                      <a:pPr algn="ctr"/>
                      <a:r>
                        <a:rPr lang="en-US" dirty="0"/>
                        <a:t>S1</a:t>
                      </a:r>
                    </a:p>
                  </a:txBody>
                  <a:tcPr/>
                </a:tc>
                <a:tc>
                  <a:txBody>
                    <a:bodyPr/>
                    <a:lstStyle/>
                    <a:p>
                      <a:pPr algn="ctr"/>
                      <a:r>
                        <a:rPr lang="en-US" dirty="0"/>
                        <a:t>S3</a:t>
                      </a:r>
                      <a:r>
                        <a:rPr lang="en-US" dirty="0">
                          <a:sym typeface="Wingdings" panose="05000000000000000000" pitchFamily="2" charset="2"/>
                        </a:rPr>
                        <a:t>~S1</a:t>
                      </a:r>
                      <a:endParaRPr lang="en-US" dirty="0"/>
                    </a:p>
                  </a:txBody>
                  <a:tcPr/>
                </a:tc>
                <a:extLst>
                  <a:ext uri="{0D108BD9-81ED-4DB2-BD59-A6C34878D82A}">
                    <a16:rowId xmlns:a16="http://schemas.microsoft.com/office/drawing/2014/main" val="2009349429"/>
                  </a:ext>
                </a:extLst>
              </a:tr>
              <a:tr h="370840">
                <a:tc>
                  <a:txBody>
                    <a:bodyPr/>
                    <a:lstStyle/>
                    <a:p>
                      <a:pPr algn="ctr"/>
                      <a:r>
                        <a:rPr lang="en-US" dirty="0"/>
                        <a:t>F</a:t>
                      </a:r>
                    </a:p>
                  </a:txBody>
                  <a:tcPr/>
                </a:tc>
                <a:tc>
                  <a:txBody>
                    <a:bodyPr/>
                    <a:lstStyle/>
                    <a:p>
                      <a:pPr algn="ctr"/>
                      <a:r>
                        <a:rPr lang="en-US" dirty="0"/>
                        <a:t>T</a:t>
                      </a:r>
                    </a:p>
                  </a:txBody>
                  <a:tcPr/>
                </a:tc>
                <a:extLst>
                  <a:ext uri="{0D108BD9-81ED-4DB2-BD59-A6C34878D82A}">
                    <a16:rowId xmlns:a16="http://schemas.microsoft.com/office/drawing/2014/main" val="484132705"/>
                  </a:ext>
                </a:extLst>
              </a:tr>
              <a:tr h="370840">
                <a:tc>
                  <a:txBody>
                    <a:bodyPr/>
                    <a:lstStyle/>
                    <a:p>
                      <a:pPr algn="ctr"/>
                      <a:r>
                        <a:rPr lang="en-US" dirty="0"/>
                        <a:t>T</a:t>
                      </a:r>
                    </a:p>
                  </a:txBody>
                  <a:tcPr/>
                </a:tc>
                <a:tc>
                  <a:txBody>
                    <a:bodyPr/>
                    <a:lstStyle/>
                    <a:p>
                      <a:pPr algn="ctr"/>
                      <a:r>
                        <a:rPr lang="en-US" dirty="0"/>
                        <a:t>F</a:t>
                      </a:r>
                    </a:p>
                  </a:txBody>
                  <a:tcPr/>
                </a:tc>
                <a:extLst>
                  <a:ext uri="{0D108BD9-81ED-4DB2-BD59-A6C34878D82A}">
                    <a16:rowId xmlns:a16="http://schemas.microsoft.com/office/drawing/2014/main" val="1756974887"/>
                  </a:ext>
                </a:extLst>
              </a:tr>
            </a:tbl>
          </a:graphicData>
        </a:graphic>
      </p:graphicFrame>
    </p:spTree>
    <p:extLst>
      <p:ext uri="{BB962C8B-B14F-4D97-AF65-F5344CB8AC3E}">
        <p14:creationId xmlns:p14="http://schemas.microsoft.com/office/powerpoint/2010/main" val="1380340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BCBAE-6A33-A2AF-64E3-E2EF1CF010A8}"/>
              </a:ext>
            </a:extLst>
          </p:cNvPr>
          <p:cNvSpPr>
            <a:spLocks noGrp="1"/>
          </p:cNvSpPr>
          <p:nvPr>
            <p:ph type="title"/>
          </p:nvPr>
        </p:nvSpPr>
        <p:spPr/>
        <p:txBody>
          <a:bodyPr/>
          <a:lstStyle/>
          <a:p>
            <a:r>
              <a:rPr lang="en-US" dirty="0"/>
              <a:t>b) Validation </a:t>
            </a:r>
          </a:p>
        </p:txBody>
      </p:sp>
      <p:sp>
        <p:nvSpPr>
          <p:cNvPr id="3" name="Content Placeholder 2">
            <a:extLst>
              <a:ext uri="{FF2B5EF4-FFF2-40B4-BE49-F238E27FC236}">
                <a16:creationId xmlns:a16="http://schemas.microsoft.com/office/drawing/2014/main" id="{5621DAA9-F938-8DB3-F5B4-878D7513AF76}"/>
              </a:ext>
            </a:extLst>
          </p:cNvPr>
          <p:cNvSpPr>
            <a:spLocks noGrp="1"/>
          </p:cNvSpPr>
          <p:nvPr>
            <p:ph idx="1"/>
          </p:nvPr>
        </p:nvSpPr>
        <p:spPr/>
        <p:txBody>
          <a:bodyPr/>
          <a:lstStyle/>
          <a:p>
            <a:r>
              <a:rPr lang="en-US" dirty="0"/>
              <a:t>In validation, irrespective of the state of the whole statement, the validity of one elementary state is fixed based on the sate of the other. Hence, these can be termed as either Cause-Effect pairs or Requirement-Result pairs</a:t>
            </a:r>
          </a:p>
          <a:p>
            <a:r>
              <a:rPr lang="en-US" dirty="0"/>
              <a:t>There are 4 major types of Validations</a:t>
            </a:r>
          </a:p>
          <a:p>
            <a:pPr lvl="1">
              <a:buFont typeface="Wingdings" panose="05000000000000000000" pitchFamily="2" charset="2"/>
              <a:buChar char="§"/>
            </a:pPr>
            <a:r>
              <a:rPr lang="en-US" dirty="0"/>
              <a:t>Implication (used to derive a statement with desired validity)</a:t>
            </a:r>
          </a:p>
          <a:p>
            <a:pPr lvl="1">
              <a:buFont typeface="Wingdings" panose="05000000000000000000" pitchFamily="2" charset="2"/>
              <a:buChar char="§"/>
            </a:pPr>
            <a:r>
              <a:rPr lang="en-US" dirty="0"/>
              <a:t>Inference (used to explain the validity of the statement)</a:t>
            </a:r>
          </a:p>
          <a:p>
            <a:pPr lvl="1">
              <a:buFont typeface="Wingdings" panose="05000000000000000000" pitchFamily="2" charset="2"/>
              <a:buChar char="§"/>
            </a:pPr>
            <a:r>
              <a:rPr lang="en-US" dirty="0"/>
              <a:t>Bi-conditional (Necessary and sufficient condition)</a:t>
            </a:r>
          </a:p>
          <a:p>
            <a:pPr lvl="1">
              <a:buFont typeface="Wingdings" panose="05000000000000000000" pitchFamily="2" charset="2"/>
              <a:buChar char="§"/>
            </a:pPr>
            <a:r>
              <a:rPr lang="en-US" dirty="0"/>
              <a:t>Exception (An argument or a challenge to the validity of the statement)</a:t>
            </a:r>
          </a:p>
        </p:txBody>
      </p:sp>
    </p:spTree>
    <p:extLst>
      <p:ext uri="{BB962C8B-B14F-4D97-AF65-F5344CB8AC3E}">
        <p14:creationId xmlns:p14="http://schemas.microsoft.com/office/powerpoint/2010/main" val="35859961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TotalTime>
  <Words>1108</Words>
  <Application>Microsoft Office PowerPoint</Application>
  <PresentationFormat>Widescreen</PresentationFormat>
  <Paragraphs>131</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Cambria Math</vt:lpstr>
      <vt:lpstr>Wingdings</vt:lpstr>
      <vt:lpstr>Office Theme</vt:lpstr>
      <vt:lpstr>Mathematical Reasoning </vt:lpstr>
      <vt:lpstr>Chapter Map</vt:lpstr>
      <vt:lpstr>1 Introduction</vt:lpstr>
      <vt:lpstr>PowerPoint Presentation</vt:lpstr>
      <vt:lpstr>2 Mathematical Words and Phrases</vt:lpstr>
      <vt:lpstr>a) Logical words</vt:lpstr>
      <vt:lpstr>PowerPoint Presentation</vt:lpstr>
      <vt:lpstr>PowerPoint Presentation</vt:lpstr>
      <vt:lpstr>b) Validation </vt:lpstr>
      <vt:lpstr>PowerPoint Presentation</vt:lpstr>
      <vt:lpstr>4 Operation on connected statements</vt:lpstr>
      <vt:lpstr>5 Axioms and Lemmas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Shreyas Murali</dc:creator>
  <cp:lastModifiedBy>Shreyas Murali</cp:lastModifiedBy>
  <cp:revision>5</cp:revision>
  <dcterms:created xsi:type="dcterms:W3CDTF">2022-10-29T14:26:38Z</dcterms:created>
  <dcterms:modified xsi:type="dcterms:W3CDTF">2022-10-31T16:12:07Z</dcterms:modified>
</cp:coreProperties>
</file>