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9" r:id="rId11"/>
    <p:sldId id="264" r:id="rId12"/>
    <p:sldId id="270" r:id="rId13"/>
    <p:sldId id="271"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804B-AB5C-6787-812F-8FDB826D1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3AB3E3-37DE-6D91-87F8-578C2F29A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EB2C14-7B01-7780-17B8-FB4C95A73177}"/>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61CB7322-6837-7811-CB27-744D20E705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1925BD-7191-726F-7BE4-F14359B48245}"/>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1370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CB33-A798-2166-279E-D985CD576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50C56D-06D8-43AD-7871-D3FE78878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F27C2-30F6-9565-EC26-B6070F77C7A8}"/>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4B00F678-04BF-F793-9711-28C55B3F83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3D380A-373A-D370-97CC-EFD679DDAA7D}"/>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14804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C2D95-CD6B-0ED5-D5A4-0926ABFD7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8603F-6377-44BB-0970-4180A36AC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B69A8-C141-9759-2A3B-464A3E89CCD4}"/>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E2AAE4E7-2D3C-F3EB-242C-EB37FA1619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7E4C84-8699-6130-D456-AFE65A659313}"/>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66509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0507-4433-06FD-4319-870687DEE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234897-4DEA-AA03-4AE5-2A11F95E7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ABD4D-73D8-E058-D86E-661477BB52D4}"/>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A4B0CDDD-05B0-AD05-1839-0FDF164556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364FD1-7520-4F20-6B74-FB9A63CAFDB0}"/>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204408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FC59-A491-C669-FD31-AD58BF25E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DF58F-3AE1-EA76-849E-EB8650A3E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30215-F3D2-0B23-C5F4-19E636BA0718}"/>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35FF1EAD-1EF0-5F7F-03EB-D163D8C972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1D2D72-6EC7-CFC4-7FCB-E58C11FCED7A}"/>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425859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EA8C-F739-7111-1B98-A50575BB0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C53E6-97DE-88E4-8879-37A0E5A75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CE20-F1DF-89E1-F032-09246F5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B76F0-3D9D-7F4A-4397-365AD7EAC26B}"/>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6" name="Footer Placeholder 5">
            <a:extLst>
              <a:ext uri="{FF2B5EF4-FFF2-40B4-BE49-F238E27FC236}">
                <a16:creationId xmlns:a16="http://schemas.microsoft.com/office/drawing/2014/main" id="{CD778278-40D0-9F64-68AE-FC44589195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F3ABD2-DC30-A525-6083-CEE4E67DDCB6}"/>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26771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FE60-A389-4956-336F-44D4C89908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181E1-0349-9B6E-08DF-D4CD3CB2D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481AA-4187-CF76-028C-DA67F611A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22458-74D7-27DF-0493-4E10F05BD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5ADA5-CEF4-3894-F556-B0CD36131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3FEE6A-F266-2E3C-88D1-934869B83D65}"/>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8" name="Footer Placeholder 7">
            <a:extLst>
              <a:ext uri="{FF2B5EF4-FFF2-40B4-BE49-F238E27FC236}">
                <a16:creationId xmlns:a16="http://schemas.microsoft.com/office/drawing/2014/main" id="{104061D9-D069-8C2F-0435-1A10447623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F447C18-D2D0-27CF-4429-AF9E88D547CD}"/>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40780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7677-6301-7A63-EF30-1229D9ADA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147B77-7C68-2197-E40E-30D5BCCB4BAF}"/>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4" name="Footer Placeholder 3">
            <a:extLst>
              <a:ext uri="{FF2B5EF4-FFF2-40B4-BE49-F238E27FC236}">
                <a16:creationId xmlns:a16="http://schemas.microsoft.com/office/drawing/2014/main" id="{5806A2CF-2DCE-23AC-8A7C-4A240E48E7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4F3737-17B5-F588-EC4F-3DD67F689556}"/>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357790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7F043-FFEE-F1FF-0D7C-B809FD2CC39C}"/>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3" name="Footer Placeholder 2">
            <a:extLst>
              <a:ext uri="{FF2B5EF4-FFF2-40B4-BE49-F238E27FC236}">
                <a16:creationId xmlns:a16="http://schemas.microsoft.com/office/drawing/2014/main" id="{6102F460-9003-836C-B599-45D575B1369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242EF42-5A12-61A7-A5FC-C7058E74B605}"/>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257125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EEA2-B02D-96CE-8D8A-290A4EDB9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128780-0F97-8B2C-75CD-8EA6C06DF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74A3B-4998-BD81-D2F9-39130C6EC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07605-1E2D-6F7D-6E43-0B2DEDE39C66}"/>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6" name="Footer Placeholder 5">
            <a:extLst>
              <a:ext uri="{FF2B5EF4-FFF2-40B4-BE49-F238E27FC236}">
                <a16:creationId xmlns:a16="http://schemas.microsoft.com/office/drawing/2014/main" id="{552DC3CB-BE99-4C18-ACA8-CB07B7BF3F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A5D262-F001-DE35-2DD9-652BC4265FB4}"/>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99918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58AB-CF24-1B04-A35C-7E672B928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1CED0E-8BBB-CF95-B6DD-7D70A1A89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B5779DA-14FF-AA3B-F094-8C958DDE4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39FCE-D1B4-8C8D-AFDE-92BCF151E81F}"/>
              </a:ext>
            </a:extLst>
          </p:cNvPr>
          <p:cNvSpPr>
            <a:spLocks noGrp="1"/>
          </p:cNvSpPr>
          <p:nvPr>
            <p:ph type="dt" sz="half" idx="10"/>
          </p:nvPr>
        </p:nvSpPr>
        <p:spPr/>
        <p:txBody>
          <a:bodyPr/>
          <a:lstStyle/>
          <a:p>
            <a:fld id="{A1B3B839-89A2-4A07-B7BB-21650910AA8C}" type="datetimeFigureOut">
              <a:rPr lang="en-US" smtClean="0"/>
              <a:t>11/3/2022</a:t>
            </a:fld>
            <a:endParaRPr lang="en-US" dirty="0"/>
          </a:p>
        </p:txBody>
      </p:sp>
      <p:sp>
        <p:nvSpPr>
          <p:cNvPr id="6" name="Footer Placeholder 5">
            <a:extLst>
              <a:ext uri="{FF2B5EF4-FFF2-40B4-BE49-F238E27FC236}">
                <a16:creationId xmlns:a16="http://schemas.microsoft.com/office/drawing/2014/main" id="{6DC14246-9FEB-5620-6C61-951ECF0B8E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ED057B-62F7-4C84-8025-B1A118F0EAD4}"/>
              </a:ext>
            </a:extLst>
          </p:cNvPr>
          <p:cNvSpPr>
            <a:spLocks noGrp="1"/>
          </p:cNvSpPr>
          <p:nvPr>
            <p:ph type="sldNum" sz="quarter" idx="12"/>
          </p:nvPr>
        </p:nvSpPr>
        <p:spPr/>
        <p:txBody>
          <a:bodyPr/>
          <a:lstStyle/>
          <a:p>
            <a:fld id="{470BF8FF-FEA1-48AC-B59D-5B1EE920E41A}" type="slidenum">
              <a:rPr lang="en-US" smtClean="0"/>
              <a:t>‹#›</a:t>
            </a:fld>
            <a:endParaRPr lang="en-US" dirty="0"/>
          </a:p>
        </p:txBody>
      </p:sp>
    </p:spTree>
    <p:extLst>
      <p:ext uri="{BB962C8B-B14F-4D97-AF65-F5344CB8AC3E}">
        <p14:creationId xmlns:p14="http://schemas.microsoft.com/office/powerpoint/2010/main" val="16701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D5DB0-68D5-8B04-98CB-19F9B0465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DC3B-2C78-F81B-2224-922AB4E50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ED133-04AA-EDB2-DF04-CD3C66FC4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3B839-89A2-4A07-B7BB-21650910AA8C}" type="datetimeFigureOut">
              <a:rPr lang="en-US" smtClean="0"/>
              <a:t>11/3/2022</a:t>
            </a:fld>
            <a:endParaRPr lang="en-US" dirty="0"/>
          </a:p>
        </p:txBody>
      </p:sp>
      <p:sp>
        <p:nvSpPr>
          <p:cNvPr id="5" name="Footer Placeholder 4">
            <a:extLst>
              <a:ext uri="{FF2B5EF4-FFF2-40B4-BE49-F238E27FC236}">
                <a16:creationId xmlns:a16="http://schemas.microsoft.com/office/drawing/2014/main" id="{F42220D7-97ED-9129-6098-085C684BD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86A563-A2FA-2409-B04D-B88645228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BF8FF-FEA1-48AC-B59D-5B1EE920E41A}" type="slidenum">
              <a:rPr lang="en-US" smtClean="0"/>
              <a:t>‹#›</a:t>
            </a:fld>
            <a:endParaRPr lang="en-US" dirty="0"/>
          </a:p>
        </p:txBody>
      </p:sp>
    </p:spTree>
    <p:extLst>
      <p:ext uri="{BB962C8B-B14F-4D97-AF65-F5344CB8AC3E}">
        <p14:creationId xmlns:p14="http://schemas.microsoft.com/office/powerpoint/2010/main" val="200750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0C40-1513-B896-01A9-B896761DFA9C}"/>
              </a:ext>
            </a:extLst>
          </p:cNvPr>
          <p:cNvSpPr>
            <a:spLocks noGrp="1"/>
          </p:cNvSpPr>
          <p:nvPr>
            <p:ph type="ctrTitle"/>
          </p:nvPr>
        </p:nvSpPr>
        <p:spPr>
          <a:solidFill>
            <a:srgbClr val="FF66CC"/>
          </a:solidFill>
        </p:spPr>
        <p:txBody>
          <a:bodyPr/>
          <a:lstStyle/>
          <a:p>
            <a:r>
              <a:rPr lang="en-US" dirty="0"/>
              <a:t>Permutation and combination</a:t>
            </a:r>
          </a:p>
        </p:txBody>
      </p:sp>
      <p:sp>
        <p:nvSpPr>
          <p:cNvPr id="3" name="Subtitle 2">
            <a:extLst>
              <a:ext uri="{FF2B5EF4-FFF2-40B4-BE49-F238E27FC236}">
                <a16:creationId xmlns:a16="http://schemas.microsoft.com/office/drawing/2014/main" id="{E93BBF7D-89F0-EFAE-4A99-9E93F462F5C8}"/>
              </a:ext>
            </a:extLst>
          </p:cNvPr>
          <p:cNvSpPr>
            <a:spLocks noGrp="1"/>
          </p:cNvSpPr>
          <p:nvPr>
            <p:ph type="subTitle" idx="1"/>
          </p:nvPr>
        </p:nvSpPr>
        <p:spPr/>
        <p:txBody>
          <a:bodyPr/>
          <a:lstStyle/>
          <a:p>
            <a:pPr marL="0" indent="0" algn="ctr" rtl="0" eaLnBrk="1" latinLnBrk="0" hangingPunct="1">
              <a:lnSpc>
                <a:spcPct val="90000"/>
              </a:lnSpc>
              <a:spcBef>
                <a:spcPts val="1000"/>
              </a:spcBef>
              <a:spcAft>
                <a:spcPts val="0"/>
              </a:spcAft>
            </a:pPr>
            <a:r>
              <a:rPr lang="en-US" kern="1200" dirty="0">
                <a:solidFill>
                  <a:srgbClr val="000000"/>
                </a:solidFill>
                <a:effectLst/>
                <a:latin typeface="Calibri" panose="020F0502020204030204" pitchFamily="34" charset="0"/>
                <a:ea typeface="+mn-ea"/>
                <a:cs typeface="+mn-cs"/>
              </a:rPr>
              <a:t>Shreyas M</a:t>
            </a:r>
            <a:endParaRPr lang="en-IN" sz="3200" dirty="0">
              <a:effectLst/>
            </a:endParaRPr>
          </a:p>
          <a:p>
            <a:pPr marL="0" indent="0" algn="ctr" rtl="0" eaLnBrk="1" latinLnBrk="0" hangingPunct="1">
              <a:lnSpc>
                <a:spcPct val="90000"/>
              </a:lnSpc>
              <a:spcBef>
                <a:spcPts val="1000"/>
              </a:spcBef>
              <a:spcAft>
                <a:spcPts val="0"/>
              </a:spcAft>
              <a:tabLst>
                <a:tab pos="2240026" algn="l"/>
              </a:tabLst>
            </a:pPr>
            <a:r>
              <a:rPr lang="en-IN" kern="1200" dirty="0">
                <a:solidFill>
                  <a:srgbClr val="000000"/>
                </a:solidFill>
                <a:effectLst/>
                <a:latin typeface="Calibri" panose="020F0502020204030204" pitchFamily="34" charset="0"/>
                <a:ea typeface="+mn-ea"/>
                <a:cs typeface="+mn-cs"/>
              </a:rPr>
              <a:t>B.Tech in ECE PES University Bangalore</a:t>
            </a:r>
            <a:endParaRPr lang="en-IN" sz="3200" dirty="0">
              <a:effectLst/>
            </a:endParaRPr>
          </a:p>
          <a:p>
            <a:endParaRPr lang="en-US" dirty="0"/>
          </a:p>
        </p:txBody>
      </p:sp>
    </p:spTree>
    <p:extLst>
      <p:ext uri="{BB962C8B-B14F-4D97-AF65-F5344CB8AC3E}">
        <p14:creationId xmlns:p14="http://schemas.microsoft.com/office/powerpoint/2010/main" val="312550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AB9AE1-F137-FEA7-9557-89370A7A3D69}"/>
                  </a:ext>
                </a:extLst>
              </p:cNvPr>
              <p:cNvSpPr>
                <a:spLocks noGrp="1"/>
              </p:cNvSpPr>
              <p:nvPr>
                <p:ph idx="1"/>
              </p:nvPr>
            </p:nvSpPr>
            <p:spPr>
              <a:xfrm>
                <a:off x="838200" y="531628"/>
                <a:ext cx="10515600" cy="5847907"/>
              </a:xfrm>
            </p:spPr>
            <p:txBody>
              <a:bodyPr/>
              <a:lstStyle/>
              <a:p>
                <a:pPr marL="0" indent="0">
                  <a:buNone/>
                </a:pPr>
                <a:r>
                  <a:rPr lang="en-US" dirty="0"/>
                  <a:t>Example 1: RTC scenario – Assume a round table conference of 6 members. Here it matters whether we arrange by CW or CCW. The total number of seating arrangements possible is </a:t>
                </a:r>
              </a:p>
              <a:p>
                <a:pPr marL="0" indent="0">
                  <a:buNone/>
                </a:pPr>
                <a14:m>
                  <m:oMath xmlns:m="http://schemas.openxmlformats.org/officeDocument/2006/math">
                    <m:r>
                      <m:rPr>
                        <m:nor/>
                      </m:rPr>
                      <a:rPr lang="en-US" dirty="0"/>
                      <m:t>(6−1)! = 5! = 120</m:t>
                    </m:r>
                  </m:oMath>
                </a14:m>
                <a:r>
                  <a:rPr lang="en-US" dirty="0"/>
                  <a:t> </a:t>
                </a:r>
              </a:p>
              <a:p>
                <a:pPr marL="0" indent="0">
                  <a:buNone/>
                </a:pPr>
                <a:endParaRPr lang="en-US" dirty="0"/>
              </a:p>
              <a:p>
                <a:pPr marL="0" indent="0">
                  <a:buNone/>
                </a:pPr>
                <a:r>
                  <a:rPr lang="en-US" dirty="0"/>
                  <a:t>Example 2 : Assume making a Bracelet of 20 beads of distinct designs. In this case it does not matter whether we make it CW or CCW because flipping the bracelet would reverse the direction.</a:t>
                </a:r>
              </a:p>
              <a:p>
                <a:pPr marL="0" indent="0">
                  <a:buNone/>
                </a:pPr>
                <a:r>
                  <a:rPr lang="en-US" dirty="0"/>
                  <a:t>The total number of distinct ways the beads can be designed is </a:t>
                </a:r>
              </a:p>
              <a:p>
                <a:pPr marL="0" indent="0">
                  <a:buNone/>
                </a:pPr>
                <a14:m>
                  <m:oMath xmlns:m="http://schemas.openxmlformats.org/officeDocument/2006/math">
                    <m:f>
                      <m:fPr>
                        <m:ctrlPr>
                          <a:rPr lang="en-IN" sz="3200" b="0" i="1" smtClean="0">
                            <a:latin typeface="Cambria Math" panose="02040503050406030204" pitchFamily="18" charset="0"/>
                          </a:rPr>
                        </m:ctrlPr>
                      </m:fPr>
                      <m:num>
                        <m:d>
                          <m:dPr>
                            <m:ctrlPr>
                              <a:rPr lang="en-IN" sz="3200" b="0" i="1" smtClean="0">
                                <a:latin typeface="Cambria Math" panose="02040503050406030204" pitchFamily="18" charset="0"/>
                              </a:rPr>
                            </m:ctrlPr>
                          </m:dPr>
                          <m:e>
                            <m:r>
                              <a:rPr lang="en-IN" sz="3200" b="0" i="1" smtClean="0">
                                <a:latin typeface="Cambria Math" panose="02040503050406030204" pitchFamily="18" charset="0"/>
                              </a:rPr>
                              <m:t>20−1</m:t>
                            </m:r>
                          </m:e>
                        </m:d>
                        <m:r>
                          <a:rPr lang="en-IN" sz="3200" b="0" i="1" smtClean="0">
                            <a:latin typeface="Cambria Math" panose="02040503050406030204" pitchFamily="18" charset="0"/>
                          </a:rPr>
                          <m:t>!</m:t>
                        </m:r>
                      </m:num>
                      <m:den>
                        <m:r>
                          <a:rPr lang="en-IN" sz="3200" b="0" i="1" smtClean="0">
                            <a:latin typeface="Cambria Math" panose="02040503050406030204" pitchFamily="18" charset="0"/>
                          </a:rPr>
                          <m:t>2</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19!</m:t>
                        </m:r>
                      </m:num>
                      <m:den>
                        <m:r>
                          <a:rPr lang="en-IN" sz="3200"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DAAB9AE1-F137-FEA7-9557-89370A7A3D69}"/>
                  </a:ext>
                </a:extLst>
              </p:cNvPr>
              <p:cNvSpPr>
                <a:spLocks noGrp="1" noRot="1" noChangeAspect="1" noMove="1" noResize="1" noEditPoints="1" noAdjustHandles="1" noChangeArrowheads="1" noChangeShapeType="1" noTextEdit="1"/>
              </p:cNvSpPr>
              <p:nvPr>
                <p:ph idx="1"/>
              </p:nvPr>
            </p:nvSpPr>
            <p:spPr>
              <a:xfrm>
                <a:off x="838200" y="531628"/>
                <a:ext cx="10515600" cy="5847907"/>
              </a:xfrm>
              <a:blipFill>
                <a:blip r:embed="rId2"/>
                <a:stretch>
                  <a:fillRect l="-1217" t="-1667" r="-1681"/>
                </a:stretch>
              </a:blipFill>
            </p:spPr>
            <p:txBody>
              <a:bodyPr/>
              <a:lstStyle/>
              <a:p>
                <a:r>
                  <a:rPr lang="en-US">
                    <a:noFill/>
                  </a:rPr>
                  <a:t> </a:t>
                </a:r>
              </a:p>
            </p:txBody>
          </p:sp>
        </mc:Fallback>
      </mc:AlternateContent>
    </p:spTree>
    <p:extLst>
      <p:ext uri="{BB962C8B-B14F-4D97-AF65-F5344CB8AC3E}">
        <p14:creationId xmlns:p14="http://schemas.microsoft.com/office/powerpoint/2010/main" val="41361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7B00-B2A8-68B8-B4F8-B62557475B23}"/>
              </a:ext>
            </a:extLst>
          </p:cNvPr>
          <p:cNvSpPr>
            <a:spLocks noGrp="1"/>
          </p:cNvSpPr>
          <p:nvPr>
            <p:ph type="title"/>
          </p:nvPr>
        </p:nvSpPr>
        <p:spPr>
          <a:xfrm>
            <a:off x="838200" y="184368"/>
            <a:ext cx="10515600" cy="1325563"/>
          </a:xfrm>
          <a:solidFill>
            <a:srgbClr val="FF66CC"/>
          </a:solidFill>
        </p:spPr>
        <p:txBody>
          <a:bodyPr/>
          <a:lstStyle/>
          <a:p>
            <a:r>
              <a:rPr lang="en-US" dirty="0"/>
              <a:t>7 Combination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FED36A-6554-241E-85BB-3E98A5C1C57A}"/>
                  </a:ext>
                </a:extLst>
              </p:cNvPr>
              <p:cNvSpPr>
                <a:spLocks noGrp="1"/>
              </p:cNvSpPr>
              <p:nvPr>
                <p:ph idx="1"/>
              </p:nvPr>
            </p:nvSpPr>
            <p:spPr>
              <a:xfrm>
                <a:off x="838200" y="1509931"/>
                <a:ext cx="10515600" cy="4667032"/>
              </a:xfrm>
            </p:spPr>
            <p:txBody>
              <a:bodyPr/>
              <a:lstStyle/>
              <a:p>
                <a:r>
                  <a:rPr lang="en-US" dirty="0"/>
                  <a:t>Combination referrers to the number of ways a set of objects can be “chosen” or “picked from a given parent set of objects.</a:t>
                </a:r>
              </a:p>
              <a:p>
                <a:r>
                  <a:rPr lang="en-US" dirty="0"/>
                  <a:t>Lets say we have to choose R objects from a set of N distinct objects.</a:t>
                </a:r>
              </a:p>
              <a:p>
                <a:pPr marL="0" indent="0">
                  <a:buNone/>
                </a:pPr>
                <a:r>
                  <a:rPr lang="en-US" dirty="0"/>
                  <a:t>The total number of ways we can do so is given by</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𝑀</m:t>
                        </m:r>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𝑁</m:t>
                            </m:r>
                            <m:r>
                              <a:rPr lang="en-IN" i="1">
                                <a:latin typeface="Cambria Math" panose="02040503050406030204" pitchFamily="18" charset="0"/>
                              </a:rPr>
                              <m:t>!</m:t>
                            </m:r>
                          </m:num>
                          <m:den>
                            <m:d>
                              <m:dPr>
                                <m:ctrlPr>
                                  <a:rPr lang="en-IN" i="1">
                                    <a:latin typeface="Cambria Math" panose="02040503050406030204" pitchFamily="18" charset="0"/>
                                  </a:rPr>
                                </m:ctrlPr>
                              </m:dPr>
                              <m:e>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𝑅</m:t>
                                </m:r>
                              </m:e>
                            </m:d>
                            <m:r>
                              <a:rPr lang="en-IN" i="1">
                                <a:latin typeface="Cambria Math" panose="02040503050406030204" pitchFamily="18" charset="0"/>
                              </a:rPr>
                              <m:t>!×</m:t>
                            </m:r>
                            <m:r>
                              <a:rPr lang="en-IN" b="0" i="1" smtClean="0">
                                <a:latin typeface="Cambria Math" panose="02040503050406030204" pitchFamily="18" charset="0"/>
                              </a:rPr>
                              <m:t>𝑅</m:t>
                            </m:r>
                            <m:r>
                              <a:rPr lang="en-IN" i="1">
                                <a:latin typeface="Cambria Math" panose="02040503050406030204" pitchFamily="18" charset="0"/>
                              </a:rPr>
                              <m:t>!</m:t>
                            </m:r>
                          </m:den>
                        </m:f>
                        <m:r>
                          <a:rPr lang="en-IN" b="0" i="1" smtClean="0">
                            <a:latin typeface="Cambria Math" panose="02040503050406030204" pitchFamily="18" charset="0"/>
                          </a:rPr>
                          <m:t>=</m:t>
                        </m:r>
                        <m:sPre>
                          <m:sPrePr>
                            <m:ctrlPr>
                              <a:rPr lang="en-IN" b="0" i="1" smtClean="0">
                                <a:latin typeface="Cambria Math" panose="02040503050406030204" pitchFamily="18" charset="0"/>
                              </a:rPr>
                            </m:ctrlPr>
                          </m:sPrePr>
                          <m:sub>
                            <m:r>
                              <a:rPr lang="en-IN" b="0" i="1" smtClean="0">
                                <a:latin typeface="Cambria Math" panose="02040503050406030204" pitchFamily="18" charset="0"/>
                              </a:rPr>
                              <m:t>𝑅</m:t>
                            </m:r>
                          </m:sub>
                          <m:sup>
                            <m:r>
                              <a:rPr lang="en-IN" b="0" i="1" smtClean="0">
                                <a:latin typeface="Cambria Math" panose="02040503050406030204" pitchFamily="18" charset="0"/>
                              </a:rPr>
                              <m:t>𝑁</m:t>
                            </m:r>
                          </m:sup>
                          <m:e>
                            <m:r>
                              <a:rPr lang="en-IN" b="0" i="1" smtClean="0">
                                <a:latin typeface="Cambria Math" panose="02040503050406030204" pitchFamily="18" charset="0"/>
                              </a:rPr>
                              <m:t>𝐶</m:t>
                            </m:r>
                          </m:e>
                        </m:sPre>
                      </m:e>
                    </m:borderBox>
                  </m:oMath>
                </a14:m>
                <a:r>
                  <a:rPr lang="en-US" dirty="0"/>
                  <a:t> </a:t>
                </a:r>
              </a:p>
              <a:p>
                <a:pPr marL="0" indent="0">
                  <a:buNone/>
                </a:pPr>
                <a:r>
                  <a:rPr lang="en-US" dirty="0"/>
                  <a:t>The derivation of this is done simply through the fact that order of arrangement matters in Permutation while it doesn’t in combination. Therefore, we just divide </a:t>
                </a:r>
                <a14:m>
                  <m:oMath xmlns:m="http://schemas.openxmlformats.org/officeDocument/2006/math">
                    <m:sPre>
                      <m:sPrePr>
                        <m:ctrlPr>
                          <a:rPr lang="en-US" i="1" smtClean="0">
                            <a:latin typeface="Cambria Math" panose="02040503050406030204" pitchFamily="18" charset="0"/>
                          </a:rPr>
                        </m:ctrlPr>
                      </m:sPrePr>
                      <m:sub>
                        <m:r>
                          <a:rPr lang="en-IN" b="0" i="1" smtClean="0">
                            <a:latin typeface="Cambria Math" panose="02040503050406030204" pitchFamily="18" charset="0"/>
                          </a:rPr>
                          <m:t>𝑅</m:t>
                        </m:r>
                      </m:sub>
                      <m:sup>
                        <m:r>
                          <a:rPr lang="en-IN" b="0" i="1" smtClean="0">
                            <a:latin typeface="Cambria Math" panose="02040503050406030204" pitchFamily="18" charset="0"/>
                          </a:rPr>
                          <m:t>𝑁</m:t>
                        </m:r>
                      </m:sup>
                      <m:e>
                        <m:r>
                          <a:rPr lang="en-IN" b="0" i="1" smtClean="0">
                            <a:latin typeface="Cambria Math" panose="02040503050406030204" pitchFamily="18" charset="0"/>
                          </a:rPr>
                          <m:t>𝑃</m:t>
                        </m:r>
                      </m:e>
                    </m:sPre>
                  </m:oMath>
                </a14:m>
                <a:r>
                  <a:rPr lang="en-US" dirty="0"/>
                  <a:t> by R!</a:t>
                </a:r>
              </a:p>
            </p:txBody>
          </p:sp>
        </mc:Choice>
        <mc:Fallback>
          <p:sp>
            <p:nvSpPr>
              <p:cNvPr id="3" name="Content Placeholder 2">
                <a:extLst>
                  <a:ext uri="{FF2B5EF4-FFF2-40B4-BE49-F238E27FC236}">
                    <a16:creationId xmlns:a16="http://schemas.microsoft.com/office/drawing/2014/main" id="{BCFED36A-6554-241E-85BB-3E98A5C1C57A}"/>
                  </a:ext>
                </a:extLst>
              </p:cNvPr>
              <p:cNvSpPr>
                <a:spLocks noGrp="1" noRot="1" noChangeAspect="1" noMove="1" noResize="1" noEditPoints="1" noAdjustHandles="1" noChangeArrowheads="1" noChangeShapeType="1" noTextEdit="1"/>
              </p:cNvSpPr>
              <p:nvPr>
                <p:ph idx="1"/>
              </p:nvPr>
            </p:nvSpPr>
            <p:spPr>
              <a:xfrm>
                <a:off x="838200" y="1509931"/>
                <a:ext cx="10515600" cy="4667032"/>
              </a:xfrm>
              <a:blipFill>
                <a:blip r:embed="rId2"/>
                <a:stretch>
                  <a:fillRect l="-1217" t="-2222"/>
                </a:stretch>
              </a:blipFill>
            </p:spPr>
            <p:txBody>
              <a:bodyPr/>
              <a:lstStyle/>
              <a:p>
                <a:r>
                  <a:rPr lang="en-US">
                    <a:noFill/>
                  </a:rPr>
                  <a:t> </a:t>
                </a:r>
              </a:p>
            </p:txBody>
          </p:sp>
        </mc:Fallback>
      </mc:AlternateContent>
    </p:spTree>
    <p:extLst>
      <p:ext uri="{BB962C8B-B14F-4D97-AF65-F5344CB8AC3E}">
        <p14:creationId xmlns:p14="http://schemas.microsoft.com/office/powerpoint/2010/main" val="313367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F13E6B-7CB2-7BC9-1D94-4E116ED3AEAE}"/>
                  </a:ext>
                </a:extLst>
              </p:cNvPr>
              <p:cNvSpPr>
                <a:spLocks noGrp="1"/>
              </p:cNvSpPr>
              <p:nvPr>
                <p:ph idx="1"/>
              </p:nvPr>
            </p:nvSpPr>
            <p:spPr>
              <a:xfrm>
                <a:off x="838200" y="329608"/>
                <a:ext cx="10515600" cy="6188149"/>
              </a:xfrm>
            </p:spPr>
            <p:txBody>
              <a:bodyPr/>
              <a:lstStyle/>
              <a:p>
                <a:r>
                  <a:rPr lang="en-US" dirty="0"/>
                  <a:t>Example : Consider a regular deck of cards and we need to draw a set of 5 cards. Since the order does not matter, there are </a:t>
                </a:r>
                <a14:m>
                  <m:oMath xmlns:m="http://schemas.openxmlformats.org/officeDocument/2006/math">
                    <m:sPre>
                      <m:sPrePr>
                        <m:ctrlPr>
                          <a:rPr lang="en-US" i="1" smtClean="0">
                            <a:latin typeface="Cambria Math" panose="02040503050406030204" pitchFamily="18" charset="0"/>
                          </a:rPr>
                        </m:ctrlPr>
                      </m:sPrePr>
                      <m:sub>
                        <m:r>
                          <a:rPr lang="en-IN" b="0" i="1" smtClean="0">
                            <a:latin typeface="Cambria Math" panose="02040503050406030204" pitchFamily="18" charset="0"/>
                          </a:rPr>
                          <m:t>𝑅</m:t>
                        </m:r>
                      </m:sub>
                      <m:sup>
                        <m:r>
                          <a:rPr lang="en-IN" b="0" i="1" smtClean="0">
                            <a:latin typeface="Cambria Math" panose="02040503050406030204" pitchFamily="18" charset="0"/>
                          </a:rPr>
                          <m:t>𝑁</m:t>
                        </m:r>
                      </m:sup>
                      <m:e>
                        <m:r>
                          <a:rPr lang="en-IN" b="0" i="1" smtClean="0">
                            <a:latin typeface="Cambria Math" panose="02040503050406030204" pitchFamily="18" charset="0"/>
                          </a:rPr>
                          <m:t>𝐶</m:t>
                        </m:r>
                      </m:e>
                    </m:sPre>
                  </m:oMath>
                </a14:m>
                <a:r>
                  <a:rPr lang="en-US" dirty="0"/>
                  <a:t> ways of doing so. Here, N=52 in a regular deck of cards and R = 5 (number of cards to be drawn.</a:t>
                </a:r>
              </a:p>
              <a:p>
                <a:pPr marL="0" indent="0">
                  <a:buNone/>
                </a:pPr>
                <a14:m>
                  <m:oMath xmlns:m="http://schemas.openxmlformats.org/officeDocument/2006/math">
                    <m:sPre>
                      <m:sPrePr>
                        <m:ctrlPr>
                          <a:rPr lang="en-US" i="1" smtClean="0">
                            <a:latin typeface="Cambria Math" panose="02040503050406030204" pitchFamily="18" charset="0"/>
                          </a:rPr>
                        </m:ctrlPr>
                      </m:sPrePr>
                      <m:sub>
                        <m:r>
                          <a:rPr lang="en-IN" b="0" i="1" smtClean="0">
                            <a:latin typeface="Cambria Math" panose="02040503050406030204" pitchFamily="18" charset="0"/>
                          </a:rPr>
                          <m:t>5</m:t>
                        </m:r>
                      </m:sub>
                      <m:sup>
                        <m:r>
                          <a:rPr lang="en-IN" b="0" i="1" smtClean="0">
                            <a:latin typeface="Cambria Math" panose="02040503050406030204" pitchFamily="18" charset="0"/>
                          </a:rPr>
                          <m:t>52</m:t>
                        </m:r>
                      </m:sup>
                      <m:e>
                        <m:r>
                          <a:rPr lang="en-IN" b="0" i="1" smtClean="0">
                            <a:latin typeface="Cambria Math" panose="02040503050406030204" pitchFamily="18" charset="0"/>
                          </a:rPr>
                          <m:t>𝐶</m:t>
                        </m:r>
                      </m:e>
                    </m:sPre>
                    <m:r>
                      <a:rPr lang="en-IN" b="0" i="0" smtClean="0">
                        <a:latin typeface="Cambria Math" panose="02040503050406030204" pitchFamily="18" charset="0"/>
                      </a:rPr>
                      <m:t>=</m:t>
                    </m:r>
                    <m:f>
                      <m:fPr>
                        <m:ctrlPr>
                          <a:rPr lang="en-IN" b="0" i="0" smtClean="0">
                            <a:latin typeface="Cambria Math" panose="02040503050406030204" pitchFamily="18" charset="0"/>
                          </a:rPr>
                        </m:ctrlPr>
                      </m:fPr>
                      <m:num>
                        <m:r>
                          <a:rPr lang="en-IN" b="0" i="0" smtClean="0">
                            <a:latin typeface="Cambria Math" panose="02040503050406030204" pitchFamily="18" charset="0"/>
                          </a:rPr>
                          <m:t>52</m:t>
                        </m:r>
                        <m:r>
                          <a:rPr lang="en-IN" b="0" i="0" smtClean="0">
                            <a:latin typeface="Cambria Math" panose="02040503050406030204" pitchFamily="18" charset="0"/>
                          </a:rPr>
                          <m:t>!</m:t>
                        </m:r>
                      </m:num>
                      <m:den>
                        <m:r>
                          <a:rPr lang="en-IN" b="0" i="0" smtClean="0">
                            <a:latin typeface="Cambria Math" panose="02040503050406030204" pitchFamily="18" charset="0"/>
                          </a:rPr>
                          <m:t>47</m:t>
                        </m:r>
                        <m:r>
                          <a:rPr lang="en-IN" b="0" i="0"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5</m:t>
                        </m:r>
                        <m:r>
                          <a:rPr lang="en-IN" b="0" i="1" smtClean="0">
                            <a:latin typeface="Cambria Math" panose="02040503050406030204" pitchFamily="18" charset="0"/>
                          </a:rPr>
                          <m:t>!</m:t>
                        </m:r>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52</m:t>
                        </m:r>
                        <m:r>
                          <a:rPr lang="en-IN" b="0" i="1" smtClean="0">
                            <a:latin typeface="Cambria Math" panose="02040503050406030204" pitchFamily="18" charset="0"/>
                          </a:rPr>
                          <m:t>×</m:t>
                        </m:r>
                        <m:r>
                          <a:rPr lang="en-IN" b="0" i="1" smtClean="0">
                            <a:latin typeface="Cambria Math" panose="02040503050406030204" pitchFamily="18" charset="0"/>
                          </a:rPr>
                          <m:t>51</m:t>
                        </m:r>
                        <m:r>
                          <a:rPr lang="en-IN" b="0" i="1" smtClean="0">
                            <a:latin typeface="Cambria Math" panose="02040503050406030204" pitchFamily="18" charset="0"/>
                          </a:rPr>
                          <m:t>×</m:t>
                        </m:r>
                        <m:r>
                          <a:rPr lang="en-IN" b="0" i="1" smtClean="0">
                            <a:latin typeface="Cambria Math" panose="02040503050406030204" pitchFamily="18" charset="0"/>
                          </a:rPr>
                          <m:t>50</m:t>
                        </m:r>
                        <m:r>
                          <a:rPr lang="en-IN" b="0" i="1" smtClean="0">
                            <a:latin typeface="Cambria Math" panose="02040503050406030204" pitchFamily="18" charset="0"/>
                          </a:rPr>
                          <m:t>×</m:t>
                        </m:r>
                        <m:r>
                          <a:rPr lang="en-IN" b="0" i="1" smtClean="0">
                            <a:latin typeface="Cambria Math" panose="02040503050406030204" pitchFamily="18" charset="0"/>
                          </a:rPr>
                          <m:t>49</m:t>
                        </m:r>
                        <m:r>
                          <a:rPr lang="en-IN" b="0" i="1" smtClean="0">
                            <a:latin typeface="Cambria Math" panose="02040503050406030204" pitchFamily="18" charset="0"/>
                          </a:rPr>
                          <m:t>×</m:t>
                        </m:r>
                        <m:r>
                          <a:rPr lang="en-IN" b="0" i="1" smtClean="0">
                            <a:latin typeface="Cambria Math" panose="02040503050406030204" pitchFamily="18" charset="0"/>
                          </a:rPr>
                          <m:t>48</m:t>
                        </m:r>
                      </m:num>
                      <m:den>
                        <m:r>
                          <a:rPr lang="en-IN" b="0" i="1" smtClean="0">
                            <a:latin typeface="Cambria Math" panose="02040503050406030204" pitchFamily="18" charset="0"/>
                          </a:rPr>
                          <m:t>5</m:t>
                        </m:r>
                        <m:r>
                          <a:rPr lang="en-IN" b="0" i="1" smtClean="0">
                            <a:latin typeface="Cambria Math" panose="02040503050406030204" pitchFamily="18" charset="0"/>
                          </a:rPr>
                          <m:t>×</m:t>
                        </m:r>
                        <m:r>
                          <a:rPr lang="en-IN" b="0" i="1" smtClean="0">
                            <a:latin typeface="Cambria Math" panose="02040503050406030204" pitchFamily="18" charset="0"/>
                          </a:rPr>
                          <m:t>4</m:t>
                        </m:r>
                        <m:r>
                          <a:rPr lang="en-IN" b="0" i="1" smtClean="0">
                            <a:latin typeface="Cambria Math" panose="02040503050406030204" pitchFamily="18" charset="0"/>
                          </a:rPr>
                          <m:t>×</m:t>
                        </m:r>
                        <m:r>
                          <a:rPr lang="en-IN" b="0" i="1" smtClean="0">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1</m:t>
                        </m:r>
                      </m:den>
                    </m:f>
                    <m:r>
                      <a:rPr lang="en-IN" b="0" i="1" smtClean="0">
                        <a:latin typeface="Cambria Math" panose="02040503050406030204" pitchFamily="18" charset="0"/>
                      </a:rPr>
                      <m:t>=…</m:t>
                    </m:r>
                  </m:oMath>
                </a14:m>
                <a:r>
                  <a:rPr lang="en-US" dirty="0"/>
                  <a:t> </a:t>
                </a:r>
              </a:p>
              <a:p>
                <a:pPr marL="0" indent="0">
                  <a:buNone/>
                </a:pPr>
                <a:endParaRPr lang="en-US" dirty="0"/>
              </a:p>
              <a:p>
                <a:pPr marL="0" indent="0">
                  <a:buNone/>
                </a:pPr>
                <a:r>
                  <a:rPr lang="en-IN" dirty="0"/>
                  <a:t>🔍</a:t>
                </a:r>
                <a:r>
                  <a:rPr lang="en-US" u="sng" dirty="0">
                    <a:highlight>
                      <a:srgbClr val="FFFF00"/>
                    </a:highlight>
                  </a:rPr>
                  <a:t>HOTS:</a:t>
                </a:r>
              </a:p>
              <a:p>
                <a:pPr marL="0" indent="0">
                  <a:buNone/>
                </a:pPr>
                <a:r>
                  <a:rPr lang="en-US" dirty="0">
                    <a:highlight>
                      <a:srgbClr val="FFFF00"/>
                    </a:highlight>
                  </a:rPr>
                  <a:t>A high school wants to organize a show in which there’s a two-team game. As per results of selection process, 10 students have been shortlisted out of which 7 will get selected in Team A. the remaining will go as substitutes. Similarly, for Team B, 11 have been shortlisted out of which 7 will participate. Then, in each team , the players are to be assigned a in-team designation from 1-7 for both teams. In how many possible ways can this match take place?</a:t>
                </a:r>
              </a:p>
            </p:txBody>
          </p:sp>
        </mc:Choice>
        <mc:Fallback>
          <p:sp>
            <p:nvSpPr>
              <p:cNvPr id="3" name="Content Placeholder 2">
                <a:extLst>
                  <a:ext uri="{FF2B5EF4-FFF2-40B4-BE49-F238E27FC236}">
                    <a16:creationId xmlns:a16="http://schemas.microsoft.com/office/drawing/2014/main" id="{78F13E6B-7CB2-7BC9-1D94-4E116ED3AEAE}"/>
                  </a:ext>
                </a:extLst>
              </p:cNvPr>
              <p:cNvSpPr>
                <a:spLocks noGrp="1" noRot="1" noChangeAspect="1" noMove="1" noResize="1" noEditPoints="1" noAdjustHandles="1" noChangeArrowheads="1" noChangeShapeType="1" noTextEdit="1"/>
              </p:cNvSpPr>
              <p:nvPr>
                <p:ph idx="1"/>
              </p:nvPr>
            </p:nvSpPr>
            <p:spPr>
              <a:xfrm>
                <a:off x="838200" y="329608"/>
                <a:ext cx="10515600" cy="6188149"/>
              </a:xfrm>
              <a:blipFill>
                <a:blip r:embed="rId2"/>
                <a:stretch>
                  <a:fillRect l="-1217" t="-1576" r="-754" b="-2266"/>
                </a:stretch>
              </a:blipFill>
            </p:spPr>
            <p:txBody>
              <a:bodyPr/>
              <a:lstStyle/>
              <a:p>
                <a:r>
                  <a:rPr lang="en-US">
                    <a:noFill/>
                  </a:rPr>
                  <a:t> </a:t>
                </a:r>
              </a:p>
            </p:txBody>
          </p:sp>
        </mc:Fallback>
      </mc:AlternateContent>
    </p:spTree>
    <p:extLst>
      <p:ext uri="{BB962C8B-B14F-4D97-AF65-F5344CB8AC3E}">
        <p14:creationId xmlns:p14="http://schemas.microsoft.com/office/powerpoint/2010/main" val="419055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9DC1-A24C-A644-8406-E4BEB1E59CE7}"/>
              </a:ext>
            </a:extLst>
          </p:cNvPr>
          <p:cNvSpPr>
            <a:spLocks noGrp="1"/>
          </p:cNvSpPr>
          <p:nvPr>
            <p:ph type="title"/>
          </p:nvPr>
        </p:nvSpPr>
        <p:spPr>
          <a:xfrm>
            <a:off x="838200" y="322594"/>
            <a:ext cx="10515600" cy="1325563"/>
          </a:xfrm>
          <a:solidFill>
            <a:srgbClr val="FF66CC"/>
          </a:solidFill>
        </p:spPr>
        <p:txBody>
          <a:bodyPr/>
          <a:lstStyle/>
          <a:p>
            <a:r>
              <a:rPr lang="en-US" dirty="0"/>
              <a:t>8 Some important PnC formulae</a:t>
            </a:r>
          </a:p>
        </p:txBody>
      </p:sp>
      <p:pic>
        <p:nvPicPr>
          <p:cNvPr id="7" name="Content Placeholder 6">
            <a:extLst>
              <a:ext uri="{FF2B5EF4-FFF2-40B4-BE49-F238E27FC236}">
                <a16:creationId xmlns:a16="http://schemas.microsoft.com/office/drawing/2014/main" id="{037A3B04-C6B8-C0AF-3D36-FE5060927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8157"/>
            <a:ext cx="5218930" cy="3859508"/>
          </a:xfrm>
        </p:spPr>
      </p:pic>
      <p:pic>
        <p:nvPicPr>
          <p:cNvPr id="9" name="Picture 8">
            <a:extLst>
              <a:ext uri="{FF2B5EF4-FFF2-40B4-BE49-F238E27FC236}">
                <a16:creationId xmlns:a16="http://schemas.microsoft.com/office/drawing/2014/main" id="{87AE0441-464C-A993-A029-0291E9609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3861"/>
            <a:ext cx="3843742" cy="3130790"/>
          </a:xfrm>
          <a:prstGeom prst="rect">
            <a:avLst/>
          </a:prstGeom>
        </p:spPr>
      </p:pic>
    </p:spTree>
    <p:extLst>
      <p:ext uri="{BB962C8B-B14F-4D97-AF65-F5344CB8AC3E}">
        <p14:creationId xmlns:p14="http://schemas.microsoft.com/office/powerpoint/2010/main" val="181639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D107-5C2B-63FD-DE74-5BE087A0C370}"/>
              </a:ext>
            </a:extLst>
          </p:cNvPr>
          <p:cNvSpPr>
            <a:spLocks noGrp="1"/>
          </p:cNvSpPr>
          <p:nvPr>
            <p:ph type="title"/>
          </p:nvPr>
        </p:nvSpPr>
        <p:spPr>
          <a:solidFill>
            <a:srgbClr val="FF66CC"/>
          </a:solidFill>
        </p:spPr>
        <p:txBody>
          <a:bodyPr/>
          <a:lstStyle/>
          <a:p>
            <a:r>
              <a:rPr lang="en-US" dirty="0"/>
              <a:t>9 Grouping and taking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BB8798-9EA2-C309-69F6-5A5D39B0B6F3}"/>
                  </a:ext>
                </a:extLst>
              </p:cNvPr>
              <p:cNvSpPr>
                <a:spLocks noGrp="1"/>
              </p:cNvSpPr>
              <p:nvPr>
                <p:ph idx="1"/>
              </p:nvPr>
            </p:nvSpPr>
            <p:spPr/>
            <p:txBody>
              <a:bodyPr/>
              <a:lstStyle/>
              <a:p>
                <a:r>
                  <a:rPr lang="en-US" dirty="0"/>
                  <a:t>Grouping : Assume a group of C=A+B objects and we want to make a groups of A and B objects</a:t>
                </a:r>
              </a:p>
              <a:p>
                <a:r>
                  <a:rPr lang="en-US" dirty="0"/>
                  <a:t>The total  number of ways to do it is</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𝑀</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𝐶</m:t>
                            </m:r>
                            <m:r>
                              <a:rPr lang="en-IN" i="1">
                                <a:latin typeface="Cambria Math" panose="02040503050406030204" pitchFamily="18" charset="0"/>
                              </a:rPr>
                              <m:t>!</m:t>
                            </m:r>
                          </m:num>
                          <m:den>
                            <m:r>
                              <a:rPr lang="en-IN" i="1">
                                <a:latin typeface="Cambria Math" panose="02040503050406030204" pitchFamily="18" charset="0"/>
                              </a:rPr>
                              <m:t>𝐴</m:t>
                            </m:r>
                            <m:r>
                              <a:rPr lang="en-IN" i="1">
                                <a:latin typeface="Cambria Math" panose="02040503050406030204" pitchFamily="18" charset="0"/>
                              </a:rPr>
                              <m:t>!</m:t>
                            </m:r>
                            <m:r>
                              <a:rPr lang="en-IN" i="1">
                                <a:latin typeface="Cambria Math" panose="02040503050406030204" pitchFamily="18" charset="0"/>
                              </a:rPr>
                              <m:t>𝐵</m:t>
                            </m:r>
                            <m:r>
                              <a:rPr lang="en-IN" i="1">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num>
                          <m:den>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den>
                        </m:f>
                      </m:e>
                    </m:borderBox>
                  </m:oMath>
                </a14:m>
                <a:r>
                  <a:rPr lang="en-US" dirty="0"/>
                  <a:t> </a:t>
                </a:r>
              </a:p>
              <a:p>
                <a:pPr/>
                <a:r>
                  <a:rPr lang="en-US" dirty="0"/>
                  <a:t>Number of possible ways to take some or all of N items is given by </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𝐾</m:t>
                        </m:r>
                        <m:r>
                          <a:rPr lang="en-IN" i="1">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𝑁</m:t>
                            </m:r>
                          </m:sup>
                          <m:e>
                            <m:sPre>
                              <m:sPrePr>
                                <m:ctrlPr>
                                  <a:rPr lang="en-IN" i="1">
                                    <a:latin typeface="Cambria Math" panose="02040503050406030204" pitchFamily="18" charset="0"/>
                                  </a:rPr>
                                </m:ctrlPr>
                              </m:sPrePr>
                              <m:sub>
                                <m:r>
                                  <a:rPr lang="en-IN" i="1">
                                    <a:latin typeface="Cambria Math" panose="02040503050406030204" pitchFamily="18" charset="0"/>
                                  </a:rPr>
                                  <m:t>𝑖</m:t>
                                </m:r>
                              </m:sub>
                              <m:sup>
                                <m:r>
                                  <a:rPr lang="en-IN" i="1">
                                    <a:latin typeface="Cambria Math" panose="02040503050406030204" pitchFamily="18" charset="0"/>
                                  </a:rPr>
                                  <m:t>𝑁</m:t>
                                </m:r>
                              </m:sup>
                              <m:e>
                                <m:r>
                                  <a:rPr lang="en-IN" i="1">
                                    <a:latin typeface="Cambria Math" panose="02040503050406030204" pitchFamily="18" charset="0"/>
                                  </a:rPr>
                                  <m:t>𝐶</m:t>
                                </m:r>
                              </m:e>
                            </m:sPre>
                          </m:e>
                        </m:nary>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2</m:t>
                            </m:r>
                          </m:e>
                          <m:sup>
                            <m:r>
                              <a:rPr lang="en-IN" i="1">
                                <a:latin typeface="Cambria Math" panose="02040503050406030204" pitchFamily="18" charset="0"/>
                              </a:rPr>
                              <m:t>𝑁</m:t>
                            </m:r>
                          </m:sup>
                        </m:sSup>
                      </m:e>
                    </m:borderBox>
                  </m:oMath>
                </a14:m>
                <a:r>
                  <a:rPr lang="en-US" dirty="0"/>
                  <a:t> </a:t>
                </a:r>
              </a:p>
            </p:txBody>
          </p:sp>
        </mc:Choice>
        <mc:Fallback>
          <p:sp>
            <p:nvSpPr>
              <p:cNvPr id="3" name="Content Placeholder 2">
                <a:extLst>
                  <a:ext uri="{FF2B5EF4-FFF2-40B4-BE49-F238E27FC236}">
                    <a16:creationId xmlns:a16="http://schemas.microsoft.com/office/drawing/2014/main" id="{A7BB8798-9EA2-C309-69F6-5A5D39B0B6F3}"/>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106480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8DA9-FE4B-29BB-6D5D-C83959BCB699}"/>
              </a:ext>
            </a:extLst>
          </p:cNvPr>
          <p:cNvSpPr>
            <a:spLocks noGrp="1"/>
          </p:cNvSpPr>
          <p:nvPr>
            <p:ph type="ctrTitle"/>
          </p:nvPr>
        </p:nvSpPr>
        <p:spPr>
          <a:xfrm>
            <a:off x="1524000" y="2179673"/>
            <a:ext cx="9144000" cy="1330289"/>
          </a:xfrm>
          <a:solidFill>
            <a:srgbClr val="FF66CC"/>
          </a:solidFill>
        </p:spPr>
        <p:txBody>
          <a:bodyPr/>
          <a:lstStyle/>
          <a:p>
            <a:r>
              <a:rPr lang="en-US" dirty="0"/>
              <a:t>Thank you</a:t>
            </a:r>
          </a:p>
        </p:txBody>
      </p:sp>
      <p:sp>
        <p:nvSpPr>
          <p:cNvPr id="3" name="Subtitle 2">
            <a:extLst>
              <a:ext uri="{FF2B5EF4-FFF2-40B4-BE49-F238E27FC236}">
                <a16:creationId xmlns:a16="http://schemas.microsoft.com/office/drawing/2014/main" id="{FA6B4422-31E7-54D7-3BCB-022E2CFB48D4}"/>
              </a:ext>
            </a:extLst>
          </p:cNvPr>
          <p:cNvSpPr>
            <a:spLocks noGrp="1"/>
          </p:cNvSpPr>
          <p:nvPr>
            <p:ph type="subTitle" idx="1"/>
          </p:nvPr>
        </p:nvSpPr>
        <p:spPr/>
        <p:txBody>
          <a:bodyPr/>
          <a:lstStyle/>
          <a:p>
            <a:pPr marL="0" indent="0" algn="ctr" rtl="0" eaLnBrk="1" latinLnBrk="0" hangingPunct="1">
              <a:lnSpc>
                <a:spcPct val="90000"/>
              </a:lnSpc>
              <a:spcBef>
                <a:spcPts val="1000"/>
              </a:spcBef>
              <a:spcAft>
                <a:spcPts val="0"/>
              </a:spcAft>
            </a:pPr>
            <a:r>
              <a:rPr lang="en-US" kern="1200" dirty="0">
                <a:solidFill>
                  <a:srgbClr val="000000"/>
                </a:solidFill>
                <a:effectLst/>
                <a:latin typeface="Calibri" panose="020F0502020204030204" pitchFamily="34" charset="0"/>
                <a:ea typeface="+mn-ea"/>
                <a:cs typeface="+mn-cs"/>
              </a:rPr>
              <a:t>Shreyas M</a:t>
            </a:r>
            <a:endParaRPr lang="en-IN" sz="3200" dirty="0">
              <a:effectLst/>
            </a:endParaRPr>
          </a:p>
          <a:p>
            <a:pPr marL="0" indent="0" algn="ctr" rtl="0" eaLnBrk="1" latinLnBrk="0" hangingPunct="1">
              <a:lnSpc>
                <a:spcPct val="90000"/>
              </a:lnSpc>
              <a:spcBef>
                <a:spcPts val="1000"/>
              </a:spcBef>
              <a:spcAft>
                <a:spcPts val="0"/>
              </a:spcAft>
              <a:tabLst>
                <a:tab pos="2240026" algn="l"/>
              </a:tabLst>
            </a:pPr>
            <a:r>
              <a:rPr lang="en-IN" kern="1200" dirty="0">
                <a:solidFill>
                  <a:srgbClr val="000000"/>
                </a:solidFill>
                <a:effectLst/>
                <a:latin typeface="Calibri" panose="020F0502020204030204" pitchFamily="34" charset="0"/>
                <a:ea typeface="+mn-ea"/>
                <a:cs typeface="+mn-cs"/>
              </a:rPr>
              <a:t>B.Tech in ECE PES University Bangalore</a:t>
            </a:r>
            <a:endParaRPr lang="en-IN" sz="3200" dirty="0">
              <a:effectLst/>
            </a:endParaRPr>
          </a:p>
        </p:txBody>
      </p:sp>
    </p:spTree>
    <p:extLst>
      <p:ext uri="{BB962C8B-B14F-4D97-AF65-F5344CB8AC3E}">
        <p14:creationId xmlns:p14="http://schemas.microsoft.com/office/powerpoint/2010/main" val="173325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2740-BBE4-14AE-9CBD-27EF0B928C6E}"/>
              </a:ext>
            </a:extLst>
          </p:cNvPr>
          <p:cNvSpPr>
            <a:spLocks noGrp="1"/>
          </p:cNvSpPr>
          <p:nvPr>
            <p:ph type="title"/>
          </p:nvPr>
        </p:nvSpPr>
        <p:spPr>
          <a:solidFill>
            <a:srgbClr val="FF66CC"/>
          </a:solidFill>
        </p:spPr>
        <p:txBody>
          <a:bodyPr/>
          <a:lstStyle/>
          <a:p>
            <a:r>
              <a:rPr lang="en-US" dirty="0"/>
              <a:t>Chapter Map</a:t>
            </a:r>
          </a:p>
        </p:txBody>
      </p:sp>
      <p:graphicFrame>
        <p:nvGraphicFramePr>
          <p:cNvPr id="4" name="Table 4">
            <a:extLst>
              <a:ext uri="{FF2B5EF4-FFF2-40B4-BE49-F238E27FC236}">
                <a16:creationId xmlns:a16="http://schemas.microsoft.com/office/drawing/2014/main" id="{F69D4FC4-B9C7-E99B-E5FD-68DDA055CD05}"/>
              </a:ext>
            </a:extLst>
          </p:cNvPr>
          <p:cNvGraphicFramePr>
            <a:graphicFrameLocks noGrp="1"/>
          </p:cNvGraphicFramePr>
          <p:nvPr>
            <p:ph idx="1"/>
            <p:extLst>
              <p:ext uri="{D42A27DB-BD31-4B8C-83A1-F6EECF244321}">
                <p14:modId xmlns:p14="http://schemas.microsoft.com/office/powerpoint/2010/main" val="73932600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979967">
                  <a:extLst>
                    <a:ext uri="{9D8B030D-6E8A-4147-A177-3AD203B41FA5}">
                      <a16:colId xmlns:a16="http://schemas.microsoft.com/office/drawing/2014/main" val="2789476291"/>
                    </a:ext>
                  </a:extLst>
                </a:gridCol>
                <a:gridCol w="9535633">
                  <a:extLst>
                    <a:ext uri="{9D8B030D-6E8A-4147-A177-3AD203B41FA5}">
                      <a16:colId xmlns:a16="http://schemas.microsoft.com/office/drawing/2014/main" val="1982141601"/>
                    </a:ext>
                  </a:extLst>
                </a:gridCol>
              </a:tblGrid>
              <a:tr h="370840">
                <a:tc>
                  <a:txBody>
                    <a:bodyPr/>
                    <a:lstStyle/>
                    <a:p>
                      <a:r>
                        <a:rPr lang="en-US" dirty="0"/>
                        <a:t>Section</a:t>
                      </a:r>
                    </a:p>
                  </a:txBody>
                  <a:tcPr/>
                </a:tc>
                <a:tc>
                  <a:txBody>
                    <a:bodyPr/>
                    <a:lstStyle/>
                    <a:p>
                      <a:r>
                        <a:rPr lang="en-US" dirty="0"/>
                        <a:t>Topic</a:t>
                      </a:r>
                    </a:p>
                  </a:txBody>
                  <a:tcPr/>
                </a:tc>
                <a:extLst>
                  <a:ext uri="{0D108BD9-81ED-4DB2-BD59-A6C34878D82A}">
                    <a16:rowId xmlns:a16="http://schemas.microsoft.com/office/drawing/2014/main" val="1179465237"/>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2637858150"/>
                  </a:ext>
                </a:extLst>
              </a:tr>
              <a:tr h="370840">
                <a:tc>
                  <a:txBody>
                    <a:bodyPr/>
                    <a:lstStyle/>
                    <a:p>
                      <a:r>
                        <a:rPr lang="en-US" dirty="0"/>
                        <a:t>2</a:t>
                      </a:r>
                    </a:p>
                  </a:txBody>
                  <a:tcPr/>
                </a:tc>
                <a:tc>
                  <a:txBody>
                    <a:bodyPr/>
                    <a:lstStyle/>
                    <a:p>
                      <a:r>
                        <a:rPr lang="en-US" dirty="0"/>
                        <a:t>Factorial notation</a:t>
                      </a:r>
                    </a:p>
                  </a:txBody>
                  <a:tcPr/>
                </a:tc>
                <a:extLst>
                  <a:ext uri="{0D108BD9-81ED-4DB2-BD59-A6C34878D82A}">
                    <a16:rowId xmlns:a16="http://schemas.microsoft.com/office/drawing/2014/main" val="944787733"/>
                  </a:ext>
                </a:extLst>
              </a:tr>
              <a:tr h="370840">
                <a:tc>
                  <a:txBody>
                    <a:bodyPr/>
                    <a:lstStyle/>
                    <a:p>
                      <a:r>
                        <a:rPr lang="en-US" dirty="0"/>
                        <a:t>3</a:t>
                      </a:r>
                    </a:p>
                  </a:txBody>
                  <a:tcPr/>
                </a:tc>
                <a:tc>
                  <a:txBody>
                    <a:bodyPr/>
                    <a:lstStyle/>
                    <a:p>
                      <a:r>
                        <a:rPr lang="en-US" dirty="0"/>
                        <a:t>Fundamental Principle of Counting (FPC)</a:t>
                      </a:r>
                    </a:p>
                  </a:txBody>
                  <a:tcPr/>
                </a:tc>
                <a:extLst>
                  <a:ext uri="{0D108BD9-81ED-4DB2-BD59-A6C34878D82A}">
                    <a16:rowId xmlns:a16="http://schemas.microsoft.com/office/drawing/2014/main" val="994544584"/>
                  </a:ext>
                </a:extLst>
              </a:tr>
              <a:tr h="370840">
                <a:tc>
                  <a:txBody>
                    <a:bodyPr/>
                    <a:lstStyle/>
                    <a:p>
                      <a:r>
                        <a:rPr lang="en-US" dirty="0"/>
                        <a:t>4</a:t>
                      </a:r>
                    </a:p>
                  </a:txBody>
                  <a:tcPr/>
                </a:tc>
                <a:tc>
                  <a:txBody>
                    <a:bodyPr/>
                    <a:lstStyle/>
                    <a:p>
                      <a:r>
                        <a:rPr lang="en-US" dirty="0"/>
                        <a:t>Linear Permutation without repetition</a:t>
                      </a:r>
                    </a:p>
                  </a:txBody>
                  <a:tcPr/>
                </a:tc>
                <a:extLst>
                  <a:ext uri="{0D108BD9-81ED-4DB2-BD59-A6C34878D82A}">
                    <a16:rowId xmlns:a16="http://schemas.microsoft.com/office/drawing/2014/main" val="3261345275"/>
                  </a:ext>
                </a:extLst>
              </a:tr>
              <a:tr h="370840">
                <a:tc>
                  <a:txBody>
                    <a:bodyPr/>
                    <a:lstStyle/>
                    <a:p>
                      <a:r>
                        <a:rPr lang="en-US" dirty="0"/>
                        <a:t>5</a:t>
                      </a:r>
                    </a:p>
                  </a:txBody>
                  <a:tcPr/>
                </a:tc>
                <a:tc>
                  <a:txBody>
                    <a:bodyPr/>
                    <a:lstStyle/>
                    <a:p>
                      <a:r>
                        <a:rPr lang="en-US" dirty="0"/>
                        <a:t>Linear Permutation assuming repetition</a:t>
                      </a:r>
                    </a:p>
                  </a:txBody>
                  <a:tcPr/>
                </a:tc>
                <a:extLst>
                  <a:ext uri="{0D108BD9-81ED-4DB2-BD59-A6C34878D82A}">
                    <a16:rowId xmlns:a16="http://schemas.microsoft.com/office/drawing/2014/main" val="1547031190"/>
                  </a:ext>
                </a:extLst>
              </a:tr>
              <a:tr h="370840">
                <a:tc>
                  <a:txBody>
                    <a:bodyPr/>
                    <a:lstStyle/>
                    <a:p>
                      <a:r>
                        <a:rPr lang="en-US" dirty="0"/>
                        <a:t>6</a:t>
                      </a:r>
                    </a:p>
                  </a:txBody>
                  <a:tcPr/>
                </a:tc>
                <a:tc>
                  <a:txBody>
                    <a:bodyPr/>
                    <a:lstStyle/>
                    <a:p>
                      <a:r>
                        <a:rPr lang="en-US" dirty="0"/>
                        <a:t>Circular permutation</a:t>
                      </a:r>
                    </a:p>
                  </a:txBody>
                  <a:tcPr/>
                </a:tc>
                <a:extLst>
                  <a:ext uri="{0D108BD9-81ED-4DB2-BD59-A6C34878D82A}">
                    <a16:rowId xmlns:a16="http://schemas.microsoft.com/office/drawing/2014/main" val="4156739939"/>
                  </a:ext>
                </a:extLst>
              </a:tr>
              <a:tr h="370840">
                <a:tc>
                  <a:txBody>
                    <a:bodyPr/>
                    <a:lstStyle/>
                    <a:p>
                      <a:r>
                        <a:rPr lang="en-US" dirty="0"/>
                        <a:t>7</a:t>
                      </a:r>
                    </a:p>
                  </a:txBody>
                  <a:tcPr/>
                </a:tc>
                <a:tc>
                  <a:txBody>
                    <a:bodyPr/>
                    <a:lstStyle/>
                    <a:p>
                      <a:r>
                        <a:rPr lang="en-US" dirty="0"/>
                        <a:t>Combination</a:t>
                      </a:r>
                    </a:p>
                  </a:txBody>
                  <a:tcPr/>
                </a:tc>
                <a:extLst>
                  <a:ext uri="{0D108BD9-81ED-4DB2-BD59-A6C34878D82A}">
                    <a16:rowId xmlns:a16="http://schemas.microsoft.com/office/drawing/2014/main" val="1935230425"/>
                  </a:ext>
                </a:extLst>
              </a:tr>
            </a:tbl>
          </a:graphicData>
        </a:graphic>
      </p:graphicFrame>
    </p:spTree>
    <p:extLst>
      <p:ext uri="{BB962C8B-B14F-4D97-AF65-F5344CB8AC3E}">
        <p14:creationId xmlns:p14="http://schemas.microsoft.com/office/powerpoint/2010/main" val="326790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1F1B-88BE-BFF4-21F0-ECF4C2BC0455}"/>
              </a:ext>
            </a:extLst>
          </p:cNvPr>
          <p:cNvSpPr>
            <a:spLocks noGrp="1"/>
          </p:cNvSpPr>
          <p:nvPr>
            <p:ph type="title"/>
          </p:nvPr>
        </p:nvSpPr>
        <p:spPr>
          <a:solidFill>
            <a:srgbClr val="FF66CC"/>
          </a:solidFill>
        </p:spPr>
        <p:txBody>
          <a:bodyPr/>
          <a:lstStyle/>
          <a:p>
            <a:r>
              <a:rPr lang="en-US" dirty="0"/>
              <a:t>1 Introduction</a:t>
            </a:r>
          </a:p>
        </p:txBody>
      </p:sp>
      <p:sp>
        <p:nvSpPr>
          <p:cNvPr id="3" name="Content Placeholder 2">
            <a:extLst>
              <a:ext uri="{FF2B5EF4-FFF2-40B4-BE49-F238E27FC236}">
                <a16:creationId xmlns:a16="http://schemas.microsoft.com/office/drawing/2014/main" id="{EA19DFCA-BA58-037A-02B1-33A884285B4C}"/>
              </a:ext>
            </a:extLst>
          </p:cNvPr>
          <p:cNvSpPr>
            <a:spLocks noGrp="1"/>
          </p:cNvSpPr>
          <p:nvPr>
            <p:ph idx="1"/>
          </p:nvPr>
        </p:nvSpPr>
        <p:spPr>
          <a:xfrm>
            <a:off x="838200" y="1690688"/>
            <a:ext cx="10515600" cy="4486275"/>
          </a:xfrm>
        </p:spPr>
        <p:txBody>
          <a:bodyPr/>
          <a:lstStyle/>
          <a:p>
            <a:r>
              <a:rPr lang="en-US" dirty="0"/>
              <a:t>The concept of permutations and combinations is used all over the world in most ways humans could think off.</a:t>
            </a:r>
          </a:p>
          <a:p>
            <a:r>
              <a:rPr lang="en-US" dirty="0"/>
              <a:t>Lets say you lock yourself out of your bag with a combination lock. Cracking the code, is not a tedious job if you know the concept of Permutations.</a:t>
            </a:r>
          </a:p>
          <a:p>
            <a:r>
              <a:rPr lang="en-US" dirty="0"/>
              <a:t>Apart from being used in such common day-to-day situations, these concepts are widely used in industry of communication system design as well such as calculating the Probability of Error in data received, or even predicting the possible data “TO-BE” received .</a:t>
            </a:r>
          </a:p>
        </p:txBody>
      </p:sp>
    </p:spTree>
    <p:extLst>
      <p:ext uri="{BB962C8B-B14F-4D97-AF65-F5344CB8AC3E}">
        <p14:creationId xmlns:p14="http://schemas.microsoft.com/office/powerpoint/2010/main" val="387969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AA15-D28E-6DC6-D962-3432E98E35CE}"/>
              </a:ext>
            </a:extLst>
          </p:cNvPr>
          <p:cNvSpPr>
            <a:spLocks noGrp="1"/>
          </p:cNvSpPr>
          <p:nvPr>
            <p:ph type="title"/>
          </p:nvPr>
        </p:nvSpPr>
        <p:spPr>
          <a:xfrm>
            <a:off x="838200" y="184366"/>
            <a:ext cx="10515600" cy="1325563"/>
          </a:xfrm>
          <a:solidFill>
            <a:srgbClr val="FF66CC"/>
          </a:solidFill>
        </p:spPr>
        <p:txBody>
          <a:bodyPr/>
          <a:lstStyle/>
          <a:p>
            <a:r>
              <a:rPr lang="en-US" dirty="0"/>
              <a:t>2 Factorial 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F36FC8-6A8C-7DD9-4259-581E14E9162D}"/>
                  </a:ext>
                </a:extLst>
              </p:cNvPr>
              <p:cNvSpPr>
                <a:spLocks noGrp="1"/>
              </p:cNvSpPr>
              <p:nvPr>
                <p:ph idx="1"/>
              </p:nvPr>
            </p:nvSpPr>
            <p:spPr>
              <a:xfrm>
                <a:off x="838200" y="1496013"/>
                <a:ext cx="10515600" cy="5177621"/>
              </a:xfrm>
            </p:spPr>
            <p:txBody>
              <a:bodyPr>
                <a:normAutofit/>
              </a:bodyPr>
              <a:lstStyle/>
              <a:p>
                <a:r>
                  <a:rPr lang="en-US" sz="2400" dirty="0"/>
                  <a:t>An important pre-requisite to understand this unit is the concept of factorial notation.</a:t>
                </a:r>
              </a:p>
              <a:p>
                <a:r>
                  <a:rPr lang="en-US" sz="2400" dirty="0"/>
                  <a:t>Factorial is defined as the product of first N natural numbers </a:t>
                </a:r>
              </a:p>
              <a:p>
                <a:pPr marL="0" indent="0">
                  <a:buNone/>
                </a:pPr>
                <a:r>
                  <a:rPr lang="en-IN" sz="2400" dirty="0"/>
                  <a:t>⚠️</a:t>
                </a:r>
                <a:r>
                  <a:rPr lang="en-US" sz="2400" dirty="0">
                    <a:highlight>
                      <a:srgbClr val="00FFFF"/>
                    </a:highlight>
                  </a:rPr>
                  <a:t>Despite not being considered in factorial 0! Is considered to be 1.</a:t>
                </a:r>
              </a:p>
              <a:p>
                <a:pPr marL="0" indent="0">
                  <a:buNone/>
                </a:pPr>
                <a:r>
                  <a:rPr lang="en-US" sz="2400" dirty="0"/>
                  <a:t>In general, N factorial is denoted as</a:t>
                </a:r>
              </a:p>
              <a:p>
                <a:pPr marL="0" indent="0">
                  <a:buNone/>
                </a:pPr>
                <a:r>
                  <a:rPr lang="en-US" sz="2400" dirty="0"/>
                  <a:t>N!=N.(N-1)!=N.(N-1).(N-2)! = … = N.(N-1).(N-2). … .3.2.1 </a:t>
                </a:r>
              </a:p>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m:t>
                        </m:r>
                        <m:r>
                          <a:rPr lang="en-US" sz="2400" b="0" i="1" smtClean="0">
                            <a:latin typeface="Cambria Math" panose="02040503050406030204" pitchFamily="18" charset="0"/>
                          </a:rPr>
                          <m:t>!</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−1</m:t>
                            </m:r>
                          </m:e>
                        </m:d>
                        <m:r>
                          <a:rPr lang="en-US" sz="2400" b="0" i="1" smtClean="0">
                            <a:latin typeface="Cambria Math" panose="02040503050406030204" pitchFamily="18" charset="0"/>
                          </a:rPr>
                          <m:t>!</m:t>
                        </m:r>
                      </m:den>
                    </m:f>
                    <m:r>
                      <a:rPr lang="en-US" sz="2400" b="0" i="1" smtClean="0">
                        <a:latin typeface="Cambria Math" panose="02040503050406030204" pitchFamily="18" charset="0"/>
                      </a:rPr>
                      <m:t>=</m:t>
                    </m:r>
                    <m:r>
                      <a:rPr lang="en-US" sz="2400" b="0" i="1" smtClean="0">
                        <a:latin typeface="Cambria Math" panose="02040503050406030204" pitchFamily="18" charset="0"/>
                      </a:rPr>
                      <m:t>𝑁</m:t>
                    </m:r>
                  </m:oMath>
                </a14:m>
                <a:r>
                  <a:rPr lang="en-US" sz="2400" dirty="0"/>
                  <a:t> </a:t>
                </a:r>
              </a:p>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oMath>
                </a14:m>
                <a:r>
                  <a:rPr lang="en-US" sz="2400" dirty="0"/>
                  <a:t> </a:t>
                </a:r>
              </a:p>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𝐴𝐵</m:t>
                        </m:r>
                      </m:e>
                    </m:d>
                    <m:r>
                      <a:rPr lang="en-US" sz="2400" b="0" i="1" smtClean="0">
                        <a:latin typeface="Cambria Math" panose="02040503050406030204" pitchFamily="18" charset="0"/>
                      </a:rPr>
                      <m:t>!</m:t>
                    </m:r>
                  </m:oMath>
                </a14:m>
                <a:endParaRPr lang="en-US" sz="2400" dirty="0"/>
              </a:p>
            </p:txBody>
          </p:sp>
        </mc:Choice>
        <mc:Fallback>
          <p:sp>
            <p:nvSpPr>
              <p:cNvPr id="3" name="Content Placeholder 2">
                <a:extLst>
                  <a:ext uri="{FF2B5EF4-FFF2-40B4-BE49-F238E27FC236}">
                    <a16:creationId xmlns:a16="http://schemas.microsoft.com/office/drawing/2014/main" id="{42F36FC8-6A8C-7DD9-4259-581E14E9162D}"/>
                  </a:ext>
                </a:extLst>
              </p:cNvPr>
              <p:cNvSpPr>
                <a:spLocks noGrp="1" noRot="1" noChangeAspect="1" noMove="1" noResize="1" noEditPoints="1" noAdjustHandles="1" noChangeArrowheads="1" noChangeShapeType="1" noTextEdit="1"/>
              </p:cNvSpPr>
              <p:nvPr>
                <p:ph idx="1"/>
              </p:nvPr>
            </p:nvSpPr>
            <p:spPr>
              <a:xfrm>
                <a:off x="838200" y="1496013"/>
                <a:ext cx="10515600" cy="5177621"/>
              </a:xfrm>
              <a:blipFill>
                <a:blip r:embed="rId2"/>
                <a:stretch>
                  <a:fillRect l="-928" t="-16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C10CA90-124F-CE61-2FB5-C54414FD7809}"/>
                  </a:ext>
                </a:extLst>
              </p:cNvPr>
              <p:cNvSpPr txBox="1"/>
              <p:nvPr/>
            </p:nvSpPr>
            <p:spPr>
              <a:xfrm>
                <a:off x="3785191" y="4008989"/>
                <a:ext cx="7568609" cy="2686889"/>
              </a:xfrm>
              <a:prstGeom prst="rect">
                <a:avLst/>
              </a:prstGeom>
              <a:solidFill>
                <a:srgbClr val="FFFF00"/>
              </a:solidFill>
            </p:spPr>
            <p:txBody>
              <a:bodyPr wrap="square" rtlCol="0">
                <a:spAutoFit/>
              </a:bodyPr>
              <a:lstStyle/>
              <a:p>
                <a:r>
                  <a:rPr lang="en-US" sz="2400" dirty="0"/>
                  <a:t>An important result : </a:t>
                </a:r>
              </a:p>
              <a:p>
                <a:r>
                  <a:rPr lang="en-US" sz="2400" dirty="0"/>
                  <a:t>Let P be prime number. The highest power of P in N! is APPROXIMATELY given by </a:t>
                </a:r>
              </a:p>
              <a:p>
                <a14:m>
                  <m:oMath xmlns:m="http://schemas.openxmlformats.org/officeDocument/2006/math">
                    <m:borderBox>
                      <m:borderBoxPr>
                        <m:ctrlPr>
                          <a:rPr lang="en-US" sz="2400" i="1" smtClean="0">
                            <a:latin typeface="Cambria Math" panose="02040503050406030204" pitchFamily="18" charset="0"/>
                          </a:rPr>
                        </m:ctrlPr>
                      </m:borderBoxPr>
                      <m:e>
                        <m:r>
                          <m:rPr>
                            <m:nor/>
                          </m:rPr>
                          <a:rPr lang="en-US" sz="2400" dirty="0"/>
                          <m:t>K</m:t>
                        </m:r>
                        <m:r>
                          <m:rPr>
                            <m:nor/>
                          </m:rPr>
                          <a:rPr lang="en-US" sz="2400" dirty="0"/>
                          <m:t>=</m:t>
                        </m:r>
                        <m:d>
                          <m:dPr>
                            <m:ctrlPr>
                              <a:rPr lang="en-IN" sz="2400" b="0" i="1" dirty="0" smtClean="0">
                                <a:latin typeface="Cambria Math" panose="02040503050406030204" pitchFamily="18" charset="0"/>
                              </a:rPr>
                            </m:ctrlPr>
                          </m:dPr>
                          <m:e>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r>
                                      <a:rPr lang="en-US" sz="2400" i="1">
                                        <a:latin typeface="Cambria Math" panose="02040503050406030204" pitchFamily="18" charset="0"/>
                                      </a:rPr>
                                      <m:t>𝑛</m:t>
                                    </m:r>
                                  </m:num>
                                  <m:den>
                                    <m:sSup>
                                      <m:sSupPr>
                                        <m:ctrlPr>
                                          <a:rPr lang="en-US" sz="2400" i="1">
                                            <a:latin typeface="Cambria Math" panose="02040503050406030204" pitchFamily="18" charset="0"/>
                                          </a:rPr>
                                        </m:ctrlPr>
                                      </m:sSupPr>
                                      <m:e>
                                        <m:r>
                                          <a:rPr lang="en-US" sz="2400" i="1">
                                            <a:latin typeface="Cambria Math" panose="02040503050406030204" pitchFamily="18" charset="0"/>
                                          </a:rPr>
                                          <m:t>𝑝</m:t>
                                        </m:r>
                                      </m:e>
                                      <m:sup>
                                        <m:r>
                                          <a:rPr lang="en-US" sz="2400" i="1">
                                            <a:latin typeface="Cambria Math" panose="02040503050406030204" pitchFamily="18" charset="0"/>
                                          </a:rPr>
                                          <m:t>𝑖</m:t>
                                        </m:r>
                                      </m:sup>
                                    </m:sSup>
                                  </m:den>
                                </m:f>
                              </m:e>
                            </m:nary>
                          </m:e>
                        </m:d>
                        <m:r>
                          <a:rPr lang="en-IN" sz="2400" b="0" i="1" smtClean="0">
                            <a:latin typeface="Cambria Math" panose="02040503050406030204" pitchFamily="18" charset="0"/>
                          </a:rPr>
                          <m:t>−1</m:t>
                        </m:r>
                        <m:r>
                          <m:rPr>
                            <m:nor/>
                          </m:rPr>
                          <a:rPr lang="en-US" sz="2400" dirty="0"/>
                          <m:t> </m:t>
                        </m:r>
                      </m:e>
                    </m:borderBox>
                  </m:oMath>
                </a14:m>
                <a:r>
                  <a:rPr lang="en-US" sz="2400" dirty="0"/>
                  <a:t> If You want to find the highest of a non-prime, factorize the given number and calculate the highest power of each. The smallest is the one.</a:t>
                </a:r>
              </a:p>
            </p:txBody>
          </p:sp>
        </mc:Choice>
        <mc:Fallback>
          <p:sp>
            <p:nvSpPr>
              <p:cNvPr id="4" name="TextBox 3">
                <a:extLst>
                  <a:ext uri="{FF2B5EF4-FFF2-40B4-BE49-F238E27FC236}">
                    <a16:creationId xmlns:a16="http://schemas.microsoft.com/office/drawing/2014/main" id="{1C10CA90-124F-CE61-2FB5-C54414FD7809}"/>
                  </a:ext>
                </a:extLst>
              </p:cNvPr>
              <p:cNvSpPr txBox="1">
                <a:spLocks noRot="1" noChangeAspect="1" noMove="1" noResize="1" noEditPoints="1" noAdjustHandles="1" noChangeArrowheads="1" noChangeShapeType="1" noTextEdit="1"/>
              </p:cNvSpPr>
              <p:nvPr/>
            </p:nvSpPr>
            <p:spPr>
              <a:xfrm>
                <a:off x="3785191" y="4008989"/>
                <a:ext cx="7568609" cy="2686889"/>
              </a:xfrm>
              <a:prstGeom prst="rect">
                <a:avLst/>
              </a:prstGeom>
              <a:blipFill>
                <a:blip r:embed="rId3"/>
                <a:stretch>
                  <a:fillRect l="-1288" t="-1818" r="-1691" b="-4318"/>
                </a:stretch>
              </a:blipFill>
            </p:spPr>
            <p:txBody>
              <a:bodyPr/>
              <a:lstStyle/>
              <a:p>
                <a:r>
                  <a:rPr lang="en-US">
                    <a:noFill/>
                  </a:rPr>
                  <a:t> </a:t>
                </a:r>
              </a:p>
            </p:txBody>
          </p:sp>
        </mc:Fallback>
      </mc:AlternateContent>
    </p:spTree>
    <p:extLst>
      <p:ext uri="{BB962C8B-B14F-4D97-AF65-F5344CB8AC3E}">
        <p14:creationId xmlns:p14="http://schemas.microsoft.com/office/powerpoint/2010/main" val="337671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218B-C3AF-88AF-38A3-7C7B72265FDF}"/>
              </a:ext>
            </a:extLst>
          </p:cNvPr>
          <p:cNvSpPr>
            <a:spLocks noGrp="1"/>
          </p:cNvSpPr>
          <p:nvPr>
            <p:ph type="title"/>
          </p:nvPr>
        </p:nvSpPr>
        <p:spPr>
          <a:xfrm>
            <a:off x="838200" y="163100"/>
            <a:ext cx="10515600" cy="1325563"/>
          </a:xfrm>
          <a:solidFill>
            <a:srgbClr val="FF66CC"/>
          </a:solidFill>
        </p:spPr>
        <p:txBody>
          <a:bodyPr/>
          <a:lstStyle/>
          <a:p>
            <a:r>
              <a:rPr lang="en-US" dirty="0"/>
              <a:t>3 Fundamental Principle of Counting (FPC)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93ECB-EF47-650C-BC80-B56365D5A9BF}"/>
                  </a:ext>
                </a:extLst>
              </p:cNvPr>
              <p:cNvSpPr>
                <a:spLocks noGrp="1"/>
              </p:cNvSpPr>
              <p:nvPr>
                <p:ph idx="1"/>
              </p:nvPr>
            </p:nvSpPr>
            <p:spPr>
              <a:xfrm>
                <a:off x="838200" y="1488663"/>
                <a:ext cx="10515600" cy="5092890"/>
              </a:xfrm>
            </p:spPr>
            <p:txBody>
              <a:bodyPr/>
              <a:lstStyle/>
              <a:p>
                <a:r>
                  <a:rPr lang="en-US" dirty="0"/>
                  <a:t>Statement : “Let A and B be independent events where number of ways A and B can occur is n(A) and n(B) and the total number of outcomes that and A and B occurring together can give be n(A X B).”</a:t>
                </a:r>
              </a:p>
              <a:p>
                <a:pPr marL="0" indent="0">
                  <a:buNone/>
                </a:pPr>
                <a:r>
                  <a:rPr lang="en-US" dirty="0"/>
                  <a:t>Example : Let us consider a die and a regular deck of cards. Number of outcomes a die throw can give is 6 and number of outcomes a single random card draw can give is 52. Clearly, they are entirely independent events. The total number of outcomes that both event occurring together can give is </a:t>
                </a: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52</m:t>
                    </m:r>
                  </m:oMath>
                </a14:m>
                <a:r>
                  <a:rPr lang="en-US" dirty="0"/>
                  <a:t> . </a:t>
                </a:r>
              </a:p>
              <a:p>
                <a:r>
                  <a:rPr lang="en-US" dirty="0"/>
                  <a:t>The concept of FPC is analogous to the concept of Cartesian Product of two sets only difference being, this is commutative.</a:t>
                </a:r>
              </a:p>
            </p:txBody>
          </p:sp>
        </mc:Choice>
        <mc:Fallback xmlns="">
          <p:sp>
            <p:nvSpPr>
              <p:cNvPr id="3" name="Content Placeholder 2">
                <a:extLst>
                  <a:ext uri="{FF2B5EF4-FFF2-40B4-BE49-F238E27FC236}">
                    <a16:creationId xmlns:a16="http://schemas.microsoft.com/office/drawing/2014/main" id="{EA293ECB-EF47-650C-BC80-B56365D5A9BF}"/>
                  </a:ext>
                </a:extLst>
              </p:cNvPr>
              <p:cNvSpPr>
                <a:spLocks noGrp="1" noRot="1" noChangeAspect="1" noMove="1" noResize="1" noEditPoints="1" noAdjustHandles="1" noChangeArrowheads="1" noChangeShapeType="1" noTextEdit="1"/>
              </p:cNvSpPr>
              <p:nvPr>
                <p:ph idx="1"/>
              </p:nvPr>
            </p:nvSpPr>
            <p:spPr>
              <a:xfrm>
                <a:off x="838200" y="1488663"/>
                <a:ext cx="10515600" cy="5092890"/>
              </a:xfrm>
              <a:blipFill>
                <a:blip r:embed="rId2"/>
                <a:stretch>
                  <a:fillRect l="-1217" t="-1914" r="-928"/>
                </a:stretch>
              </a:blipFill>
            </p:spPr>
            <p:txBody>
              <a:bodyPr/>
              <a:lstStyle/>
              <a:p>
                <a:r>
                  <a:rPr lang="en-US">
                    <a:noFill/>
                  </a:rPr>
                  <a:t> </a:t>
                </a:r>
              </a:p>
            </p:txBody>
          </p:sp>
        </mc:Fallback>
      </mc:AlternateContent>
    </p:spTree>
    <p:extLst>
      <p:ext uri="{BB962C8B-B14F-4D97-AF65-F5344CB8AC3E}">
        <p14:creationId xmlns:p14="http://schemas.microsoft.com/office/powerpoint/2010/main" val="34103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CFA2-9B96-29A6-A477-BA7BE419FBF2}"/>
              </a:ext>
            </a:extLst>
          </p:cNvPr>
          <p:cNvSpPr>
            <a:spLocks noGrp="1"/>
          </p:cNvSpPr>
          <p:nvPr>
            <p:ph type="title"/>
          </p:nvPr>
        </p:nvSpPr>
        <p:spPr>
          <a:xfrm>
            <a:off x="838200" y="195002"/>
            <a:ext cx="10515600" cy="1325563"/>
          </a:xfrm>
          <a:solidFill>
            <a:srgbClr val="FF66CC"/>
          </a:solidFill>
        </p:spPr>
        <p:txBody>
          <a:bodyPr/>
          <a:lstStyle/>
          <a:p>
            <a:r>
              <a:rPr lang="en-US" dirty="0"/>
              <a:t>4 Linear Permutation without repetition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2C9587-732E-53BB-BA5F-B72C3B6DD5BD}"/>
                  </a:ext>
                </a:extLst>
              </p:cNvPr>
              <p:cNvSpPr>
                <a:spLocks noGrp="1"/>
              </p:cNvSpPr>
              <p:nvPr>
                <p:ph idx="1"/>
              </p:nvPr>
            </p:nvSpPr>
            <p:spPr>
              <a:xfrm>
                <a:off x="838200" y="1503832"/>
                <a:ext cx="10515600" cy="5045824"/>
              </a:xfrm>
            </p:spPr>
            <p:txBody>
              <a:bodyPr>
                <a:normAutofit/>
              </a:bodyPr>
              <a:lstStyle/>
              <a:p>
                <a:pPr marL="0" indent="0">
                  <a:buNone/>
                </a:pPr>
                <a:r>
                  <a:rPr lang="en-US" dirty="0"/>
                  <a:t>The total number of ways we can arrange R objects from a set of N distinct objects.</a:t>
                </a:r>
              </a:p>
              <a:p>
                <a:pPr marL="0" indent="0">
                  <a:buNone/>
                </a:pPr>
                <a:r>
                  <a:rPr lang="en-US" dirty="0"/>
                  <a:t>Consider a set of 20 distinct cubes. The task is to find how many ways we can arrange 8 of those in a row. A straightforward way of understanding this is by taking 1 at a time and placing it in the row. Each time we do this, we reduce the number of available choices to fill the next spot by 1.</a:t>
                </a:r>
              </a:p>
              <a:p>
                <a:pPr marL="0" indent="0">
                  <a:buNone/>
                </a:pPr>
                <a:endParaRPr lang="en-US" dirty="0"/>
              </a:p>
              <a:p>
                <a:pPr marL="0" indent="0">
                  <a:buNone/>
                </a:pPr>
                <a:r>
                  <a:rPr lang="en-US" dirty="0"/>
                  <a:t>The generalized way of calculating is by the following Formula</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sPre>
                          <m:sPrePr>
                            <m:ctrlPr>
                              <a:rPr lang="en-US" i="1">
                                <a:latin typeface="Cambria Math" panose="02040503050406030204" pitchFamily="18" charset="0"/>
                              </a:rPr>
                            </m:ctrlPr>
                          </m:sPrePr>
                          <m:sub>
                            <m:r>
                              <a:rPr lang="en-IN" b="0" i="1" smtClean="0">
                                <a:latin typeface="Cambria Math" panose="02040503050406030204" pitchFamily="18" charset="0"/>
                              </a:rPr>
                              <m:t>𝑅</m:t>
                            </m:r>
                          </m:sub>
                          <m:sup>
                            <m:r>
                              <a:rPr lang="en-IN" b="0" i="1" smtClean="0">
                                <a:latin typeface="Cambria Math" panose="02040503050406030204" pitchFamily="18" charset="0"/>
                              </a:rPr>
                              <m:t>𝑁</m:t>
                            </m:r>
                          </m:sup>
                          <m:e>
                            <m:r>
                              <a:rPr lang="en-US" i="1">
                                <a:latin typeface="Cambria Math" panose="02040503050406030204" pitchFamily="18" charset="0"/>
                              </a:rPr>
                              <m:t>𝑃</m:t>
                            </m:r>
                          </m:e>
                        </m:sPre>
                        <m:r>
                          <a:rPr lang="en-US"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𝑁</m:t>
                            </m:r>
                            <m:r>
                              <a:rPr lang="en-US" i="1">
                                <a:latin typeface="Cambria Math" panose="02040503050406030204" pitchFamily="18" charset="0"/>
                              </a:rPr>
                              <m:t>!</m:t>
                            </m:r>
                          </m:num>
                          <m:den>
                            <m:d>
                              <m:dPr>
                                <m:ctrlPr>
                                  <a:rPr lang="en-US" i="1">
                                    <a:latin typeface="Cambria Math" panose="02040503050406030204" pitchFamily="18" charset="0"/>
                                  </a:rPr>
                                </m:ctrlPr>
                              </m:dPr>
                              <m:e>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𝑅</m:t>
                                </m:r>
                              </m:e>
                            </m:d>
                            <m:r>
                              <a:rPr lang="en-US" i="1">
                                <a:latin typeface="Cambria Math" panose="02040503050406030204" pitchFamily="18" charset="0"/>
                              </a:rPr>
                              <m:t>!</m:t>
                            </m:r>
                          </m:den>
                        </m:f>
                        <m:r>
                          <m:rPr>
                            <m:nor/>
                          </m:rPr>
                          <a:rPr lang="en-US" dirty="0"/>
                          <m:t> </m:t>
                        </m:r>
                      </m:e>
                    </m:borderBox>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952C9587-732E-53BB-BA5F-B72C3B6DD5BD}"/>
                  </a:ext>
                </a:extLst>
              </p:cNvPr>
              <p:cNvSpPr>
                <a:spLocks noGrp="1" noRot="1" noChangeAspect="1" noMove="1" noResize="1" noEditPoints="1" noAdjustHandles="1" noChangeArrowheads="1" noChangeShapeType="1" noTextEdit="1"/>
              </p:cNvSpPr>
              <p:nvPr>
                <p:ph idx="1"/>
              </p:nvPr>
            </p:nvSpPr>
            <p:spPr>
              <a:xfrm>
                <a:off x="838200" y="1503832"/>
                <a:ext cx="10515600" cy="5045824"/>
              </a:xfrm>
              <a:blipFill>
                <a:blip r:embed="rId2"/>
                <a:stretch>
                  <a:fillRect l="-1217" t="-2056" r="-46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7A933065-3D96-5BAF-177B-FE4A8F130FD9}"/>
              </a:ext>
            </a:extLst>
          </p:cNvPr>
          <p:cNvGraphicFramePr>
            <a:graphicFrameLocks noGrp="1"/>
          </p:cNvGraphicFramePr>
          <p:nvPr>
            <p:extLst>
              <p:ext uri="{D42A27DB-BD31-4B8C-83A1-F6EECF244321}">
                <p14:modId xmlns:p14="http://schemas.microsoft.com/office/powerpoint/2010/main" val="2918980329"/>
              </p:ext>
            </p:extLst>
          </p:nvPr>
        </p:nvGraphicFramePr>
        <p:xfrm>
          <a:off x="3626884" y="4430436"/>
          <a:ext cx="7547936" cy="370840"/>
        </p:xfrm>
        <a:graphic>
          <a:graphicData uri="http://schemas.openxmlformats.org/drawingml/2006/table">
            <a:tbl>
              <a:tblPr bandRow="1">
                <a:tableStyleId>{5C22544A-7EE6-4342-B048-85BDC9FD1C3A}</a:tableStyleId>
              </a:tblPr>
              <a:tblGrid>
                <a:gridCol w="943492">
                  <a:extLst>
                    <a:ext uri="{9D8B030D-6E8A-4147-A177-3AD203B41FA5}">
                      <a16:colId xmlns:a16="http://schemas.microsoft.com/office/drawing/2014/main" val="2670716129"/>
                    </a:ext>
                  </a:extLst>
                </a:gridCol>
                <a:gridCol w="943492">
                  <a:extLst>
                    <a:ext uri="{9D8B030D-6E8A-4147-A177-3AD203B41FA5}">
                      <a16:colId xmlns:a16="http://schemas.microsoft.com/office/drawing/2014/main" val="3500776307"/>
                    </a:ext>
                  </a:extLst>
                </a:gridCol>
                <a:gridCol w="943492">
                  <a:extLst>
                    <a:ext uri="{9D8B030D-6E8A-4147-A177-3AD203B41FA5}">
                      <a16:colId xmlns:a16="http://schemas.microsoft.com/office/drawing/2014/main" val="3306908943"/>
                    </a:ext>
                  </a:extLst>
                </a:gridCol>
                <a:gridCol w="943492">
                  <a:extLst>
                    <a:ext uri="{9D8B030D-6E8A-4147-A177-3AD203B41FA5}">
                      <a16:colId xmlns:a16="http://schemas.microsoft.com/office/drawing/2014/main" val="2952443790"/>
                    </a:ext>
                  </a:extLst>
                </a:gridCol>
                <a:gridCol w="943492">
                  <a:extLst>
                    <a:ext uri="{9D8B030D-6E8A-4147-A177-3AD203B41FA5}">
                      <a16:colId xmlns:a16="http://schemas.microsoft.com/office/drawing/2014/main" val="2331178651"/>
                    </a:ext>
                  </a:extLst>
                </a:gridCol>
                <a:gridCol w="943492">
                  <a:extLst>
                    <a:ext uri="{9D8B030D-6E8A-4147-A177-3AD203B41FA5}">
                      <a16:colId xmlns:a16="http://schemas.microsoft.com/office/drawing/2014/main" val="3478947819"/>
                    </a:ext>
                  </a:extLst>
                </a:gridCol>
                <a:gridCol w="943492">
                  <a:extLst>
                    <a:ext uri="{9D8B030D-6E8A-4147-A177-3AD203B41FA5}">
                      <a16:colId xmlns:a16="http://schemas.microsoft.com/office/drawing/2014/main" val="3909735957"/>
                    </a:ext>
                  </a:extLst>
                </a:gridCol>
                <a:gridCol w="943492">
                  <a:extLst>
                    <a:ext uri="{9D8B030D-6E8A-4147-A177-3AD203B41FA5}">
                      <a16:colId xmlns:a16="http://schemas.microsoft.com/office/drawing/2014/main" val="2155429936"/>
                    </a:ext>
                  </a:extLst>
                </a:gridCol>
              </a:tblGrid>
              <a:tr h="370840">
                <a:tc>
                  <a:txBody>
                    <a:bodyPr/>
                    <a:lstStyle/>
                    <a:p>
                      <a:pPr algn="ct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765295"/>
                  </a:ext>
                </a:extLst>
              </a:tr>
            </a:tbl>
          </a:graphicData>
        </a:graphic>
      </p:graphicFrame>
    </p:spTree>
    <p:extLst>
      <p:ext uri="{BB962C8B-B14F-4D97-AF65-F5344CB8AC3E}">
        <p14:creationId xmlns:p14="http://schemas.microsoft.com/office/powerpoint/2010/main" val="140248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E8D2-7F61-8FF9-ABFA-502D216D91B8}"/>
              </a:ext>
            </a:extLst>
          </p:cNvPr>
          <p:cNvSpPr>
            <a:spLocks noGrp="1"/>
          </p:cNvSpPr>
          <p:nvPr>
            <p:ph type="title"/>
          </p:nvPr>
        </p:nvSpPr>
        <p:spPr>
          <a:solidFill>
            <a:srgbClr val="FF66CC"/>
          </a:solidFill>
        </p:spPr>
        <p:txBody>
          <a:bodyPr/>
          <a:lstStyle/>
          <a:p>
            <a:r>
              <a:rPr lang="en-US" dirty="0"/>
              <a:t>5 Linear permutation with repetition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F0BD0F-BABD-4FEF-4D32-19ED7CB38E11}"/>
                  </a:ext>
                </a:extLst>
              </p:cNvPr>
              <p:cNvSpPr>
                <a:spLocks noGrp="1"/>
              </p:cNvSpPr>
              <p:nvPr>
                <p:ph idx="1"/>
              </p:nvPr>
            </p:nvSpPr>
            <p:spPr>
              <a:xfrm>
                <a:off x="838200" y="1825625"/>
                <a:ext cx="10515600" cy="4862254"/>
              </a:xfrm>
            </p:spPr>
            <p:txBody>
              <a:bodyPr>
                <a:normAutofit/>
              </a:bodyPr>
              <a:lstStyle/>
              <a:p>
                <a:r>
                  <a:rPr lang="en-US" sz="2400" dirty="0"/>
                  <a:t>Assume a given array of N objects where we need to fill R places and there is no constraint of repetitions. The total number of possible ways to do it is given by </a:t>
                </a:r>
              </a:p>
              <a:p>
                <a:pPr marL="0" indent="0">
                  <a:buNone/>
                </a:pPr>
                <a14:m>
                  <m:oMath xmlns:m="http://schemas.openxmlformats.org/officeDocument/2006/math">
                    <m:borderBox>
                      <m:borderBoxPr>
                        <m:ctrlPr>
                          <a:rPr lang="en-US" sz="2400" i="1" smtClean="0">
                            <a:latin typeface="Cambria Math" panose="02040503050406030204" pitchFamily="18" charset="0"/>
                          </a:rPr>
                        </m:ctrlPr>
                      </m:borderBoxPr>
                      <m:e>
                        <m:r>
                          <m:rPr>
                            <m:nor/>
                          </m:rPr>
                          <a:rPr lang="en-US" sz="2400" dirty="0"/>
                          <m:t>M</m:t>
                        </m:r>
                        <m:r>
                          <m:rPr>
                            <m:nor/>
                          </m:rPr>
                          <a:rPr lang="en-US" sz="2400" dirty="0"/>
                          <m:t>=</m:t>
                        </m:r>
                        <m:r>
                          <m:rPr>
                            <m:nor/>
                          </m:rPr>
                          <a:rPr lang="en-US" sz="2400" dirty="0"/>
                          <m:t>NR</m:t>
                        </m:r>
                      </m:e>
                    </m:borderBox>
                  </m:oMath>
                </a14:m>
                <a:r>
                  <a:rPr lang="en-US" sz="2400" dirty="0"/>
                  <a:t> </a:t>
                </a:r>
              </a:p>
              <a:p>
                <a:pPr marL="0" indent="0">
                  <a:buNone/>
                </a:pPr>
                <a:r>
                  <a:rPr lang="en-US" sz="2400" dirty="0"/>
                  <a:t>Let us take the 4 digit lock situation. Since there is no restriction on owner that digits are not allowed to repeat, digits can repeat any number of times</a:t>
                </a:r>
              </a:p>
              <a:p>
                <a:pPr marL="0" indent="0">
                  <a:buNone/>
                </a:pPr>
                <a:r>
                  <a:rPr lang="en-US" sz="2400" dirty="0"/>
                  <a:t>Given array of choices is 0,1,2,3,4,5,6,7,8,9. (N=10)</a:t>
                </a:r>
              </a:p>
              <a:p>
                <a:pPr marL="0" indent="0">
                  <a:buNone/>
                </a:pPr>
                <a:r>
                  <a:rPr lang="en-US" sz="2400" dirty="0"/>
                  <a:t>As we already know, the total number of 4-Digit codes possible are 1000. </a:t>
                </a:r>
              </a:p>
              <a:p>
                <a:pPr marL="0" indent="0">
                  <a:buNone/>
                </a:pPr>
                <a:r>
                  <a:rPr lang="en-US" sz="2400" dirty="0"/>
                  <a:t>(0000 to 9999)</a:t>
                </a:r>
              </a:p>
              <a:p>
                <a:pPr marL="0" indent="0">
                  <a:buNone/>
                </a:pPr>
                <a:r>
                  <a:rPr lang="en-US" sz="2400" dirty="0"/>
                  <a:t>The below cell representations shows algorithmic approach to understanding how many possible ways we can choose each digit of the code.</a:t>
                </a:r>
              </a:p>
            </p:txBody>
          </p:sp>
        </mc:Choice>
        <mc:Fallback>
          <p:sp>
            <p:nvSpPr>
              <p:cNvPr id="3" name="Content Placeholder 2">
                <a:extLst>
                  <a:ext uri="{FF2B5EF4-FFF2-40B4-BE49-F238E27FC236}">
                    <a16:creationId xmlns:a16="http://schemas.microsoft.com/office/drawing/2014/main" id="{28F0BD0F-BABD-4FEF-4D32-19ED7CB38E11}"/>
                  </a:ext>
                </a:extLst>
              </p:cNvPr>
              <p:cNvSpPr>
                <a:spLocks noGrp="1" noRot="1" noChangeAspect="1" noMove="1" noResize="1" noEditPoints="1" noAdjustHandles="1" noChangeArrowheads="1" noChangeShapeType="1" noTextEdit="1"/>
              </p:cNvSpPr>
              <p:nvPr>
                <p:ph idx="1"/>
              </p:nvPr>
            </p:nvSpPr>
            <p:spPr>
              <a:xfrm>
                <a:off x="838200" y="1825625"/>
                <a:ext cx="10515600" cy="4862254"/>
              </a:xfrm>
              <a:blipFill>
                <a:blip r:embed="rId2"/>
                <a:stretch>
                  <a:fillRect l="-928" t="-175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10DE0242-64BA-8B32-D6A1-CE86A0F54586}"/>
              </a:ext>
            </a:extLst>
          </p:cNvPr>
          <p:cNvGraphicFramePr>
            <a:graphicFrameLocks noGrp="1"/>
          </p:cNvGraphicFramePr>
          <p:nvPr>
            <p:extLst>
              <p:ext uri="{D42A27DB-BD31-4B8C-83A1-F6EECF244321}">
                <p14:modId xmlns:p14="http://schemas.microsoft.com/office/powerpoint/2010/main" val="1712037046"/>
              </p:ext>
            </p:extLst>
          </p:nvPr>
        </p:nvGraphicFramePr>
        <p:xfrm>
          <a:off x="987057" y="6035955"/>
          <a:ext cx="5257800" cy="370840"/>
        </p:xfrm>
        <a:graphic>
          <a:graphicData uri="http://schemas.openxmlformats.org/drawingml/2006/table">
            <a:tbl>
              <a:tblPr bandRow="1">
                <a:tableStyleId>{5C22544A-7EE6-4342-B048-85BDC9FD1C3A}</a:tableStyleId>
              </a:tblPr>
              <a:tblGrid>
                <a:gridCol w="1314450">
                  <a:extLst>
                    <a:ext uri="{9D8B030D-6E8A-4147-A177-3AD203B41FA5}">
                      <a16:colId xmlns:a16="http://schemas.microsoft.com/office/drawing/2014/main" val="356969332"/>
                    </a:ext>
                  </a:extLst>
                </a:gridCol>
                <a:gridCol w="1314450">
                  <a:extLst>
                    <a:ext uri="{9D8B030D-6E8A-4147-A177-3AD203B41FA5}">
                      <a16:colId xmlns:a16="http://schemas.microsoft.com/office/drawing/2014/main" val="764500632"/>
                    </a:ext>
                  </a:extLst>
                </a:gridCol>
                <a:gridCol w="1314450">
                  <a:extLst>
                    <a:ext uri="{9D8B030D-6E8A-4147-A177-3AD203B41FA5}">
                      <a16:colId xmlns:a16="http://schemas.microsoft.com/office/drawing/2014/main" val="3739144468"/>
                    </a:ext>
                  </a:extLst>
                </a:gridCol>
                <a:gridCol w="1314450">
                  <a:extLst>
                    <a:ext uri="{9D8B030D-6E8A-4147-A177-3AD203B41FA5}">
                      <a16:colId xmlns:a16="http://schemas.microsoft.com/office/drawing/2014/main" val="4218684580"/>
                    </a:ext>
                  </a:extLst>
                </a:gridCol>
              </a:tblGrid>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742189"/>
                  </a:ext>
                </a:extLst>
              </a:tr>
            </a:tbl>
          </a:graphicData>
        </a:graphic>
      </p:graphicFrame>
    </p:spTree>
    <p:extLst>
      <p:ext uri="{BB962C8B-B14F-4D97-AF65-F5344CB8AC3E}">
        <p14:creationId xmlns:p14="http://schemas.microsoft.com/office/powerpoint/2010/main" val="424453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CDE5AF-1486-6F45-76EA-A4BFF61292B9}"/>
                  </a:ext>
                </a:extLst>
              </p:cNvPr>
              <p:cNvSpPr>
                <a:spLocks noGrp="1"/>
              </p:cNvSpPr>
              <p:nvPr>
                <p:ph idx="1"/>
              </p:nvPr>
            </p:nvSpPr>
            <p:spPr>
              <a:xfrm>
                <a:off x="838200" y="393405"/>
                <a:ext cx="10515600" cy="6134985"/>
              </a:xfrm>
            </p:spPr>
            <p:txBody>
              <a:bodyPr>
                <a:normAutofit lnSpcReduction="10000"/>
              </a:bodyPr>
              <a:lstStyle/>
              <a:p>
                <a:r>
                  <a:rPr lang="en-US" dirty="0"/>
                  <a:t>A variation of permutation with similar objects is permutation with REPEATING objects</a:t>
                </a:r>
              </a:p>
              <a:p>
                <a:pPr marL="0" indent="0">
                  <a:buNone/>
                </a:pPr>
                <a:r>
                  <a:rPr lang="en-US" dirty="0"/>
                  <a:t>Let us say, in a given array we have N objects where a</a:t>
                </a:r>
                <a:r>
                  <a:rPr lang="en-US" baseline="-25000" dirty="0"/>
                  <a:t>1</a:t>
                </a:r>
                <a:r>
                  <a:rPr lang="en-US" dirty="0"/>
                  <a:t> are of one kind, a</a:t>
                </a:r>
                <a:r>
                  <a:rPr lang="en-US" baseline="-25000" dirty="0"/>
                  <a:t>2</a:t>
                </a:r>
                <a:r>
                  <a:rPr lang="en-US" dirty="0"/>
                  <a:t> of another a</a:t>
                </a:r>
                <a:r>
                  <a:rPr lang="en-US" baseline="-25000" dirty="0"/>
                  <a:t>3</a:t>
                </a:r>
                <a:r>
                  <a:rPr lang="en-US" dirty="0"/>
                  <a:t> of yet another and so on.</a:t>
                </a:r>
              </a:p>
              <a:p>
                <a:pPr marL="0" indent="0">
                  <a:buNone/>
                </a:pPr>
                <a:r>
                  <a:rPr lang="en-US" dirty="0"/>
                  <a:t>The total number of ways to arrange them distinctly is given by</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𝐾</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𝑁</m:t>
                            </m:r>
                            <m:r>
                              <a:rPr lang="en-IN" i="1">
                                <a:latin typeface="Cambria Math" panose="02040503050406030204" pitchFamily="18" charset="0"/>
                              </a:rPr>
                              <m:t>!</m:t>
                            </m:r>
                          </m:num>
                          <m:den>
                            <m:r>
                              <a:rPr lang="en-IN" i="1">
                                <a:latin typeface="Cambria Math" panose="02040503050406030204" pitchFamily="18" charset="0"/>
                              </a:rPr>
                              <m:t>𝑎</m:t>
                            </m:r>
                            <m:r>
                              <a:rPr lang="en-IN" i="1" baseline="-25000">
                                <a:latin typeface="Cambria Math" panose="02040503050406030204" pitchFamily="18" charset="0"/>
                              </a:rPr>
                              <m:t>1</m:t>
                            </m:r>
                            <m:r>
                              <a:rPr lang="en-IN" i="1">
                                <a:latin typeface="Cambria Math" panose="02040503050406030204" pitchFamily="18" charset="0"/>
                              </a:rPr>
                              <m:t>!×</m:t>
                            </m:r>
                            <m:r>
                              <a:rPr lang="en-IN" i="1">
                                <a:latin typeface="Cambria Math" panose="02040503050406030204" pitchFamily="18" charset="0"/>
                              </a:rPr>
                              <m:t>𝑎</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𝑎</m:t>
                            </m:r>
                            <m:r>
                              <a:rPr lang="en-IN" i="1" baseline="-25000">
                                <a:latin typeface="Cambria Math" panose="02040503050406030204" pitchFamily="18" charset="0"/>
                              </a:rPr>
                              <m:t>3</m:t>
                            </m:r>
                            <m:r>
                              <a:rPr lang="en-IN" i="1">
                                <a:latin typeface="Cambria Math" panose="02040503050406030204" pitchFamily="18" charset="0"/>
                              </a:rPr>
                              <m:t>!×…</m:t>
                            </m:r>
                          </m:den>
                        </m:f>
                      </m:e>
                    </m:borderBox>
                  </m:oMath>
                </a14:m>
                <a:r>
                  <a:rPr lang="en-US" dirty="0"/>
                  <a:t> </a:t>
                </a:r>
              </a:p>
              <a:p>
                <a:pPr marL="0" indent="0">
                  <a:buNone/>
                </a:pPr>
                <a:r>
                  <a:rPr lang="en-US" dirty="0"/>
                  <a:t>Example</a:t>
                </a:r>
              </a:p>
              <a:p>
                <a:pPr marL="0" indent="0">
                  <a:buNone/>
                </a:pPr>
                <a:r>
                  <a:rPr lang="en-US" dirty="0"/>
                  <a:t>MISSISSIPPI  </a:t>
                </a:r>
              </a:p>
              <a:p>
                <a:pPr marL="0" indent="0">
                  <a:buNone/>
                </a:pPr>
                <a:r>
                  <a:rPr lang="en-US" dirty="0"/>
                  <a:t>Number of places available is 11. N=11</a:t>
                </a:r>
              </a:p>
              <a:p>
                <a:pPr marL="0" indent="0">
                  <a:buNone/>
                </a:pPr>
                <a:r>
                  <a:rPr lang="en-US" dirty="0"/>
                  <a:t>M=1 </a:t>
                </a:r>
              </a:p>
              <a:p>
                <a:pPr marL="0" indent="0">
                  <a:buNone/>
                </a:pPr>
                <a:r>
                  <a:rPr lang="en-US" dirty="0"/>
                  <a:t>I = 4</a:t>
                </a:r>
              </a:p>
              <a:p>
                <a:pPr marL="0" indent="0">
                  <a:buNone/>
                </a:pPr>
                <a:r>
                  <a:rPr lang="en-US" dirty="0"/>
                  <a:t>P=2</a:t>
                </a:r>
              </a:p>
              <a:p>
                <a:pPr marL="0" indent="0">
                  <a:buNone/>
                </a:pPr>
                <a:r>
                  <a:rPr lang="en-US" dirty="0"/>
                  <a:t>S=4</a:t>
                </a:r>
              </a:p>
            </p:txBody>
          </p:sp>
        </mc:Choice>
        <mc:Fallback xmlns="">
          <p:sp>
            <p:nvSpPr>
              <p:cNvPr id="3" name="Content Placeholder 2">
                <a:extLst>
                  <a:ext uri="{FF2B5EF4-FFF2-40B4-BE49-F238E27FC236}">
                    <a16:creationId xmlns:a16="http://schemas.microsoft.com/office/drawing/2014/main" id="{F9CDE5AF-1486-6F45-76EA-A4BFF61292B9}"/>
                  </a:ext>
                </a:extLst>
              </p:cNvPr>
              <p:cNvSpPr>
                <a:spLocks noGrp="1" noRot="1" noChangeAspect="1" noMove="1" noResize="1" noEditPoints="1" noAdjustHandles="1" noChangeArrowheads="1" noChangeShapeType="1" noTextEdit="1"/>
              </p:cNvSpPr>
              <p:nvPr>
                <p:ph idx="1"/>
              </p:nvPr>
            </p:nvSpPr>
            <p:spPr>
              <a:xfrm>
                <a:off x="838200" y="393405"/>
                <a:ext cx="10515600" cy="6134985"/>
              </a:xfrm>
              <a:blipFill>
                <a:blip r:embed="rId2"/>
                <a:stretch>
                  <a:fillRect l="-1217" t="-2286" r="-116" b="-2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81CBB-0BAF-32A5-914E-CAD5CF7EF3F7}"/>
                  </a:ext>
                </a:extLst>
              </p:cNvPr>
              <p:cNvSpPr txBox="1"/>
              <p:nvPr/>
            </p:nvSpPr>
            <p:spPr>
              <a:xfrm>
                <a:off x="2440171" y="4731491"/>
                <a:ext cx="6693196" cy="1760738"/>
              </a:xfrm>
              <a:prstGeom prst="rect">
                <a:avLst/>
              </a:prstGeom>
              <a:noFill/>
            </p:spPr>
            <p:txBody>
              <a:bodyPr wrap="square" rtlCol="0">
                <a:spAutoFit/>
              </a:bodyPr>
              <a:lstStyle/>
              <a:p>
                <a:r>
                  <a:rPr lang="en-US" sz="2800" dirty="0"/>
                  <a:t>The total Number of ways to rearrange the alphabets of this word are</a:t>
                </a:r>
              </a:p>
              <a:p>
                <a:pPr/>
                <a14:m>
                  <m:oMathPara xmlns:m="http://schemas.openxmlformats.org/officeDocument/2006/math">
                    <m:oMathParaPr>
                      <m:jc m:val="left"/>
                    </m:oMathParaPr>
                    <m:oMath xmlns:m="http://schemas.openxmlformats.org/officeDocument/2006/math">
                      <m:r>
                        <m:rPr>
                          <m:sty m:val="p"/>
                        </m:rPr>
                        <a:rPr lang="en-IN" sz="2800" b="0" i="0" smtClean="0">
                          <a:latin typeface="Cambria Math" panose="02040503050406030204" pitchFamily="18" charset="0"/>
                        </a:rPr>
                        <m:t>K</m:t>
                      </m:r>
                      <m:r>
                        <a:rPr lang="en-IN" sz="2800" b="0" i="0"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11</m:t>
                          </m:r>
                          <m:r>
                            <a:rPr lang="en-IN" sz="2800" b="0" i="1" smtClean="0">
                              <a:latin typeface="Cambria Math" panose="02040503050406030204" pitchFamily="18" charset="0"/>
                            </a:rPr>
                            <m:t>!</m:t>
                          </m:r>
                        </m:num>
                        <m:den>
                          <m:r>
                            <a:rPr lang="en-IN" sz="2800" b="0" i="1" smtClean="0">
                              <a:latin typeface="Cambria Math" panose="02040503050406030204" pitchFamily="18" charset="0"/>
                            </a:rPr>
                            <m:t>1</m:t>
                          </m:r>
                          <m:r>
                            <a:rPr lang="en-IN" sz="2800" b="0" i="1" smtClean="0">
                              <a:latin typeface="Cambria Math" panose="02040503050406030204" pitchFamily="18" charset="0"/>
                            </a:rPr>
                            <m:t>!×</m:t>
                          </m:r>
                          <m:r>
                            <a:rPr lang="en-IN" sz="2800" b="0" i="1" smtClean="0">
                              <a:latin typeface="Cambria Math" panose="02040503050406030204" pitchFamily="18" charset="0"/>
                            </a:rPr>
                            <m:t>4</m:t>
                          </m:r>
                          <m:r>
                            <a:rPr lang="en-IN" sz="2800" b="0" i="1" smtClean="0">
                              <a:latin typeface="Cambria Math" panose="02040503050406030204" pitchFamily="18" charset="0"/>
                            </a:rPr>
                            <m:t>!×</m:t>
                          </m:r>
                          <m:r>
                            <a:rPr lang="en-IN" sz="2800" b="0" i="1" smtClean="0">
                              <a:latin typeface="Cambria Math" panose="02040503050406030204" pitchFamily="18" charset="0"/>
                            </a:rPr>
                            <m:t>2</m:t>
                          </m:r>
                          <m:r>
                            <a:rPr lang="en-IN" sz="2800" b="0" i="1" smtClean="0">
                              <a:latin typeface="Cambria Math" panose="02040503050406030204" pitchFamily="18" charset="0"/>
                            </a:rPr>
                            <m:t>!×</m:t>
                          </m:r>
                          <m:r>
                            <a:rPr lang="en-IN" sz="2800" b="0" i="1" smtClean="0">
                              <a:latin typeface="Cambria Math" panose="02040503050406030204" pitchFamily="18" charset="0"/>
                            </a:rPr>
                            <m:t>4</m:t>
                          </m:r>
                          <m:r>
                            <a:rPr lang="en-IN" sz="2800" b="0" i="1" smtClean="0">
                              <a:latin typeface="Cambria Math" panose="02040503050406030204" pitchFamily="18" charset="0"/>
                            </a:rPr>
                            <m:t>!</m:t>
                          </m:r>
                        </m:den>
                      </m:f>
                    </m:oMath>
                  </m:oMathPara>
                </a14:m>
                <a:endParaRPr lang="en-US" sz="2800" dirty="0"/>
              </a:p>
            </p:txBody>
          </p:sp>
        </mc:Choice>
        <mc:Fallback xmlns="">
          <p:sp>
            <p:nvSpPr>
              <p:cNvPr id="4" name="TextBox 3">
                <a:extLst>
                  <a:ext uri="{FF2B5EF4-FFF2-40B4-BE49-F238E27FC236}">
                    <a16:creationId xmlns:a16="http://schemas.microsoft.com/office/drawing/2014/main" id="{C9D81CBB-0BAF-32A5-914E-CAD5CF7EF3F7}"/>
                  </a:ext>
                </a:extLst>
              </p:cNvPr>
              <p:cNvSpPr txBox="1">
                <a:spLocks noRot="1" noChangeAspect="1" noMove="1" noResize="1" noEditPoints="1" noAdjustHandles="1" noChangeArrowheads="1" noChangeShapeType="1" noTextEdit="1"/>
              </p:cNvSpPr>
              <p:nvPr/>
            </p:nvSpPr>
            <p:spPr>
              <a:xfrm>
                <a:off x="2440171" y="4731491"/>
                <a:ext cx="6693196" cy="1760738"/>
              </a:xfrm>
              <a:prstGeom prst="rect">
                <a:avLst/>
              </a:prstGeom>
              <a:blipFill>
                <a:blip r:embed="rId3"/>
                <a:stretch>
                  <a:fillRect l="-1821" t="-3114"/>
                </a:stretch>
              </a:blipFill>
            </p:spPr>
            <p:txBody>
              <a:bodyPr/>
              <a:lstStyle/>
              <a:p>
                <a:r>
                  <a:rPr lang="en-US">
                    <a:noFill/>
                  </a:rPr>
                  <a:t> </a:t>
                </a:r>
              </a:p>
            </p:txBody>
          </p:sp>
        </mc:Fallback>
      </mc:AlternateContent>
    </p:spTree>
    <p:extLst>
      <p:ext uri="{BB962C8B-B14F-4D97-AF65-F5344CB8AC3E}">
        <p14:creationId xmlns:p14="http://schemas.microsoft.com/office/powerpoint/2010/main" val="160093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68C8-9F36-849B-7A40-A70AE5E60C73}"/>
              </a:ext>
            </a:extLst>
          </p:cNvPr>
          <p:cNvSpPr>
            <a:spLocks noGrp="1"/>
          </p:cNvSpPr>
          <p:nvPr>
            <p:ph type="title"/>
          </p:nvPr>
        </p:nvSpPr>
        <p:spPr>
          <a:solidFill>
            <a:srgbClr val="FF66CC"/>
          </a:solidFill>
        </p:spPr>
        <p:txBody>
          <a:bodyPr/>
          <a:lstStyle/>
          <a:p>
            <a:r>
              <a:rPr lang="en-US" dirty="0"/>
              <a:t>6 Circular permutation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5EAD2F-35A5-4376-47FF-EB63E4283029}"/>
                  </a:ext>
                </a:extLst>
              </p:cNvPr>
              <p:cNvSpPr>
                <a:spLocks noGrp="1"/>
              </p:cNvSpPr>
              <p:nvPr>
                <p:ph idx="1"/>
              </p:nvPr>
            </p:nvSpPr>
            <p:spPr/>
            <p:txBody>
              <a:bodyPr>
                <a:normAutofit lnSpcReduction="10000"/>
              </a:bodyPr>
              <a:lstStyle/>
              <a:p>
                <a:r>
                  <a:rPr lang="en-US" dirty="0"/>
                  <a:t>Arranging N objects in a circle is called circular permutation.</a:t>
                </a:r>
              </a:p>
              <a:p>
                <a:r>
                  <a:rPr lang="en-US" dirty="0"/>
                  <a:t>A point to be noted in this case is that there is no distinction of first and last place. Therefore the of same order through N times is not considered. This results in number of distinct possible ways reducing by a factor of N</a:t>
                </a:r>
              </a:p>
              <a:p>
                <a:pPr marL="0" indent="0">
                  <a:buNone/>
                </a:pPr>
                <a:r>
                  <a:rPr lang="en-US" dirty="0"/>
                  <a:t> </a:t>
                </a:r>
                <a14:m>
                  <m:oMath xmlns:m="http://schemas.openxmlformats.org/officeDocument/2006/math">
                    <m:borderBox>
                      <m:borderBoxPr>
                        <m:ctrlPr>
                          <a:rPr lang="en-US" i="1" smtClean="0">
                            <a:latin typeface="Cambria Math" panose="02040503050406030204" pitchFamily="18" charset="0"/>
                          </a:rPr>
                        </m:ctrlPr>
                      </m:borderBoxPr>
                      <m:e>
                        <m:r>
                          <m:rPr>
                            <m:nor/>
                          </m:rPr>
                          <a:rPr lang="en-US" dirty="0"/>
                          <m:t>K</m:t>
                        </m:r>
                        <m:r>
                          <m:rPr>
                            <m:nor/>
                          </m:rPr>
                          <a:rPr lang="en-US" baseline="-25000" dirty="0"/>
                          <m:t>ccw</m:t>
                        </m:r>
                        <m:r>
                          <m:rPr>
                            <m:nor/>
                          </m:rPr>
                          <a:rPr lang="en-US" baseline="-25000" dirty="0"/>
                          <m:t>,</m:t>
                        </m:r>
                        <m:r>
                          <m:rPr>
                            <m:nor/>
                          </m:rPr>
                          <a:rPr lang="en-US" baseline="-25000" dirty="0"/>
                          <m:t>cw</m:t>
                        </m:r>
                        <m:r>
                          <m:rPr>
                            <m:nor/>
                          </m:rPr>
                          <a:rPr lang="en-US" dirty="0"/>
                          <m:t>= (</m:t>
                        </m:r>
                        <m:r>
                          <m:rPr>
                            <m:nor/>
                          </m:rPr>
                          <a:rPr lang="en-US" dirty="0"/>
                          <m:t>n</m:t>
                        </m:r>
                        <m:r>
                          <m:rPr>
                            <m:nor/>
                          </m:rPr>
                          <a:rPr lang="en-US" dirty="0"/>
                          <m:t>−</m:t>
                        </m:r>
                        <m:r>
                          <m:rPr>
                            <m:nor/>
                          </m:rPr>
                          <a:rPr lang="en-US" dirty="0"/>
                          <m:t>1</m:t>
                        </m:r>
                        <m:r>
                          <m:rPr>
                            <m:nor/>
                          </m:rPr>
                          <a:rPr lang="en-US" dirty="0"/>
                          <m:t>)! </m:t>
                        </m:r>
                      </m:e>
                    </m:borderBox>
                  </m:oMath>
                </a14:m>
                <a:r>
                  <a:rPr lang="en-US" dirty="0"/>
                  <a:t> </a:t>
                </a:r>
              </a:p>
              <a:p>
                <a:pPr marL="0" indent="0">
                  <a:buNone/>
                </a:pPr>
                <a:r>
                  <a:rPr lang="en-US" dirty="0"/>
                  <a:t>Also , if we consider CW (Clockwise) and CCW (Counter clockwise) arrangement, the number of UNIQUE ways of arranging becomes </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𝐾</m:t>
                        </m:r>
                        <m:r>
                          <a:rPr lang="en-IN" i="1" baseline="-25000">
                            <a:latin typeface="Cambria Math" panose="02040503050406030204" pitchFamily="18" charset="0"/>
                          </a:rPr>
                          <m:t>𝑐𝑤</m:t>
                        </m:r>
                        <m:r>
                          <a:rPr lang="en-IN" i="1">
                            <a:latin typeface="Cambria Math" panose="02040503050406030204" pitchFamily="18" charset="0"/>
                          </a:rPr>
                          <m:t>=</m:t>
                        </m:r>
                        <m:r>
                          <a:rPr lang="en-IN" i="1">
                            <a:latin typeface="Cambria Math" panose="02040503050406030204" pitchFamily="18" charset="0"/>
                          </a:rPr>
                          <m:t>𝐾𝑐</m:t>
                        </m:r>
                        <m:r>
                          <a:rPr lang="en-IN" i="1" baseline="-25000">
                            <a:latin typeface="Cambria Math" panose="02040503050406030204" pitchFamily="18" charset="0"/>
                          </a:rPr>
                          <m:t>𝑐𝑤</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𝑁</m:t>
                                </m:r>
                                <m:r>
                                  <a:rPr lang="en-IN" i="1">
                                    <a:latin typeface="Cambria Math" panose="02040503050406030204" pitchFamily="18" charset="0"/>
                                  </a:rPr>
                                  <m:t>−</m:t>
                                </m:r>
                                <m:r>
                                  <a:rPr lang="en-IN" i="1">
                                    <a:latin typeface="Cambria Math" panose="02040503050406030204" pitchFamily="18" charset="0"/>
                                  </a:rPr>
                                  <m:t>1</m:t>
                                </m:r>
                              </m:e>
                            </m:d>
                            <m:r>
                              <a:rPr lang="en-IN" i="1">
                                <a:latin typeface="Cambria Math" panose="02040503050406030204" pitchFamily="18" charset="0"/>
                              </a:rPr>
                              <m:t>!</m:t>
                            </m:r>
                          </m:num>
                          <m:den>
                            <m:r>
                              <a:rPr lang="en-IN" i="1">
                                <a:latin typeface="Cambria Math" panose="02040503050406030204" pitchFamily="18" charset="0"/>
                              </a:rPr>
                              <m:t>2</m:t>
                            </m:r>
                          </m:den>
                        </m:f>
                      </m:e>
                    </m:borderBox>
                  </m:oMath>
                </a14:m>
                <a:r>
                  <a:rPr lang="en-US" dirty="0"/>
                  <a:t> </a:t>
                </a:r>
              </a:p>
            </p:txBody>
          </p:sp>
        </mc:Choice>
        <mc:Fallback>
          <p:sp>
            <p:nvSpPr>
              <p:cNvPr id="3" name="Content Placeholder 2">
                <a:extLst>
                  <a:ext uri="{FF2B5EF4-FFF2-40B4-BE49-F238E27FC236}">
                    <a16:creationId xmlns:a16="http://schemas.microsoft.com/office/drawing/2014/main" id="{6E5EAD2F-35A5-4376-47FF-EB63E4283029}"/>
                  </a:ext>
                </a:extLst>
              </p:cNvPr>
              <p:cNvSpPr>
                <a:spLocks noGrp="1" noRot="1" noChangeAspect="1" noMove="1" noResize="1" noEditPoints="1" noAdjustHandles="1" noChangeArrowheads="1" noChangeShapeType="1" noTextEdit="1"/>
              </p:cNvSpPr>
              <p:nvPr>
                <p:ph idx="1"/>
              </p:nvPr>
            </p:nvSpPr>
            <p:spPr>
              <a:blipFill>
                <a:blip r:embed="rId2"/>
                <a:stretch>
                  <a:fillRect l="-1217" t="-3081" r="-58"/>
                </a:stretch>
              </a:blipFill>
            </p:spPr>
            <p:txBody>
              <a:bodyPr/>
              <a:lstStyle/>
              <a:p>
                <a:r>
                  <a:rPr lang="en-US">
                    <a:noFill/>
                  </a:rPr>
                  <a:t> </a:t>
                </a:r>
              </a:p>
            </p:txBody>
          </p:sp>
        </mc:Fallback>
      </mc:AlternateContent>
    </p:spTree>
    <p:extLst>
      <p:ext uri="{BB962C8B-B14F-4D97-AF65-F5344CB8AC3E}">
        <p14:creationId xmlns:p14="http://schemas.microsoft.com/office/powerpoint/2010/main" val="29595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1268</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Permutation and combination</vt:lpstr>
      <vt:lpstr>Chapter Map</vt:lpstr>
      <vt:lpstr>1 Introduction</vt:lpstr>
      <vt:lpstr>2 Factorial Notation</vt:lpstr>
      <vt:lpstr>3 Fundamental Principle of Counting (FPC)</vt:lpstr>
      <vt:lpstr>4 Linear Permutation without repetition</vt:lpstr>
      <vt:lpstr>5 Linear permutation with repetition</vt:lpstr>
      <vt:lpstr>PowerPoint Presentation</vt:lpstr>
      <vt:lpstr>6 Circular permutation </vt:lpstr>
      <vt:lpstr>PowerPoint Presentation</vt:lpstr>
      <vt:lpstr>7 Combination</vt:lpstr>
      <vt:lpstr>PowerPoint Presentation</vt:lpstr>
      <vt:lpstr>8 Some important PnC formulae</vt:lpstr>
      <vt:lpstr>9 Grouping and taking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Permutation and combination</dc:title>
  <dc:creator>Shreyas Murali</dc:creator>
  <cp:lastModifiedBy>Shreyas Murali</cp:lastModifiedBy>
  <cp:revision>12</cp:revision>
  <dcterms:created xsi:type="dcterms:W3CDTF">2022-11-02T13:46:49Z</dcterms:created>
  <dcterms:modified xsi:type="dcterms:W3CDTF">2022-11-03T16:10:54Z</dcterms:modified>
</cp:coreProperties>
</file>