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AC4B-69E2-B06A-0FE1-6E138F566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C2B46-2DE6-133A-345A-A1BEEBED5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B1A9-752B-EE24-BBB8-48C97BF3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38D6-7B89-AAD6-10AB-B2CC1AF3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502A-63C5-118F-1A9F-31C49FDC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9142-5A4F-B0EC-B5ED-49ED772F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8B5D4-536F-F45D-4141-F6E05D6D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3028-9ED7-F67E-E992-61803D70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DABC-1203-9EB4-9E5B-3AD953ED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C3FA-B64C-70E9-B8EF-7F57D14A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7196B-05DE-5817-B14F-37682A0D2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5AC4C-8ACC-E2BE-B3EA-6F43ADCC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0B38-4589-B70E-2807-21EC01AB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F91AA-8BAF-BDC3-6B80-C3EF9F6D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D603-0F91-F521-DF28-27192FD0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782E-4503-DE5D-3C24-31B1061C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EA1C-2A22-6C68-21C5-8C761404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7DF1-9CCB-EA5E-FB4F-6A919C09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CAAB-2432-B103-8A81-8BAC128F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7464-A67F-44C2-D9AB-FFBF0926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96B5-CDE8-B187-0956-8E303752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08B-AA33-E847-3FF3-2BBA1C40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4E7E1-2A9B-218E-CD32-D44B3AD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A12E-0E10-362E-E55A-76ECC513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0B5D-6C0F-FF65-2365-CBD93AF5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237A-7735-F07E-7BA5-DA151F42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62E8-50B8-5CE6-B0AB-CC95E00DD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3627E-645E-FE08-4356-3AD0CA4B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5D1CB-AAE1-979E-AF48-14C81DA9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178F8-9A32-C362-E540-2C2FE0E7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296BC-2EF9-F725-2238-C679DF51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C147-DF15-3C9A-0F44-992BA12F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D7E50-A0A3-C799-7763-CD800F5B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DA21B-B690-17A5-718C-A61C31DF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2AB2A-3E23-D586-3B9E-90BB86C29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9574A-E36B-F96D-20EC-75EFF6399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1E3E0-516C-BF2B-EC52-77A91093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F00BC-5F04-26F8-EBBD-2E5E8A6C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C6792-252E-8458-C2D5-610D985D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3C36-0E06-6836-2470-E2AD02DF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AB0FD-A49F-3EDC-DA01-D1928DA2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B98F0-FCB4-370D-DF94-F4804B87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D7B54-2694-8A91-63D0-589F0F5D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71AA0-90FF-106B-5AAE-F9B34F39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4EF10-880B-D40A-85BA-EDC9D166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7E3EB-00CE-18C6-95F4-431C10E1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2419-C6FA-791B-9054-A3CBAAAB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FA4E-7FE7-FAA9-FB15-2DBB62EC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255CD-C160-9D49-8D75-EFBA95593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83CE-7B45-BA91-D0A8-AEEB8CA0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D9880-B9AA-64AB-027B-A6C6A67F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B5F5-3785-1743-288E-B06655BF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2A14-9FEA-DE07-2C95-BD48C206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4C132-AE54-91FB-FD75-3A8BFCC59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0C948-2376-7B72-D9D4-654C181D5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1EA59-22E2-4AB6-2B3B-2DDE041D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AAB9-6965-3549-B197-0BEEB27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FB5FB-7A18-F6A7-480B-A2731703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BF7EF-4359-4145-D0B2-3A53B6AE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976C8-04AB-144F-CE80-81576B13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55DF-CDCA-C5CA-FDD2-E5411AA9F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5032-534A-4501-9EDD-761D3853B84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18E1-B645-976D-7C09-C6183C0A0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8B88-32A2-BBBB-C75F-0F98E15A8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97B8-D321-434E-A59E-E9F6342C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C2F1-A172-DA69-263F-FEDACF792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9900CC"/>
          </a:solidFill>
        </p:spPr>
        <p:txBody>
          <a:bodyPr/>
          <a:lstStyle/>
          <a:p>
            <a:r>
              <a:rPr lang="en-US" dirty="0"/>
              <a:t>Principle of Mathematical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F1366-ECBE-E019-4AC2-9D0010CC1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/>
              <a:t>Shreyas M</a:t>
            </a:r>
          </a:p>
          <a:p>
            <a:pPr>
              <a:tabLst>
                <a:tab pos="2239963" algn="l"/>
              </a:tabLst>
            </a:pPr>
            <a:r>
              <a:rPr lang="en-IN" sz="2400" dirty="0"/>
              <a:t>B.Tech in ECE PES University Bangalore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494-25F8-3C99-7A70-85B8D94A28B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00CC"/>
          </a:solidFill>
        </p:spPr>
        <p:txBody>
          <a:bodyPr/>
          <a:lstStyle/>
          <a:p>
            <a:r>
              <a:rPr lang="en-US" dirty="0"/>
              <a:t>Chapter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6BB8EF-1087-62BC-EEEA-E8AEA66F1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5651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535">
                  <a:extLst>
                    <a:ext uri="{9D8B030D-6E8A-4147-A177-3AD203B41FA5}">
                      <a16:colId xmlns:a16="http://schemas.microsoft.com/office/drawing/2014/main" val="448280748"/>
                    </a:ext>
                  </a:extLst>
                </a:gridCol>
                <a:gridCol w="9089065">
                  <a:extLst>
                    <a:ext uri="{9D8B030D-6E8A-4147-A177-3AD203B41FA5}">
                      <a16:colId xmlns:a16="http://schemas.microsoft.com/office/drawing/2014/main" val="75878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Underlying concept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Algorithmic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6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2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2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D383-DD42-B5EF-FE69-0271AFCDE7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00CC"/>
          </a:solidFill>
        </p:spPr>
        <p:txBody>
          <a:bodyPr/>
          <a:lstStyle/>
          <a:p>
            <a:r>
              <a:rPr lang="en-US" dirty="0"/>
              <a:t>1 Underlying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2034-C2CF-19C9-64C3-C71DCD20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a series of tiles or domino blocks arranged in chain.</a:t>
            </a:r>
          </a:p>
          <a:p>
            <a:pPr marL="0" indent="0">
              <a:buNone/>
            </a:pPr>
            <a:r>
              <a:rPr lang="en-US" dirty="0"/>
              <a:t>Our goal is to know if the chain falls completely</a:t>
            </a:r>
          </a:p>
          <a:p>
            <a:pPr marL="0" indent="0">
              <a:buNone/>
            </a:pPr>
            <a:r>
              <a:rPr lang="en-US" dirty="0"/>
              <a:t>For doing so, we need to verify only 2 things.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u="sng" dirty="0"/>
              <a:t>first one</a:t>
            </a:r>
            <a:r>
              <a:rPr lang="en-US" dirty="0"/>
              <a:t> can fall.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one falls, the </a:t>
            </a:r>
            <a:r>
              <a:rPr lang="en-US" u="sng" dirty="0"/>
              <a:t>next one</a:t>
            </a:r>
            <a:r>
              <a:rPr lang="en-US" dirty="0"/>
              <a:t> will fall.</a:t>
            </a:r>
          </a:p>
          <a:p>
            <a:pPr marL="0" indent="0">
              <a:buNone/>
            </a:pPr>
            <a:r>
              <a:rPr lang="en-US" dirty="0"/>
              <a:t>This is called ‘Domino Effect’ or ‘Motivation’</a:t>
            </a:r>
          </a:p>
          <a:p>
            <a:pPr marL="0" indent="0">
              <a:buNone/>
            </a:pPr>
            <a:r>
              <a:rPr lang="en-US" dirty="0"/>
              <a:t>In mathematics, this is known as ‘Induction’ i.e. We ‘INDUCE’ each step of verification based on the previous 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8D49-DA5B-C2CD-1C5A-8966FDE4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1325563"/>
          </a:xfrm>
          <a:solidFill>
            <a:srgbClr val="9900CC"/>
          </a:solidFill>
        </p:spPr>
        <p:txBody>
          <a:bodyPr/>
          <a:lstStyle/>
          <a:p>
            <a:r>
              <a:rPr lang="en-US" dirty="0"/>
              <a:t>2 Algorithmic approach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DBE30-368E-30DB-2ADA-3C0C51E29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2345"/>
                <a:ext cx="10515600" cy="530553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mathematical Induction we take an ‘Algorithmic approach’ or a systematic and methodical way of verifying theorems.</a:t>
                </a:r>
              </a:p>
              <a:p>
                <a:pPr marL="0" indent="0">
                  <a:buNone/>
                </a:pPr>
                <a:r>
                  <a:rPr lang="en-US" dirty="0"/>
                  <a:t>Also, point to be noted is that we do this on the domain of natural numbers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Procedure followed in Verification</a:t>
                </a:r>
              </a:p>
              <a:p>
                <a:pPr marL="0" indent="0">
                  <a:buNone/>
                </a:pPr>
                <a:r>
                  <a:rPr lang="en-US" dirty="0"/>
                  <a:t>Theorem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P(n) : LHS[P(n)]=RHS[P(n)]</a:t>
                </a:r>
              </a:p>
              <a:p>
                <a:pPr marL="0" indent="0">
                  <a:buNone/>
                </a:pPr>
                <a:r>
                  <a:rPr lang="en-US" dirty="0"/>
                  <a:t>Step 1 : Verifying P(1) is true. </a:t>
                </a:r>
                <a:r>
                  <a:rPr lang="en-US" dirty="0">
                    <a:solidFill>
                      <a:srgbClr val="FF0000"/>
                    </a:solidFill>
                  </a:rPr>
                  <a:t>(Verifying ”The first tile can fall.”)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⚠️</a:t>
                </a:r>
                <a:r>
                  <a:rPr lang="en-IN" dirty="0">
                    <a:highlight>
                      <a:srgbClr val="00FFFF"/>
                    </a:highlight>
                  </a:rPr>
                  <a:t>Further verification need not be done if this one fails.</a:t>
                </a:r>
              </a:p>
              <a:p>
                <a:pPr marL="0" indent="0">
                  <a:buNone/>
                </a:pPr>
                <a:r>
                  <a:rPr lang="en-IN" dirty="0"/>
                  <a:t>Step 2 : Assume P(k) is true </a:t>
                </a:r>
                <a:r>
                  <a:rPr lang="en-IN" dirty="0">
                    <a:solidFill>
                      <a:srgbClr val="FF0000"/>
                    </a:solidFill>
                  </a:rPr>
                  <a:t>(“If one tile can fall”)</a:t>
                </a:r>
              </a:p>
              <a:p>
                <a:pPr marL="0" indent="0">
                  <a:buNone/>
                </a:pPr>
                <a:r>
                  <a:rPr lang="en-US" dirty="0"/>
                  <a:t>LHS[P(k)]=RHS[P(k)] ----------- (A)</a:t>
                </a:r>
              </a:p>
              <a:p>
                <a:pPr marL="0" indent="0">
                  <a:buNone/>
                </a:pPr>
                <a:r>
                  <a:rPr lang="en-US" dirty="0"/>
                  <a:t>Step 3 : Use (A) i.e. RHS[P(k)] in LHS[P(k+1)]. Try obtaining RHS[P(k+1)] by</a:t>
                </a:r>
              </a:p>
              <a:p>
                <a:pPr marL="0" indent="0">
                  <a:buNone/>
                </a:pPr>
                <a:r>
                  <a:rPr lang="en-US" dirty="0"/>
                  <a:t>manipulating and simplifying LHS[P(k+1)]. </a:t>
                </a:r>
                <a:r>
                  <a:rPr lang="en-US" dirty="0">
                    <a:solidFill>
                      <a:srgbClr val="FF0000"/>
                    </a:solidFill>
                  </a:rPr>
                  <a:t>(Verifying “Next tile will fall”)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DBE30-368E-30DB-2ADA-3C0C51E29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2345"/>
                <a:ext cx="10515600" cy="5305534"/>
              </a:xfrm>
              <a:blipFill>
                <a:blip r:embed="rId2"/>
                <a:stretch>
                  <a:fillRect l="-1043" t="-229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29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BD4F-6F77-3D92-9EE7-EF3EB068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42"/>
            <a:ext cx="10515600" cy="836354"/>
          </a:xfrm>
          <a:solidFill>
            <a:srgbClr val="9900CC"/>
          </a:solidFill>
        </p:spPr>
        <p:txBody>
          <a:bodyPr/>
          <a:lstStyle/>
          <a:p>
            <a:r>
              <a:rPr lang="en-US" dirty="0"/>
              <a:t>3 Illustration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3F2FE-8D9A-E2C8-10D1-1C9F13A7DB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5786"/>
                <a:ext cx="10515600" cy="5610372"/>
              </a:xfrm>
            </p:spPr>
            <p:txBody>
              <a:bodyPr/>
              <a:lstStyle/>
              <a:p>
                <a:r>
                  <a:rPr lang="en-US" dirty="0"/>
                  <a:t>Let us consider a simple illustration. Let us prove that</a:t>
                </a:r>
              </a:p>
              <a:p>
                <a:pPr marL="0" indent="0">
                  <a:buNone/>
                </a:pPr>
                <a:r>
                  <a:rPr lang="en-US" dirty="0"/>
                  <a:t>P(n)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1 : n</a:t>
                </a:r>
                <a:r>
                  <a:rPr lang="en-US" dirty="0">
                    <a:sym typeface="Wingdings" panose="05000000000000000000" pitchFamily="2" charset="2"/>
                  </a:rPr>
                  <a:t>1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LHS=1 RHS=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1(1+1)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dirty="0"/>
                  <a:t>1 LHS = RHS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2 : Assume P(k) is true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---------------- Eq.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3F2FE-8D9A-E2C8-10D1-1C9F13A7D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5786"/>
                <a:ext cx="10515600" cy="5610372"/>
              </a:xfrm>
              <a:blipFill>
                <a:blip r:embed="rId2"/>
                <a:stretch>
                  <a:fillRect l="-1217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5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A1E2C-597C-0A85-A5E4-C2E9FAF6C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9098"/>
                <a:ext cx="10515600" cy="61030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⏟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groupCh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0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𝑣𝑒𝑟𝑖𝑓𝑖𝑒𝑑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𝑒𝑜𝑟𝑒𝑚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❗</a:t>
                </a:r>
                <a:r>
                  <a:rPr lang="en-IN" b="0" dirty="0">
                    <a:highlight>
                      <a:srgbClr val="00FFFF"/>
                    </a:highlight>
                  </a:rPr>
                  <a:t>It is advised that RHS is pre-substituted for n</a:t>
                </a:r>
                <a:r>
                  <a:rPr lang="en-IN" b="0" dirty="0">
                    <a:highlight>
                      <a:srgbClr val="00FFFF"/>
                    </a:highlight>
                    <a:sym typeface="Wingdings" panose="05000000000000000000" pitchFamily="2" charset="2"/>
                  </a:rPr>
                  <a:t>(k+1) on RHS , simplified and kept ready as an expected formula so that time is saved on manipulation and simplification of the LHS.</a:t>
                </a:r>
                <a:endParaRPr lang="en-IN" b="0" dirty="0">
                  <a:highlight>
                    <a:srgbClr val="00FFFF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1A1E2C-597C-0A85-A5E4-C2E9FAF6C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9098"/>
                <a:ext cx="10515600" cy="6103088"/>
              </a:xfrm>
              <a:blipFill>
                <a:blip r:embed="rId2"/>
                <a:stretch>
                  <a:fillRect l="-1217" t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07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FCA6-A7FE-C47F-A86F-58234A10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8409"/>
            <a:ext cx="9144000" cy="1351554"/>
          </a:xfrm>
          <a:solidFill>
            <a:srgbClr val="9900CC"/>
          </a:solidFill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F3FA7-2BC9-9DB9-3BCC-BFE59D6EB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/>
              <a:t>Shreyas M</a:t>
            </a:r>
          </a:p>
          <a:p>
            <a:pPr>
              <a:tabLst>
                <a:tab pos="2239963" algn="l"/>
              </a:tabLst>
            </a:pPr>
            <a:r>
              <a:rPr lang="en-IN" sz="2400"/>
              <a:t>B.Tech in ECE PES University Bangalore</a:t>
            </a:r>
          </a:p>
        </p:txBody>
      </p:sp>
    </p:spTree>
    <p:extLst>
      <p:ext uri="{BB962C8B-B14F-4D97-AF65-F5344CB8AC3E}">
        <p14:creationId xmlns:p14="http://schemas.microsoft.com/office/powerpoint/2010/main" val="9739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483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Principle of Mathematical Induction</vt:lpstr>
      <vt:lpstr>Chapter Map</vt:lpstr>
      <vt:lpstr>1 Underlying Concepts</vt:lpstr>
      <vt:lpstr>2 Algorithmic approach </vt:lpstr>
      <vt:lpstr>3 Illustration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Murali</dc:creator>
  <cp:lastModifiedBy>Shreyas Murali</cp:lastModifiedBy>
  <cp:revision>4</cp:revision>
  <dcterms:created xsi:type="dcterms:W3CDTF">2022-10-29T10:57:59Z</dcterms:created>
  <dcterms:modified xsi:type="dcterms:W3CDTF">2022-10-29T13:02:54Z</dcterms:modified>
</cp:coreProperties>
</file>