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6248-30B7-4CBC-95A6-4302D792A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FC18-46C4-4258-8607-A74A9B20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D481-7A4E-4D80-84B2-9BBB6327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1656-2669-44E7-A438-FFF0679F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D22-B09E-43E3-B572-AA061E7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7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73-F2CE-4917-8F97-D7CAD4B3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C80BB-FEE3-4E15-B60D-0E779157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8A99-F063-45B6-9BFC-40971EA9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5EE0-A27E-4B1E-8B25-B78D462E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2235-E19C-44A4-8C36-A0F0575B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D4FB7-9E78-40BC-AC4D-D9A2E18ED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02119-34AC-48FD-8E8A-7DF53067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9DE-E55F-4B22-8CED-FE1B90E3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1F2D-04E1-4C3B-A678-3F6234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F9D3-5958-43BE-A1B8-4F02878B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32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DA5-9669-4677-AEB0-1A29BBD7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C9F-BFA9-41B3-B678-92E25B07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35D9-070F-4118-B80B-4DC9D59D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5657-79E5-41AC-A775-E68102A0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91AB-EB16-4063-8353-58E7B9A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06B-DE8C-4047-88EC-ED641EBD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081A-4AE6-41BF-8225-D7E9F5DD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4AD6-5793-40DA-B46E-9CB01392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C69C-6F52-4C53-91F2-4D65C361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A760-7D82-4D7A-896C-D909D3E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59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3A9-1F81-4D47-8E9D-921DA4E7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06E7-41C0-4636-AEED-65A524093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4D99F-C466-42B4-AD20-CF0FBE0B9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5B881-17FA-458A-B135-5BBC0D79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4BEE3-3355-41A7-89F7-97C458B8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EFAAB-0020-40ED-AD13-F35EA5BE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2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D156-4BB8-4B95-9648-E6048B41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46D4-5873-4B30-8D66-8809D765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D93F-BD4C-409E-B86F-DB262290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21BB-BE23-46EF-8F58-D31B102B3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1796E-C5BA-4004-B54E-6357A0EA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B493-8B06-427B-A995-88C6D839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52B67-C413-43B8-8D87-DA2751B0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BD88C-AD1C-495D-AB68-3C2B917B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6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6918-826B-42A5-98DC-D028B91D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9BF78-E382-4F3D-A7A6-46773A68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A2FF1-8F7C-4605-A901-503E883A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3BC90-2867-43F6-8B59-29A7197D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4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A2B79-4356-4CD6-9EE5-24A49C80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AFC21-B840-4B3E-A79F-3CD945F6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5962-CBAB-4188-A5EA-82C4874D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8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C6C0-BA5C-4B3C-B247-F3F4372F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FCFA-DB19-4FC1-BAA5-7F7C23B9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731C-0D24-4FA8-AFDC-26B5D4437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B488-0238-4C86-A24A-3B64EC65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DFD7-1E4C-4260-812A-16015CA6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D695-AF35-4493-A25B-E4E49FB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6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8B32-CF61-4D38-B27C-CC98B3B3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17C71-FC66-44E9-A8D2-649FCB0EE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A68D4-03F2-4D5A-818B-9AFD742EB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9746-8FC9-4EBB-B504-9E3FD4E2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BC49-31A7-4EAB-B969-F01DD8D8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02F2-9A3B-4502-BD2B-FA181EFE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2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4C43-1F16-4D7E-8B05-76FC24AD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DCFA8-2075-4533-9ABF-F31417D4F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AB84B-AFD2-41F4-865F-612EFEC1F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9EDB-229D-431C-AEE9-1875FFAB2F14}" type="datetimeFigureOut">
              <a:rPr lang="en-IN" smtClean="0"/>
              <a:t>07-11-2022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9980-42F2-418F-8F39-B393CBA65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4C1D-155B-4C67-8C92-43679A1E5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C74D-E81D-480D-A247-5B7E8D8171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0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6118-5EA2-4FDD-A5BD-ED69967E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717" y="2437255"/>
            <a:ext cx="9144000" cy="1493874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l"/>
            <a:r>
              <a:rPr lang="en-IN" sz="7200" dirty="0"/>
              <a:t>Relations and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4AB2-7B0A-4C24-90E2-72073194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717" y="4420745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3200"/>
              <a:t>B.Tech in ECE PES University Bangalore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30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53DD-876D-47A0-88AB-2999660A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86" y="372140"/>
            <a:ext cx="10705214" cy="60711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</a:t>
            </a:r>
            <a:r>
              <a:rPr lang="en-IN" sz="2400" u="sng" dirty="0"/>
              <a:t>Constant function</a:t>
            </a:r>
          </a:p>
          <a:p>
            <a:pPr marL="0" indent="0">
              <a:buNone/>
            </a:pPr>
            <a:endParaRPr lang="en-IN" sz="2400" u="sng" dirty="0"/>
          </a:p>
          <a:p>
            <a:pPr marL="0" indent="0">
              <a:buNone/>
            </a:pPr>
            <a:r>
              <a:rPr lang="en-IN" sz="2400" dirty="0"/>
              <a:t>f:R</a:t>
            </a:r>
            <a:r>
              <a:rPr lang="en-IN" sz="2400" dirty="0">
                <a:sym typeface="Wingdings" panose="05000000000000000000" pitchFamily="2" charset="2"/>
              </a:rPr>
              <a:t>R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y=f(x)=a (where a is a constant)</a:t>
            </a:r>
          </a:p>
          <a:p>
            <a:pPr marL="0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Domain : R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Codomain : R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Range : {a}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C37EA-2C64-4C90-A2C2-5BF1CCC70C86}"/>
              </a:ext>
            </a:extLst>
          </p:cNvPr>
          <p:cNvSpPr/>
          <p:nvPr/>
        </p:nvSpPr>
        <p:spPr>
          <a:xfrm>
            <a:off x="648586" y="1201479"/>
            <a:ext cx="4082902" cy="1116419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61973-51AB-4816-BCDA-9C3A3ECC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116" y="596014"/>
            <a:ext cx="6619321" cy="5889845"/>
          </a:xfrm>
          <a:prstGeom prst="rect">
            <a:avLst/>
          </a:prstGeom>
          <a:effectLst>
            <a:softEdge rad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306D9-63A3-47A9-8174-14F1F1167592}"/>
              </a:ext>
            </a:extLst>
          </p:cNvPr>
          <p:cNvSpPr/>
          <p:nvPr/>
        </p:nvSpPr>
        <p:spPr>
          <a:xfrm>
            <a:off x="5178057" y="596014"/>
            <a:ext cx="6704380" cy="6005475"/>
          </a:xfrm>
          <a:prstGeom prst="rect">
            <a:avLst/>
          </a:prstGeom>
          <a:noFill/>
          <a:ln w="1587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8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5338-DBBC-4369-9B5E-7EBD1AFE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287078"/>
            <a:ext cx="11621386" cy="633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3. </a:t>
            </a:r>
            <a:r>
              <a:rPr lang="en-IN" sz="2400" u="sng" dirty="0"/>
              <a:t>Polynomial function</a:t>
            </a:r>
          </a:p>
          <a:p>
            <a:pPr marL="0" indent="0">
              <a:buNone/>
            </a:pPr>
            <a:endParaRPr lang="en-IN" sz="2400" u="sng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f:R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R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y=f(x)= </a:t>
            </a:r>
            <a:r>
              <a:rPr lang="en-IN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4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f:R</a:t>
            </a:r>
            <a:r>
              <a:rPr lang="en-IN" sz="2400" dirty="0">
                <a:solidFill>
                  <a:srgbClr val="00B050"/>
                </a:solidFill>
                <a:sym typeface="Wingdings" panose="05000000000000000000" pitchFamily="2" charset="2"/>
              </a:rPr>
              <a:t>R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y=f(x)= </a:t>
            </a:r>
            <a:r>
              <a:rPr lang="en-IN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400" baseline="30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</a:p>
          <a:p>
            <a:pPr marL="0" indent="0">
              <a:buNone/>
            </a:pPr>
            <a:endParaRPr lang="en-IN" sz="2400" baseline="300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: R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Codomain : R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 : R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F74F6-E7FB-4A3D-9977-0C30F94D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618" y="384189"/>
            <a:ext cx="6297140" cy="62398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50081-4E84-44E0-874C-FC8208DF9F28}"/>
              </a:ext>
            </a:extLst>
          </p:cNvPr>
          <p:cNvSpPr/>
          <p:nvPr/>
        </p:nvSpPr>
        <p:spPr>
          <a:xfrm>
            <a:off x="230372" y="1127051"/>
            <a:ext cx="1566530" cy="1116419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09221-ED95-4347-83F0-E35DB375C11E}"/>
              </a:ext>
            </a:extLst>
          </p:cNvPr>
          <p:cNvSpPr/>
          <p:nvPr/>
        </p:nvSpPr>
        <p:spPr>
          <a:xfrm>
            <a:off x="230372" y="2525233"/>
            <a:ext cx="1566530" cy="1116419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4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2FA6A-3827-4D2D-8F2F-6FC731406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874" y="297712"/>
                <a:ext cx="11568224" cy="62200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u="sng" dirty="0"/>
                  <a:t>4.Rational function</a:t>
                </a:r>
              </a:p>
              <a:p>
                <a:pPr marL="0" indent="0">
                  <a:buNone/>
                </a:pPr>
                <a:endParaRPr lang="en-IN" sz="2400" u="sng" dirty="0"/>
              </a:p>
              <a:p>
                <a:pPr marL="0" indent="0">
                  <a:buNone/>
                </a:pPr>
                <a:r>
                  <a:rPr lang="en-IN" sz="2400" dirty="0"/>
                  <a:t>h:R-{x:g(x)=0} </a:t>
                </a:r>
                <a:r>
                  <a:rPr lang="en-IN" sz="2400" dirty="0">
                    <a:sym typeface="Wingdings" panose="05000000000000000000" pitchFamily="2" charset="2"/>
                  </a:rPr>
                  <a:t>R</a:t>
                </a:r>
              </a:p>
              <a:p>
                <a:pPr marL="0" indent="0">
                  <a:buNone/>
                </a:pPr>
                <a:r>
                  <a:rPr lang="en-IN" sz="2400" dirty="0">
                    <a:sym typeface="Wingdings" panose="05000000000000000000" pitchFamily="2" charset="2"/>
                  </a:rPr>
                  <a:t>Y=h(x)=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Domain : </a:t>
                </a:r>
                <a:r>
                  <a:rPr lang="en-IN" sz="2800" dirty="0"/>
                  <a:t>R-{x:g(x)=0}</a:t>
                </a:r>
              </a:p>
              <a:p>
                <a:pPr marL="0" indent="0">
                  <a:buNone/>
                </a:pPr>
                <a:r>
                  <a:rPr lang="en-IN" dirty="0"/>
                  <a:t>Codomain : R</a:t>
                </a:r>
              </a:p>
              <a:p>
                <a:pPr marL="0" indent="0">
                  <a:buNone/>
                </a:pPr>
                <a:r>
                  <a:rPr lang="en-IN" dirty="0"/>
                  <a:t>Range : 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2FA6A-3827-4D2D-8F2F-6FC731406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874" y="297712"/>
                <a:ext cx="11568224" cy="6220046"/>
              </a:xfrm>
              <a:blipFill>
                <a:blip r:embed="rId2"/>
                <a:stretch>
                  <a:fillRect l="-1107" t="-1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909539-0555-47E0-9134-478A1B54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93" y="148966"/>
            <a:ext cx="6337005" cy="6406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4B2F43-552F-40C1-9879-79E4787CF0C5}"/>
              </a:ext>
            </a:extLst>
          </p:cNvPr>
          <p:cNvSpPr/>
          <p:nvPr/>
        </p:nvSpPr>
        <p:spPr>
          <a:xfrm>
            <a:off x="350873" y="1196164"/>
            <a:ext cx="2402959" cy="1174896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3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4567-F236-486D-A165-2615F6DA1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58"/>
                <a:ext cx="10515600" cy="66134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dirty="0"/>
                  <a:t>5. </a:t>
                </a:r>
                <a:r>
                  <a:rPr lang="en-IN" sz="2400" u="sng" dirty="0"/>
                  <a:t>Modulus function </a:t>
                </a:r>
              </a:p>
              <a:p>
                <a:pPr marL="0" indent="0">
                  <a:buNone/>
                </a:pPr>
                <a:endParaRPr lang="en-IN" sz="2400" u="sng" dirty="0"/>
              </a:p>
              <a:p>
                <a:pPr marL="0" indent="0">
                  <a:buNone/>
                </a:pPr>
                <a:r>
                  <a:rPr lang="en-IN" sz="2400" dirty="0"/>
                  <a:t>f:R</a:t>
                </a:r>
                <a:r>
                  <a:rPr lang="en-IN" sz="2400" dirty="0">
                    <a:sym typeface="Wingdings" panose="05000000000000000000" pitchFamily="2" charset="2"/>
                  </a:rPr>
                  <a:t></a:t>
                </a:r>
                <a:r>
                  <a:rPr lang="en-IN" sz="2400" dirty="0"/>
                  <a:t>R</a:t>
                </a:r>
              </a:p>
              <a:p>
                <a:pPr marL="0" indent="0">
                  <a:buNone/>
                </a:pPr>
                <a:r>
                  <a:rPr lang="en-IN" sz="2400" dirty="0"/>
                  <a:t>Y=|x|=f(x)=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−&amp;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400" dirty="0"/>
                  <a:t>Domain : R</a:t>
                </a:r>
              </a:p>
              <a:p>
                <a:pPr marL="0" indent="0">
                  <a:buNone/>
                </a:pPr>
                <a:r>
                  <a:rPr lang="en-IN" sz="2400" dirty="0"/>
                  <a:t>Codomain : R</a:t>
                </a:r>
              </a:p>
              <a:p>
                <a:pPr marL="0" indent="0">
                  <a:buNone/>
                </a:pPr>
                <a:r>
                  <a:rPr lang="en-IN" sz="2400" dirty="0"/>
                  <a:t>Range : [0,</a:t>
                </a:r>
                <a:r>
                  <a:rPr lang="en-IN" sz="1600" b="0" i="0" dirty="0">
                    <a:solidFill>
                      <a:srgbClr val="E8EAED"/>
                    </a:solidFill>
                    <a:effectLst/>
                  </a:rPr>
                  <a:t> 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</a:rPr>
                  <a:t>∞</a:t>
                </a:r>
                <a:r>
                  <a:rPr lang="en-I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4567-F236-486D-A165-2615F6DA1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58"/>
                <a:ext cx="10515600" cy="6613451"/>
              </a:xfrm>
              <a:blipFill>
                <a:blip r:embed="rId2"/>
                <a:stretch>
                  <a:fillRect l="-928" t="-1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50FF27F-0863-4A0D-8F1A-41A875557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8" t="19121"/>
          <a:stretch/>
        </p:blipFill>
        <p:spPr>
          <a:xfrm>
            <a:off x="5667153" y="212651"/>
            <a:ext cx="5686647" cy="43705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43D926-392A-4070-A0F8-8AF9EE3E0DF6}"/>
              </a:ext>
            </a:extLst>
          </p:cNvPr>
          <p:cNvSpPr/>
          <p:nvPr/>
        </p:nvSpPr>
        <p:spPr>
          <a:xfrm>
            <a:off x="733645" y="1026042"/>
            <a:ext cx="4093536" cy="1451343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0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BE29-677B-4FA6-8EE3-A30227807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7712"/>
                <a:ext cx="10515600" cy="5879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5. </a:t>
                </a:r>
                <a:r>
                  <a:rPr lang="en-IN" sz="2400" u="sng" dirty="0"/>
                  <a:t>Signum Function</a:t>
                </a:r>
              </a:p>
              <a:p>
                <a:pPr marL="0" indent="0">
                  <a:buNone/>
                </a:pPr>
                <a:r>
                  <a:rPr lang="en-IN" sz="2400" u="sng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f:R-{0}</a:t>
                </a:r>
                <a:r>
                  <a:rPr lang="en-IN" sz="2400" dirty="0">
                    <a:sym typeface="Wingdings" panose="05000000000000000000" pitchFamily="2" charset="2"/>
                  </a:rPr>
                  <a:t>R</a:t>
                </a:r>
              </a:p>
              <a:p>
                <a:pPr marL="0" indent="0">
                  <a:buNone/>
                </a:pPr>
                <a:r>
                  <a:rPr lang="en-IN" sz="2400" dirty="0">
                    <a:sym typeface="Wingdings" panose="05000000000000000000" pitchFamily="2" charset="2"/>
                  </a:rPr>
                  <a:t>y =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Domain : R-{0}</a:t>
                </a:r>
              </a:p>
              <a:p>
                <a:pPr marL="0" indent="0">
                  <a:buNone/>
                </a:pPr>
                <a:r>
                  <a:rPr lang="en-IN" sz="2400" dirty="0"/>
                  <a:t>Codomain : R</a:t>
                </a:r>
              </a:p>
              <a:p>
                <a:pPr marL="0" indent="0">
                  <a:buNone/>
                </a:pPr>
                <a:r>
                  <a:rPr lang="en-IN" sz="2400" dirty="0"/>
                  <a:t>Range: { -1,1}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BE29-677B-4FA6-8EE3-A30227807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7712"/>
                <a:ext cx="10515600" cy="5879251"/>
              </a:xfrm>
              <a:blipFill>
                <a:blip r:embed="rId2"/>
                <a:stretch>
                  <a:fillRect l="-928" t="-1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FEF654-C86B-4F0B-9658-37915CA70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09" y="432058"/>
            <a:ext cx="5715000" cy="3590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C625F4-7381-4290-AFF5-3714FB46A0E9}"/>
              </a:ext>
            </a:extLst>
          </p:cNvPr>
          <p:cNvSpPr/>
          <p:nvPr/>
        </p:nvSpPr>
        <p:spPr>
          <a:xfrm>
            <a:off x="733645" y="1026042"/>
            <a:ext cx="1903229" cy="1451343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71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0AB31-49A1-43CA-A375-E28A5533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019"/>
                <a:ext cx="10515600" cy="59749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6. </a:t>
                </a:r>
                <a:r>
                  <a:rPr lang="en-IN" sz="2400" u="sng" dirty="0"/>
                  <a:t>Greatest integer function</a:t>
                </a:r>
              </a:p>
              <a:p>
                <a:pPr marL="0" indent="0">
                  <a:buNone/>
                </a:pPr>
                <a:endParaRPr lang="en-IN" sz="2400" u="sng" dirty="0"/>
              </a:p>
              <a:p>
                <a:pPr marL="0" indent="0">
                  <a:buNone/>
                </a:pPr>
                <a:r>
                  <a:rPr lang="en-IN" sz="2400" dirty="0"/>
                  <a:t>f:R</a:t>
                </a:r>
                <a:r>
                  <a:rPr lang="en-IN" sz="2400" dirty="0">
                    <a:sym typeface="Wingdings" panose="05000000000000000000" pitchFamily="2" charset="2"/>
                  </a:rPr>
                  <a:t>R</a:t>
                </a:r>
              </a:p>
              <a:p>
                <a:pPr marL="0" indent="0">
                  <a:buNone/>
                </a:pPr>
                <a:r>
                  <a:rPr lang="en-IN" sz="2400" dirty="0">
                    <a:sym typeface="Wingdings" panose="05000000000000000000" pitchFamily="2" charset="2"/>
                  </a:rPr>
                  <a:t>Y=f(x)=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 smtClean="0">
                        <a:sym typeface="Wingdings" panose="05000000000000000000" pitchFamily="2" charset="2"/>
                      </a:rPr>
                      <m:t>|_</m:t>
                    </m:r>
                    <m:r>
                      <m:rPr>
                        <m:nor/>
                      </m:rPr>
                      <a:rPr lang="en-IN" sz="2400" dirty="0" smtClean="0"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nor/>
                      </m:rPr>
                      <a:rPr lang="en-IN" sz="2400" dirty="0" smtClean="0">
                        <a:sym typeface="Wingdings" panose="05000000000000000000" pitchFamily="2" charset="2"/>
                      </a:rPr>
                      <m:t>_| </m:t>
                    </m:r>
                  </m:oMath>
                </a14:m>
                <a:endParaRPr lang="en-IN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sym typeface="Wingdings" panose="05000000000000000000" pitchFamily="2" charset="2"/>
                  </a:rPr>
                  <a:t>Domain : R</a:t>
                </a:r>
              </a:p>
              <a:p>
                <a:pPr marL="0" indent="0">
                  <a:buNone/>
                </a:pPr>
                <a:r>
                  <a:rPr lang="en-IN" sz="2400" dirty="0">
                    <a:sym typeface="Wingdings" panose="05000000000000000000" pitchFamily="2" charset="2"/>
                  </a:rPr>
                  <a:t>Codomain : R</a:t>
                </a:r>
              </a:p>
              <a:p>
                <a:pPr marL="0" indent="0">
                  <a:buNone/>
                </a:pPr>
                <a:r>
                  <a:rPr lang="en-IN" sz="2400" dirty="0">
                    <a:sym typeface="Wingdings" panose="05000000000000000000" pitchFamily="2" charset="2"/>
                  </a:rPr>
                  <a:t>Range : Z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0AB31-49A1-43CA-A375-E28A5533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019"/>
                <a:ext cx="10515600" cy="5974944"/>
              </a:xfrm>
              <a:blipFill>
                <a:blip r:embed="rId2"/>
                <a:stretch>
                  <a:fillRect l="-928" t="-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78672F-FD94-4C37-95AC-3F570115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17" y="583240"/>
            <a:ext cx="6372225" cy="3905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0F31BA-35A6-4E07-9B52-90306508F8D7}"/>
              </a:ext>
            </a:extLst>
          </p:cNvPr>
          <p:cNvSpPr/>
          <p:nvPr/>
        </p:nvSpPr>
        <p:spPr>
          <a:xfrm>
            <a:off x="733645" y="1026042"/>
            <a:ext cx="2030820" cy="1047307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68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2-FF5D-4DBD-9DF4-43479127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11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en-IN" dirty="0"/>
              <a:t>6 Algebra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1C294-2689-42E7-9B08-6CB645F85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1088"/>
                <a:ext cx="10515600" cy="5061098"/>
              </a:xfrm>
            </p:spPr>
            <p:txBody>
              <a:bodyPr/>
              <a:lstStyle/>
              <a:p>
                <a:r>
                  <a:rPr lang="en-IN" sz="2400" u="sng" dirty="0"/>
                  <a:t>Sum/difference of functions</a:t>
                </a:r>
              </a:p>
              <a:p>
                <a:pPr marL="0" indent="0">
                  <a:buNone/>
                </a:pPr>
                <a:r>
                  <a:rPr lang="en-IN" sz="2400" dirty="0"/>
                  <a:t>f(x)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mr>
                      <m:m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</m:oMath>
                </a14:m>
                <a:r>
                  <a:rPr lang="en-IN" sz="2400" dirty="0"/>
                  <a:t> g(x) = (f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mr>
                      <m:m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</m:oMath>
                </a14:m>
                <a:r>
                  <a:rPr lang="en-IN" sz="2400" dirty="0"/>
                  <a:t> g)(x)</a:t>
                </a:r>
              </a:p>
              <a:p>
                <a:r>
                  <a:rPr lang="en-IN" sz="2400" u="sng" dirty="0"/>
                  <a:t>Product of functions</a:t>
                </a:r>
              </a:p>
              <a:p>
                <a:pPr marL="0" indent="0">
                  <a:buNone/>
                </a:pPr>
                <a:r>
                  <a:rPr lang="en-IN" sz="2400" dirty="0"/>
                  <a:t>f(x) . g(x) = fg(x)</a:t>
                </a:r>
              </a:p>
              <a:p>
                <a:r>
                  <a:rPr lang="en-IN" sz="2400" u="sng" dirty="0"/>
                  <a:t>Quotient of functions</a:t>
                </a:r>
                <a:endParaRPr lang="en-IN" u="sng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1C294-2689-42E7-9B08-6CB645F85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1088"/>
                <a:ext cx="10515600" cy="5061098"/>
              </a:xfrm>
              <a:blipFill>
                <a:blip r:embed="rId2"/>
                <a:stretch>
                  <a:fillRect l="-928" t="-1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FB521C-41A4-45D3-85FB-CE1EDB6E92D3}"/>
                  </a:ext>
                </a:extLst>
              </p:cNvPr>
              <p:cNvSpPr txBox="1"/>
              <p:nvPr/>
            </p:nvSpPr>
            <p:spPr>
              <a:xfrm>
                <a:off x="494413" y="4061637"/>
                <a:ext cx="2950535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FB521C-41A4-45D3-85FB-CE1EDB6E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3" y="4061637"/>
                <a:ext cx="2950535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1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8F5A-CB13-42B6-8B44-0C515069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9"/>
            <a:ext cx="10515600" cy="1304185"/>
          </a:xfrm>
          <a:solidFill>
            <a:schemeClr val="accent2"/>
          </a:solidFill>
        </p:spPr>
        <p:txBody>
          <a:bodyPr/>
          <a:lstStyle/>
          <a:p>
            <a:r>
              <a:rPr lang="en-IN"/>
              <a:t>7 </a:t>
            </a:r>
            <a:r>
              <a:rPr lang="en-IN" dirty="0"/>
              <a:t>Elaboration on logarithmic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75E26-05D6-41B5-8BBF-767EF5D82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353"/>
                <a:ext cx="10515600" cy="509299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log</a:t>
                </a:r>
                <a:r>
                  <a:rPr lang="en-IN" sz="26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(m) = k =&gt; m=n</a:t>
                </a:r>
                <a:r>
                  <a:rPr lang="en-IN" sz="26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k 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----------------------[read as ‘log m to base n’] </a:t>
                </a:r>
              </a:p>
              <a:p>
                <a:pPr>
                  <a:lnSpc>
                    <a:spcPct val="107000"/>
                  </a:lnSpc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log(m) = log</a:t>
                </a:r>
                <a:r>
                  <a:rPr lang="en-IN" sz="26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10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(m)  ----------------------This is called Common logarithm</a:t>
                </a:r>
              </a:p>
              <a:p>
                <a:pPr>
                  <a:lnSpc>
                    <a:spcPct val="107000"/>
                  </a:lnSpc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ln(m) = log</a:t>
                </a:r>
                <a:r>
                  <a:rPr lang="en-IN" sz="26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e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(m) = 2.303 x log(m) ;where e=2.718 -----------This is called natural logarithm.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600" u="sng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Properties of logarithm: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(</m:t>
                            </m:r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𝑎</m:t>
                            </m:r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IN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log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𝑏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)</m:t>
                        </m:r>
                      </m:den>
                    </m:f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𝑏</m:t>
                        </m:r>
                      </m:sub>
                    </m:sSub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𝑎</m:t>
                    </m:r>
                  </m:oMath>
                </a14:m>
                <a:r>
                  <a:rPr lang="en-IN" sz="26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  </a:t>
                </a:r>
              </a:p>
              <a:p>
                <a:pPr>
                  <a:lnSpc>
                    <a:spcPct val="107000"/>
                  </a:lnSpc>
                </a:pPr>
                <a:r>
                  <a:rPr lang="en-IN" sz="26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log(a) - log(b)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IN" sz="26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)</a:t>
                </a:r>
                <a:endParaRPr lang="en-IN" sz="26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IN" sz="26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log(a) + log(b) = log(ab)</a:t>
                </a:r>
                <a:endParaRPr lang="en-IN" sz="26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IN" sz="26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log(m</a:t>
                </a:r>
                <a:r>
                  <a:rPr lang="en-IN" sz="2600" baseline="300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k</a:t>
                </a:r>
                <a:r>
                  <a:rPr lang="en-IN" sz="26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) =k . log(m)</a:t>
                </a:r>
                <a:endParaRPr lang="en-IN" sz="26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6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m</a:t>
                </a:r>
                <a:r>
                  <a:rPr lang="en-IN" sz="2600" baseline="300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log(n) </a:t>
                </a:r>
                <a:r>
                  <a:rPr lang="en-IN" sz="26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 = n</a:t>
                </a:r>
                <a:r>
                  <a:rPr lang="en-IN" sz="2600" baseline="300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log(m)</a:t>
                </a:r>
                <a:endParaRPr lang="en-IN" sz="26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75E26-05D6-41B5-8BBF-767EF5D82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353"/>
                <a:ext cx="10515600" cy="5092996"/>
              </a:xfrm>
              <a:blipFill>
                <a:blip r:embed="rId2"/>
                <a:stretch>
                  <a:fillRect l="-928" t="-19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7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075-5EE3-489B-9DD2-FCE16E57D00F}"/>
              </a:ext>
            </a:extLst>
          </p:cNvPr>
          <p:cNvSpPr txBox="1">
            <a:spLocks/>
          </p:cNvSpPr>
          <p:nvPr/>
        </p:nvSpPr>
        <p:spPr>
          <a:xfrm>
            <a:off x="838200" y="2158409"/>
            <a:ext cx="10515600" cy="1270592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F9B7A-3926-4299-AC36-7AD3CDBE0097}"/>
              </a:ext>
            </a:extLst>
          </p:cNvPr>
          <p:cNvSpPr txBox="1">
            <a:spLocks/>
          </p:cNvSpPr>
          <p:nvPr/>
        </p:nvSpPr>
        <p:spPr>
          <a:xfrm>
            <a:off x="1432560" y="3979227"/>
            <a:ext cx="9144000" cy="165576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dirty="0"/>
              <a:t>Shreyas M</a:t>
            </a:r>
          </a:p>
          <a:p>
            <a:pPr marL="0" indent="0" algn="ctr">
              <a:buNone/>
              <a:tabLst>
                <a:tab pos="2239963" algn="l"/>
              </a:tabLst>
            </a:pPr>
            <a:r>
              <a:rPr lang="en-IN" sz="3200"/>
              <a:t>B.Tech in ECE PES University Bangalore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384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BFB8-552B-4FF3-81A6-733CED5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IN" dirty="0"/>
              <a:t>Chapter Map</a:t>
            </a:r>
            <a:endParaRPr lang="en-IN" dirty="0">
              <a:highlight>
                <a:srgbClr val="C0C0C0"/>
              </a:highligh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85AB9-0457-4094-9795-456B75E27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26495"/>
              </p:ext>
            </p:extLst>
          </p:nvPr>
        </p:nvGraphicFramePr>
        <p:xfrm>
          <a:off x="838200" y="1982204"/>
          <a:ext cx="1051560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228">
                  <a:extLst>
                    <a:ext uri="{9D8B030D-6E8A-4147-A177-3AD203B41FA5}">
                      <a16:colId xmlns:a16="http://schemas.microsoft.com/office/drawing/2014/main" val="2842402023"/>
                    </a:ext>
                  </a:extLst>
                </a:gridCol>
                <a:gridCol w="8993372">
                  <a:extLst>
                    <a:ext uri="{9D8B030D-6E8A-4147-A177-3AD203B41FA5}">
                      <a16:colId xmlns:a16="http://schemas.microsoft.com/office/drawing/2014/main" val="227515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599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Intro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02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Cartesian Product and Ordered pairs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912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26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38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Some commonly used functions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950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Algebra of functions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422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Supplement (Elaboration </a:t>
                      </a:r>
                      <a:r>
                        <a:rPr lang="en-IN" dirty="0"/>
                        <a:t>on </a:t>
                      </a:r>
                      <a:r>
                        <a:rPr lang="en-IN"/>
                        <a:t>logarithmic function)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420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D779-1CDB-4B43-8DE5-79ED3CA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IN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272A-24A1-4E11-BB08-49109BA3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Much of mathematics is about finding a pattern – a recognizable link between quantities that change</a:t>
            </a:r>
            <a:r>
              <a:rPr lang="en-US" sz="2400" dirty="0"/>
              <a:t>.</a:t>
            </a:r>
          </a:p>
          <a:p>
            <a:pPr algn="l"/>
            <a:r>
              <a:rPr lang="en-US" sz="2400" b="0" i="0" u="none" strike="noStrike" baseline="0" dirty="0"/>
              <a:t>In mathematics also, we come across many relations such as number </a:t>
            </a:r>
            <a:r>
              <a:rPr lang="en-US" sz="2400" b="0" i="1" u="none" strike="noStrike" baseline="0" dirty="0"/>
              <a:t>m </a:t>
            </a:r>
            <a:r>
              <a:rPr lang="en-US" sz="2400" b="0" i="0" u="none" strike="noStrike" baseline="0" dirty="0"/>
              <a:t>is less than number 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, line </a:t>
            </a:r>
            <a:r>
              <a:rPr lang="en-US" sz="2400" b="0" i="1" u="none" strike="noStrike" baseline="0" dirty="0"/>
              <a:t>l </a:t>
            </a:r>
            <a:r>
              <a:rPr lang="en-US" sz="2400" b="0" i="0" u="none" strike="noStrike" baseline="0" dirty="0"/>
              <a:t>is parallel to line </a:t>
            </a:r>
            <a:r>
              <a:rPr lang="en-US" sz="2400" b="0" i="1" u="none" strike="noStrike" baseline="0" dirty="0"/>
              <a:t>m</a:t>
            </a:r>
            <a:r>
              <a:rPr lang="en-US" sz="2400" b="0" i="0" u="none" strike="noStrike" baseline="0" dirty="0"/>
              <a:t>, set A is a subset of set B.</a:t>
            </a:r>
          </a:p>
          <a:p>
            <a:pPr algn="l"/>
            <a:r>
              <a:rPr lang="en-US" sz="2400" dirty="0"/>
              <a:t>Included: The concept of Cartesian Product and ordered pairs; Understanding ‘Relations’ from Cartesian products; Understanding ‘Functions’ from ‘Relations’ ; Some commonly used functions and more on logarithmic functions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59644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B771-0E3F-472C-9C6F-6A924EBA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22975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dirty="0"/>
              <a:t>2 Cartesian Product and Ordered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562E-B663-45BA-A4BB-E328F8EF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5365826"/>
          </a:xfrm>
        </p:spPr>
        <p:txBody>
          <a:bodyPr>
            <a:normAutofit/>
          </a:bodyPr>
          <a:lstStyle/>
          <a:p>
            <a:r>
              <a:rPr lang="en-IN" sz="2400" dirty="0"/>
              <a:t>Ordered Pairs : An ordered pair is a pair of two quantities which have a well defined connection between them. In general, an ordered pair is denoted by </a:t>
            </a:r>
            <a:r>
              <a:rPr lang="en-IN" sz="2400" dirty="0">
                <a:solidFill>
                  <a:srgbClr val="FF0000"/>
                </a:solidFill>
              </a:rPr>
              <a:t>(A,B) </a:t>
            </a:r>
            <a:r>
              <a:rPr lang="en-IN" sz="2400" dirty="0"/>
              <a:t>where A and B are connected in a particular way. Note that A must belong to the </a:t>
            </a:r>
            <a:r>
              <a:rPr lang="en-IN" sz="2400" u="sng" dirty="0"/>
              <a:t>domain set</a:t>
            </a:r>
            <a:r>
              <a:rPr lang="en-IN" sz="2400" dirty="0"/>
              <a:t> and B must belong to the </a:t>
            </a:r>
            <a:r>
              <a:rPr lang="en-IN" sz="2400" u="sng" dirty="0"/>
              <a:t>codomain set</a:t>
            </a:r>
            <a:r>
              <a:rPr lang="en-IN" sz="2400" dirty="0"/>
              <a:t>. </a:t>
            </a:r>
            <a:r>
              <a:rPr lang="en-IN" sz="2400" u="sng" dirty="0"/>
              <a:t>B is called the IMAGE of A.</a:t>
            </a:r>
          </a:p>
          <a:p>
            <a:r>
              <a:rPr lang="en-IN" sz="2400" dirty="0"/>
              <a:t>Cartesian product : A cartesian product is the set of all ‘Ordered Pairs’ formed by the connection of two sets. In general, a cartesian product of two sets is denoted by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D X R={(A,B) : A</a:t>
            </a:r>
            <a:r>
              <a:rPr lang="en-IN" sz="2400" b="1" i="0" dirty="0">
                <a:effectLst/>
              </a:rPr>
              <a:t> </a:t>
            </a:r>
            <a:r>
              <a:rPr lang="en-IN" sz="2400" b="1" i="0" dirty="0">
                <a:solidFill>
                  <a:srgbClr val="FF0000"/>
                </a:solidFill>
                <a:effectLst/>
              </a:rPr>
              <a:t>∈ </a:t>
            </a:r>
            <a:r>
              <a:rPr lang="en-IN" sz="2400" dirty="0">
                <a:solidFill>
                  <a:srgbClr val="FF0000"/>
                </a:solidFill>
              </a:rPr>
              <a:t>D</a:t>
            </a:r>
            <a:r>
              <a:rPr lang="en-IN" sz="2400" i="0" dirty="0">
                <a:solidFill>
                  <a:srgbClr val="FF0000"/>
                </a:solidFill>
                <a:effectLst/>
              </a:rPr>
              <a:t> and B</a:t>
            </a:r>
            <a:r>
              <a:rPr lang="en-IN" sz="2400" b="1" i="0" dirty="0">
                <a:effectLst/>
              </a:rPr>
              <a:t> </a:t>
            </a:r>
            <a:r>
              <a:rPr lang="en-IN" sz="2400" b="1" i="0" dirty="0">
                <a:solidFill>
                  <a:srgbClr val="FF0000"/>
                </a:solidFill>
                <a:effectLst/>
              </a:rPr>
              <a:t>∈ </a:t>
            </a:r>
            <a:r>
              <a:rPr lang="en-IN" sz="2400" dirty="0">
                <a:solidFill>
                  <a:srgbClr val="FF0000"/>
                </a:solidFill>
              </a:rPr>
              <a:t>R</a:t>
            </a:r>
            <a:r>
              <a:rPr lang="en-IN" sz="2400" i="0" dirty="0">
                <a:solidFill>
                  <a:srgbClr val="FF0000"/>
                </a:solidFill>
                <a:effectLst/>
              </a:rPr>
              <a:t> } ---------------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&gt;</a:t>
            </a:r>
            <a:r>
              <a:rPr lang="en-IN" sz="2400" i="0" dirty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 read as “Cartesian product of D and R is the set of all ordered pairs (A,B) such that A belongs to D and R belongs to B. Here D is called </a:t>
            </a:r>
            <a:r>
              <a:rPr lang="en-IN" sz="2400" i="0" u="sng" dirty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domain</a:t>
            </a:r>
            <a:r>
              <a:rPr lang="en-IN" sz="2400" i="0" dirty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 and R is called </a:t>
            </a:r>
            <a:r>
              <a:rPr lang="en-IN" sz="2400" u="sng" dirty="0">
                <a:solidFill>
                  <a:srgbClr val="FF0000"/>
                </a:solidFill>
                <a:sym typeface="Wingdings" panose="05000000000000000000" pitchFamily="2" charset="2"/>
              </a:rPr>
              <a:t>codomain</a:t>
            </a:r>
            <a:r>
              <a:rPr lang="en-IN" sz="2400" i="0" dirty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An important property: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“If D has ‘n’ elements and R has ‘m’ elements, D X R has n*m ordered pairs”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66"/>
                </a:solidFill>
                <a:sym typeface="Wingdings" panose="05000000000000000000" pitchFamily="2" charset="2"/>
              </a:rPr>
              <a:t>🔍</a:t>
            </a:r>
            <a:r>
              <a:rPr lang="en-IN" sz="2400" dirty="0">
                <a:solidFill>
                  <a:srgbClr val="00B0F0"/>
                </a:solidFill>
                <a:sym typeface="Wingdings" panose="05000000000000000000" pitchFamily="2" charset="2"/>
              </a:rPr>
              <a:t>Is Cartesian product Commutative? Why or why not? </a:t>
            </a:r>
            <a:endParaRPr lang="en-IN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9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B9CF-312D-40B4-A0CA-0C8EC92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93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B3DB-C32A-471C-8AEA-685C3DB6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15"/>
            <a:ext cx="10515600" cy="5266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Let </a:t>
            </a:r>
          </a:p>
          <a:p>
            <a:pPr marL="0" indent="0">
              <a:buNone/>
            </a:pPr>
            <a:r>
              <a:rPr lang="en-IN" sz="2400" dirty="0"/>
              <a:t>S={♥️,♦️,♣️,♠️} --- Suits of a deck of cards.</a:t>
            </a:r>
          </a:p>
          <a:p>
            <a:pPr marL="0" indent="0">
              <a:buNone/>
            </a:pPr>
            <a:r>
              <a:rPr lang="en-IN" sz="2400" dirty="0"/>
              <a:t>V={A,2,3,4,5,6,7,8,9,10,J,Q,K} --- Values in a deck of cards.</a:t>
            </a:r>
          </a:p>
          <a:p>
            <a:pPr marL="0" indent="0">
              <a:buNone/>
            </a:pPr>
            <a:r>
              <a:rPr lang="en-IN" sz="2400" dirty="0"/>
              <a:t>Cartesian product is of the above sets is as follows:</a:t>
            </a:r>
          </a:p>
          <a:p>
            <a:pPr marL="0" indent="0">
              <a:buNone/>
            </a:pPr>
            <a:r>
              <a:rPr lang="en-IN" sz="2400" dirty="0"/>
              <a:t>D= S X V = {(A,B) : A is the suit of cards and B is the value of card}</a:t>
            </a:r>
          </a:p>
          <a:p>
            <a:pPr marL="0" indent="0">
              <a:buNone/>
            </a:pPr>
            <a:r>
              <a:rPr lang="en-IN" sz="2400" dirty="0"/>
              <a:t>Verification of property:</a:t>
            </a:r>
          </a:p>
          <a:p>
            <a:pPr marL="0" indent="0">
              <a:buNone/>
            </a:pPr>
            <a:r>
              <a:rPr lang="en-IN" sz="2400" dirty="0"/>
              <a:t>n(S)=4 ; n(V)=13 n(D)= 4 * 13 = 52 cards in the deck </a:t>
            </a:r>
          </a:p>
          <a:p>
            <a:pPr marL="0" indent="0">
              <a:buNone/>
            </a:pPr>
            <a:r>
              <a:rPr lang="en-IN" sz="2400" dirty="0"/>
              <a:t>It is quite clear that Cartesian product of S: a set of All suits of cards; and V: a set of all values a card can have; basically lists out all possible cards in the deck. Therefore the cartesian product is said to “SPAN” the entire dimensional space. Since we are assuming two properties in this example, a deck of cards is a “two-dimensional space.”</a:t>
            </a:r>
          </a:p>
        </p:txBody>
      </p:sp>
    </p:spTree>
    <p:extLst>
      <p:ext uri="{BB962C8B-B14F-4D97-AF65-F5344CB8AC3E}">
        <p14:creationId xmlns:p14="http://schemas.microsoft.com/office/powerpoint/2010/main" val="369111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13C2-446D-41BC-8E4A-CBA3BDD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49"/>
            <a:ext cx="10515600" cy="6337004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Deck of cards in roaster form</a:t>
            </a:r>
          </a:p>
          <a:p>
            <a:pPr marL="0" indent="0">
              <a:buNone/>
            </a:pPr>
            <a:r>
              <a:rPr lang="en-IN" dirty="0"/>
              <a:t>D=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sz="2400" dirty="0"/>
              <a:t>(♥️,A),(♦️,A),(♣️,A),(♠️,A), (♥️,2),(♦️,2),(♣️,2),(♠️,2), (♥️,3),(♦️,3),(♣️,3),(♠️,3), (♥️,4),(♦️,4),(♣️,4),(♠️,4), (♥️,5),(♦️,5),(♣️,5),(♠️,5), (♥️,6),(♦️,6),(♣️,6),(♠️,6), (♥️,7),(♦️,7),(♣️,7),(♠️,7), (♥️,8),(♦️,8),(♣️,8),(♠️,8), (♥️,9),(♦️,9),(♣️,9),(♠️,9), (♥️,10),(♦️,10),(♣️,10),(♠️,10), (♥️,J),(♦️,J),(♣️,J),(♠️,J), (♥️,Q),(♦️,Q),(♣️,Q),(♠️,Q), (♥️,K),(♦️,K),(♣️,K),(♠️,K)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u="sng" dirty="0"/>
              <a:t>More properties of Cartesian product:</a:t>
            </a:r>
          </a:p>
          <a:p>
            <a:r>
              <a:rPr lang="en-IN" sz="2400" dirty="0"/>
              <a:t>(a,b)=(c,d) &lt;=&gt; a=c ; b=d</a:t>
            </a:r>
          </a:p>
          <a:p>
            <a:r>
              <a:rPr lang="en-IN" sz="2400" dirty="0"/>
              <a:t>A X (B U C) =(A X B) U (A X C)</a:t>
            </a:r>
          </a:p>
          <a:p>
            <a:r>
              <a:rPr lang="en-IN" sz="2400" dirty="0"/>
              <a:t>A X (A ∩ B) =(A X B) ∩ (A X C)</a:t>
            </a:r>
          </a:p>
        </p:txBody>
      </p:sp>
    </p:spTree>
    <p:extLst>
      <p:ext uri="{BB962C8B-B14F-4D97-AF65-F5344CB8AC3E}">
        <p14:creationId xmlns:p14="http://schemas.microsoft.com/office/powerpoint/2010/main" val="11860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B66-D5DF-4BDC-9053-A90B8A5A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7"/>
            <a:ext cx="10515600" cy="1102168"/>
          </a:xfrm>
          <a:solidFill>
            <a:schemeClr val="accent2"/>
          </a:solidFill>
        </p:spPr>
        <p:txBody>
          <a:bodyPr/>
          <a:lstStyle/>
          <a:p>
            <a:r>
              <a:rPr lang="en-IN" dirty="0"/>
              <a:t>3 Relations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4543-BE7C-433C-9EEA-3829244EB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6"/>
            <a:ext cx="10515600" cy="542961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relation is a subset of cartesian product chosen such that the ordered pair is has the connection well-defined. </a:t>
            </a:r>
          </a:p>
          <a:p>
            <a:r>
              <a:rPr lang="en-IN" dirty="0"/>
              <a:t>Note that All elements of codomain need not be used. The set of elements from codomain being used is called the </a:t>
            </a:r>
            <a:r>
              <a:rPr lang="en-IN" u="sng" dirty="0"/>
              <a:t>Range of the Relation</a:t>
            </a:r>
            <a:r>
              <a:rPr lang="en-IN" dirty="0"/>
              <a:t> . </a:t>
            </a:r>
          </a:p>
          <a:p>
            <a:pPr marL="0" indent="0">
              <a:buNone/>
            </a:pPr>
            <a:r>
              <a:rPr lang="en-IN" u="sng" dirty="0"/>
              <a:t>Example</a:t>
            </a:r>
            <a:r>
              <a:rPr lang="en-IN" dirty="0"/>
              <a:t> : Consider the example of X={1,2,3,4,5,6,7,8,9,10}</a:t>
            </a:r>
          </a:p>
          <a:p>
            <a:pPr marL="0" indent="0">
              <a:buNone/>
            </a:pPr>
            <a:r>
              <a:rPr lang="en-IN" dirty="0"/>
              <a:t>Let E be a relation such that</a:t>
            </a:r>
          </a:p>
          <a:p>
            <a:pPr marL="0" indent="0">
              <a:buNone/>
            </a:pPr>
            <a:r>
              <a:rPr lang="en-IN" dirty="0"/>
              <a:t>F: X</a:t>
            </a:r>
            <a:r>
              <a:rPr lang="en-IN" dirty="0">
                <a:sym typeface="Wingdings" panose="05000000000000000000" pitchFamily="2" charset="2"/>
              </a:rPr>
              <a:t>X --------- Read as F is a relation going from X to X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F={ (a,b) : b is a multiple of a}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F={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(1,1),(1,2),(1,3),(1,4),(1,5),(1,6),(1,7),(1,8),(1,9),(1,10),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(2,2),(2,4),(2,6),(2,8),(2,10),(3,3),(3,6),(3,9),(4,4),(4,8),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(5,5),(5,10),(6,6),(7,7),(8,8),(9,9),(10,10)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66"/>
                </a:solidFill>
              </a:rPr>
              <a:t>Note: Total number relation that can be formed between sets between A and B is n(A X B)</a:t>
            </a:r>
          </a:p>
        </p:txBody>
      </p:sp>
    </p:spTree>
    <p:extLst>
      <p:ext uri="{BB962C8B-B14F-4D97-AF65-F5344CB8AC3E}">
        <p14:creationId xmlns:p14="http://schemas.microsoft.com/office/powerpoint/2010/main" val="40001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9289-A149-4397-B0CB-21CD684F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11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en-IN" dirty="0"/>
              <a:t>4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1ED0-AFC6-4DE1-80F3-3389D245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88"/>
            <a:ext cx="10515600" cy="5326912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Definition of a function : A Function is a Relation in which every element in domain has ONLY ONE IMAGE in the codomain. The set of all images is called the Range of the function.</a:t>
            </a:r>
          </a:p>
          <a:p>
            <a:pPr marL="0" indent="0">
              <a:buNone/>
            </a:pPr>
            <a:r>
              <a:rPr lang="en-IN" sz="2600" dirty="0"/>
              <a:t>Example</a:t>
            </a:r>
          </a:p>
          <a:p>
            <a:pPr marL="0" indent="0">
              <a:buNone/>
            </a:pPr>
            <a:r>
              <a:rPr lang="en-IN" sz="2600" dirty="0"/>
              <a:t>F1: R</a:t>
            </a:r>
            <a:r>
              <a:rPr lang="en-IN" sz="2600" dirty="0">
                <a:sym typeface="Wingdings" panose="05000000000000000000" pitchFamily="2" charset="2"/>
              </a:rPr>
              <a:t>R</a:t>
            </a:r>
          </a:p>
          <a:p>
            <a:pPr marL="0" indent="0">
              <a:buNone/>
            </a:pPr>
            <a:r>
              <a:rPr lang="en-IN" sz="2600" dirty="0">
                <a:sym typeface="Wingdings" panose="05000000000000000000" pitchFamily="2" charset="2"/>
              </a:rPr>
              <a:t>F1=</a:t>
            </a:r>
            <a:r>
              <a:rPr lang="en-IN" sz="2600" dirty="0"/>
              <a:t>{(a,b) : b is a multiple of a} ----- F1 is not a function  because ‘a’ can have infinite 				         multiples (‘b’ is not unique for each value of ‘a’)</a:t>
            </a:r>
          </a:p>
          <a:p>
            <a:pPr marL="0" indent="0">
              <a:buNone/>
            </a:pPr>
            <a:r>
              <a:rPr lang="en-IN" sz="2600" dirty="0"/>
              <a:t>F2:R</a:t>
            </a:r>
            <a:r>
              <a:rPr lang="en-IN" sz="2600" dirty="0">
                <a:sym typeface="Wingdings" panose="05000000000000000000" pitchFamily="2" charset="2"/>
              </a:rPr>
              <a:t>R</a:t>
            </a:r>
          </a:p>
          <a:p>
            <a:pPr marL="0" indent="0">
              <a:buNone/>
            </a:pPr>
            <a:r>
              <a:rPr lang="en-IN" sz="2600" dirty="0">
                <a:sym typeface="Wingdings" panose="05000000000000000000" pitchFamily="2" charset="2"/>
              </a:rPr>
              <a:t>F2={(x,y) : y=2x} ----- F2 is a function because ‘y’ is unique for every value of ‘x’.</a:t>
            </a:r>
          </a:p>
          <a:p>
            <a:pPr marL="0" indent="0">
              <a:buNone/>
            </a:pPr>
            <a:r>
              <a:rPr lang="en-IN" sz="2600" dirty="0">
                <a:sym typeface="Wingdings" panose="05000000000000000000" pitchFamily="2" charset="2"/>
              </a:rPr>
              <a:t>f:DC:</a:t>
            </a:r>
          </a:p>
          <a:p>
            <a:pPr marL="0" indent="0">
              <a:buNone/>
            </a:pPr>
            <a:r>
              <a:rPr lang="en-IN" sz="2600" dirty="0">
                <a:sym typeface="Wingdings" panose="05000000000000000000" pitchFamily="2" charset="2"/>
              </a:rPr>
              <a:t>Y=f(x)            ------------ read as “ ‘y’ is a function ‘f‘ of ‘x’ from domain D to codomain 			                 C  </a:t>
            </a:r>
            <a:r>
              <a:rPr lang="en-IN" sz="2600">
                <a:sym typeface="Wingdings" panose="05000000000000000000" pitchFamily="2" charset="2"/>
              </a:rPr>
              <a:t>with range R“</a:t>
            </a:r>
            <a:endParaRPr lang="en-IN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600" dirty="0">
                <a:sym typeface="Wingdings" panose="05000000000000000000" pitchFamily="2" charset="2"/>
              </a:rPr>
              <a:t>The class of function we deal in further slides is called ‘real function’ (with domain as R or subset of R) and ‘real-valued function’ (with codomain as R or subset of R). </a:t>
            </a:r>
            <a:endParaRPr lang="en-IN" sz="26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596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731A-2799-4315-B88A-4CC01643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en-IN" dirty="0"/>
              <a:t>5 Some commonly used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C87-7342-4F14-814A-A3CBEEA7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1088"/>
            <a:ext cx="5181600" cy="52063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u="sng" dirty="0"/>
              <a:t>Identity function</a:t>
            </a:r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dirty="0"/>
              <a:t>f:R</a:t>
            </a:r>
            <a:r>
              <a:rPr lang="en-IN" dirty="0">
                <a:sym typeface="Wingdings" panose="05000000000000000000" pitchFamily="2" charset="2"/>
              </a:rPr>
              <a:t>R such that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y=f(x)=x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Domain: R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Codomain: R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Range: R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E2DCE-456C-42C0-8811-5CFE0FB9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01" y="1531088"/>
            <a:ext cx="5662945" cy="52584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BC7FAB-49D5-4100-A1A3-26A7E79AD33F}"/>
              </a:ext>
            </a:extLst>
          </p:cNvPr>
          <p:cNvSpPr/>
          <p:nvPr/>
        </p:nvSpPr>
        <p:spPr>
          <a:xfrm>
            <a:off x="838200" y="2456121"/>
            <a:ext cx="2574851" cy="1116419"/>
          </a:xfrm>
          <a:prstGeom prst="rect">
            <a:avLst/>
          </a:prstGeom>
          <a:noFill/>
          <a:ln w="34925" cap="rnd">
            <a:solidFill>
              <a:schemeClr val="tx1">
                <a:lumMod val="95000"/>
                <a:lumOff val="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74851"/>
                      <a:gd name="connsiteY0" fmla="*/ 0 h 1020726"/>
                      <a:gd name="connsiteX1" fmla="*/ 617964 w 2574851"/>
                      <a:gd name="connsiteY1" fmla="*/ 0 h 1020726"/>
                      <a:gd name="connsiteX2" fmla="*/ 1184431 w 2574851"/>
                      <a:gd name="connsiteY2" fmla="*/ 0 h 1020726"/>
                      <a:gd name="connsiteX3" fmla="*/ 1879641 w 2574851"/>
                      <a:gd name="connsiteY3" fmla="*/ 0 h 1020726"/>
                      <a:gd name="connsiteX4" fmla="*/ 2574851 w 2574851"/>
                      <a:gd name="connsiteY4" fmla="*/ 0 h 1020726"/>
                      <a:gd name="connsiteX5" fmla="*/ 2574851 w 2574851"/>
                      <a:gd name="connsiteY5" fmla="*/ 500156 h 1020726"/>
                      <a:gd name="connsiteX6" fmla="*/ 2574851 w 2574851"/>
                      <a:gd name="connsiteY6" fmla="*/ 1020726 h 1020726"/>
                      <a:gd name="connsiteX7" fmla="*/ 1931138 w 2574851"/>
                      <a:gd name="connsiteY7" fmla="*/ 1020726 h 1020726"/>
                      <a:gd name="connsiteX8" fmla="*/ 1235928 w 2574851"/>
                      <a:gd name="connsiteY8" fmla="*/ 1020726 h 1020726"/>
                      <a:gd name="connsiteX9" fmla="*/ 669461 w 2574851"/>
                      <a:gd name="connsiteY9" fmla="*/ 1020726 h 1020726"/>
                      <a:gd name="connsiteX10" fmla="*/ 0 w 2574851"/>
                      <a:gd name="connsiteY10" fmla="*/ 1020726 h 1020726"/>
                      <a:gd name="connsiteX11" fmla="*/ 0 w 2574851"/>
                      <a:gd name="connsiteY11" fmla="*/ 510363 h 1020726"/>
                      <a:gd name="connsiteX12" fmla="*/ 0 w 2574851"/>
                      <a:gd name="connsiteY12" fmla="*/ 0 h 10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74851" h="1020726" extrusionOk="0">
                        <a:moveTo>
                          <a:pt x="0" y="0"/>
                        </a:moveTo>
                        <a:cubicBezTo>
                          <a:pt x="196192" y="-11360"/>
                          <a:pt x="383938" y="18967"/>
                          <a:pt x="617964" y="0"/>
                        </a:cubicBezTo>
                        <a:cubicBezTo>
                          <a:pt x="851990" y="-18967"/>
                          <a:pt x="924122" y="4369"/>
                          <a:pt x="1184431" y="0"/>
                        </a:cubicBezTo>
                        <a:cubicBezTo>
                          <a:pt x="1444740" y="-4369"/>
                          <a:pt x="1596240" y="6668"/>
                          <a:pt x="1879641" y="0"/>
                        </a:cubicBezTo>
                        <a:cubicBezTo>
                          <a:pt x="2163042" y="-6668"/>
                          <a:pt x="2364235" y="18340"/>
                          <a:pt x="2574851" y="0"/>
                        </a:cubicBezTo>
                        <a:cubicBezTo>
                          <a:pt x="2559463" y="102177"/>
                          <a:pt x="2592428" y="321223"/>
                          <a:pt x="2574851" y="500156"/>
                        </a:cubicBezTo>
                        <a:cubicBezTo>
                          <a:pt x="2557274" y="679089"/>
                          <a:pt x="2554615" y="901224"/>
                          <a:pt x="2574851" y="1020726"/>
                        </a:cubicBezTo>
                        <a:cubicBezTo>
                          <a:pt x="2315825" y="1010053"/>
                          <a:pt x="2245939" y="1023282"/>
                          <a:pt x="1931138" y="1020726"/>
                        </a:cubicBezTo>
                        <a:cubicBezTo>
                          <a:pt x="1616337" y="1018170"/>
                          <a:pt x="1467428" y="1049544"/>
                          <a:pt x="1235928" y="1020726"/>
                        </a:cubicBezTo>
                        <a:cubicBezTo>
                          <a:pt x="1004428" y="991909"/>
                          <a:pt x="902414" y="1027300"/>
                          <a:pt x="669461" y="1020726"/>
                        </a:cubicBezTo>
                        <a:cubicBezTo>
                          <a:pt x="436508" y="1014152"/>
                          <a:pt x="258965" y="1020927"/>
                          <a:pt x="0" y="1020726"/>
                        </a:cubicBezTo>
                        <a:cubicBezTo>
                          <a:pt x="-19340" y="835241"/>
                          <a:pt x="9957" y="734321"/>
                          <a:pt x="0" y="510363"/>
                        </a:cubicBezTo>
                        <a:cubicBezTo>
                          <a:pt x="-9957" y="286405"/>
                          <a:pt x="4339" y="118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74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1643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Relations and Functions</vt:lpstr>
      <vt:lpstr>Chapter Map</vt:lpstr>
      <vt:lpstr>1 Introduction</vt:lpstr>
      <vt:lpstr>2 Cartesian Product and Ordered pairs</vt:lpstr>
      <vt:lpstr>Example</vt:lpstr>
      <vt:lpstr>PowerPoint Presentation</vt:lpstr>
      <vt:lpstr>3 Relations </vt:lpstr>
      <vt:lpstr>4 Functions </vt:lpstr>
      <vt:lpstr>5 Some commonly used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 Algebra of functions</vt:lpstr>
      <vt:lpstr>7 Elaboration on logarithmic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2:Relations and Functions</dc:title>
  <dc:creator>Shreyas Murali</dc:creator>
  <cp:lastModifiedBy>Shreyas Murali</cp:lastModifiedBy>
  <cp:revision>22</cp:revision>
  <dcterms:created xsi:type="dcterms:W3CDTF">2022-04-24T15:12:22Z</dcterms:created>
  <dcterms:modified xsi:type="dcterms:W3CDTF">2022-11-06T19:31:46Z</dcterms:modified>
</cp:coreProperties>
</file>