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2F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4660"/>
  </p:normalViewPr>
  <p:slideViewPr>
    <p:cSldViewPr snapToGrid="0">
      <p:cViewPr varScale="1">
        <p:scale>
          <a:sx n="60" d="100"/>
          <a:sy n="60" d="100"/>
        </p:scale>
        <p:origin x="10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34D8-7A59-3E8D-11AA-B70D28C31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7E4A0-E24F-435A-A1D7-3EA2A0109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C52F59-BA4C-830C-F5EA-9647E90D9FF1}"/>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5" name="Footer Placeholder 4">
            <a:extLst>
              <a:ext uri="{FF2B5EF4-FFF2-40B4-BE49-F238E27FC236}">
                <a16:creationId xmlns:a16="http://schemas.microsoft.com/office/drawing/2014/main" id="{F1FD39BB-16C8-7A82-470E-50470F3413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C891AF-21DF-9C9D-84CC-56F186E66A45}"/>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21015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125A-BF52-1863-E983-F2E649A300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EDC9C4-7686-2096-457A-3C957A553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E6E15-BCEB-3B4E-C398-F8C73158EC81}"/>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5" name="Footer Placeholder 4">
            <a:extLst>
              <a:ext uri="{FF2B5EF4-FFF2-40B4-BE49-F238E27FC236}">
                <a16:creationId xmlns:a16="http://schemas.microsoft.com/office/drawing/2014/main" id="{6924358D-2BBD-69E0-004E-2875A148BC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93D762-3794-F6F6-87A6-01AF7843B546}"/>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110037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DB252-4834-4F59-F2B8-EBA6D39084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9F8BB7-D7C6-3CAF-A7AF-B94D9C854F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6AB8C-C237-F23E-8A0C-E5FB3ABE6E49}"/>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5" name="Footer Placeholder 4">
            <a:extLst>
              <a:ext uri="{FF2B5EF4-FFF2-40B4-BE49-F238E27FC236}">
                <a16:creationId xmlns:a16="http://schemas.microsoft.com/office/drawing/2014/main" id="{B71CD29F-ABF7-0F68-9ECA-7F7EEE2F3E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A4B78B-35E1-6E82-17C0-8CDB5F1F5BB5}"/>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90705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14D3-60A9-229B-748E-4C2F80CC3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C4862-9C18-0C9D-6C58-41E9583DC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CA675-D2F7-D998-DFB5-C68FA9842DED}"/>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5" name="Footer Placeholder 4">
            <a:extLst>
              <a:ext uri="{FF2B5EF4-FFF2-40B4-BE49-F238E27FC236}">
                <a16:creationId xmlns:a16="http://schemas.microsoft.com/office/drawing/2014/main" id="{68077071-0C94-3BF8-4DDF-1B25229C27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183305-9DF6-42F1-E890-994E822C6E85}"/>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374088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A018-C1AB-CDFE-B648-87ABB38E86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8D8F0-01AB-68B2-CB38-D5EDF3CE1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1EC2AF-5EBB-22FB-9D9A-D96996905F64}"/>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5" name="Footer Placeholder 4">
            <a:extLst>
              <a:ext uri="{FF2B5EF4-FFF2-40B4-BE49-F238E27FC236}">
                <a16:creationId xmlns:a16="http://schemas.microsoft.com/office/drawing/2014/main" id="{12873AAA-02B5-478E-724D-3F261DC27C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5B44BA-4937-43C1-3FC4-A8FB90B95D99}"/>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138301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1864-4521-1B4B-8BAB-776E5B40AB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2CDD3-BA3C-FD4F-30F1-FFB909BD4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EBB1E2-D56F-E733-6840-73A1B7A02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85F52-792E-BFA0-796C-5CA98FEC9765}"/>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6" name="Footer Placeholder 5">
            <a:extLst>
              <a:ext uri="{FF2B5EF4-FFF2-40B4-BE49-F238E27FC236}">
                <a16:creationId xmlns:a16="http://schemas.microsoft.com/office/drawing/2014/main" id="{E68019BC-4245-C73A-FA9C-3F542490CD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269D34-A779-706A-D95F-83DE7F9EE915}"/>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10908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7733-1FA5-C3E6-32C6-D2178CA1D3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791FAF-DBB8-9A5A-053F-A2494951C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B2282-7A87-30E4-B088-4814CA5619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1E719-E596-71B9-2588-9A1B20B6A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B7E7B-D2E6-D9B0-B41C-757ED609AC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1C507-E4F0-FD72-CC64-7D793551E958}"/>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8" name="Footer Placeholder 7">
            <a:extLst>
              <a:ext uri="{FF2B5EF4-FFF2-40B4-BE49-F238E27FC236}">
                <a16:creationId xmlns:a16="http://schemas.microsoft.com/office/drawing/2014/main" id="{6301A29E-C897-3040-6FAD-351F8E4E5B7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D8F222-00CF-7F56-6193-F790C7D788B1}"/>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26119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32E3-278E-ACFE-2045-0A1989E702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F12153-782A-4CFE-820F-E543A141BC3E}"/>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4" name="Footer Placeholder 3">
            <a:extLst>
              <a:ext uri="{FF2B5EF4-FFF2-40B4-BE49-F238E27FC236}">
                <a16:creationId xmlns:a16="http://schemas.microsoft.com/office/drawing/2014/main" id="{29551AC9-8828-738F-8803-7D901A89CB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E0120C-6A7B-0DF8-9BA3-06D805F9AA15}"/>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70956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62073-7EF6-BAF8-858D-5F34B9DE4122}"/>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3" name="Footer Placeholder 2">
            <a:extLst>
              <a:ext uri="{FF2B5EF4-FFF2-40B4-BE49-F238E27FC236}">
                <a16:creationId xmlns:a16="http://schemas.microsoft.com/office/drawing/2014/main" id="{BE4C1C78-ABE8-D79C-D799-2E5103932A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B29F8CD-502C-36CB-6CB8-7D1C99839B7B}"/>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61127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B5A5-9BFC-7DDE-BAA4-04E161AD4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A60DC0-F965-789E-5972-2E6E165AF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E93C4A-E5F9-AC57-9375-5BCE82140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F29FC-3025-D41D-4687-6F0060FFC674}"/>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6" name="Footer Placeholder 5">
            <a:extLst>
              <a:ext uri="{FF2B5EF4-FFF2-40B4-BE49-F238E27FC236}">
                <a16:creationId xmlns:a16="http://schemas.microsoft.com/office/drawing/2014/main" id="{1B51E857-FFF0-1657-1286-DE2ACA6D90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3377EB-CECF-0710-F393-38277CEFFECE}"/>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364789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9CB5-070F-8F25-31B3-AB7A5559C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31156-84D3-E6E1-1396-9B542E5DE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0632688-5239-0458-0256-F961DFCD1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149F8-077D-8B44-4EED-1D7381DB1BA6}"/>
              </a:ext>
            </a:extLst>
          </p:cNvPr>
          <p:cNvSpPr>
            <a:spLocks noGrp="1"/>
          </p:cNvSpPr>
          <p:nvPr>
            <p:ph type="dt" sz="half" idx="10"/>
          </p:nvPr>
        </p:nvSpPr>
        <p:spPr/>
        <p:txBody>
          <a:bodyPr/>
          <a:lstStyle/>
          <a:p>
            <a:fld id="{5962259D-7652-4FE7-AA26-F7282D7CA3CF}" type="datetimeFigureOut">
              <a:rPr lang="en-US" smtClean="0"/>
              <a:t>11/7/2022</a:t>
            </a:fld>
            <a:endParaRPr lang="en-US" dirty="0"/>
          </a:p>
        </p:txBody>
      </p:sp>
      <p:sp>
        <p:nvSpPr>
          <p:cNvPr id="6" name="Footer Placeholder 5">
            <a:extLst>
              <a:ext uri="{FF2B5EF4-FFF2-40B4-BE49-F238E27FC236}">
                <a16:creationId xmlns:a16="http://schemas.microsoft.com/office/drawing/2014/main" id="{41B9A063-1284-80D6-6801-ED6F063917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3F22F2-FF1E-ABC5-F39D-4541EC7973AB}"/>
              </a:ext>
            </a:extLst>
          </p:cNvPr>
          <p:cNvSpPr>
            <a:spLocks noGrp="1"/>
          </p:cNvSpPr>
          <p:nvPr>
            <p:ph type="sldNum" sz="quarter" idx="12"/>
          </p:nvPr>
        </p:nvSpPr>
        <p:spPr/>
        <p:txBody>
          <a:bodyPr/>
          <a:lstStyle/>
          <a:p>
            <a:fld id="{26CDF99A-D559-4D9E-B79B-A4377D3501AF}" type="slidenum">
              <a:rPr lang="en-US" smtClean="0"/>
              <a:t>‹#›</a:t>
            </a:fld>
            <a:endParaRPr lang="en-US" dirty="0"/>
          </a:p>
        </p:txBody>
      </p:sp>
    </p:spTree>
    <p:extLst>
      <p:ext uri="{BB962C8B-B14F-4D97-AF65-F5344CB8AC3E}">
        <p14:creationId xmlns:p14="http://schemas.microsoft.com/office/powerpoint/2010/main" val="404918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36AA2-043D-B53C-F30D-0BC36F10C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7FC33F-E611-5D98-7AE0-08A09BADF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D1EE9-17B6-1582-0205-D40D34F54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2259D-7652-4FE7-AA26-F7282D7CA3CF}" type="datetimeFigureOut">
              <a:rPr lang="en-US" smtClean="0"/>
              <a:t>11/7/2022</a:t>
            </a:fld>
            <a:endParaRPr lang="en-US" dirty="0"/>
          </a:p>
        </p:txBody>
      </p:sp>
      <p:sp>
        <p:nvSpPr>
          <p:cNvPr id="5" name="Footer Placeholder 4">
            <a:extLst>
              <a:ext uri="{FF2B5EF4-FFF2-40B4-BE49-F238E27FC236}">
                <a16:creationId xmlns:a16="http://schemas.microsoft.com/office/drawing/2014/main" id="{BA53823E-7310-DBDA-214C-F493425D1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22F8326-FF37-EE36-8937-C1F4132A1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DF99A-D559-4D9E-B79B-A4377D3501AF}" type="slidenum">
              <a:rPr lang="en-US" smtClean="0"/>
              <a:t>‹#›</a:t>
            </a:fld>
            <a:endParaRPr lang="en-US" dirty="0"/>
          </a:p>
        </p:txBody>
      </p:sp>
    </p:spTree>
    <p:extLst>
      <p:ext uri="{BB962C8B-B14F-4D97-AF65-F5344CB8AC3E}">
        <p14:creationId xmlns:p14="http://schemas.microsoft.com/office/powerpoint/2010/main" val="4047352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09CA-E931-77E8-8661-C2CCF476AF50}"/>
              </a:ext>
            </a:extLst>
          </p:cNvPr>
          <p:cNvSpPr>
            <a:spLocks noGrp="1"/>
          </p:cNvSpPr>
          <p:nvPr>
            <p:ph type="ctrTitle"/>
          </p:nvPr>
        </p:nvSpPr>
        <p:spPr>
          <a:xfrm>
            <a:off x="1524000" y="2190307"/>
            <a:ext cx="9144000" cy="1319656"/>
          </a:xfrm>
          <a:solidFill>
            <a:srgbClr val="EF2FB8"/>
          </a:solidFill>
        </p:spPr>
        <p:txBody>
          <a:bodyPr/>
          <a:lstStyle/>
          <a:p>
            <a:r>
              <a:rPr lang="en-US" dirty="0"/>
              <a:t>Sequences and Series</a:t>
            </a:r>
          </a:p>
        </p:txBody>
      </p:sp>
      <p:sp>
        <p:nvSpPr>
          <p:cNvPr id="3" name="Subtitle 2">
            <a:extLst>
              <a:ext uri="{FF2B5EF4-FFF2-40B4-BE49-F238E27FC236}">
                <a16:creationId xmlns:a16="http://schemas.microsoft.com/office/drawing/2014/main" id="{AD19EC94-A2D2-75A9-2E0D-48EF6CFA6F9A}"/>
              </a:ext>
            </a:extLst>
          </p:cNvPr>
          <p:cNvSpPr>
            <a:spLocks noGrp="1"/>
          </p:cNvSpPr>
          <p:nvPr>
            <p:ph type="subTitle" idx="1"/>
          </p:nvPr>
        </p:nvSpPr>
        <p:spPr/>
        <p:txBody>
          <a:bodyPr/>
          <a:lstStyle/>
          <a:p>
            <a:r>
              <a:rPr lang="en-US" dirty="0"/>
              <a:t>Shreyas M</a:t>
            </a:r>
          </a:p>
          <a:p>
            <a:r>
              <a:rPr lang="en-US" dirty="0"/>
              <a:t>B.Tech in ECE PES University Bangalore</a:t>
            </a:r>
          </a:p>
        </p:txBody>
      </p:sp>
    </p:spTree>
    <p:extLst>
      <p:ext uri="{BB962C8B-B14F-4D97-AF65-F5344CB8AC3E}">
        <p14:creationId xmlns:p14="http://schemas.microsoft.com/office/powerpoint/2010/main" val="228586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532D-74A1-8E04-8D66-3018343A32DB}"/>
              </a:ext>
            </a:extLst>
          </p:cNvPr>
          <p:cNvSpPr>
            <a:spLocks noGrp="1"/>
          </p:cNvSpPr>
          <p:nvPr>
            <p:ph type="title"/>
          </p:nvPr>
        </p:nvSpPr>
        <p:spPr>
          <a:solidFill>
            <a:srgbClr val="EF2FB8"/>
          </a:solidFill>
        </p:spPr>
        <p:txBody>
          <a:bodyPr/>
          <a:lstStyle/>
          <a:p>
            <a:r>
              <a:rPr lang="en-US" dirty="0"/>
              <a:t>5 Properties of GP and Geometric Mean</a:t>
            </a:r>
          </a:p>
        </p:txBody>
      </p:sp>
      <p:sp>
        <p:nvSpPr>
          <p:cNvPr id="3" name="Content Placeholder 2">
            <a:extLst>
              <a:ext uri="{FF2B5EF4-FFF2-40B4-BE49-F238E27FC236}">
                <a16:creationId xmlns:a16="http://schemas.microsoft.com/office/drawing/2014/main" id="{67B57CC3-FD8F-E8B4-B4CD-1B6D2EB1795D}"/>
              </a:ext>
            </a:extLst>
          </p:cNvPr>
          <p:cNvSpPr>
            <a:spLocks noGrp="1"/>
          </p:cNvSpPr>
          <p:nvPr>
            <p:ph idx="1"/>
          </p:nvPr>
        </p:nvSpPr>
        <p:spPr/>
        <p:txBody>
          <a:bodyPr/>
          <a:lstStyle/>
          <a:p>
            <a:r>
              <a:rPr lang="en-US" dirty="0"/>
              <a:t>Let us consider an GP with first element A Nth term be G</a:t>
            </a:r>
            <a:r>
              <a:rPr lang="en-US" baseline="-25000" dirty="0"/>
              <a:t>N</a:t>
            </a:r>
            <a:r>
              <a:rPr lang="en-US" dirty="0"/>
              <a:t> , common ratio be R and a constant k.</a:t>
            </a:r>
          </a:p>
          <a:p>
            <a:pPr marL="0" indent="0">
              <a:buNone/>
            </a:pPr>
            <a:r>
              <a:rPr lang="en-US" dirty="0"/>
              <a:t>Multiplying or dividing the whole sequence by k , the sequence would continue to be a geometric progression and there is no alteration in the Common ratio.</a:t>
            </a:r>
          </a:p>
          <a:p>
            <a:pPr marL="0" indent="0">
              <a:buNone/>
            </a:pPr>
            <a:r>
              <a:rPr lang="en-US" dirty="0"/>
              <a:t>Let us take two arbitrary numbers X,Y . Suppose we want to insert N geometric means between X and Y such that they form an GP</a:t>
            </a:r>
          </a:p>
          <a:p>
            <a:pPr marL="0" indent="0">
              <a:buNone/>
            </a:pPr>
            <a:r>
              <a:rPr lang="en-US" dirty="0"/>
              <a:t>First term = X ; N+2 th term is Y</a:t>
            </a:r>
          </a:p>
          <a:p>
            <a:pPr marL="0" indent="0">
              <a:buNone/>
            </a:pPr>
            <a:r>
              <a:rPr lang="en-US" dirty="0"/>
              <a:t>Our goal is to find a common ratio R in order to satisfy this.</a:t>
            </a:r>
          </a:p>
          <a:p>
            <a:pPr marL="0" indent="0">
              <a:buNone/>
            </a:pPr>
            <a:endParaRPr lang="en-US" dirty="0"/>
          </a:p>
        </p:txBody>
      </p:sp>
    </p:spTree>
    <p:extLst>
      <p:ext uri="{BB962C8B-B14F-4D97-AF65-F5344CB8AC3E}">
        <p14:creationId xmlns:p14="http://schemas.microsoft.com/office/powerpoint/2010/main" val="189765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A04F7C-346A-EAE3-1941-32BC0A27AD08}"/>
                  </a:ext>
                </a:extLst>
              </p:cNvPr>
              <p:cNvSpPr>
                <a:spLocks noGrp="1"/>
              </p:cNvSpPr>
              <p:nvPr>
                <p:ph idx="1"/>
              </p:nvPr>
            </p:nvSpPr>
            <p:spPr>
              <a:xfrm>
                <a:off x="838200" y="308345"/>
                <a:ext cx="3680637" cy="4603898"/>
              </a:xfrm>
            </p:spPr>
            <p:txBody>
              <a:bodyPr/>
              <a:lstStyle/>
              <a:p>
                <a:pPr marL="0" indent="0">
                  <a:buNone/>
                </a:pPr>
                <a:r>
                  <a:rPr lang="en-US" dirty="0"/>
                  <a:t>A=X ; A</a:t>
                </a:r>
                <a:r>
                  <a:rPr lang="en-US" baseline="-25000" dirty="0"/>
                  <a:t>N+2</a:t>
                </a:r>
                <a:r>
                  <a:rPr lang="en-US" dirty="0"/>
                  <a:t>=Y  ; R=?</a:t>
                </a:r>
              </a:p>
              <a:p>
                <a:pPr marL="0" indent="0">
                  <a:buNone/>
                </a:pPr>
                <a:r>
                  <a:rPr lang="en-US" dirty="0"/>
                  <a:t>G</a:t>
                </a:r>
                <a:r>
                  <a:rPr lang="en-US" baseline="-25000" dirty="0"/>
                  <a:t>N+2 </a:t>
                </a:r>
                <a:r>
                  <a:rPr lang="en-US" dirty="0"/>
                  <a:t>= Y </a:t>
                </a:r>
              </a:p>
              <a:p>
                <a:pPr marL="0" indent="0">
                  <a:buNone/>
                </a:pPr>
                <a:r>
                  <a:rPr lang="en-US" dirty="0"/>
                  <a:t>Y= XR</a:t>
                </a:r>
                <a:r>
                  <a:rPr lang="en-US" baseline="30000" dirty="0"/>
                  <a:t>(N+2)-1</a:t>
                </a:r>
              </a:p>
              <a:p>
                <a:pPr marL="0" indent="0">
                  <a:buNone/>
                </a:pPr>
                <a:r>
                  <a:rPr lang="en-US" dirty="0"/>
                  <a:t>Y=XR</a:t>
                </a:r>
                <a:r>
                  <a:rPr lang="en-US" baseline="30000" dirty="0"/>
                  <a:t>N+1</a:t>
                </a:r>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𝑌</m:t>
                          </m:r>
                        </m:num>
                        <m:den>
                          <m:r>
                            <a:rPr lang="en-IN" b="0" i="1" smtClean="0">
                              <a:latin typeface="Cambria Math" panose="02040503050406030204" pitchFamily="18" charset="0"/>
                            </a:rPr>
                            <m:t>𝑋</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𝑁</m:t>
                          </m:r>
                          <m:r>
                            <a:rPr lang="en-IN" b="0" i="1" smtClean="0">
                              <a:latin typeface="Cambria Math" panose="02040503050406030204" pitchFamily="18" charset="0"/>
                            </a:rPr>
                            <m:t>+1</m:t>
                          </m:r>
                        </m:sup>
                      </m:sSup>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borderBox>
                        <m:borderBoxPr>
                          <m:ctrlPr>
                            <a:rPr lang="en-IN" b="0" i="1" smtClean="0">
                              <a:latin typeface="Cambria Math" panose="02040503050406030204" pitchFamily="18" charset="0"/>
                            </a:rPr>
                          </m:ctrlPr>
                        </m:borderBoxPr>
                        <m:e>
                          <m:r>
                            <a:rPr lang="en-IN" b="0" i="1" smtClean="0">
                              <a:latin typeface="Cambria Math" panose="02040503050406030204" pitchFamily="18" charset="0"/>
                            </a:rPr>
                            <m:t>𝑅</m:t>
                          </m:r>
                          <m:r>
                            <a:rPr lang="en-IN" b="0" i="1" smtClean="0">
                              <a:latin typeface="Cambria Math" panose="02040503050406030204" pitchFamily="18" charset="0"/>
                            </a:rPr>
                            <m:t>=</m:t>
                          </m:r>
                          <m:rad>
                            <m:radPr>
                              <m:ctrlPr>
                                <a:rPr lang="en-IN" b="0" i="1" smtClean="0">
                                  <a:latin typeface="Cambria Math" panose="02040503050406030204" pitchFamily="18" charset="0"/>
                                </a:rPr>
                              </m:ctrlPr>
                            </m:radPr>
                            <m:deg>
                              <m:r>
                                <m:rPr>
                                  <m:brk m:alnAt="7"/>
                                </m:rPr>
                                <a:rPr lang="en-IN" b="0" i="1" smtClean="0">
                                  <a:latin typeface="Cambria Math" panose="02040503050406030204" pitchFamily="18" charset="0"/>
                                </a:rPr>
                                <m:t>𝑁</m:t>
                              </m:r>
                              <m:r>
                                <a:rPr lang="en-IN" b="0" i="1" smtClean="0">
                                  <a:latin typeface="Cambria Math" panose="02040503050406030204" pitchFamily="18" charset="0"/>
                                </a:rPr>
                                <m:t>+1</m:t>
                              </m:r>
                            </m:deg>
                            <m:e>
                              <m:f>
                                <m:fPr>
                                  <m:ctrlPr>
                                    <a:rPr lang="en-IN" b="0" i="1" smtClean="0">
                                      <a:latin typeface="Cambria Math" panose="02040503050406030204" pitchFamily="18" charset="0"/>
                                    </a:rPr>
                                  </m:ctrlPr>
                                </m:fPr>
                                <m:num>
                                  <m:r>
                                    <a:rPr lang="en-IN" b="0" i="1" smtClean="0">
                                      <a:latin typeface="Cambria Math" panose="02040503050406030204" pitchFamily="18" charset="0"/>
                                    </a:rPr>
                                    <m:t>𝑌</m:t>
                                  </m:r>
                                </m:num>
                                <m:den>
                                  <m:r>
                                    <a:rPr lang="en-IN" b="0" i="1" smtClean="0">
                                      <a:latin typeface="Cambria Math" panose="02040503050406030204" pitchFamily="18" charset="0"/>
                                    </a:rPr>
                                    <m:t>𝑋</m:t>
                                  </m:r>
                                </m:den>
                              </m:f>
                            </m:e>
                          </m:rad>
                        </m:e>
                      </m:borderBox>
                    </m:oMath>
                  </m:oMathPara>
                </a14:m>
                <a:endParaRPr lang="en-IN" b="0" dirty="0"/>
              </a:p>
            </p:txBody>
          </p:sp>
        </mc:Choice>
        <mc:Fallback xmlns="">
          <p:sp>
            <p:nvSpPr>
              <p:cNvPr id="3" name="Content Placeholder 2">
                <a:extLst>
                  <a:ext uri="{FF2B5EF4-FFF2-40B4-BE49-F238E27FC236}">
                    <a16:creationId xmlns:a16="http://schemas.microsoft.com/office/drawing/2014/main" id="{01A04F7C-346A-EAE3-1941-32BC0A27AD08}"/>
                  </a:ext>
                </a:extLst>
              </p:cNvPr>
              <p:cNvSpPr>
                <a:spLocks noGrp="1" noRot="1" noChangeAspect="1" noMove="1" noResize="1" noEditPoints="1" noAdjustHandles="1" noChangeArrowheads="1" noChangeShapeType="1" noTextEdit="1"/>
              </p:cNvSpPr>
              <p:nvPr>
                <p:ph idx="1"/>
              </p:nvPr>
            </p:nvSpPr>
            <p:spPr>
              <a:xfrm>
                <a:off x="838200" y="308345"/>
                <a:ext cx="3680637" cy="4603898"/>
              </a:xfrm>
              <a:blipFill>
                <a:blip r:embed="rId2"/>
                <a:stretch>
                  <a:fillRect l="-3483" t="-22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A5A8A55-1546-B2D2-55EA-EC109D0B6062}"/>
                  </a:ext>
                </a:extLst>
              </p:cNvPr>
              <p:cNvSpPr txBox="1">
                <a:spLocks/>
              </p:cNvSpPr>
              <p:nvPr/>
            </p:nvSpPr>
            <p:spPr>
              <a:xfrm>
                <a:off x="4305300" y="460742"/>
                <a:ext cx="7592533" cy="6280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For N=1 , It is called Elementary Geometric Mean M</a:t>
                </a:r>
                <a:r>
                  <a:rPr lang="en-US" baseline="-25000" dirty="0"/>
                  <a:t>G</a:t>
                </a:r>
                <a:endParaRPr lang="en-US" dirty="0"/>
              </a:p>
              <a:p>
                <a:pPr marL="0" indent="0">
                  <a:buFont typeface="Arial" panose="020B0604020202020204" pitchFamily="34" charset="0"/>
                  <a:buNone/>
                </a:pPr>
                <a:r>
                  <a:rPr lang="en-IN" b="0" dirty="0"/>
                  <a:t>EGM(X,Y)= </a:t>
                </a:r>
                <a14:m>
                  <m:oMath xmlns:m="http://schemas.openxmlformats.org/officeDocument/2006/math">
                    <m:r>
                      <a:rPr lang="en-IN" b="0" i="1" smtClean="0">
                        <a:latin typeface="Cambria Math" panose="02040503050406030204" pitchFamily="18" charset="0"/>
                      </a:rPr>
                      <m:t>𝑀</m:t>
                    </m:r>
                    <m:r>
                      <a:rPr lang="en-IN" b="0" i="1" baseline="-25000" smtClean="0">
                        <a:latin typeface="Cambria Math" panose="02040503050406030204" pitchFamily="18" charset="0"/>
                      </a:rPr>
                      <m:t>𝐺</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𝑋𝑌</m:t>
                        </m:r>
                      </m:e>
                    </m:rad>
                  </m:oMath>
                </a14:m>
                <a:endParaRPr lang="en-US" baseline="-25000" dirty="0"/>
              </a:p>
              <a:p>
                <a:pPr marL="0" indent="0">
                  <a:buFont typeface="Arial" panose="020B0604020202020204" pitchFamily="34" charset="0"/>
                  <a:buNone/>
                </a:pPr>
                <a:endParaRPr lang="en-US" baseline="-25000" dirty="0"/>
              </a:p>
              <a:p>
                <a:pPr marL="0" indent="0">
                  <a:buFont typeface="Arial" panose="020B0604020202020204" pitchFamily="34" charset="0"/>
                  <a:buNone/>
                </a:pPr>
                <a:r>
                  <a:rPr lang="en-US" dirty="0"/>
                  <a:t>Let X= P</a:t>
                </a:r>
                <a:r>
                  <a:rPr lang="en-US" baseline="30000" dirty="0"/>
                  <a:t>2</a:t>
                </a:r>
                <a:r>
                  <a:rPr lang="en-US" dirty="0"/>
                  <a:t> ; Y=Q</a:t>
                </a:r>
                <a:r>
                  <a:rPr lang="en-US" baseline="30000" dirty="0"/>
                  <a:t>2</a:t>
                </a:r>
                <a:endParaRPr lang="en-US" dirty="0"/>
              </a:p>
              <a:p>
                <a:pPr marL="0" indent="0">
                  <a:buFont typeface="Arial" panose="020B0604020202020204" pitchFamily="34" charset="0"/>
                  <a:buNone/>
                </a:pPr>
                <a:r>
                  <a:rPr lang="en-US" dirty="0"/>
                  <a:t>(P-Q)</a:t>
                </a:r>
                <a:r>
                  <a:rPr lang="en-US" baseline="30000" dirty="0"/>
                  <a:t>2</a:t>
                </a:r>
                <a:r>
                  <a:rPr lang="en-US" dirty="0"/>
                  <a:t>&gt;0</a:t>
                </a:r>
              </a:p>
              <a:p>
                <a:pPr marL="0" indent="0">
                  <a:buFont typeface="Arial" panose="020B0604020202020204" pitchFamily="34" charset="0"/>
                  <a:buNone/>
                </a:pPr>
                <a:r>
                  <a:rPr lang="en-US" dirty="0"/>
                  <a:t>P</a:t>
                </a:r>
                <a:r>
                  <a:rPr lang="en-US" baseline="30000" dirty="0"/>
                  <a:t>2</a:t>
                </a:r>
                <a:r>
                  <a:rPr lang="en-US" dirty="0"/>
                  <a:t>+Q</a:t>
                </a:r>
                <a:r>
                  <a:rPr lang="en-US" baseline="30000" dirty="0"/>
                  <a:t>2 </a:t>
                </a:r>
                <a:r>
                  <a:rPr lang="en-US" dirty="0"/>
                  <a:t>- 2PQ &gt; 0</a:t>
                </a:r>
              </a:p>
              <a:p>
                <a:pPr marL="0" indent="0">
                  <a:buFont typeface="Arial" panose="020B0604020202020204" pitchFamily="34" charset="0"/>
                  <a:buNone/>
                </a:pPr>
                <a:r>
                  <a:rPr lang="en-US" dirty="0"/>
                  <a:t>X+Y - </a:t>
                </a:r>
                <a14:m>
                  <m:oMath xmlns:m="http://schemas.openxmlformats.org/officeDocument/2006/math">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𝑋𝑌</m:t>
                        </m:r>
                      </m:e>
                    </m:rad>
                  </m:oMath>
                </a14:m>
                <a:r>
                  <a:rPr lang="en-US" dirty="0"/>
                  <a:t> &gt; 0</a:t>
                </a:r>
              </a:p>
              <a:p>
                <a:pPr marL="0" indent="0">
                  <a:buFont typeface="Arial" panose="020B0604020202020204" pitchFamily="34" charset="0"/>
                  <a:buNone/>
                </a:pPr>
                <a:r>
                  <a:rPr lang="en-US" dirty="0"/>
                  <a:t>2M</a:t>
                </a:r>
                <a:r>
                  <a:rPr lang="en-US" baseline="-25000" dirty="0"/>
                  <a:t>A</a:t>
                </a:r>
                <a:r>
                  <a:rPr lang="en-US" dirty="0"/>
                  <a:t> – M</a:t>
                </a:r>
                <a:r>
                  <a:rPr lang="en-US" baseline="-25000" dirty="0"/>
                  <a:t>G</a:t>
                </a:r>
                <a:r>
                  <a:rPr lang="en-US" dirty="0"/>
                  <a:t>&gt;0</a:t>
                </a:r>
              </a:p>
              <a:p>
                <a:pPr marL="0" indent="0">
                  <a:buFont typeface="Arial" panose="020B0604020202020204" pitchFamily="34" charset="0"/>
                  <a:buNone/>
                </a:pPr>
                <a:r>
                  <a:rPr lang="en-US" dirty="0"/>
                  <a:t>2|M</a:t>
                </a:r>
                <a:r>
                  <a:rPr lang="en-US" baseline="-25000" dirty="0"/>
                  <a:t>A</a:t>
                </a:r>
                <a:r>
                  <a:rPr lang="en-US" dirty="0"/>
                  <a:t>|&gt;|M</a:t>
                </a:r>
                <a:r>
                  <a:rPr lang="en-US" baseline="-25000" dirty="0"/>
                  <a:t>G</a:t>
                </a:r>
                <a:r>
                  <a:rPr lang="en-US" dirty="0"/>
                  <a:t>|</a:t>
                </a:r>
                <a:r>
                  <a:rPr lang="en-US" baseline="-25000" dirty="0"/>
                  <a:t>      </a:t>
                </a:r>
              </a:p>
              <a:p>
                <a:pPr marL="0" indent="0">
                  <a:buFont typeface="Arial" panose="020B0604020202020204" pitchFamily="34" charset="0"/>
                  <a:buNone/>
                </a:pPr>
                <a:r>
                  <a:rPr lang="en-US" dirty="0"/>
                  <a:t>Since any real number can be express as square of their square root, the above inequality is always true.</a:t>
                </a:r>
                <a:endParaRPr lang="en-US" baseline="-25000" dirty="0"/>
              </a:p>
            </p:txBody>
          </p:sp>
        </mc:Choice>
        <mc:Fallback xmlns="">
          <p:sp>
            <p:nvSpPr>
              <p:cNvPr id="4" name="Content Placeholder 2">
                <a:extLst>
                  <a:ext uri="{FF2B5EF4-FFF2-40B4-BE49-F238E27FC236}">
                    <a16:creationId xmlns:a16="http://schemas.microsoft.com/office/drawing/2014/main" id="{BA5A8A55-1546-B2D2-55EA-EC109D0B6062}"/>
                  </a:ext>
                </a:extLst>
              </p:cNvPr>
              <p:cNvSpPr txBox="1">
                <a:spLocks noRot="1" noChangeAspect="1" noMove="1" noResize="1" noEditPoints="1" noAdjustHandles="1" noChangeArrowheads="1" noChangeShapeType="1" noTextEdit="1"/>
              </p:cNvSpPr>
              <p:nvPr/>
            </p:nvSpPr>
            <p:spPr>
              <a:xfrm>
                <a:off x="4305300" y="460742"/>
                <a:ext cx="7592533" cy="6280299"/>
              </a:xfrm>
              <a:prstGeom prst="rect">
                <a:avLst/>
              </a:prstGeom>
              <a:blipFill>
                <a:blip r:embed="rId3"/>
                <a:stretch>
                  <a:fillRect l="-1605" t="-1650" r="-321" b="-1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624C524-B0F1-67B1-F784-6D030E52AC30}"/>
                  </a:ext>
                </a:extLst>
              </p:cNvPr>
              <p:cNvSpPr/>
              <p:nvPr/>
            </p:nvSpPr>
            <p:spPr>
              <a:xfrm>
                <a:off x="4305910" y="1330614"/>
                <a:ext cx="3367255" cy="7589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𝑋𝑌</m:t>
                          </m:r>
                        </m:e>
                      </m:rad>
                    </m:oMath>
                  </m:oMathPara>
                </a14:m>
                <a:endParaRPr lang="en-US" dirty="0"/>
              </a:p>
            </p:txBody>
          </p:sp>
        </mc:Choice>
        <mc:Fallback xmlns="">
          <p:sp>
            <p:nvSpPr>
              <p:cNvPr id="5" name="Rectangle 4">
                <a:extLst>
                  <a:ext uri="{FF2B5EF4-FFF2-40B4-BE49-F238E27FC236}">
                    <a16:creationId xmlns:a16="http://schemas.microsoft.com/office/drawing/2014/main" id="{D624C524-B0F1-67B1-F784-6D030E52AC30}"/>
                  </a:ext>
                </a:extLst>
              </p:cNvPr>
              <p:cNvSpPr>
                <a:spLocks noRot="1" noChangeAspect="1" noMove="1" noResize="1" noEditPoints="1" noAdjustHandles="1" noChangeArrowheads="1" noChangeShapeType="1" noTextEdit="1"/>
              </p:cNvSpPr>
              <p:nvPr/>
            </p:nvSpPr>
            <p:spPr>
              <a:xfrm>
                <a:off x="4305910" y="1330614"/>
                <a:ext cx="3367255" cy="758905"/>
              </a:xfrm>
              <a:prstGeom prst="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D208C5A0-1EB2-E825-23ED-0969CE4EE77D}"/>
              </a:ext>
            </a:extLst>
          </p:cNvPr>
          <p:cNvSpPr/>
          <p:nvPr/>
        </p:nvSpPr>
        <p:spPr>
          <a:xfrm>
            <a:off x="4299063" y="4862621"/>
            <a:ext cx="2080241" cy="5599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97AD86C-B455-2A02-1A84-B0D43A0C4A4C}"/>
              </a:ext>
            </a:extLst>
          </p:cNvPr>
          <p:cNvSpPr txBox="1"/>
          <p:nvPr/>
        </p:nvSpPr>
        <p:spPr>
          <a:xfrm>
            <a:off x="7187165" y="2257663"/>
            <a:ext cx="3998285" cy="1815882"/>
          </a:xfrm>
          <a:prstGeom prst="rect">
            <a:avLst/>
          </a:prstGeom>
          <a:noFill/>
        </p:spPr>
        <p:txBody>
          <a:bodyPr wrap="square" rtlCol="0">
            <a:spAutoFit/>
          </a:bodyPr>
          <a:lstStyle/>
          <a:p>
            <a:r>
              <a:rPr lang="en-IN" sz="2800" dirty="0"/>
              <a:t>🔍</a:t>
            </a:r>
            <a:r>
              <a:rPr lang="en-IN" sz="2800" dirty="0">
                <a:highlight>
                  <a:srgbClr val="FFFF00"/>
                </a:highlight>
              </a:rPr>
              <a:t>Explain why Geometric mean of two numbers of opposite sign is not defined.</a:t>
            </a:r>
            <a:endParaRPr lang="en-US" sz="2800" dirty="0">
              <a:highlight>
                <a:srgbClr val="FFFF00"/>
              </a:highlight>
            </a:endParaRPr>
          </a:p>
        </p:txBody>
      </p:sp>
    </p:spTree>
    <p:extLst>
      <p:ext uri="{BB962C8B-B14F-4D97-AF65-F5344CB8AC3E}">
        <p14:creationId xmlns:p14="http://schemas.microsoft.com/office/powerpoint/2010/main" val="206213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6004-DA60-0865-2FD6-17EAE2E7AF75}"/>
              </a:ext>
            </a:extLst>
          </p:cNvPr>
          <p:cNvSpPr>
            <a:spLocks noGrp="1"/>
          </p:cNvSpPr>
          <p:nvPr>
            <p:ph type="title"/>
          </p:nvPr>
        </p:nvSpPr>
        <p:spPr>
          <a:xfrm>
            <a:off x="838200" y="152474"/>
            <a:ext cx="10515600" cy="1325563"/>
          </a:xfrm>
          <a:solidFill>
            <a:srgbClr val="EF2FB8"/>
          </a:solidFill>
        </p:spPr>
        <p:txBody>
          <a:bodyPr/>
          <a:lstStyle/>
          <a:p>
            <a:r>
              <a:rPr lang="en-US" dirty="0"/>
              <a:t>6 Sigma and Pi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C92C0E-14F8-27BD-501C-197DB92CA6C3}"/>
                  </a:ext>
                </a:extLst>
              </p:cNvPr>
              <p:cNvSpPr>
                <a:spLocks noGrp="1"/>
              </p:cNvSpPr>
              <p:nvPr>
                <p:ph idx="1"/>
              </p:nvPr>
            </p:nvSpPr>
            <p:spPr>
              <a:xfrm>
                <a:off x="838200" y="1478036"/>
                <a:ext cx="10515600" cy="5379963"/>
              </a:xfrm>
            </p:spPr>
            <p:txBody>
              <a:bodyPr>
                <a:normAutofit/>
              </a:bodyPr>
              <a:lstStyle/>
              <a:p>
                <a:r>
                  <a:rPr lang="en-US" dirty="0"/>
                  <a:t>Sigma function returns the sum of all values of terms within the range of parameters mentioned as limits</a:t>
                </a:r>
              </a:p>
              <a:p>
                <a:pPr marL="0" indent="0">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𝐿</m:t>
                        </m:r>
                      </m:sub>
                      <m:sup>
                        <m:r>
                          <a:rPr lang="en-IN" b="0" i="1" smtClean="0">
                            <a:latin typeface="Cambria Math" panose="02040503050406030204" pitchFamily="18" charset="0"/>
                          </a:rPr>
                          <m:t>𝑈</m:t>
                        </m:r>
                      </m:sup>
                      <m:e>
                        <m:r>
                          <a:rPr lang="en-IN" b="0" i="1" smtClean="0">
                            <a:latin typeface="Cambria Math" panose="02040503050406030204" pitchFamily="18" charset="0"/>
                          </a:rPr>
                          <m:t>𝐴</m:t>
                        </m:r>
                        <m:r>
                          <a:rPr lang="en-IN" b="0" i="1" baseline="-25000" smtClean="0">
                            <a:latin typeface="Cambria Math" panose="02040503050406030204" pitchFamily="18" charset="0"/>
                          </a:rPr>
                          <m:t>𝑖</m:t>
                        </m:r>
                      </m:e>
                    </m:nary>
                  </m:oMath>
                </a14:m>
                <a:r>
                  <a:rPr lang="en-US" dirty="0"/>
                  <a:t>  = A</a:t>
                </a:r>
                <a:r>
                  <a:rPr lang="en-US" baseline="-25000" dirty="0"/>
                  <a:t>L</a:t>
                </a:r>
                <a:r>
                  <a:rPr lang="en-US" dirty="0"/>
                  <a:t>+ A</a:t>
                </a:r>
                <a:r>
                  <a:rPr lang="en-US" baseline="-25000" dirty="0"/>
                  <a:t>L+1 </a:t>
                </a:r>
                <a:r>
                  <a:rPr lang="en-US" dirty="0"/>
                  <a:t>+ A</a:t>
                </a:r>
                <a:r>
                  <a:rPr lang="en-US" baseline="-25000" dirty="0"/>
                  <a:t>L+2</a:t>
                </a:r>
                <a:r>
                  <a:rPr lang="en-US" dirty="0"/>
                  <a:t> + …………. A</a:t>
                </a:r>
                <a:r>
                  <a:rPr lang="en-US" baseline="-25000" dirty="0"/>
                  <a:t>U-2</a:t>
                </a:r>
                <a:r>
                  <a:rPr lang="en-US" dirty="0"/>
                  <a:t>+A</a:t>
                </a:r>
                <a:r>
                  <a:rPr lang="en-US" baseline="-25000" dirty="0"/>
                  <a:t>U-1</a:t>
                </a:r>
                <a:r>
                  <a:rPr lang="en-US" dirty="0"/>
                  <a:t> + A</a:t>
                </a:r>
                <a:r>
                  <a:rPr lang="en-US" baseline="-25000" dirty="0"/>
                  <a:t>U</a:t>
                </a:r>
              </a:p>
              <a:p>
                <a:pPr marL="0" indent="0">
                  <a:buNone/>
                </a:pPr>
                <a:r>
                  <a:rPr lang="en-US" dirty="0"/>
                  <a:t>For an AP let L=1; U=N A</a:t>
                </a:r>
                <a:r>
                  <a:rPr lang="en-US" baseline="-25000" dirty="0"/>
                  <a:t>i</a:t>
                </a:r>
                <a:r>
                  <a:rPr lang="en-US" dirty="0"/>
                  <a:t> be i’th term. Summation reduces to</a:t>
                </a:r>
              </a:p>
              <a:p>
                <a:pPr marL="0" indent="0">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1</m:t>
                        </m:r>
                      </m:sub>
                      <m:sup>
                        <m:r>
                          <a:rPr lang="en-IN" b="0" i="1" smtClean="0">
                            <a:latin typeface="Cambria Math" panose="02040503050406030204" pitchFamily="18" charset="0"/>
                          </a:rPr>
                          <m:t>𝑁</m:t>
                        </m:r>
                      </m:sup>
                      <m:e>
                        <m:r>
                          <a:rPr lang="en-IN" b="0" i="1" smtClean="0">
                            <a:latin typeface="Cambria Math" panose="02040503050406030204" pitchFamily="18" charset="0"/>
                          </a:rPr>
                          <m:t>𝐴</m:t>
                        </m:r>
                        <m:r>
                          <a:rPr lang="en-IN" b="0" i="1" baseline="-25000" smtClean="0">
                            <a:latin typeface="Cambria Math" panose="02040503050406030204" pitchFamily="18" charset="0"/>
                          </a:rPr>
                          <m:t>𝑖</m:t>
                        </m:r>
                        <m:r>
                          <a:rPr lang="en-IN" b="0" i="1" smtClean="0">
                            <a:latin typeface="Cambria Math" panose="02040503050406030204" pitchFamily="18" charset="0"/>
                          </a:rPr>
                          <m:t>=</m:t>
                        </m:r>
                      </m:e>
                    </m:nary>
                    <m:r>
                      <m:rPr>
                        <m:sty m:val="p"/>
                      </m:rPr>
                      <a:rPr lang="en-IN" b="0" i="0" smtClean="0">
                        <a:latin typeface="Cambria Math" panose="02040503050406030204" pitchFamily="18" charset="0"/>
                      </a:rPr>
                      <m:t>S</m:t>
                    </m:r>
                    <m:r>
                      <m:rPr>
                        <m:sty m:val="p"/>
                      </m:rPr>
                      <a:rPr lang="en-IN" b="0" i="0" baseline="-25000" smtClean="0">
                        <a:latin typeface="Cambria Math" panose="02040503050406030204" pitchFamily="18" charset="0"/>
                      </a:rPr>
                      <m:t>N</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𝑁</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2</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𝐷</m:t>
                    </m:r>
                    <m:r>
                      <a:rPr lang="en-IN" b="0" i="1" smtClean="0">
                        <a:latin typeface="Cambria Math" panose="02040503050406030204" pitchFamily="18" charset="0"/>
                      </a:rPr>
                      <m:t>]</m:t>
                    </m:r>
                  </m:oMath>
                </a14:m>
                <a:r>
                  <a:rPr lang="en-US" dirty="0"/>
                  <a:t> </a:t>
                </a:r>
              </a:p>
              <a:p>
                <a:r>
                  <a:rPr lang="en-US" baseline="-25000" dirty="0"/>
                  <a:t> </a:t>
                </a:r>
                <a:r>
                  <a:rPr lang="en-US" dirty="0"/>
                  <a:t>Pi function returns the product of all values of terms within the range of parameters mentioned as limits</a:t>
                </a:r>
              </a:p>
              <a:p>
                <a:pPr marL="0" indent="0">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𝐿</m:t>
                        </m:r>
                      </m:sub>
                      <m:sup>
                        <m:r>
                          <a:rPr lang="en-IN" b="0" i="1" smtClean="0">
                            <a:latin typeface="Cambria Math" panose="02040503050406030204" pitchFamily="18" charset="0"/>
                          </a:rPr>
                          <m:t>𝑈</m:t>
                        </m:r>
                      </m:sup>
                      <m:e>
                        <m:r>
                          <a:rPr lang="en-IN" b="0" i="1" smtClean="0">
                            <a:latin typeface="Cambria Math" panose="02040503050406030204" pitchFamily="18" charset="0"/>
                          </a:rPr>
                          <m:t>𝐴</m:t>
                        </m:r>
                        <m:r>
                          <a:rPr lang="en-IN" b="0" i="1" baseline="-25000" smtClean="0">
                            <a:latin typeface="Cambria Math" panose="02040503050406030204" pitchFamily="18" charset="0"/>
                          </a:rPr>
                          <m:t>𝑖</m:t>
                        </m:r>
                      </m:e>
                    </m:nary>
                  </m:oMath>
                </a14:m>
                <a:r>
                  <a:rPr lang="en-US" dirty="0"/>
                  <a:t> = A</a:t>
                </a:r>
                <a:r>
                  <a:rPr lang="en-US" baseline="-25000" dirty="0"/>
                  <a:t>L</a:t>
                </a:r>
                <a:r>
                  <a:rPr lang="en-US" dirty="0"/>
                  <a:t>X A</a:t>
                </a:r>
                <a:r>
                  <a:rPr lang="en-US" baseline="-25000" dirty="0"/>
                  <a:t>L+1 </a:t>
                </a:r>
                <a:r>
                  <a:rPr lang="en-US" dirty="0"/>
                  <a:t>X A</a:t>
                </a:r>
                <a:r>
                  <a:rPr lang="en-US" baseline="-25000" dirty="0"/>
                  <a:t>L+2</a:t>
                </a:r>
                <a:r>
                  <a:rPr lang="en-US" dirty="0"/>
                  <a:t> X …………. A</a:t>
                </a:r>
                <a:r>
                  <a:rPr lang="en-US" baseline="-25000" dirty="0"/>
                  <a:t>U-2</a:t>
                </a:r>
                <a:r>
                  <a:rPr lang="en-US" dirty="0"/>
                  <a:t>X A</a:t>
                </a:r>
                <a:r>
                  <a:rPr lang="en-US" baseline="-25000" dirty="0"/>
                  <a:t>U-1</a:t>
                </a:r>
                <a:r>
                  <a:rPr lang="en-US" dirty="0"/>
                  <a:t> X A</a:t>
                </a:r>
                <a:r>
                  <a:rPr lang="en-US" baseline="-25000" dirty="0"/>
                  <a:t>U</a:t>
                </a:r>
              </a:p>
              <a:p>
                <a:pPr marL="0" indent="0">
                  <a:buNone/>
                </a:pPr>
                <a:r>
                  <a:rPr lang="en-US" dirty="0"/>
                  <a:t>For a GP let L=1; U=N G</a:t>
                </a:r>
                <a:r>
                  <a:rPr lang="en-US" baseline="-25000" dirty="0"/>
                  <a:t>i</a:t>
                </a:r>
                <a:r>
                  <a:rPr lang="en-US" dirty="0"/>
                  <a:t> be i’th term. Product becomes </a:t>
                </a:r>
              </a:p>
              <a:p>
                <a:pPr marL="0" indent="0">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1</m:t>
                        </m:r>
                      </m:sub>
                      <m:sup>
                        <m:r>
                          <a:rPr lang="en-IN" b="0" i="1" smtClean="0">
                            <a:latin typeface="Cambria Math" panose="02040503050406030204" pitchFamily="18" charset="0"/>
                          </a:rPr>
                          <m:t>𝑁</m:t>
                        </m:r>
                      </m:sup>
                      <m:e>
                        <m:r>
                          <a:rPr lang="en-IN" b="0" i="1" smtClean="0">
                            <a:latin typeface="Cambria Math" panose="02040503050406030204" pitchFamily="18" charset="0"/>
                          </a:rPr>
                          <m:t>𝐺</m:t>
                        </m:r>
                        <m:r>
                          <a:rPr lang="en-IN" b="0" i="1" baseline="-25000" smtClean="0">
                            <a:latin typeface="Cambria Math" panose="02040503050406030204" pitchFamily="18" charset="0"/>
                          </a:rPr>
                          <m:t>𝑖</m:t>
                        </m:r>
                      </m:e>
                    </m:nary>
                    <m:r>
                      <a:rPr lang="en-IN" b="0" i="1" smtClean="0">
                        <a:latin typeface="Cambria Math" panose="02040503050406030204" pitchFamily="18" charset="0"/>
                      </a:rPr>
                      <m:t>=</m:t>
                    </m:r>
                    <m:r>
                      <m:rPr>
                        <m:nor/>
                      </m:rPr>
                      <a:rPr lang="en-US" dirty="0" smtClean="0"/>
                      <m:t>P</m:t>
                    </m:r>
                    <m:r>
                      <m:rPr>
                        <m:nor/>
                      </m:rPr>
                      <a:rPr lang="en-US" baseline="-25000" dirty="0" smtClean="0"/>
                      <m:t>N</m:t>
                    </m:r>
                    <m:r>
                      <m:rPr>
                        <m:nor/>
                      </m:rPr>
                      <a:rPr lang="en-IN" b="0" i="1" baseline="-25000" dirty="0" smtClean="0"/>
                      <m:t> </m:t>
                    </m:r>
                    <m:r>
                      <m:rPr>
                        <m:nor/>
                      </m:rPr>
                      <a:rPr lang="en-IN" b="0" i="1" dirty="0" smtClean="0"/>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𝑁</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f>
                          <m:fPr>
                            <m:ctrlPr>
                              <a:rPr lang="en-IN" b="0" i="1" smtClean="0">
                                <a:latin typeface="Cambria Math" panose="02040503050406030204" pitchFamily="18" charset="0"/>
                              </a:rPr>
                            </m:ctrlPr>
                          </m:fPr>
                          <m:num>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num>
                          <m:den>
                            <m:r>
                              <a:rPr lang="en-IN" b="0" i="1" smtClean="0">
                                <a:latin typeface="Cambria Math" panose="02040503050406030204" pitchFamily="18" charset="0"/>
                              </a:rPr>
                              <m:t>2</m:t>
                            </m:r>
                          </m:den>
                        </m:f>
                      </m:sup>
                    </m:sSup>
                  </m:oMath>
                </a14:m>
                <a:r>
                  <a:rPr lang="en-US" baseline="300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CC92C0E-14F8-27BD-501C-197DB92CA6C3}"/>
                  </a:ext>
                </a:extLst>
              </p:cNvPr>
              <p:cNvSpPr>
                <a:spLocks noGrp="1" noRot="1" noChangeAspect="1" noMove="1" noResize="1" noEditPoints="1" noAdjustHandles="1" noChangeArrowheads="1" noChangeShapeType="1" noTextEdit="1"/>
              </p:cNvSpPr>
              <p:nvPr>
                <p:ph idx="1"/>
              </p:nvPr>
            </p:nvSpPr>
            <p:spPr>
              <a:xfrm>
                <a:off x="838200" y="1478036"/>
                <a:ext cx="10515600" cy="5379963"/>
              </a:xfrm>
              <a:blipFill>
                <a:blip r:embed="rId2"/>
                <a:stretch>
                  <a:fillRect l="-1217" t="-1812" r="-1623"/>
                </a:stretch>
              </a:blipFill>
            </p:spPr>
            <p:txBody>
              <a:bodyPr/>
              <a:lstStyle/>
              <a:p>
                <a:r>
                  <a:rPr lang="en-US">
                    <a:noFill/>
                  </a:rPr>
                  <a:t> </a:t>
                </a:r>
              </a:p>
            </p:txBody>
          </p:sp>
        </mc:Fallback>
      </mc:AlternateContent>
    </p:spTree>
    <p:extLst>
      <p:ext uri="{BB962C8B-B14F-4D97-AF65-F5344CB8AC3E}">
        <p14:creationId xmlns:p14="http://schemas.microsoft.com/office/powerpoint/2010/main" val="393424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BEDE-293F-55E9-676B-158E1C8974C2}"/>
              </a:ext>
            </a:extLst>
          </p:cNvPr>
          <p:cNvSpPr>
            <a:spLocks noGrp="1"/>
          </p:cNvSpPr>
          <p:nvPr>
            <p:ph type="title"/>
          </p:nvPr>
        </p:nvSpPr>
        <p:spPr>
          <a:xfrm>
            <a:off x="838200" y="195001"/>
            <a:ext cx="10515600" cy="1325563"/>
          </a:xfrm>
          <a:solidFill>
            <a:srgbClr val="EF2FB8"/>
          </a:solidFill>
        </p:spPr>
        <p:txBody>
          <a:bodyPr/>
          <a:lstStyle/>
          <a:p>
            <a:r>
              <a:rPr lang="en-US" dirty="0"/>
              <a:t>7 Harmonic progression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75BE6D-7784-3D71-037E-61C7B79E95DB}"/>
                  </a:ext>
                </a:extLst>
              </p:cNvPr>
              <p:cNvSpPr>
                <a:spLocks noGrp="1"/>
              </p:cNvSpPr>
              <p:nvPr>
                <p:ph idx="1"/>
              </p:nvPr>
            </p:nvSpPr>
            <p:spPr>
              <a:xfrm>
                <a:off x="838200" y="1520565"/>
                <a:ext cx="10515600" cy="4412402"/>
              </a:xfrm>
            </p:spPr>
            <p:txBody>
              <a:bodyPr/>
              <a:lstStyle/>
              <a:p>
                <a:r>
                  <a:rPr lang="en-US" dirty="0"/>
                  <a:t>A harmonic progression (HP) is a special sequence in which, the sequence formed by reciprocal of each element is an AP.</a:t>
                </a:r>
              </a:p>
              <a:p>
                <a:r>
                  <a:rPr lang="en-US" dirty="0"/>
                  <a:t>It is special because there is no way to derive a general term expression as a function of first term , constant parameter and N.</a:t>
                </a:r>
              </a:p>
              <a:p>
                <a:r>
                  <a:rPr lang="en-US" dirty="0"/>
                  <a:t>Let H , H</a:t>
                </a:r>
                <a:r>
                  <a:rPr lang="en-US" baseline="-25000" dirty="0"/>
                  <a:t>2</a:t>
                </a:r>
                <a:r>
                  <a:rPr lang="en-US" dirty="0"/>
                  <a:t> , H</a:t>
                </a:r>
                <a:r>
                  <a:rPr lang="en-US" baseline="-25000" dirty="0"/>
                  <a:t>3</a:t>
                </a:r>
                <a:r>
                  <a:rPr lang="en-US" dirty="0"/>
                  <a:t> , H</a:t>
                </a:r>
                <a:r>
                  <a:rPr lang="en-US" baseline="-25000" dirty="0"/>
                  <a:t>4 </a:t>
                </a:r>
                <a:r>
                  <a:rPr lang="en-US" dirty="0"/>
                  <a:t>…….. H</a:t>
                </a:r>
                <a:r>
                  <a:rPr lang="en-US" baseline="-25000" dirty="0"/>
                  <a:t>N </a:t>
                </a:r>
                <a:r>
                  <a:rPr lang="en-US" dirty="0"/>
                  <a:t>be harmonic progression. Let the corresponding Reciprocal sequence be as shown in section 2</a:t>
                </a:r>
              </a:p>
              <a:p>
                <a:r>
                  <a:rPr lang="en-US" dirty="0"/>
                  <a:t>In General, </a:t>
                </a:r>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a:rPr lang="en-IN" i="1">
                              <a:latin typeface="Cambria Math" panose="02040503050406030204" pitchFamily="18" charset="0"/>
                            </a:rPr>
                            <m:t>𝐻</m:t>
                          </m:r>
                          <m:r>
                            <a:rPr lang="en-IN" i="1" baseline="-25000">
                              <a:latin typeface="Cambria Math" panose="02040503050406030204" pitchFamily="18" charset="0"/>
                            </a:rPr>
                            <m:t>𝑁</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𝐴</m:t>
                              </m:r>
                              <m:r>
                                <a:rPr lang="en-IN" i="1" baseline="-25000">
                                  <a:latin typeface="Cambria Math" panose="02040503050406030204" pitchFamily="18" charset="0"/>
                                </a:rPr>
                                <m:t>𝑁</m:t>
                              </m:r>
                            </m:den>
                          </m:f>
                          <m:r>
                            <m:rPr>
                              <m:nor/>
                            </m:rPr>
                            <a:rPr lang="en-US" dirty="0"/>
                            <m:t> </m:t>
                          </m:r>
                        </m:e>
                      </m:borderBox>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675BE6D-7784-3D71-037E-61C7B79E95DB}"/>
                  </a:ext>
                </a:extLst>
              </p:cNvPr>
              <p:cNvSpPr>
                <a:spLocks noGrp="1" noRot="1" noChangeAspect="1" noMove="1" noResize="1" noEditPoints="1" noAdjustHandles="1" noChangeArrowheads="1" noChangeShapeType="1" noTextEdit="1"/>
              </p:cNvSpPr>
              <p:nvPr>
                <p:ph idx="1"/>
              </p:nvPr>
            </p:nvSpPr>
            <p:spPr>
              <a:xfrm>
                <a:off x="838200" y="1520565"/>
                <a:ext cx="10515600" cy="4412402"/>
              </a:xfrm>
              <a:blipFill>
                <a:blip r:embed="rId2"/>
                <a:stretch>
                  <a:fillRect l="-1043" t="-2210"/>
                </a:stretch>
              </a:blipFill>
            </p:spPr>
            <p:txBody>
              <a:bodyPr/>
              <a:lstStyle/>
              <a:p>
                <a:r>
                  <a:rPr lang="en-US">
                    <a:noFill/>
                  </a:rPr>
                  <a:t> </a:t>
                </a:r>
              </a:p>
            </p:txBody>
          </p:sp>
        </mc:Fallback>
      </mc:AlternateContent>
    </p:spTree>
    <p:extLst>
      <p:ext uri="{BB962C8B-B14F-4D97-AF65-F5344CB8AC3E}">
        <p14:creationId xmlns:p14="http://schemas.microsoft.com/office/powerpoint/2010/main" val="11659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532B02-7545-DCF1-8647-3136D7ABDBD7}"/>
                  </a:ext>
                </a:extLst>
              </p:cNvPr>
              <p:cNvSpPr>
                <a:spLocks noGrp="1"/>
              </p:cNvSpPr>
              <p:nvPr>
                <p:ph idx="1"/>
              </p:nvPr>
            </p:nvSpPr>
            <p:spPr>
              <a:xfrm>
                <a:off x="838200" y="510363"/>
                <a:ext cx="10515600" cy="5666600"/>
              </a:xfrm>
            </p:spPr>
            <p:txBody>
              <a:bodyPr/>
              <a:lstStyle/>
              <a:p>
                <a:r>
                  <a:rPr lang="en-US" dirty="0"/>
                  <a:t>Harmonic Mean: </a:t>
                </a:r>
              </a:p>
              <a:p>
                <a:pPr marL="0" indent="0">
                  <a:buNone/>
                </a:pPr>
                <a:r>
                  <a:rPr lang="en-US" dirty="0"/>
                  <a:t>“ A harmonic mean between two numbers is the number whose reciprocal is Equidifferential (or equidistant) from the reciprocal of the given numbers” </a:t>
                </a:r>
              </a:p>
              <a:p>
                <a:pPr marL="0" indent="0">
                  <a:buNone/>
                </a:pPr>
                <a:r>
                  <a:rPr lang="en-US" dirty="0"/>
                  <a:t>In general given two numbers X and Y, Harmonic Mean M</a:t>
                </a:r>
                <a:r>
                  <a:rPr lang="en-US" baseline="-25000" dirty="0"/>
                  <a:t>H </a:t>
                </a:r>
                <a:r>
                  <a:rPr lang="en-US" dirty="0"/>
                  <a:t>is given by </a:t>
                </a:r>
                <a:endParaRPr lang="en-US" b="0" i="1" noProof="1">
                  <a:latin typeface="Cambria Math" panose="02040503050406030204" pitchFamily="18" charset="0"/>
                </a:endParaRPr>
              </a:p>
              <a:p>
                <a:pPr marL="0" indent="0">
                  <a:buNone/>
                </a:pPr>
                <a14:m>
                  <m:oMath xmlns:m="http://schemas.openxmlformats.org/officeDocument/2006/math">
                    <m:borderBox>
                      <m:borderBoxPr>
                        <m:ctrlPr>
                          <a:rPr lang="en-IN" b="0" i="1" noProof="1" smtClean="0">
                            <a:latin typeface="Cambria Math" panose="02040503050406030204" pitchFamily="18" charset="0"/>
                          </a:rPr>
                        </m:ctrlPr>
                      </m:borderBoxPr>
                      <m:e>
                        <m:r>
                          <a:rPr lang="en-IN" i="1" noProof="1">
                            <a:latin typeface="Cambria Math" panose="02040503050406030204" pitchFamily="18" charset="0"/>
                          </a:rPr>
                          <m:t>𝑀</m:t>
                        </m:r>
                        <m:r>
                          <a:rPr lang="en-IN" i="1" baseline="-25000" noProof="1">
                            <a:latin typeface="Cambria Math" panose="02040503050406030204" pitchFamily="18" charset="0"/>
                          </a:rPr>
                          <m:t>𝐻</m:t>
                        </m:r>
                        <m:r>
                          <a:rPr lang="en-IN" i="1" noProof="1">
                            <a:latin typeface="Cambria Math" panose="02040503050406030204" pitchFamily="18" charset="0"/>
                          </a:rPr>
                          <m:t>=</m:t>
                        </m:r>
                        <m:f>
                          <m:fPr>
                            <m:ctrlPr>
                              <a:rPr lang="en-IN" i="1" noProof="1">
                                <a:latin typeface="Cambria Math" panose="02040503050406030204" pitchFamily="18" charset="0"/>
                              </a:rPr>
                            </m:ctrlPr>
                          </m:fPr>
                          <m:num>
                            <m:r>
                              <a:rPr lang="en-IN" i="1" noProof="1">
                                <a:latin typeface="Cambria Math" panose="02040503050406030204" pitchFamily="18" charset="0"/>
                              </a:rPr>
                              <m:t>2</m:t>
                            </m:r>
                            <m:r>
                              <a:rPr lang="en-IN" i="1" noProof="1">
                                <a:latin typeface="Cambria Math" panose="02040503050406030204" pitchFamily="18" charset="0"/>
                              </a:rPr>
                              <m:t>𝑋𝑌</m:t>
                            </m:r>
                          </m:num>
                          <m:den>
                            <m:r>
                              <a:rPr lang="en-IN" i="1" noProof="1">
                                <a:latin typeface="Cambria Math" panose="02040503050406030204" pitchFamily="18" charset="0"/>
                              </a:rPr>
                              <m:t>𝑋</m:t>
                            </m:r>
                            <m:r>
                              <a:rPr lang="en-IN" i="1" noProof="1">
                                <a:latin typeface="Cambria Math" panose="02040503050406030204" pitchFamily="18" charset="0"/>
                              </a:rPr>
                              <m:t>+</m:t>
                            </m:r>
                            <m:r>
                              <a:rPr lang="en-IN" i="1" noProof="1">
                                <a:latin typeface="Cambria Math" panose="02040503050406030204" pitchFamily="18" charset="0"/>
                              </a:rPr>
                              <m:t>𝑌</m:t>
                            </m:r>
                          </m:den>
                        </m:f>
                      </m:e>
                    </m:borderBox>
                  </m:oMath>
                </a14:m>
                <a:r>
                  <a:rPr lang="en-US" noProof="1"/>
                  <a:t> </a:t>
                </a:r>
              </a:p>
              <a:p>
                <a:pPr marL="0" indent="0">
                  <a:buNone/>
                </a:pPr>
                <a14:m>
                  <m:oMath xmlns:m="http://schemas.openxmlformats.org/officeDocument/2006/math">
                    <m:borderBox>
                      <m:borderBoxPr>
                        <m:ctrlPr>
                          <a:rPr lang="en-IN" b="0" i="1" noProof="1" smtClean="0">
                            <a:latin typeface="Cambria Math" panose="02040503050406030204" pitchFamily="18" charset="0"/>
                          </a:rPr>
                        </m:ctrlPr>
                      </m:borderBoxPr>
                      <m:e>
                        <m:r>
                          <a:rPr lang="en-IN" i="1" noProof="1">
                            <a:latin typeface="Cambria Math" panose="02040503050406030204" pitchFamily="18" charset="0"/>
                          </a:rPr>
                          <m:t>𝑀</m:t>
                        </m:r>
                        <m:r>
                          <a:rPr lang="en-IN" i="1" baseline="-25000" noProof="1">
                            <a:latin typeface="Cambria Math" panose="02040503050406030204" pitchFamily="18" charset="0"/>
                          </a:rPr>
                          <m:t>𝐻</m:t>
                        </m:r>
                        <m:r>
                          <a:rPr lang="en-IN" i="1" noProof="1">
                            <a:latin typeface="Cambria Math" panose="02040503050406030204" pitchFamily="18" charset="0"/>
                          </a:rPr>
                          <m:t>=</m:t>
                        </m:r>
                        <m:f>
                          <m:fPr>
                            <m:ctrlPr>
                              <a:rPr lang="en-IN" i="1" noProof="1">
                                <a:latin typeface="Cambria Math" panose="02040503050406030204" pitchFamily="18" charset="0"/>
                              </a:rPr>
                            </m:ctrlPr>
                          </m:fPr>
                          <m:num>
                            <m:r>
                              <a:rPr lang="en-IN" b="0" i="1" noProof="1" smtClean="0">
                                <a:latin typeface="Cambria Math" panose="02040503050406030204" pitchFamily="18" charset="0"/>
                              </a:rPr>
                              <m:t>𝑀</m:t>
                            </m:r>
                            <m:r>
                              <a:rPr lang="en-IN" b="0" i="1" baseline="-25000" noProof="1" smtClean="0">
                                <a:latin typeface="Cambria Math" panose="02040503050406030204" pitchFamily="18" charset="0"/>
                              </a:rPr>
                              <m:t>𝐺</m:t>
                            </m:r>
                            <m:r>
                              <a:rPr lang="en-IN" b="0" i="1" baseline="30000" noProof="1" smtClean="0">
                                <a:latin typeface="Cambria Math" panose="02040503050406030204" pitchFamily="18" charset="0"/>
                              </a:rPr>
                              <m:t>2</m:t>
                            </m:r>
                          </m:num>
                          <m:den>
                            <m:r>
                              <a:rPr lang="en-IN" b="0" i="1" noProof="1" smtClean="0">
                                <a:latin typeface="Cambria Math" panose="02040503050406030204" pitchFamily="18" charset="0"/>
                              </a:rPr>
                              <m:t>𝑀</m:t>
                            </m:r>
                            <m:r>
                              <a:rPr lang="en-IN" b="0" i="1" baseline="-25000" noProof="1" smtClean="0">
                                <a:latin typeface="Cambria Math" panose="02040503050406030204" pitchFamily="18" charset="0"/>
                              </a:rPr>
                              <m:t>𝐴</m:t>
                            </m:r>
                          </m:den>
                        </m:f>
                      </m:e>
                    </m:borderBox>
                  </m:oMath>
                </a14:m>
                <a:r>
                  <a:rPr lang="en-US" noProof="1"/>
                  <a:t> </a:t>
                </a:r>
              </a:p>
            </p:txBody>
          </p:sp>
        </mc:Choice>
        <mc:Fallback xmlns="">
          <p:sp>
            <p:nvSpPr>
              <p:cNvPr id="3" name="Content Placeholder 2">
                <a:extLst>
                  <a:ext uri="{FF2B5EF4-FFF2-40B4-BE49-F238E27FC236}">
                    <a16:creationId xmlns:a16="http://schemas.microsoft.com/office/drawing/2014/main" id="{D2532B02-7545-DCF1-8647-3136D7ABDBD7}"/>
                  </a:ext>
                </a:extLst>
              </p:cNvPr>
              <p:cNvSpPr>
                <a:spLocks noGrp="1" noRot="1" noChangeAspect="1" noMove="1" noResize="1" noEditPoints="1" noAdjustHandles="1" noChangeArrowheads="1" noChangeShapeType="1" noTextEdit="1"/>
              </p:cNvSpPr>
              <p:nvPr>
                <p:ph idx="1"/>
              </p:nvPr>
            </p:nvSpPr>
            <p:spPr>
              <a:xfrm>
                <a:off x="838200" y="510363"/>
                <a:ext cx="10515600" cy="5666600"/>
              </a:xfrm>
              <a:blipFill>
                <a:blip r:embed="rId2"/>
                <a:stretch>
                  <a:fillRect l="-1217" t="-1830"/>
                </a:stretch>
              </a:blipFill>
            </p:spPr>
            <p:txBody>
              <a:bodyPr/>
              <a:lstStyle/>
              <a:p>
                <a:r>
                  <a:rPr lang="en-US">
                    <a:noFill/>
                  </a:rPr>
                  <a:t> </a:t>
                </a:r>
              </a:p>
            </p:txBody>
          </p:sp>
        </mc:Fallback>
      </mc:AlternateContent>
    </p:spTree>
    <p:extLst>
      <p:ext uri="{BB962C8B-B14F-4D97-AF65-F5344CB8AC3E}">
        <p14:creationId xmlns:p14="http://schemas.microsoft.com/office/powerpoint/2010/main" val="304111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18B-B215-71FE-53EA-9260978791D4}"/>
              </a:ext>
            </a:extLst>
          </p:cNvPr>
          <p:cNvSpPr>
            <a:spLocks noGrp="1"/>
          </p:cNvSpPr>
          <p:nvPr>
            <p:ph type="title"/>
          </p:nvPr>
        </p:nvSpPr>
        <p:spPr>
          <a:xfrm>
            <a:off x="838200" y="92628"/>
            <a:ext cx="10515600" cy="1325563"/>
          </a:xfrm>
          <a:solidFill>
            <a:srgbClr val="EF2FB8"/>
          </a:solidFill>
        </p:spPr>
        <p:txBody>
          <a:bodyPr/>
          <a:lstStyle/>
          <a:p>
            <a:r>
              <a:rPr lang="en-US" dirty="0"/>
              <a:t>8</a:t>
            </a:r>
            <a:r>
              <a:rPr lang="en-US"/>
              <a:t> </a:t>
            </a:r>
            <a:r>
              <a:rPr lang="en-US" sz="4400" dirty="0"/>
              <a:t>Expansions of some common functions</a:t>
            </a:r>
            <a:endParaRPr lang="en-US" dirty="0"/>
          </a:p>
        </p:txBody>
      </p:sp>
      <p:sp>
        <p:nvSpPr>
          <p:cNvPr id="3" name="Content Placeholder 2">
            <a:extLst>
              <a:ext uri="{FF2B5EF4-FFF2-40B4-BE49-F238E27FC236}">
                <a16:creationId xmlns:a16="http://schemas.microsoft.com/office/drawing/2014/main" id="{B952C72A-7A71-725B-C166-C09B02B96DC9}"/>
              </a:ext>
            </a:extLst>
          </p:cNvPr>
          <p:cNvSpPr>
            <a:spLocks noGrp="1"/>
          </p:cNvSpPr>
          <p:nvPr>
            <p:ph idx="1"/>
          </p:nvPr>
        </p:nvSpPr>
        <p:spPr>
          <a:xfrm>
            <a:off x="838200" y="1418191"/>
            <a:ext cx="10515600" cy="5195260"/>
          </a:xfrm>
        </p:spPr>
        <p:txBody>
          <a:bodyPr/>
          <a:lstStyle/>
          <a:p>
            <a:r>
              <a:rPr lang="en-US" dirty="0"/>
              <a:t>Some functions can be expanded to make some transformations or computation easier. Such expansions are called MacClaurin’s Expansion. Some common expansions are shown below</a:t>
            </a:r>
          </a:p>
          <a:p>
            <a:pPr marL="0" indent="0">
              <a:buNone/>
            </a:pPr>
            <a:endParaRPr lang="en-US" dirty="0"/>
          </a:p>
        </p:txBody>
      </p:sp>
      <p:pic>
        <p:nvPicPr>
          <p:cNvPr id="5" name="Picture 4">
            <a:extLst>
              <a:ext uri="{FF2B5EF4-FFF2-40B4-BE49-F238E27FC236}">
                <a16:creationId xmlns:a16="http://schemas.microsoft.com/office/drawing/2014/main" id="{44B836A3-DFB9-B747-D450-2CA891E9CBCA}"/>
              </a:ext>
            </a:extLst>
          </p:cNvPr>
          <p:cNvPicPr>
            <a:picLocks noChangeAspect="1"/>
          </p:cNvPicPr>
          <p:nvPr/>
        </p:nvPicPr>
        <p:blipFill rotWithShape="1">
          <a:blip r:embed="rId2">
            <a:extLst>
              <a:ext uri="{28A0092B-C50C-407E-A947-70E740481C1C}">
                <a14:useLocalDpi xmlns:a14="http://schemas.microsoft.com/office/drawing/2010/main" val="0"/>
              </a:ext>
            </a:extLst>
          </a:blip>
          <a:srcRect t="5324" b="33178"/>
          <a:stretch/>
        </p:blipFill>
        <p:spPr>
          <a:xfrm>
            <a:off x="838200" y="2756578"/>
            <a:ext cx="5498805" cy="4008793"/>
          </a:xfrm>
          <a:prstGeom prst="rect">
            <a:avLst/>
          </a:prstGeom>
        </p:spPr>
      </p:pic>
      <p:pic>
        <p:nvPicPr>
          <p:cNvPr id="7" name="Picture 6">
            <a:extLst>
              <a:ext uri="{FF2B5EF4-FFF2-40B4-BE49-F238E27FC236}">
                <a16:creationId xmlns:a16="http://schemas.microsoft.com/office/drawing/2014/main" id="{26A43681-A12E-7D15-259A-AB9E384E7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004" y="2756578"/>
            <a:ext cx="5693917" cy="1592138"/>
          </a:xfrm>
          <a:prstGeom prst="rect">
            <a:avLst/>
          </a:prstGeom>
        </p:spPr>
      </p:pic>
    </p:spTree>
    <p:extLst>
      <p:ext uri="{BB962C8B-B14F-4D97-AF65-F5344CB8AC3E}">
        <p14:creationId xmlns:p14="http://schemas.microsoft.com/office/powerpoint/2010/main" val="277869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ACE2-EB95-3363-B562-86FF3A15C80F}"/>
              </a:ext>
            </a:extLst>
          </p:cNvPr>
          <p:cNvSpPr>
            <a:spLocks noGrp="1"/>
          </p:cNvSpPr>
          <p:nvPr>
            <p:ph type="ctrTitle"/>
          </p:nvPr>
        </p:nvSpPr>
        <p:spPr>
          <a:xfrm>
            <a:off x="1524000" y="2285999"/>
            <a:ext cx="9144000" cy="1223963"/>
          </a:xfrm>
          <a:solidFill>
            <a:srgbClr val="EF2FB8"/>
          </a:solidFill>
        </p:spPr>
        <p:txBody>
          <a:bodyPr/>
          <a:lstStyle/>
          <a:p>
            <a:r>
              <a:rPr lang="en-US" dirty="0"/>
              <a:t>Thank you</a:t>
            </a:r>
          </a:p>
        </p:txBody>
      </p:sp>
      <p:sp>
        <p:nvSpPr>
          <p:cNvPr id="3" name="Subtitle 2">
            <a:extLst>
              <a:ext uri="{FF2B5EF4-FFF2-40B4-BE49-F238E27FC236}">
                <a16:creationId xmlns:a16="http://schemas.microsoft.com/office/drawing/2014/main" id="{880F18B4-2459-AD7D-BF5E-28C58E39E9B8}"/>
              </a:ext>
            </a:extLst>
          </p:cNvPr>
          <p:cNvSpPr>
            <a:spLocks noGrp="1"/>
          </p:cNvSpPr>
          <p:nvPr>
            <p:ph type="subTitle" idx="1"/>
          </p:nvPr>
        </p:nvSpPr>
        <p:spPr/>
        <p:txBody>
          <a:bodyPr/>
          <a:lstStyle/>
          <a:p>
            <a:r>
              <a:rPr lang="en-US" dirty="0"/>
              <a:t>Shreyas M</a:t>
            </a:r>
          </a:p>
          <a:p>
            <a:r>
              <a:rPr lang="en-US"/>
              <a:t>B.Tech in ECE PES University Bangalore</a:t>
            </a:r>
          </a:p>
          <a:p>
            <a:endParaRPr lang="en-US" dirty="0"/>
          </a:p>
        </p:txBody>
      </p:sp>
    </p:spTree>
    <p:extLst>
      <p:ext uri="{BB962C8B-B14F-4D97-AF65-F5344CB8AC3E}">
        <p14:creationId xmlns:p14="http://schemas.microsoft.com/office/powerpoint/2010/main" val="112220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2175-DB08-8164-4321-44F03189348C}"/>
              </a:ext>
            </a:extLst>
          </p:cNvPr>
          <p:cNvSpPr>
            <a:spLocks noGrp="1"/>
          </p:cNvSpPr>
          <p:nvPr>
            <p:ph type="title"/>
          </p:nvPr>
        </p:nvSpPr>
        <p:spPr>
          <a:xfrm>
            <a:off x="838200" y="67415"/>
            <a:ext cx="10515600" cy="1325563"/>
          </a:xfrm>
          <a:solidFill>
            <a:srgbClr val="EF2FB8"/>
          </a:solidFill>
        </p:spPr>
        <p:txBody>
          <a:bodyPr>
            <a:normAutofit/>
          </a:bodyPr>
          <a:lstStyle/>
          <a:p>
            <a:r>
              <a:rPr lang="en-US" dirty="0"/>
              <a:t>Chapter map</a:t>
            </a:r>
            <a:endParaRPr lang="en-US" dirty="0">
              <a:highlight>
                <a:srgbClr val="C0C0C0"/>
              </a:highlight>
            </a:endParaRPr>
          </a:p>
        </p:txBody>
      </p:sp>
      <p:graphicFrame>
        <p:nvGraphicFramePr>
          <p:cNvPr id="4" name="Table 4">
            <a:extLst>
              <a:ext uri="{FF2B5EF4-FFF2-40B4-BE49-F238E27FC236}">
                <a16:creationId xmlns:a16="http://schemas.microsoft.com/office/drawing/2014/main" id="{52C14BBE-C9E0-6B03-60CF-9217E0926426}"/>
              </a:ext>
            </a:extLst>
          </p:cNvPr>
          <p:cNvGraphicFramePr>
            <a:graphicFrameLocks noGrp="1"/>
          </p:cNvGraphicFramePr>
          <p:nvPr>
            <p:ph idx="1"/>
            <p:extLst>
              <p:ext uri="{D42A27DB-BD31-4B8C-83A1-F6EECF244321}">
                <p14:modId xmlns:p14="http://schemas.microsoft.com/office/powerpoint/2010/main" val="4040545695"/>
              </p:ext>
            </p:extLst>
          </p:nvPr>
        </p:nvGraphicFramePr>
        <p:xfrm>
          <a:off x="838200" y="1414244"/>
          <a:ext cx="10515600" cy="4114800"/>
        </p:xfrm>
        <a:graphic>
          <a:graphicData uri="http://schemas.openxmlformats.org/drawingml/2006/table">
            <a:tbl>
              <a:tblPr firstRow="1" bandRow="1">
                <a:tableStyleId>{5C22544A-7EE6-4342-B048-85BDC9FD1C3A}</a:tableStyleId>
              </a:tblPr>
              <a:tblGrid>
                <a:gridCol w="1458433">
                  <a:extLst>
                    <a:ext uri="{9D8B030D-6E8A-4147-A177-3AD203B41FA5}">
                      <a16:colId xmlns:a16="http://schemas.microsoft.com/office/drawing/2014/main" val="2885250020"/>
                    </a:ext>
                  </a:extLst>
                </a:gridCol>
                <a:gridCol w="9057167">
                  <a:extLst>
                    <a:ext uri="{9D8B030D-6E8A-4147-A177-3AD203B41FA5}">
                      <a16:colId xmlns:a16="http://schemas.microsoft.com/office/drawing/2014/main" val="644896172"/>
                    </a:ext>
                  </a:extLst>
                </a:gridCol>
              </a:tblGrid>
              <a:tr h="443695">
                <a:tc>
                  <a:txBody>
                    <a:bodyPr/>
                    <a:lstStyle/>
                    <a:p>
                      <a:r>
                        <a:rPr lang="en-US" sz="2400" dirty="0"/>
                        <a:t>Section </a:t>
                      </a:r>
                    </a:p>
                  </a:txBody>
                  <a:tcPr/>
                </a:tc>
                <a:tc>
                  <a:txBody>
                    <a:bodyPr/>
                    <a:lstStyle/>
                    <a:p>
                      <a:r>
                        <a:rPr lang="en-US" sz="2400" dirty="0"/>
                        <a:t>Topic</a:t>
                      </a:r>
                    </a:p>
                  </a:txBody>
                  <a:tcPr/>
                </a:tc>
                <a:extLst>
                  <a:ext uri="{0D108BD9-81ED-4DB2-BD59-A6C34878D82A}">
                    <a16:rowId xmlns:a16="http://schemas.microsoft.com/office/drawing/2014/main" val="1233484027"/>
                  </a:ext>
                </a:extLst>
              </a:tr>
              <a:tr h="443695">
                <a:tc>
                  <a:txBody>
                    <a:bodyPr/>
                    <a:lstStyle/>
                    <a:p>
                      <a:r>
                        <a:rPr lang="en-US" sz="2400" dirty="0"/>
                        <a:t>1</a:t>
                      </a:r>
                    </a:p>
                  </a:txBody>
                  <a:tcPr/>
                </a:tc>
                <a:tc>
                  <a:txBody>
                    <a:bodyPr/>
                    <a:lstStyle/>
                    <a:p>
                      <a:r>
                        <a:rPr lang="en-US" sz="2400" dirty="0"/>
                        <a:t>Introduction and Basics</a:t>
                      </a:r>
                    </a:p>
                  </a:txBody>
                  <a:tcPr/>
                </a:tc>
                <a:extLst>
                  <a:ext uri="{0D108BD9-81ED-4DB2-BD59-A6C34878D82A}">
                    <a16:rowId xmlns:a16="http://schemas.microsoft.com/office/drawing/2014/main" val="3275240192"/>
                  </a:ext>
                </a:extLst>
              </a:tr>
              <a:tr h="443695">
                <a:tc>
                  <a:txBody>
                    <a:bodyPr/>
                    <a:lstStyle/>
                    <a:p>
                      <a:r>
                        <a:rPr lang="en-US" sz="2400" dirty="0"/>
                        <a:t>2</a:t>
                      </a:r>
                    </a:p>
                  </a:txBody>
                  <a:tcPr/>
                </a:tc>
                <a:tc>
                  <a:txBody>
                    <a:bodyPr/>
                    <a:lstStyle/>
                    <a:p>
                      <a:r>
                        <a:rPr lang="en-US" sz="2400" dirty="0"/>
                        <a:t>Arithmetic Progression</a:t>
                      </a:r>
                    </a:p>
                  </a:txBody>
                  <a:tcPr/>
                </a:tc>
                <a:extLst>
                  <a:ext uri="{0D108BD9-81ED-4DB2-BD59-A6C34878D82A}">
                    <a16:rowId xmlns:a16="http://schemas.microsoft.com/office/drawing/2014/main" val="1392845216"/>
                  </a:ext>
                </a:extLst>
              </a:tr>
              <a:tr h="443695">
                <a:tc>
                  <a:txBody>
                    <a:bodyPr/>
                    <a:lstStyle/>
                    <a:p>
                      <a:r>
                        <a:rPr lang="en-US" sz="2400" dirty="0"/>
                        <a:t>3</a:t>
                      </a:r>
                    </a:p>
                  </a:txBody>
                  <a:tcPr/>
                </a:tc>
                <a:tc>
                  <a:txBody>
                    <a:bodyPr/>
                    <a:lstStyle/>
                    <a:p>
                      <a:r>
                        <a:rPr lang="en-US" sz="2400" dirty="0"/>
                        <a:t>Properties of AP and Arithmetic mean </a:t>
                      </a:r>
                      <a:endParaRPr lang="en-US" sz="2400" baseline="-25000" dirty="0"/>
                    </a:p>
                  </a:txBody>
                  <a:tcPr/>
                </a:tc>
                <a:extLst>
                  <a:ext uri="{0D108BD9-81ED-4DB2-BD59-A6C34878D82A}">
                    <a16:rowId xmlns:a16="http://schemas.microsoft.com/office/drawing/2014/main" val="726507865"/>
                  </a:ext>
                </a:extLst>
              </a:tr>
              <a:tr h="443695">
                <a:tc>
                  <a:txBody>
                    <a:bodyPr/>
                    <a:lstStyle/>
                    <a:p>
                      <a:r>
                        <a:rPr lang="en-US" sz="2400" dirty="0"/>
                        <a:t>4</a:t>
                      </a:r>
                    </a:p>
                  </a:txBody>
                  <a:tcPr/>
                </a:tc>
                <a:tc>
                  <a:txBody>
                    <a:bodyPr/>
                    <a:lstStyle/>
                    <a:p>
                      <a:r>
                        <a:rPr lang="en-US" sz="2400" dirty="0"/>
                        <a:t>Geometric Progression</a:t>
                      </a:r>
                    </a:p>
                  </a:txBody>
                  <a:tcPr/>
                </a:tc>
                <a:extLst>
                  <a:ext uri="{0D108BD9-81ED-4DB2-BD59-A6C34878D82A}">
                    <a16:rowId xmlns:a16="http://schemas.microsoft.com/office/drawing/2014/main" val="659003262"/>
                  </a:ext>
                </a:extLst>
              </a:tr>
              <a:tr h="443695">
                <a:tc>
                  <a:txBody>
                    <a:bodyPr/>
                    <a:lstStyle/>
                    <a:p>
                      <a:r>
                        <a:rPr lang="en-US" sz="2400" dirty="0"/>
                        <a:t>5</a:t>
                      </a:r>
                    </a:p>
                  </a:txBody>
                  <a:tcPr/>
                </a:tc>
                <a:tc>
                  <a:txBody>
                    <a:bodyPr/>
                    <a:lstStyle/>
                    <a:p>
                      <a:r>
                        <a:rPr lang="en-US" sz="2400" dirty="0"/>
                        <a:t>Properties of GP and Geometric Mean</a:t>
                      </a:r>
                    </a:p>
                  </a:txBody>
                  <a:tcPr/>
                </a:tc>
                <a:extLst>
                  <a:ext uri="{0D108BD9-81ED-4DB2-BD59-A6C34878D82A}">
                    <a16:rowId xmlns:a16="http://schemas.microsoft.com/office/drawing/2014/main" val="3948936839"/>
                  </a:ext>
                </a:extLst>
              </a:tr>
              <a:tr h="443695">
                <a:tc>
                  <a:txBody>
                    <a:bodyPr/>
                    <a:lstStyle/>
                    <a:p>
                      <a:r>
                        <a:rPr lang="en-US" sz="2400" dirty="0"/>
                        <a:t>6</a:t>
                      </a:r>
                    </a:p>
                  </a:txBody>
                  <a:tcPr/>
                </a:tc>
                <a:tc>
                  <a:txBody>
                    <a:bodyPr/>
                    <a:lstStyle/>
                    <a:p>
                      <a:r>
                        <a:rPr lang="en-US" sz="2400" dirty="0"/>
                        <a:t>Sigma and Pi functions</a:t>
                      </a:r>
                    </a:p>
                  </a:txBody>
                  <a:tcPr/>
                </a:tc>
                <a:extLst>
                  <a:ext uri="{0D108BD9-81ED-4DB2-BD59-A6C34878D82A}">
                    <a16:rowId xmlns:a16="http://schemas.microsoft.com/office/drawing/2014/main" val="687889883"/>
                  </a:ext>
                </a:extLst>
              </a:tr>
              <a:tr h="443695">
                <a:tc>
                  <a:txBody>
                    <a:bodyPr/>
                    <a:lstStyle/>
                    <a:p>
                      <a:r>
                        <a:rPr lang="en-US" sz="2400" dirty="0"/>
                        <a:t>7</a:t>
                      </a:r>
                    </a:p>
                  </a:txBody>
                  <a:tcPr/>
                </a:tc>
                <a:tc>
                  <a:txBody>
                    <a:bodyPr/>
                    <a:lstStyle/>
                    <a:p>
                      <a:r>
                        <a:rPr lang="en-US" sz="2400" dirty="0"/>
                        <a:t>Harmonic Progression and Harmonic Mean</a:t>
                      </a:r>
                    </a:p>
                  </a:txBody>
                  <a:tcPr/>
                </a:tc>
                <a:extLst>
                  <a:ext uri="{0D108BD9-81ED-4DB2-BD59-A6C34878D82A}">
                    <a16:rowId xmlns:a16="http://schemas.microsoft.com/office/drawing/2014/main" val="480605312"/>
                  </a:ext>
                </a:extLst>
              </a:tr>
              <a:tr h="443695">
                <a:tc>
                  <a:txBody>
                    <a:bodyPr/>
                    <a:lstStyle/>
                    <a:p>
                      <a:r>
                        <a:rPr lang="en-US" sz="2400" dirty="0"/>
                        <a:t>8</a:t>
                      </a:r>
                    </a:p>
                  </a:txBody>
                  <a:tcPr/>
                </a:tc>
                <a:tc>
                  <a:txBody>
                    <a:bodyPr/>
                    <a:lstStyle/>
                    <a:p>
                      <a:r>
                        <a:rPr lang="en-US" sz="2400" dirty="0"/>
                        <a:t>Supplement – Expansions of some common function </a:t>
                      </a:r>
                    </a:p>
                  </a:txBody>
                  <a:tcPr/>
                </a:tc>
                <a:extLst>
                  <a:ext uri="{0D108BD9-81ED-4DB2-BD59-A6C34878D82A}">
                    <a16:rowId xmlns:a16="http://schemas.microsoft.com/office/drawing/2014/main" val="3591335738"/>
                  </a:ext>
                </a:extLst>
              </a:tr>
            </a:tbl>
          </a:graphicData>
        </a:graphic>
      </p:graphicFrame>
    </p:spTree>
    <p:extLst>
      <p:ext uri="{BB962C8B-B14F-4D97-AF65-F5344CB8AC3E}">
        <p14:creationId xmlns:p14="http://schemas.microsoft.com/office/powerpoint/2010/main" val="270775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FA08-923C-E11E-0974-4F7561CF1EF2}"/>
              </a:ext>
            </a:extLst>
          </p:cNvPr>
          <p:cNvSpPr>
            <a:spLocks noGrp="1"/>
          </p:cNvSpPr>
          <p:nvPr>
            <p:ph type="title"/>
          </p:nvPr>
        </p:nvSpPr>
        <p:spPr>
          <a:xfrm>
            <a:off x="838199" y="365125"/>
            <a:ext cx="10793819" cy="1325563"/>
          </a:xfrm>
          <a:solidFill>
            <a:srgbClr val="EF2FB8"/>
          </a:solidFill>
        </p:spPr>
        <p:txBody>
          <a:bodyPr/>
          <a:lstStyle/>
          <a:p>
            <a:r>
              <a:rPr lang="en-US" dirty="0"/>
              <a:t>1 Introduction and basics</a:t>
            </a:r>
          </a:p>
        </p:txBody>
      </p:sp>
      <p:sp>
        <p:nvSpPr>
          <p:cNvPr id="3" name="Content Placeholder 2">
            <a:extLst>
              <a:ext uri="{FF2B5EF4-FFF2-40B4-BE49-F238E27FC236}">
                <a16:creationId xmlns:a16="http://schemas.microsoft.com/office/drawing/2014/main" id="{71638BF7-2245-A6D6-EB86-18142AB01A81}"/>
              </a:ext>
            </a:extLst>
          </p:cNvPr>
          <p:cNvSpPr>
            <a:spLocks noGrp="1"/>
          </p:cNvSpPr>
          <p:nvPr>
            <p:ph idx="1"/>
          </p:nvPr>
        </p:nvSpPr>
        <p:spPr>
          <a:xfrm>
            <a:off x="838200" y="1825625"/>
            <a:ext cx="10515600" cy="4667250"/>
          </a:xfrm>
        </p:spPr>
        <p:txBody>
          <a:bodyPr/>
          <a:lstStyle/>
          <a:p>
            <a:r>
              <a:rPr lang="en-US" dirty="0"/>
              <a:t>In engineering, the algebra of patterns, sequences and series have strong applications. When it comes to approximations, the algebraic expansion of some common functions (as shown in the supplement section). These expansions are called Taylor Series Expansions.</a:t>
            </a:r>
          </a:p>
          <a:p>
            <a:r>
              <a:rPr lang="en-US" dirty="0"/>
              <a:t>Basics : A sequence is an array of numbers with well defined similar property. A sum obtained by adding each element of a sequence is called a series.</a:t>
            </a:r>
          </a:p>
          <a:p>
            <a:pPr marL="0" indent="0">
              <a:buNone/>
            </a:pPr>
            <a:r>
              <a:rPr lang="en-US" dirty="0"/>
              <a:t>Example : Fibonacci sequence </a:t>
            </a:r>
          </a:p>
          <a:p>
            <a:pPr marL="0" indent="0">
              <a:buNone/>
            </a:pPr>
            <a:r>
              <a:rPr lang="en-US" dirty="0"/>
              <a:t>1,1,2,3,5,8,13,21,34,55, …………….  </a:t>
            </a:r>
          </a:p>
        </p:txBody>
      </p:sp>
      <p:pic>
        <p:nvPicPr>
          <p:cNvPr id="5" name="Picture 4">
            <a:extLst>
              <a:ext uri="{FF2B5EF4-FFF2-40B4-BE49-F238E27FC236}">
                <a16:creationId xmlns:a16="http://schemas.microsoft.com/office/drawing/2014/main" id="{51338A26-7BAD-A4C4-C6B3-DE030A431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719305"/>
            <a:ext cx="5436856" cy="1613860"/>
          </a:xfrm>
          <a:prstGeom prst="rect">
            <a:avLst/>
          </a:prstGeom>
          <a:ln w="47625">
            <a:solidFill>
              <a:srgbClr val="FF0000"/>
            </a:solidFill>
          </a:ln>
        </p:spPr>
      </p:pic>
    </p:spTree>
    <p:extLst>
      <p:ext uri="{BB962C8B-B14F-4D97-AF65-F5344CB8AC3E}">
        <p14:creationId xmlns:p14="http://schemas.microsoft.com/office/powerpoint/2010/main" val="41819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AB06-3393-0339-508A-65EFA0037F0D}"/>
              </a:ext>
            </a:extLst>
          </p:cNvPr>
          <p:cNvSpPr>
            <a:spLocks noGrp="1"/>
          </p:cNvSpPr>
          <p:nvPr>
            <p:ph type="title"/>
          </p:nvPr>
        </p:nvSpPr>
        <p:spPr>
          <a:solidFill>
            <a:srgbClr val="EF2FB8"/>
          </a:solidFill>
        </p:spPr>
        <p:txBody>
          <a:bodyPr/>
          <a:lstStyle/>
          <a:p>
            <a:r>
              <a:rPr lang="en-US" dirty="0"/>
              <a:t>2 Arithmetic progression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18711-699A-C8E1-08AA-4F1376071A7E}"/>
                  </a:ext>
                </a:extLst>
              </p:cNvPr>
              <p:cNvSpPr>
                <a:spLocks noGrp="1"/>
              </p:cNvSpPr>
              <p:nvPr>
                <p:ph idx="1"/>
              </p:nvPr>
            </p:nvSpPr>
            <p:spPr/>
            <p:txBody>
              <a:bodyPr/>
              <a:lstStyle/>
              <a:p>
                <a:r>
                  <a:rPr lang="en-US" dirty="0"/>
                  <a:t>An arithmetic progression (aka STEP Progression) is one where every term is a sum of the previous term with a standard difference called Common Difference</a:t>
                </a:r>
              </a:p>
              <a:p>
                <a:r>
                  <a:rPr lang="en-US" dirty="0"/>
                  <a:t>Let us assume an AP with first term A, Common difference D and Nth term A</a:t>
                </a:r>
                <a:r>
                  <a:rPr lang="en-US" baseline="-25000" dirty="0"/>
                  <a:t>N</a:t>
                </a:r>
                <a:r>
                  <a:rPr lang="en-US" dirty="0"/>
                  <a:t>.</a:t>
                </a:r>
              </a:p>
              <a:p>
                <a:pPr marL="0" indent="0">
                  <a:buNone/>
                </a:pPr>
                <a:r>
                  <a:rPr lang="en-US" dirty="0"/>
                  <a:t>The sequence would be</a:t>
                </a:r>
              </a:p>
              <a:p>
                <a:pPr marL="0" indent="0">
                  <a:buNone/>
                </a:pPr>
                <a:r>
                  <a:rPr lang="en-US" dirty="0"/>
                  <a:t>A , A+D , A+2D , A+3D , …………….. A</a:t>
                </a:r>
                <a:r>
                  <a:rPr lang="en-US" baseline="-25000" dirty="0"/>
                  <a:t>N</a:t>
                </a:r>
              </a:p>
              <a:p>
                <a:pPr marL="0" indent="0">
                  <a:buNone/>
                </a:pPr>
                <a:r>
                  <a:rPr lang="en-US" dirty="0"/>
                  <a:t>Clearly, </a:t>
                </a:r>
              </a:p>
              <a:p>
                <a:pPr marL="0" indent="0">
                  <a:buNone/>
                </a:pPr>
                <a14:m>
                  <m:oMathPara xmlns:m="http://schemas.openxmlformats.org/officeDocument/2006/math">
                    <m:oMathParaPr>
                      <m:jc m:val="left"/>
                    </m:oMathParaPr>
                    <m:oMath xmlns:m="http://schemas.openxmlformats.org/officeDocument/2006/math">
                      <m:borderBox>
                        <m:borderBoxPr>
                          <m:ctrlPr>
                            <a:rPr lang="en-US" i="1" baseline="-25000" smtClean="0">
                              <a:latin typeface="Cambria Math" panose="02040503050406030204" pitchFamily="18" charset="0"/>
                            </a:rPr>
                          </m:ctrlPr>
                        </m:borderBoxPr>
                        <m:e>
                          <m:r>
                            <m:rPr>
                              <m:nor/>
                            </m:rPr>
                            <a:rPr lang="en-US" dirty="0" smtClean="0"/>
                            <m:t>A</m:t>
                          </m:r>
                          <m:r>
                            <m:rPr>
                              <m:nor/>
                            </m:rPr>
                            <a:rPr lang="en-US" baseline="-25000" dirty="0" smtClean="0"/>
                            <m:t>N</m:t>
                          </m:r>
                          <m:r>
                            <m:rPr>
                              <m:nor/>
                            </m:rPr>
                            <a:rPr lang="en-US" dirty="0" smtClean="0"/>
                            <m:t>=</m:t>
                          </m:r>
                          <m:r>
                            <m:rPr>
                              <m:nor/>
                            </m:rPr>
                            <a:rPr lang="en-US" dirty="0" smtClean="0"/>
                            <m:t>A</m:t>
                          </m:r>
                          <m:r>
                            <m:rPr>
                              <m:nor/>
                            </m:rPr>
                            <a:rPr lang="en-US" dirty="0" smtClean="0"/>
                            <m:t>+(</m:t>
                          </m:r>
                          <m:r>
                            <m:rPr>
                              <m:nor/>
                            </m:rPr>
                            <a:rPr lang="en-US" dirty="0" smtClean="0"/>
                            <m:t>N</m:t>
                          </m:r>
                          <m:r>
                            <m:rPr>
                              <m:nor/>
                            </m:rPr>
                            <a:rPr lang="en-US" dirty="0" smtClean="0"/>
                            <m:t>−1)</m:t>
                          </m:r>
                          <m:r>
                            <m:rPr>
                              <m:nor/>
                            </m:rPr>
                            <a:rPr lang="en-US" dirty="0" smtClean="0"/>
                            <m:t>D</m:t>
                          </m:r>
                        </m:e>
                      </m:borderBox>
                    </m:oMath>
                  </m:oMathPara>
                </a14:m>
                <a:endParaRPr lang="en-US" baseline="-25000" dirty="0"/>
              </a:p>
            </p:txBody>
          </p:sp>
        </mc:Choice>
        <mc:Fallback xmlns="">
          <p:sp>
            <p:nvSpPr>
              <p:cNvPr id="3" name="Content Placeholder 2">
                <a:extLst>
                  <a:ext uri="{FF2B5EF4-FFF2-40B4-BE49-F238E27FC236}">
                    <a16:creationId xmlns:a16="http://schemas.microsoft.com/office/drawing/2014/main" id="{A6718711-699A-C8E1-08AA-4F1376071A7E}"/>
                  </a:ext>
                </a:extLst>
              </p:cNvPr>
              <p:cNvSpPr>
                <a:spLocks noGrp="1" noRot="1" noChangeAspect="1" noMove="1" noResize="1" noEditPoints="1" noAdjustHandles="1" noChangeArrowheads="1" noChangeShapeType="1" noTextEdit="1"/>
              </p:cNvSpPr>
              <p:nvPr>
                <p:ph idx="1"/>
              </p:nvPr>
            </p:nvSpPr>
            <p:spPr>
              <a:blipFill>
                <a:blip r:embed="rId2"/>
                <a:stretch>
                  <a:fillRect l="-1217" t="-2241" r="-464"/>
                </a:stretch>
              </a:blipFill>
            </p:spPr>
            <p:txBody>
              <a:bodyPr/>
              <a:lstStyle/>
              <a:p>
                <a:r>
                  <a:rPr lang="en-US">
                    <a:noFill/>
                  </a:rPr>
                  <a:t> </a:t>
                </a:r>
              </a:p>
            </p:txBody>
          </p:sp>
        </mc:Fallback>
      </mc:AlternateContent>
    </p:spTree>
    <p:extLst>
      <p:ext uri="{BB962C8B-B14F-4D97-AF65-F5344CB8AC3E}">
        <p14:creationId xmlns:p14="http://schemas.microsoft.com/office/powerpoint/2010/main" val="63049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E757BE-BB52-DBC7-C17A-BDA352B88E90}"/>
                  </a:ext>
                </a:extLst>
              </p:cNvPr>
              <p:cNvSpPr>
                <a:spLocks noGrp="1"/>
              </p:cNvSpPr>
              <p:nvPr>
                <p:ph idx="1"/>
              </p:nvPr>
            </p:nvSpPr>
            <p:spPr>
              <a:xfrm>
                <a:off x="838200" y="425302"/>
                <a:ext cx="10515600" cy="6315740"/>
              </a:xfrm>
            </p:spPr>
            <p:txBody>
              <a:bodyPr>
                <a:normAutofit lnSpcReduction="10000"/>
              </a:bodyPr>
              <a:lstStyle/>
              <a:p>
                <a:r>
                  <a:rPr lang="en-US" dirty="0"/>
                  <a:t>Sum of terms of an AP up to N terms (S</a:t>
                </a:r>
                <a:r>
                  <a:rPr lang="en-US" baseline="-25000" dirty="0"/>
                  <a:t>N</a:t>
                </a:r>
                <a:r>
                  <a:rPr lang="en-US" dirty="0"/>
                  <a:t>)</a:t>
                </a:r>
              </a:p>
              <a:p>
                <a:pPr marL="0" indent="0">
                  <a:buNone/>
                </a:pPr>
                <a:r>
                  <a:rPr lang="en-US" dirty="0"/>
                  <a:t>S</a:t>
                </a:r>
                <a:r>
                  <a:rPr lang="en-US" baseline="-25000" dirty="0"/>
                  <a:t>N </a:t>
                </a:r>
                <a:r>
                  <a:rPr lang="en-US" dirty="0"/>
                  <a:t>= A + A+D + A+2D + …….. A+(N-1)D</a:t>
                </a:r>
              </a:p>
              <a:p>
                <a:pPr marL="0" indent="0">
                  <a:buNone/>
                </a:pPr>
                <a:r>
                  <a:rPr lang="en-US" dirty="0"/>
                  <a:t>=</a:t>
                </a:r>
                <a14:m>
                  <m:oMath xmlns:m="http://schemas.openxmlformats.org/officeDocument/2006/math">
                    <m:r>
                      <m:rPr>
                        <m:nor/>
                      </m:rPr>
                      <a:rPr lang="en-US" dirty="0" smtClean="0"/>
                      <m:t>NA</m:t>
                    </m:r>
                    <m:r>
                      <m:rPr>
                        <m:nor/>
                      </m:rPr>
                      <a:rPr lang="en-US" dirty="0" smtClean="0"/>
                      <m:t> +</m:t>
                    </m:r>
                    <m:f>
                      <m:fPr>
                        <m:ctrlPr>
                          <a:rPr lang="en-US" i="1" dirty="0" smtClean="0">
                            <a:latin typeface="Cambria Math" panose="02040503050406030204" pitchFamily="18" charset="0"/>
                          </a:rPr>
                        </m:ctrlPr>
                      </m:fPr>
                      <m:num>
                        <m:r>
                          <m:rPr>
                            <m:nor/>
                          </m:rPr>
                          <a:rPr lang="en-US" dirty="0" smtClean="0"/>
                          <m:t>(</m:t>
                        </m:r>
                        <m:r>
                          <m:rPr>
                            <m:nor/>
                          </m:rPr>
                          <a:rPr lang="en-US" dirty="0" smtClean="0"/>
                          <m:t>N</m:t>
                        </m:r>
                        <m:r>
                          <m:rPr>
                            <m:nor/>
                          </m:rPr>
                          <a:rPr lang="en-US" dirty="0" smtClean="0"/>
                          <m:t>−1)(</m:t>
                        </m:r>
                        <m:r>
                          <m:rPr>
                            <m:nor/>
                          </m:rPr>
                          <a:rPr lang="en-US" dirty="0" smtClean="0"/>
                          <m:t>N</m:t>
                        </m:r>
                        <m:r>
                          <m:rPr>
                            <m:nor/>
                          </m:rPr>
                          <a:rPr lang="en-US" dirty="0" smtClean="0"/>
                          <m:t>)</m:t>
                        </m:r>
                        <m:r>
                          <m:rPr>
                            <m:nor/>
                          </m:rPr>
                          <a:rPr lang="en-US" dirty="0" smtClean="0"/>
                          <m:t>D</m:t>
                        </m:r>
                      </m:num>
                      <m:den>
                        <m:r>
                          <a:rPr lang="en-IN" b="0" i="1" dirty="0" smtClean="0">
                            <a:latin typeface="Cambria Math" panose="02040503050406030204" pitchFamily="18" charset="0"/>
                          </a:rPr>
                          <m:t>2</m:t>
                        </m:r>
                      </m:den>
                    </m:f>
                  </m:oMath>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m:rPr>
                              <m:sty m:val="p"/>
                            </m:rPr>
                            <a:rPr lang="en-IN" b="0" i="0" smtClean="0">
                              <a:latin typeface="Cambria Math" panose="02040503050406030204" pitchFamily="18" charset="0"/>
                            </a:rPr>
                            <m:t>S</m:t>
                          </m:r>
                          <m:r>
                            <m:rPr>
                              <m:sty m:val="p"/>
                            </m:rPr>
                            <a:rPr lang="en-IN" b="0" i="0" baseline="-25000" smtClean="0">
                              <a:latin typeface="Cambria Math" panose="02040503050406030204" pitchFamily="18" charset="0"/>
                            </a:rPr>
                            <m:t>N</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𝑁</m:t>
                              </m:r>
                            </m:num>
                            <m:den>
                              <m:r>
                                <a:rPr lang="en-IN" b="0" i="1" smtClean="0">
                                  <a:latin typeface="Cambria Math" panose="02040503050406030204" pitchFamily="18" charset="0"/>
                                </a:rPr>
                                <m:t>2</m:t>
                              </m:r>
                            </m:den>
                          </m:f>
                          <m:r>
                            <a:rPr lang="en-IN" b="0" i="1" smtClean="0">
                              <a:latin typeface="Cambria Math" panose="02040503050406030204" pitchFamily="18" charset="0"/>
                            </a:rPr>
                            <m:t>[2</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𝑁</m:t>
                          </m:r>
                          <m:r>
                            <a:rPr lang="en-IN" b="0" i="1" smtClean="0">
                              <a:latin typeface="Cambria Math" panose="02040503050406030204" pitchFamily="18" charset="0"/>
                            </a:rPr>
                            <m:t>−1)</m:t>
                          </m:r>
                          <m:r>
                            <a:rPr lang="en-IN" b="0" i="1" smtClean="0">
                              <a:latin typeface="Cambria Math" panose="02040503050406030204" pitchFamily="18" charset="0"/>
                            </a:rPr>
                            <m:t>𝐷</m:t>
                          </m:r>
                          <m:r>
                            <a:rPr lang="en-IN" b="0" i="1" smtClean="0">
                              <a:latin typeface="Cambria Math" panose="02040503050406030204" pitchFamily="18" charset="0"/>
                            </a:rPr>
                            <m:t>]</m:t>
                          </m:r>
                        </m:e>
                      </m:borderBox>
                    </m:oMath>
                  </m:oMathPara>
                </a14:m>
                <a:endParaRPr lang="en-US" dirty="0"/>
              </a:p>
              <a:p>
                <a:pPr marL="0" indent="0">
                  <a:buNone/>
                </a:pPr>
                <a14:m>
                  <m:oMath xmlns:m="http://schemas.openxmlformats.org/officeDocument/2006/math">
                    <m:borderBox>
                      <m:borderBoxPr>
                        <m:ctrlPr>
                          <a:rPr lang="en-US" i="1" smtClean="0">
                            <a:latin typeface="Cambria Math" panose="02040503050406030204" pitchFamily="18" charset="0"/>
                          </a:rPr>
                        </m:ctrlPr>
                      </m:borderBoxPr>
                      <m:e>
                        <m:r>
                          <m:rPr>
                            <m:sty m:val="p"/>
                          </m:rPr>
                          <a:rPr lang="en-IN" b="0" i="0" smtClean="0">
                            <a:latin typeface="Cambria Math" panose="02040503050406030204" pitchFamily="18" charset="0"/>
                          </a:rPr>
                          <m:t>S</m:t>
                        </m:r>
                        <m:r>
                          <m:rPr>
                            <m:sty m:val="p"/>
                          </m:rPr>
                          <a:rPr lang="en-IN" b="0" i="0" baseline="-25000" smtClean="0">
                            <a:latin typeface="Cambria Math" panose="02040503050406030204" pitchFamily="18" charset="0"/>
                          </a:rPr>
                          <m:t>N</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𝑁</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𝐴𝑁</m:t>
                        </m:r>
                        <m:r>
                          <a:rPr lang="en-IN" b="0" i="1" smtClean="0">
                            <a:latin typeface="Cambria Math" panose="02040503050406030204" pitchFamily="18" charset="0"/>
                          </a:rPr>
                          <m:t>]</m:t>
                        </m:r>
                      </m:e>
                    </m:borderBox>
                  </m:oMath>
                </a14:m>
                <a:r>
                  <a:rPr lang="en-US" dirty="0"/>
                  <a:t> </a:t>
                </a:r>
                <a:r>
                  <a:rPr lang="en-IN" dirty="0"/>
                  <a:t>🔍</a:t>
                </a:r>
                <a:r>
                  <a:rPr lang="en-IN" dirty="0">
                    <a:highlight>
                      <a:srgbClr val="FFFF00"/>
                    </a:highlight>
                  </a:rPr>
                  <a:t>Why?</a:t>
                </a:r>
              </a:p>
              <a:p>
                <a:pPr marL="0" indent="0">
                  <a:buNone/>
                </a:pPr>
                <a:r>
                  <a:rPr lang="en-IN" dirty="0"/>
                  <a:t>For First N natural numbers, A=1,D=1,A</a:t>
                </a:r>
                <a:r>
                  <a:rPr lang="en-IN" baseline="-25000" dirty="0"/>
                  <a:t>N</a:t>
                </a:r>
                <a:r>
                  <a:rPr lang="en-IN" dirty="0"/>
                  <a:t>=N</a:t>
                </a:r>
              </a:p>
              <a:p>
                <a:pPr marL="0" indent="0">
                  <a:buNone/>
                </a:pPr>
                <a:r>
                  <a:rPr lang="en-IN" dirty="0"/>
                  <a:t>We get </a:t>
                </a:r>
                <a14:m>
                  <m:oMath xmlns:m="http://schemas.openxmlformats.org/officeDocument/2006/math">
                    <m:borderBox>
                      <m:borderBoxPr>
                        <m:ctrlPr>
                          <a:rPr lang="en-IN" i="1" smtClean="0">
                            <a:latin typeface="Cambria Math" panose="02040503050406030204" pitchFamily="18" charset="0"/>
                          </a:rPr>
                        </m:ctrlPr>
                      </m:borderBoxPr>
                      <m:e>
                        <m:nary>
                          <m:naryPr>
                            <m:chr m:val="∑"/>
                            <m:subHide m:val="on"/>
                            <m:supHide m:val="on"/>
                            <m:ctrlPr>
                              <a:rPr lang="en-IN" i="1" smtClean="0">
                                <a:latin typeface="Cambria Math" panose="02040503050406030204" pitchFamily="18" charset="0"/>
                              </a:rPr>
                            </m:ctrlPr>
                          </m:naryPr>
                          <m:sub/>
                          <m:sup/>
                          <m:e>
                            <m:r>
                              <a:rPr lang="en-IN" b="0" i="1" smtClean="0">
                                <a:latin typeface="Cambria Math" panose="02040503050406030204" pitchFamily="18" charset="0"/>
                              </a:rPr>
                              <m:t>𝑁</m:t>
                            </m:r>
                          </m:e>
                        </m:nary>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r>
                              <a:rPr lang="en-IN" b="0" i="1" smtClean="0">
                                <a:latin typeface="Cambria Math" panose="02040503050406030204" pitchFamily="18" charset="0"/>
                              </a:rPr>
                              <m:t>+1)</m:t>
                            </m:r>
                          </m:num>
                          <m:den>
                            <m:r>
                              <a:rPr lang="en-IN" b="0" i="1" smtClean="0">
                                <a:latin typeface="Cambria Math" panose="02040503050406030204" pitchFamily="18" charset="0"/>
                              </a:rPr>
                              <m:t>2</m:t>
                            </m:r>
                          </m:den>
                        </m:f>
                      </m:e>
                    </m:borderBox>
                  </m:oMath>
                </a14:m>
                <a:endParaRPr lang="en-IN" dirty="0"/>
              </a:p>
              <a:p>
                <a:pPr marL="0" indent="0">
                  <a:buNone/>
                </a:pPr>
                <a:r>
                  <a:rPr lang="en-IN" dirty="0"/>
                  <a:t>Let S</a:t>
                </a:r>
                <a:r>
                  <a:rPr lang="en-IN" baseline="-25000" dirty="0"/>
                  <a:t>N</a:t>
                </a:r>
                <a:r>
                  <a:rPr lang="en-IN" dirty="0"/>
                  <a:t> and S</a:t>
                </a:r>
                <a:r>
                  <a:rPr lang="en-IN" baseline="-25000" dirty="0"/>
                  <a:t>N-1</a:t>
                </a:r>
                <a:r>
                  <a:rPr lang="en-IN" dirty="0"/>
                  <a:t> be sum of terms of an AP up to N and N-1 terms respectively</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m:rPr>
                            <m:nor/>
                          </m:rPr>
                          <a:rPr lang="en-IN" dirty="0" smtClean="0"/>
                          <m:t>A</m:t>
                        </m:r>
                        <m:r>
                          <m:rPr>
                            <m:nor/>
                          </m:rPr>
                          <a:rPr lang="en-IN" b="0" i="0" baseline="-25000" dirty="0" smtClean="0"/>
                          <m:t>N</m:t>
                        </m:r>
                        <m:r>
                          <m:rPr>
                            <m:nor/>
                          </m:rPr>
                          <a:rPr lang="en-IN" dirty="0" smtClean="0"/>
                          <m:t>=</m:t>
                        </m:r>
                        <m:r>
                          <m:rPr>
                            <m:nor/>
                          </m:rPr>
                          <a:rPr lang="en-IN" dirty="0" smtClean="0"/>
                          <m:t>SN</m:t>
                        </m:r>
                        <m:r>
                          <m:rPr>
                            <m:nor/>
                          </m:rPr>
                          <a:rPr lang="en-IN" dirty="0" smtClean="0"/>
                          <m:t> – </m:t>
                        </m:r>
                        <m:r>
                          <m:rPr>
                            <m:nor/>
                          </m:rPr>
                          <a:rPr lang="en-IN" dirty="0" smtClean="0"/>
                          <m:t>SN</m:t>
                        </m:r>
                        <m:r>
                          <m:rPr>
                            <m:nor/>
                          </m:rPr>
                          <a:rPr lang="en-IN" baseline="-25000" dirty="0" smtClean="0"/>
                          <m:t>−1</m:t>
                        </m:r>
                      </m:e>
                    </m:borderBox>
                    <m:r>
                      <a:rPr lang="en-IN" b="0" i="1" smtClean="0">
                        <a:latin typeface="Cambria Math" panose="02040503050406030204" pitchFamily="18" charset="0"/>
                      </a:rPr>
                      <m:t> </m:t>
                    </m:r>
                  </m:oMath>
                </a14:m>
                <a:r>
                  <a:rPr lang="en-US" dirty="0"/>
                  <a:t>        </a:t>
                </a:r>
                <a:r>
                  <a:rPr lang="en-IN" dirty="0"/>
                  <a:t>🔍</a:t>
                </a:r>
                <a:r>
                  <a:rPr lang="en-IN" dirty="0">
                    <a:highlight>
                      <a:srgbClr val="FFFF00"/>
                    </a:highlight>
                  </a:rPr>
                  <a:t>Why?</a:t>
                </a:r>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F8E757BE-BB52-DBC7-C17A-BDA352B88E90}"/>
                  </a:ext>
                </a:extLst>
              </p:cNvPr>
              <p:cNvSpPr>
                <a:spLocks noGrp="1" noRot="1" noChangeAspect="1" noMove="1" noResize="1" noEditPoints="1" noAdjustHandles="1" noChangeArrowheads="1" noChangeShapeType="1" noTextEdit="1"/>
              </p:cNvSpPr>
              <p:nvPr>
                <p:ph idx="1"/>
              </p:nvPr>
            </p:nvSpPr>
            <p:spPr>
              <a:xfrm>
                <a:off x="838200" y="425302"/>
                <a:ext cx="10515600" cy="6315740"/>
              </a:xfrm>
              <a:blipFill>
                <a:blip r:embed="rId2"/>
                <a:stretch>
                  <a:fillRect l="-1217" t="-2220" b="-1737"/>
                </a:stretch>
              </a:blipFill>
            </p:spPr>
            <p:txBody>
              <a:bodyPr/>
              <a:lstStyle/>
              <a:p>
                <a:r>
                  <a:rPr lang="en-US">
                    <a:noFill/>
                  </a:rPr>
                  <a:t> </a:t>
                </a:r>
              </a:p>
            </p:txBody>
          </p:sp>
        </mc:Fallback>
      </mc:AlternateContent>
    </p:spTree>
    <p:extLst>
      <p:ext uri="{BB962C8B-B14F-4D97-AF65-F5344CB8AC3E}">
        <p14:creationId xmlns:p14="http://schemas.microsoft.com/office/powerpoint/2010/main" val="197349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1743-1C73-B6F4-5966-C3053322529E}"/>
              </a:ext>
            </a:extLst>
          </p:cNvPr>
          <p:cNvSpPr>
            <a:spLocks noGrp="1"/>
          </p:cNvSpPr>
          <p:nvPr>
            <p:ph type="title"/>
          </p:nvPr>
        </p:nvSpPr>
        <p:spPr>
          <a:xfrm>
            <a:off x="838200" y="120576"/>
            <a:ext cx="10515600" cy="1325563"/>
          </a:xfrm>
          <a:solidFill>
            <a:srgbClr val="EF2FB8"/>
          </a:solidFill>
        </p:spPr>
        <p:txBody>
          <a:bodyPr/>
          <a:lstStyle/>
          <a:p>
            <a:r>
              <a:rPr lang="en-US" dirty="0"/>
              <a:t>3 Properties of AP and arithmetic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0E91EC-DCF2-98B7-229E-3516AEE761A9}"/>
                  </a:ext>
                </a:extLst>
              </p:cNvPr>
              <p:cNvSpPr>
                <a:spLocks noGrp="1"/>
              </p:cNvSpPr>
              <p:nvPr>
                <p:ph idx="1"/>
              </p:nvPr>
            </p:nvSpPr>
            <p:spPr>
              <a:xfrm>
                <a:off x="838200" y="1446139"/>
                <a:ext cx="10515600" cy="4730824"/>
              </a:xfrm>
            </p:spPr>
            <p:txBody>
              <a:bodyPr/>
              <a:lstStyle/>
              <a:p>
                <a:r>
                  <a:rPr lang="en-US" dirty="0"/>
                  <a:t>Let us consider an AP with first element A Nth term be AN , common difference be D and a constant k.</a:t>
                </a:r>
              </a:p>
              <a:p>
                <a:pPr marL="0" indent="0">
                  <a:buNone/>
                </a:pPr>
                <a:r>
                  <a:rPr lang="en-US" dirty="0"/>
                  <a:t>Adding (or subtracting) k to every term does not affect the value of D and the resulting Sequence is also an AP.</a:t>
                </a:r>
              </a:p>
              <a:p>
                <a:pPr marL="0" indent="0">
                  <a:buNone/>
                </a:pPr>
                <a:r>
                  <a:rPr lang="en-US" dirty="0"/>
                  <a:t>Scaling : Multiplying (s=+1) or dividing(s=-1) the </a:t>
                </a:r>
                <a:r>
                  <a:rPr lang="en-US"/>
                  <a:t>whole sequence by k </a:t>
                </a:r>
                <a:r>
                  <a:rPr lang="en-US" dirty="0"/>
                  <a:t>would result in another AP but with common difference </a:t>
                </a:r>
              </a:p>
              <a:p>
                <a:pPr marL="0" indent="0">
                  <a:buNone/>
                </a:pPr>
                <a14:m>
                  <m:oMath xmlns:m="http://schemas.openxmlformats.org/officeDocument/2006/math">
                    <m:borderBox>
                      <m:borderBoxPr>
                        <m:ctrlPr>
                          <a:rPr lang="en-US" i="1" baseline="-25000" smtClean="0">
                            <a:latin typeface="Cambria Math" panose="02040503050406030204" pitchFamily="18" charset="0"/>
                          </a:rPr>
                        </m:ctrlPr>
                      </m:borderBoxPr>
                      <m:e>
                        <m:r>
                          <m:rPr>
                            <m:nor/>
                          </m:rPr>
                          <a:rPr lang="en-US" dirty="0" smtClean="0"/>
                          <m:t>D</m:t>
                        </m:r>
                        <m:r>
                          <m:rPr>
                            <m:nor/>
                          </m:rPr>
                          <a:rPr lang="en-US" baseline="-25000" dirty="0" smtClean="0"/>
                          <m:t>new</m:t>
                        </m:r>
                        <m:r>
                          <m:rPr>
                            <m:nor/>
                          </m:rPr>
                          <a:rPr lang="en-US" baseline="-25000" dirty="0" smtClean="0"/>
                          <m:t> = </m:t>
                        </m:r>
                        <m:r>
                          <m:rPr>
                            <m:nor/>
                          </m:rPr>
                          <a:rPr lang="en-US" dirty="0" smtClean="0"/>
                          <m:t>k</m:t>
                        </m:r>
                        <m:r>
                          <m:rPr>
                            <m:nor/>
                          </m:rPr>
                          <a:rPr lang="en-IN" b="0" i="0" baseline="30000" dirty="0" smtClean="0"/>
                          <m:t>s</m:t>
                        </m:r>
                        <m:r>
                          <m:rPr>
                            <m:nor/>
                          </m:rPr>
                          <a:rPr lang="en-US" dirty="0" smtClean="0"/>
                          <m:t>D</m:t>
                        </m:r>
                        <m:r>
                          <m:rPr>
                            <m:nor/>
                          </m:rPr>
                          <a:rPr lang="en-US" baseline="-25000" dirty="0" smtClean="0"/>
                          <m:t>old</m:t>
                        </m:r>
                      </m:e>
                    </m:borderBox>
                  </m:oMath>
                </a14:m>
                <a:r>
                  <a:rPr lang="en-US" baseline="-25000" dirty="0"/>
                  <a:t>        </a:t>
                </a:r>
                <a:r>
                  <a:rPr lang="en-IN" dirty="0"/>
                  <a:t>🔍</a:t>
                </a:r>
                <a:r>
                  <a:rPr lang="en-IN" dirty="0">
                    <a:highlight>
                      <a:srgbClr val="FFFF00"/>
                    </a:highlight>
                  </a:rPr>
                  <a:t>Try Proving</a:t>
                </a:r>
              </a:p>
              <a:p>
                <a:r>
                  <a:rPr lang="en-IN" dirty="0"/>
                  <a:t>Reversing the sequence would invert the sign of D</a:t>
                </a:r>
              </a:p>
              <a:p>
                <a:pPr marL="0" indent="0">
                  <a:buNone/>
                </a:pPr>
                <a14:m>
                  <m:oMath xmlns:m="http://schemas.openxmlformats.org/officeDocument/2006/math">
                    <m:borderBox>
                      <m:borderBoxPr>
                        <m:ctrlPr>
                          <a:rPr lang="en-US" i="1" baseline="-25000" smtClean="0">
                            <a:latin typeface="Cambria Math" panose="02040503050406030204" pitchFamily="18" charset="0"/>
                          </a:rPr>
                        </m:ctrlPr>
                      </m:borderBoxPr>
                      <m:e>
                        <m:r>
                          <m:rPr>
                            <m:nor/>
                          </m:rPr>
                          <a:rPr lang="en-US" dirty="0" smtClean="0"/>
                          <m:t>D</m:t>
                        </m:r>
                        <m:r>
                          <m:rPr>
                            <m:nor/>
                          </m:rPr>
                          <a:rPr lang="en-US" baseline="-25000" dirty="0" smtClean="0"/>
                          <m:t>new</m:t>
                        </m:r>
                        <m:r>
                          <m:rPr>
                            <m:nor/>
                          </m:rPr>
                          <a:rPr lang="en-US" baseline="-25000" dirty="0" smtClean="0"/>
                          <m:t> = </m:t>
                        </m:r>
                        <m:r>
                          <m:rPr>
                            <m:nor/>
                          </m:rPr>
                          <a:rPr lang="en-IN" b="0" i="0" dirty="0" smtClean="0"/>
                          <m:t>−</m:t>
                        </m:r>
                        <m:r>
                          <m:rPr>
                            <m:nor/>
                          </m:rPr>
                          <a:rPr lang="en-US" dirty="0" smtClean="0"/>
                          <m:t>D</m:t>
                        </m:r>
                        <m:r>
                          <m:rPr>
                            <m:nor/>
                          </m:rPr>
                          <a:rPr lang="en-US" baseline="-25000" dirty="0" smtClean="0"/>
                          <m:t>old</m:t>
                        </m:r>
                      </m:e>
                    </m:borderBox>
                    <m:r>
                      <a:rPr lang="en-IN" b="0" i="1" baseline="-25000" dirty="0" smtClean="0">
                        <a:latin typeface="Cambria Math" panose="02040503050406030204" pitchFamily="18" charset="0"/>
                      </a:rPr>
                      <m:t>            </m:t>
                    </m:r>
                  </m:oMath>
                </a14:m>
                <a:r>
                  <a:rPr lang="en-IN" dirty="0"/>
                  <a:t>🔍</a:t>
                </a:r>
                <a:r>
                  <a:rPr lang="en-IN" dirty="0">
                    <a:highlight>
                      <a:srgbClr val="FFFF00"/>
                    </a:highlight>
                  </a:rPr>
                  <a:t>Try Proving</a:t>
                </a:r>
                <a:endParaRPr lang="en-US" dirty="0">
                  <a:highlight>
                    <a:srgbClr val="FFFF00"/>
                  </a:highlight>
                </a:endParaRPr>
              </a:p>
            </p:txBody>
          </p:sp>
        </mc:Choice>
        <mc:Fallback>
          <p:sp>
            <p:nvSpPr>
              <p:cNvPr id="3" name="Content Placeholder 2">
                <a:extLst>
                  <a:ext uri="{FF2B5EF4-FFF2-40B4-BE49-F238E27FC236}">
                    <a16:creationId xmlns:a16="http://schemas.microsoft.com/office/drawing/2014/main" id="{ED0E91EC-DCF2-98B7-229E-3516AEE761A9}"/>
                  </a:ext>
                </a:extLst>
              </p:cNvPr>
              <p:cNvSpPr>
                <a:spLocks noGrp="1" noRot="1" noChangeAspect="1" noMove="1" noResize="1" noEditPoints="1" noAdjustHandles="1" noChangeArrowheads="1" noChangeShapeType="1" noTextEdit="1"/>
              </p:cNvSpPr>
              <p:nvPr>
                <p:ph idx="1"/>
              </p:nvPr>
            </p:nvSpPr>
            <p:spPr>
              <a:xfrm>
                <a:off x="838200" y="1446139"/>
                <a:ext cx="10515600" cy="4730824"/>
              </a:xfrm>
              <a:blipFill>
                <a:blip r:embed="rId2"/>
                <a:stretch>
                  <a:fillRect l="-1217" t="-2062"/>
                </a:stretch>
              </a:blipFill>
            </p:spPr>
            <p:txBody>
              <a:bodyPr/>
              <a:lstStyle/>
              <a:p>
                <a:r>
                  <a:rPr lang="en-US">
                    <a:noFill/>
                  </a:rPr>
                  <a:t> </a:t>
                </a:r>
              </a:p>
            </p:txBody>
          </p:sp>
        </mc:Fallback>
      </mc:AlternateContent>
    </p:spTree>
    <p:extLst>
      <p:ext uri="{BB962C8B-B14F-4D97-AF65-F5344CB8AC3E}">
        <p14:creationId xmlns:p14="http://schemas.microsoft.com/office/powerpoint/2010/main" val="28331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D11DF7-606F-9C37-1D20-C85007D915D3}"/>
                  </a:ext>
                </a:extLst>
              </p:cNvPr>
              <p:cNvSpPr>
                <a:spLocks noGrp="1"/>
              </p:cNvSpPr>
              <p:nvPr>
                <p:ph idx="1"/>
              </p:nvPr>
            </p:nvSpPr>
            <p:spPr>
              <a:xfrm>
                <a:off x="838200" y="287078"/>
                <a:ext cx="10515600" cy="6230679"/>
              </a:xfrm>
            </p:spPr>
            <p:txBody>
              <a:bodyPr/>
              <a:lstStyle/>
              <a:p>
                <a:r>
                  <a:rPr lang="en-US" dirty="0"/>
                  <a:t>Arithmetic mean:</a:t>
                </a:r>
              </a:p>
              <a:p>
                <a:pPr marL="0" indent="0">
                  <a:buNone/>
                </a:pPr>
                <a:r>
                  <a:rPr lang="en-US" dirty="0"/>
                  <a:t>Let us take two arbitrary numbers X,Y . Suppose we want to insert N arithmetic means between X and Y such that they form an AP</a:t>
                </a:r>
              </a:p>
              <a:p>
                <a:pPr marL="0" indent="0">
                  <a:buNone/>
                </a:pPr>
                <a:r>
                  <a:rPr lang="en-US" dirty="0"/>
                  <a:t>First term = X ; N+2 th term is Y</a:t>
                </a:r>
              </a:p>
              <a:p>
                <a:pPr marL="0" indent="0">
                  <a:buNone/>
                </a:pPr>
                <a:r>
                  <a:rPr lang="en-US" dirty="0"/>
                  <a:t>Our goal is to find a common difference D in order to satisfy this.</a:t>
                </a:r>
              </a:p>
              <a:p>
                <a:pPr marL="0" indent="0">
                  <a:buNone/>
                </a:pPr>
                <a:r>
                  <a:rPr lang="en-US" dirty="0"/>
                  <a:t>X+ (N+2-1)D=Y</a:t>
                </a:r>
              </a:p>
              <a:p>
                <a:pPr marL="0" indent="0">
                  <a:buNone/>
                </a:pPr>
                <a:r>
                  <a:rPr lang="en-US" dirty="0"/>
                  <a:t>(N-1)D = Y-X </a:t>
                </a:r>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m:rPr>
                              <m:nor/>
                            </m:rPr>
                            <a:rPr lang="en-US" dirty="0" smtClean="0"/>
                            <m:t>D</m:t>
                          </m:r>
                          <m:r>
                            <m:rPr>
                              <m:nor/>
                            </m:rPr>
                            <a:rPr lang="en-US" dirty="0" smtClean="0"/>
                            <m:t> = </m:t>
                          </m:r>
                          <m:f>
                            <m:fPr>
                              <m:ctrlPr>
                                <a:rPr lang="en-US" i="1" smtClean="0">
                                  <a:latin typeface="Cambria Math" panose="02040503050406030204" pitchFamily="18" charset="0"/>
                                </a:rPr>
                              </m:ctrlPr>
                            </m:fPr>
                            <m:num>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𝑋</m:t>
                              </m:r>
                            </m:num>
                            <m:den>
                              <m:r>
                                <a:rPr lang="en-IN" b="0" i="1" smtClean="0">
                                  <a:latin typeface="Cambria Math" panose="02040503050406030204" pitchFamily="18" charset="0"/>
                                </a:rPr>
                                <m:t>𝑁</m:t>
                              </m:r>
                              <m:r>
                                <a:rPr lang="en-IN" b="0" i="1" smtClean="0">
                                  <a:latin typeface="Cambria Math" panose="02040503050406030204" pitchFamily="18" charset="0"/>
                                </a:rPr>
                                <m:t>−1</m:t>
                              </m:r>
                            </m:den>
                          </m:f>
                        </m:e>
                      </m:borderBox>
                    </m:oMath>
                  </m:oMathPara>
                </a14:m>
                <a:endParaRPr lang="en-US" dirty="0"/>
              </a:p>
              <a:p>
                <a:pPr marL="0" indent="0">
                  <a:buNone/>
                </a:pPr>
                <a:r>
                  <a:rPr lang="en-US" dirty="0"/>
                  <a:t>For N=1,</a:t>
                </a:r>
              </a:p>
              <a:p>
                <a:pPr marL="0" indent="0">
                  <a:buNone/>
                </a:pPr>
                <a:r>
                  <a:rPr lang="en-US" dirty="0"/>
                  <a:t>It is called Elementary Arithmetic Mean M</a:t>
                </a:r>
                <a:r>
                  <a:rPr lang="en-US" baseline="-25000" dirty="0"/>
                  <a:t>A</a:t>
                </a:r>
                <a:endParaRPr lang="en-US" dirty="0"/>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m:rPr>
                              <m:nor/>
                            </m:rPr>
                            <a:rPr lang="en-US" dirty="0" smtClean="0"/>
                            <m:t>EAM</m:t>
                          </m:r>
                          <m:r>
                            <m:rPr>
                              <m:nor/>
                            </m:rPr>
                            <a:rPr lang="en-US" dirty="0" smtClean="0"/>
                            <m:t>( </m:t>
                          </m:r>
                          <m:r>
                            <m:rPr>
                              <m:nor/>
                            </m:rPr>
                            <a:rPr lang="en-US" dirty="0" smtClean="0"/>
                            <m:t>P</m:t>
                          </m:r>
                          <m:r>
                            <m:rPr>
                              <m:nor/>
                            </m:rPr>
                            <a:rPr lang="en-US" dirty="0" smtClean="0"/>
                            <m:t>,</m:t>
                          </m:r>
                          <m:r>
                            <m:rPr>
                              <m:nor/>
                            </m:rPr>
                            <a:rPr lang="en-US" dirty="0" smtClean="0"/>
                            <m:t>Q</m:t>
                          </m:r>
                          <m:r>
                            <m:rPr>
                              <m:nor/>
                            </m:rPr>
                            <a:rPr lang="en-US" dirty="0" smtClean="0"/>
                            <m:t> )</m:t>
                          </m:r>
                          <m:r>
                            <m:rPr>
                              <m:nor/>
                            </m:rPr>
                            <a:rPr lang="en-IN" b="0" i="0" dirty="0" smtClean="0"/>
                            <m:t> = </m:t>
                          </m:r>
                          <m:r>
                            <m:rPr>
                              <m:nor/>
                            </m:rPr>
                            <a:rPr lang="en-IN" b="0" i="0" dirty="0" smtClean="0"/>
                            <m:t>MA</m:t>
                          </m:r>
                          <m:r>
                            <m:rPr>
                              <m:nor/>
                            </m:rPr>
                            <a:rPr lang="en-US" dirty="0" smtClean="0"/>
                            <m:t> = </m:t>
                          </m:r>
                          <m:f>
                            <m:fPr>
                              <m:ctrlPr>
                                <a:rPr lang="en-US" i="1" smtClean="0">
                                  <a:latin typeface="Cambria Math" panose="02040503050406030204" pitchFamily="18" charset="0"/>
                                </a:rPr>
                              </m:ctrlPr>
                            </m:fPr>
                            <m:num>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𝑄</m:t>
                              </m:r>
                            </m:num>
                            <m:den>
                              <m:r>
                                <a:rPr lang="en-IN" b="0" i="1" smtClean="0">
                                  <a:latin typeface="Cambria Math" panose="02040503050406030204" pitchFamily="18" charset="0"/>
                                </a:rPr>
                                <m:t>2</m:t>
                              </m:r>
                            </m:den>
                          </m:f>
                        </m:e>
                      </m:borderBox>
                    </m:oMath>
                  </m:oMathPara>
                </a14:m>
                <a:endParaRPr lang="en-US" dirty="0"/>
              </a:p>
            </p:txBody>
          </p:sp>
        </mc:Choice>
        <mc:Fallback xmlns="">
          <p:sp>
            <p:nvSpPr>
              <p:cNvPr id="3" name="Content Placeholder 2">
                <a:extLst>
                  <a:ext uri="{FF2B5EF4-FFF2-40B4-BE49-F238E27FC236}">
                    <a16:creationId xmlns:a16="http://schemas.microsoft.com/office/drawing/2014/main" id="{05D11DF7-606F-9C37-1D20-C85007D915D3}"/>
                  </a:ext>
                </a:extLst>
              </p:cNvPr>
              <p:cNvSpPr>
                <a:spLocks noGrp="1" noRot="1" noChangeAspect="1" noMove="1" noResize="1" noEditPoints="1" noAdjustHandles="1" noChangeArrowheads="1" noChangeShapeType="1" noTextEdit="1"/>
              </p:cNvSpPr>
              <p:nvPr>
                <p:ph idx="1"/>
              </p:nvPr>
            </p:nvSpPr>
            <p:spPr>
              <a:xfrm>
                <a:off x="838200" y="287078"/>
                <a:ext cx="10515600" cy="6230679"/>
              </a:xfrm>
              <a:blipFill>
                <a:blip r:embed="rId2"/>
                <a:stretch>
                  <a:fillRect l="-1217" t="-1566"/>
                </a:stretch>
              </a:blipFill>
            </p:spPr>
            <p:txBody>
              <a:bodyPr/>
              <a:lstStyle/>
              <a:p>
                <a:r>
                  <a:rPr lang="en-US">
                    <a:noFill/>
                  </a:rPr>
                  <a:t> </a:t>
                </a:r>
              </a:p>
            </p:txBody>
          </p:sp>
        </mc:Fallback>
      </mc:AlternateContent>
    </p:spTree>
    <p:extLst>
      <p:ext uri="{BB962C8B-B14F-4D97-AF65-F5344CB8AC3E}">
        <p14:creationId xmlns:p14="http://schemas.microsoft.com/office/powerpoint/2010/main" val="415738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0F55-3BB9-719E-0DD5-A658B8774217}"/>
              </a:ext>
            </a:extLst>
          </p:cNvPr>
          <p:cNvSpPr>
            <a:spLocks noGrp="1"/>
          </p:cNvSpPr>
          <p:nvPr>
            <p:ph type="title"/>
          </p:nvPr>
        </p:nvSpPr>
        <p:spPr>
          <a:solidFill>
            <a:srgbClr val="EF2FB8"/>
          </a:solidFill>
        </p:spPr>
        <p:txBody>
          <a:bodyPr/>
          <a:lstStyle/>
          <a:p>
            <a:r>
              <a:rPr lang="en-US" dirty="0"/>
              <a:t>4 Geometric progression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B555DB-5C56-CB32-AD91-7A0635E5DB4D}"/>
                  </a:ext>
                </a:extLst>
              </p:cNvPr>
              <p:cNvSpPr>
                <a:spLocks noGrp="1"/>
              </p:cNvSpPr>
              <p:nvPr>
                <p:ph idx="1"/>
              </p:nvPr>
            </p:nvSpPr>
            <p:spPr>
              <a:xfrm>
                <a:off x="838200" y="1825625"/>
                <a:ext cx="10515600" cy="4667250"/>
              </a:xfrm>
            </p:spPr>
            <p:txBody>
              <a:bodyPr/>
              <a:lstStyle/>
              <a:p>
                <a:r>
                  <a:rPr lang="en-US" dirty="0"/>
                  <a:t>A geometric progression (aka EXPONENTIAL Progression) is one where every term is a product of the previous term with a standard factor called Common Ratio.</a:t>
                </a:r>
              </a:p>
              <a:p>
                <a:r>
                  <a:rPr lang="en-US" dirty="0"/>
                  <a:t>Let us assume an GP with first term G, Common Ratio R and Nth term G</a:t>
                </a:r>
                <a:r>
                  <a:rPr lang="en-US" baseline="-25000" dirty="0"/>
                  <a:t>N</a:t>
                </a:r>
                <a:r>
                  <a:rPr lang="en-US" dirty="0"/>
                  <a:t>.</a:t>
                </a:r>
              </a:p>
              <a:p>
                <a:r>
                  <a:rPr lang="en-US" dirty="0"/>
                  <a:t> The sequence would be</a:t>
                </a:r>
              </a:p>
              <a:p>
                <a:pPr marL="0" indent="0">
                  <a:buNone/>
                </a:pPr>
                <a:r>
                  <a:rPr lang="en-US" dirty="0"/>
                  <a:t>G , GR , GR</a:t>
                </a:r>
                <a:r>
                  <a:rPr lang="en-US" baseline="30000" dirty="0"/>
                  <a:t>2</a:t>
                </a:r>
                <a:r>
                  <a:rPr lang="en-US" dirty="0"/>
                  <a:t> , GR</a:t>
                </a:r>
                <a:r>
                  <a:rPr lang="en-US" baseline="30000" dirty="0"/>
                  <a:t>3</a:t>
                </a:r>
                <a:r>
                  <a:rPr lang="en-US" dirty="0"/>
                  <a:t> , …………….. G</a:t>
                </a:r>
                <a:r>
                  <a:rPr lang="en-US" baseline="-25000" dirty="0"/>
                  <a:t>N</a:t>
                </a:r>
              </a:p>
              <a:p>
                <a:r>
                  <a:rPr lang="en-US" dirty="0"/>
                  <a:t>Clearly, </a:t>
                </a:r>
              </a:p>
              <a:p>
                <a:pPr marL="0" indent="0">
                  <a:buNone/>
                </a:pPr>
                <a14:m>
                  <m:oMathPara xmlns:m="http://schemas.openxmlformats.org/officeDocument/2006/math">
                    <m:oMathParaPr>
                      <m:jc m:val="left"/>
                    </m:oMathParaPr>
                    <m:oMath xmlns:m="http://schemas.openxmlformats.org/officeDocument/2006/math">
                      <m:borderBox>
                        <m:borderBoxPr>
                          <m:ctrlPr>
                            <a:rPr lang="en-US" i="1" baseline="-25000" smtClean="0">
                              <a:latin typeface="Cambria Math" panose="02040503050406030204" pitchFamily="18" charset="0"/>
                            </a:rPr>
                          </m:ctrlPr>
                        </m:borderBoxPr>
                        <m:e>
                          <m:r>
                            <m:rPr>
                              <m:nor/>
                            </m:rPr>
                            <a:rPr lang="en-IN" b="0" i="0" dirty="0" smtClean="0"/>
                            <m:t>G</m:t>
                          </m:r>
                          <m:r>
                            <m:rPr>
                              <m:nor/>
                            </m:rPr>
                            <a:rPr lang="en-US" baseline="-25000" dirty="0" smtClean="0"/>
                            <m:t>N</m:t>
                          </m:r>
                          <m:r>
                            <m:rPr>
                              <m:nor/>
                            </m:rPr>
                            <a:rPr lang="en-US" dirty="0" smtClean="0"/>
                            <m:t>=</m:t>
                          </m:r>
                          <m:r>
                            <m:rPr>
                              <m:nor/>
                            </m:rPr>
                            <a:rPr lang="en-IN" b="0" i="0" dirty="0" smtClean="0"/>
                            <m:t>GR</m:t>
                          </m:r>
                          <m:r>
                            <m:rPr>
                              <m:nor/>
                            </m:rPr>
                            <a:rPr lang="en-US" baseline="30000" dirty="0" smtClean="0"/>
                            <m:t>(</m:t>
                          </m:r>
                          <m:r>
                            <m:rPr>
                              <m:nor/>
                            </m:rPr>
                            <a:rPr lang="en-US" baseline="30000" dirty="0" smtClean="0"/>
                            <m:t>N</m:t>
                          </m:r>
                          <m:r>
                            <m:rPr>
                              <m:nor/>
                            </m:rPr>
                            <a:rPr lang="en-US" baseline="30000" dirty="0" smtClean="0"/>
                            <m:t>−1)</m:t>
                          </m:r>
                        </m:e>
                      </m:borderBox>
                    </m:oMath>
                  </m:oMathPara>
                </a14:m>
                <a:endParaRPr lang="en-US" baseline="-25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6B555DB-5C56-CB32-AD91-7A0635E5DB4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59"/>
                </a:stretch>
              </a:blipFill>
            </p:spPr>
            <p:txBody>
              <a:bodyPr/>
              <a:lstStyle/>
              <a:p>
                <a:r>
                  <a:rPr lang="en-US">
                    <a:noFill/>
                  </a:rPr>
                  <a:t> </a:t>
                </a:r>
              </a:p>
            </p:txBody>
          </p:sp>
        </mc:Fallback>
      </mc:AlternateContent>
    </p:spTree>
    <p:extLst>
      <p:ext uri="{BB962C8B-B14F-4D97-AF65-F5344CB8AC3E}">
        <p14:creationId xmlns:p14="http://schemas.microsoft.com/office/powerpoint/2010/main" val="259532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40BEB-B5BB-44BF-AE36-C18ECF8A86BB}"/>
                  </a:ext>
                </a:extLst>
              </p:cNvPr>
              <p:cNvSpPr>
                <a:spLocks noGrp="1"/>
              </p:cNvSpPr>
              <p:nvPr>
                <p:ph idx="1"/>
              </p:nvPr>
            </p:nvSpPr>
            <p:spPr>
              <a:xfrm>
                <a:off x="531628" y="393404"/>
                <a:ext cx="10822172" cy="6092455"/>
              </a:xfrm>
            </p:spPr>
            <p:txBody>
              <a:bodyPr/>
              <a:lstStyle/>
              <a:p>
                <a:r>
                  <a:rPr lang="en-US" dirty="0"/>
                  <a:t>Sum up to N terms of  GP</a:t>
                </a:r>
              </a:p>
              <a:p>
                <a:pPr marL="0" indent="0">
                  <a:buNone/>
                </a:pPr>
                <a:r>
                  <a:rPr lang="en-US" dirty="0"/>
                  <a:t>S</a:t>
                </a:r>
                <a:r>
                  <a:rPr lang="en-US" baseline="-25000" dirty="0"/>
                  <a:t>N</a:t>
                </a:r>
                <a:r>
                  <a:rPr lang="en-US" dirty="0"/>
                  <a:t>=</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𝑅𝑁</m:t>
                        </m:r>
                        <m:r>
                          <a:rPr lang="en-IN" b="0" i="1" smtClean="0">
                            <a:latin typeface="Cambria Math" panose="02040503050406030204" pitchFamily="18" charset="0"/>
                          </a:rPr>
                          <m:t>−1)</m:t>
                        </m:r>
                      </m:num>
                      <m:den>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−1)</m:t>
                        </m:r>
                      </m:den>
                    </m:f>
                  </m:oMath>
                </a14:m>
                <a:r>
                  <a:rPr lang="en-US" dirty="0"/>
                  <a:t>        if |R|&gt;1</a:t>
                </a:r>
              </a:p>
              <a:p>
                <a:pPr marL="0" indent="0">
                  <a:buNone/>
                </a:pPr>
                <a:r>
                  <a:rPr lang="en-US" dirty="0"/>
                  <a:t>S</a:t>
                </a:r>
                <a:r>
                  <a:rPr lang="en-US" baseline="-25000" dirty="0"/>
                  <a:t>N</a:t>
                </a:r>
                <a:r>
                  <a:rPr lang="en-US" dirty="0"/>
                  <a:t>=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𝐺</m:t>
                        </m:r>
                        <m:r>
                          <a:rPr lang="en-IN" b="0" i="1" smtClean="0">
                            <a:latin typeface="Cambria Math" panose="02040503050406030204" pitchFamily="18" charset="0"/>
                          </a:rPr>
                          <m:t>(1−</m:t>
                        </m:r>
                        <m:r>
                          <a:rPr lang="en-IN" b="0" i="1" smtClean="0">
                            <a:latin typeface="Cambria Math" panose="02040503050406030204" pitchFamily="18" charset="0"/>
                          </a:rPr>
                          <m:t>𝑅𝑁</m:t>
                        </m:r>
                        <m:r>
                          <a:rPr lang="en-IN" b="0" i="1" smtClean="0">
                            <a:latin typeface="Cambria Math" panose="02040503050406030204" pitchFamily="18" charset="0"/>
                          </a:rPr>
                          <m:t>)</m:t>
                        </m:r>
                      </m:num>
                      <m:den>
                        <m:r>
                          <a:rPr lang="en-IN" b="0" i="1" smtClean="0">
                            <a:latin typeface="Cambria Math" panose="02040503050406030204" pitchFamily="18" charset="0"/>
                          </a:rPr>
                          <m:t>(1−</m:t>
                        </m:r>
                        <m:r>
                          <a:rPr lang="en-IN" b="0" i="1" smtClean="0">
                            <a:latin typeface="Cambria Math" panose="02040503050406030204" pitchFamily="18" charset="0"/>
                          </a:rPr>
                          <m:t>𝑅</m:t>
                        </m:r>
                        <m:r>
                          <a:rPr lang="en-IN" b="0" i="1" smtClean="0">
                            <a:latin typeface="Cambria Math" panose="02040503050406030204" pitchFamily="18" charset="0"/>
                          </a:rPr>
                          <m:t>)</m:t>
                        </m:r>
                      </m:den>
                    </m:f>
                  </m:oMath>
                </a14:m>
                <a:r>
                  <a:rPr lang="en-US" dirty="0"/>
                  <a:t>       if |R|&lt;1</a:t>
                </a:r>
              </a:p>
              <a:p>
                <a:pPr marL="0" indent="0">
                  <a:buNone/>
                </a:pPr>
                <a:endParaRPr lang="en-US" dirty="0"/>
              </a:p>
              <a:p>
                <a:r>
                  <a:rPr lang="en-US" dirty="0"/>
                  <a:t>Product up to N terms of GP</a:t>
                </a:r>
              </a:p>
              <a:p>
                <a:pPr marL="0" indent="0">
                  <a:buNone/>
                </a:pPr>
                <a:r>
                  <a:rPr lang="en-US" dirty="0"/>
                  <a:t>P</a:t>
                </a:r>
                <a:r>
                  <a:rPr lang="en-US" baseline="-25000" dirty="0"/>
                  <a:t>N </a:t>
                </a:r>
                <a:r>
                  <a:rPr lang="en-US" dirty="0"/>
                  <a:t>= G X GR X GR</a:t>
                </a:r>
                <a:r>
                  <a:rPr lang="en-US" baseline="30000" dirty="0"/>
                  <a:t>2</a:t>
                </a:r>
                <a:r>
                  <a:rPr lang="en-US" dirty="0"/>
                  <a:t> X GR</a:t>
                </a:r>
                <a:r>
                  <a:rPr lang="en-US" baseline="30000" dirty="0"/>
                  <a:t>3</a:t>
                </a:r>
                <a:r>
                  <a:rPr lang="en-US" dirty="0"/>
                  <a:t>…………… GR</a:t>
                </a:r>
                <a:r>
                  <a:rPr lang="en-US" baseline="30000" dirty="0"/>
                  <a:t>N-1</a:t>
                </a:r>
              </a:p>
              <a:p>
                <a:pPr marL="0" indent="0">
                  <a:buNone/>
                </a:pPr>
                <a:r>
                  <a:rPr lang="en-US" dirty="0"/>
                  <a:t>P</a:t>
                </a:r>
                <a:r>
                  <a:rPr lang="en-US" baseline="-25000" dirty="0"/>
                  <a:t>N</a:t>
                </a:r>
                <a:r>
                  <a:rPr lang="en-US" dirty="0"/>
                  <a:t>=</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𝑁</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f>
                          <m:fPr>
                            <m:ctrlPr>
                              <a:rPr lang="en-IN" b="0" i="1" smtClean="0">
                                <a:latin typeface="Cambria Math" panose="02040503050406030204" pitchFamily="18" charset="0"/>
                              </a:rPr>
                            </m:ctrlPr>
                          </m:fPr>
                          <m:num>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r>
                              <a:rPr lang="en-IN" b="0" i="1" smtClean="0">
                                <a:latin typeface="Cambria Math" panose="02040503050406030204" pitchFamily="18" charset="0"/>
                              </a:rPr>
                              <m:t>−1)</m:t>
                            </m:r>
                          </m:num>
                          <m:den>
                            <m:r>
                              <a:rPr lang="en-IN" b="0" i="1" smtClean="0">
                                <a:latin typeface="Cambria Math" panose="02040503050406030204" pitchFamily="18" charset="0"/>
                              </a:rPr>
                              <m:t>2</m:t>
                            </m:r>
                          </m:den>
                        </m:f>
                      </m:sup>
                    </m:sSup>
                  </m:oMath>
                </a14:m>
                <a:endParaRPr lang="en-US" baseline="30000" dirty="0"/>
              </a:p>
              <a:p>
                <a:pPr marL="0" indent="0">
                  <a:buNone/>
                </a:pPr>
                <a:endParaRPr lang="en-US" baseline="30000" dirty="0"/>
              </a:p>
              <a:p>
                <a:pPr marL="0" indent="0">
                  <a:buNone/>
                </a:pPr>
                <a:r>
                  <a:rPr lang="en-US" dirty="0"/>
                  <a:t>Also </a:t>
                </a:r>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m:rPr>
                              <m:nor/>
                            </m:rPr>
                            <a:rPr lang="en-IN" b="0" i="0" dirty="0" smtClean="0"/>
                            <m:t>G</m:t>
                          </m:r>
                          <m:r>
                            <m:rPr>
                              <m:nor/>
                            </m:rPr>
                            <a:rPr lang="en-US" baseline="-25000" dirty="0" smtClean="0"/>
                            <m:t>N</m:t>
                          </m:r>
                          <m:r>
                            <m:rPr>
                              <m:nor/>
                            </m:rPr>
                            <a:rPr lang="en-US" dirty="0" smtClean="0"/>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𝑛</m:t>
                                  </m:r>
                                </m:sub>
                              </m:sSub>
                            </m:num>
                            <m:den>
                              <m:sSub>
                                <m:sSubPr>
                                  <m:ctrlPr>
                                    <a:rPr lang="en-US"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−1)</m:t>
                                  </m:r>
                                </m:sub>
                              </m:sSub>
                            </m:den>
                          </m:f>
                        </m:e>
                      </m:borderBox>
                    </m:oMath>
                  </m:oMathPara>
                </a14:m>
                <a:endParaRPr lang="en-US" dirty="0"/>
              </a:p>
            </p:txBody>
          </p:sp>
        </mc:Choice>
        <mc:Fallback xmlns="">
          <p:sp>
            <p:nvSpPr>
              <p:cNvPr id="3" name="Content Placeholder 2">
                <a:extLst>
                  <a:ext uri="{FF2B5EF4-FFF2-40B4-BE49-F238E27FC236}">
                    <a16:creationId xmlns:a16="http://schemas.microsoft.com/office/drawing/2014/main" id="{01B40BEB-B5BB-44BF-AE36-C18ECF8A86BB}"/>
                  </a:ext>
                </a:extLst>
              </p:cNvPr>
              <p:cNvSpPr>
                <a:spLocks noGrp="1" noRot="1" noChangeAspect="1" noMove="1" noResize="1" noEditPoints="1" noAdjustHandles="1" noChangeArrowheads="1" noChangeShapeType="1" noTextEdit="1"/>
              </p:cNvSpPr>
              <p:nvPr>
                <p:ph idx="1"/>
              </p:nvPr>
            </p:nvSpPr>
            <p:spPr>
              <a:xfrm>
                <a:off x="531628" y="393404"/>
                <a:ext cx="10822172" cy="6092455"/>
              </a:xfrm>
              <a:blipFill>
                <a:blip r:embed="rId2"/>
                <a:stretch>
                  <a:fillRect l="-1126" t="-170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5FBE784-AFC7-C442-D2EF-50262B17B371}"/>
              </a:ext>
            </a:extLst>
          </p:cNvPr>
          <p:cNvSpPr/>
          <p:nvPr/>
        </p:nvSpPr>
        <p:spPr>
          <a:xfrm>
            <a:off x="497958" y="829334"/>
            <a:ext cx="1819940" cy="16267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ADF9429-8920-9786-EF16-80D909D2D121}"/>
              </a:ext>
            </a:extLst>
          </p:cNvPr>
          <p:cNvSpPr/>
          <p:nvPr/>
        </p:nvSpPr>
        <p:spPr>
          <a:xfrm>
            <a:off x="583073" y="3882439"/>
            <a:ext cx="2422340" cy="7589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882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3534</TotalTime>
  <Words>1150</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Sequences and Series</vt:lpstr>
      <vt:lpstr>Chapter map</vt:lpstr>
      <vt:lpstr>1 Introduction and basics</vt:lpstr>
      <vt:lpstr>2 Arithmetic progression</vt:lpstr>
      <vt:lpstr>PowerPoint Presentation</vt:lpstr>
      <vt:lpstr>3 Properties of AP and arithmetic mean</vt:lpstr>
      <vt:lpstr>PowerPoint Presentation</vt:lpstr>
      <vt:lpstr>4 Geometric progression</vt:lpstr>
      <vt:lpstr>PowerPoint Presentation</vt:lpstr>
      <vt:lpstr>5 Properties of GP and Geometric Mean</vt:lpstr>
      <vt:lpstr>PowerPoint Presentation</vt:lpstr>
      <vt:lpstr>6 Sigma and Pi functions</vt:lpstr>
      <vt:lpstr>7 Harmonic progression</vt:lpstr>
      <vt:lpstr>PowerPoint Presentation</vt:lpstr>
      <vt:lpstr>8 Expansions of some common functions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Sequences and Series</dc:title>
  <dc:creator>Shreyas Murali</dc:creator>
  <cp:lastModifiedBy>Shreyas Murali</cp:lastModifiedBy>
  <cp:revision>9</cp:revision>
  <dcterms:created xsi:type="dcterms:W3CDTF">2022-10-23T06:32:26Z</dcterms:created>
  <dcterms:modified xsi:type="dcterms:W3CDTF">2022-11-07T03:49:16Z</dcterms:modified>
</cp:coreProperties>
</file>