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CA8A-BD16-4B68-BFB3-046AE31D3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A6A30-1204-49B7-B96C-8C6DA355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620C-A081-4F8E-90CE-94D8AAC8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68D2-4489-4FD1-8C82-2D130F5F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DFFC-A260-4AF6-BD81-F449BB20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5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4DF7-FFF6-4D81-984B-223CB18E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E1884-8B22-4BC0-95AF-CD57B792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02DB-3B7D-41A0-821D-159CC33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F5C3-67EA-437A-85E4-42C85DBE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1DEBA-08BB-4C51-9A2F-CF66EC02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3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CD877-C686-4169-8EDE-EC37105C0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3EB6D-9115-4122-9BE5-C575DD46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3635-0DA5-44DB-B3B0-BD336DA7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E777-F049-4CE5-92D9-D9A175E1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1647-244A-43C3-B34B-84A8BF3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2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8A95-253F-4C18-A8D8-18396BFB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7109-8AEB-40F7-AA97-294F39A4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5F043-4385-4CF3-9815-E9964C97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6225-DD84-43C7-A3D2-18608848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A825-B7FB-4169-98B1-FE4E75A5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FE73-7B86-4F0D-882C-E5135794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384A-5EBD-4539-8C3B-18C94F8D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B0C0-7C99-4F0E-BAC7-AC3E9335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6193-D19F-4BF8-BBDB-7D2CE63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700B-0211-485D-97B6-0C52C93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0D4D-BB54-42BA-BD6C-30DCBFB3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4BDC-E5C8-4AF0-B6D5-E09D86EC5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8B721-C1BD-4BDC-9B7B-346B235A1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9BDF-3374-408B-85F1-C84C7A1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657B-3A45-4B38-A56C-22279FBA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8563-0A1E-4224-BD15-E9E99278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6E49-32C1-47B0-9076-0D40ACC7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4BC91-83F7-4934-8C6F-EF2F5AA99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9E2AF-E96C-46BD-AE02-A8739C53C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72C17-2639-451C-8EB5-192FF88D8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CA786-7C84-4ABD-970E-F476BB90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991AD-4BA8-4C82-96C2-210B8C83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BF71C-A39B-4772-9661-FE75E8DC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66216-4C39-4FB4-A2C5-FECA11D0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6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DA18-93EE-4BE9-884B-D0197146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E8488-961C-440D-9CDC-67C8D59E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57AB-412F-4F9E-A5BB-5C646602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F8903-7ABC-40B7-8F15-25A79D8F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4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BE60D-B546-46BD-B12A-470575AE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F5118-A8F7-487B-90B2-490263A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49D56-E867-4449-8968-08A0524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3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3CE2-2FF3-4297-BEBB-7A4C502D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28F1-53C7-40A0-8B7E-B0F6BFA7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99215-26AD-4219-A5D6-F6977360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CD3F-0400-4CC3-A580-DD07057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F3541-8C15-4415-B783-2D873F0B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A25BF-502A-499F-84E9-10169449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3B0F-28D2-4C94-9414-8051ABE6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50B95-AE76-4ACA-8613-B42054D6F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235F-021B-4BB2-BF7F-C179B0D4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A1B60-77BC-4357-BD13-39BDF8A1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0100-ACDD-4305-A99E-479A6C7D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CCDA6-44AB-4310-9961-DF92E475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8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F92BB-81C4-4AD8-A724-5A7B210A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25D2F-1D2E-45B3-B46C-0324EF65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DA30-2F52-4584-A298-BE5D2BE10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B6F3-D423-4028-AF16-6A0602609DE2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3EAE-FD24-4B16-B50D-575F2888E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AC13-8137-4015-8096-3138B411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43CC-6D88-45C6-8DE8-D08C5FFEF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3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NCERT/Sets(DONE).pd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6B2-4BE8-4C95-B616-B72C60BF9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634490"/>
            <a:ext cx="9555480" cy="1497330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n-IN" sz="8000" dirty="0"/>
              <a:t>Set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F38EA-06CE-4528-9A9C-FD724AF1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3429000"/>
            <a:ext cx="9555480" cy="1655762"/>
          </a:xfrm>
        </p:spPr>
        <p:txBody>
          <a:bodyPr>
            <a:noAutofit/>
          </a:bodyPr>
          <a:lstStyle/>
          <a:p>
            <a:r>
              <a:rPr lang="en-IN" sz="3200" dirty="0"/>
              <a:t>Shreyas M</a:t>
            </a:r>
          </a:p>
          <a:p>
            <a:pPr>
              <a:tabLst>
                <a:tab pos="2239963" algn="l"/>
              </a:tabLst>
            </a:pPr>
            <a:r>
              <a:rPr lang="en-IN" sz="3200" dirty="0"/>
              <a:t>B.Tech in ECE PES University Bangalore</a:t>
            </a:r>
          </a:p>
        </p:txBody>
      </p:sp>
    </p:spTree>
    <p:extLst>
      <p:ext uri="{BB962C8B-B14F-4D97-AF65-F5344CB8AC3E}">
        <p14:creationId xmlns:p14="http://schemas.microsoft.com/office/powerpoint/2010/main" val="169776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A671-1E50-431E-910C-2BB01E94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en-IN" dirty="0"/>
              <a:t>7 Power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1509-4F87-46AC-935E-66F9B3A1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4"/>
            <a:ext cx="10515600" cy="5212076"/>
          </a:xfrm>
        </p:spPr>
        <p:txBody>
          <a:bodyPr>
            <a:normAutofit/>
          </a:bodyPr>
          <a:lstStyle/>
          <a:p>
            <a:r>
              <a:rPr lang="en-IN" sz="2400" dirty="0"/>
              <a:t>A power set is a set of all subsets of a set. (Mind that this also an operation and not just a set.)</a:t>
            </a:r>
          </a:p>
          <a:p>
            <a:pPr marL="0" indent="0">
              <a:buNone/>
            </a:pPr>
            <a:r>
              <a:rPr lang="en-IN" sz="2400" dirty="0"/>
              <a:t>P(A)={B : B⊂A}</a:t>
            </a:r>
          </a:p>
          <a:p>
            <a:pPr marL="0" indent="0">
              <a:buNone/>
            </a:pPr>
            <a:r>
              <a:rPr lang="en-IN" sz="2400" dirty="0"/>
              <a:t>Number of elements ‘m’ in power set is given by m=2</a:t>
            </a:r>
            <a:r>
              <a:rPr lang="en-IN" sz="2400" baseline="30000" dirty="0"/>
              <a:t>n(A)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A={1,2,3,4}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P(A)={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{1},{2},{3},{4},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{1,2},{1,3},{1,4},{2,3},{2,4},{3,4},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{1,2,3},{1,3,4},{1,2,4},{2,3,4},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{1,2,3,4},</a:t>
            </a:r>
            <a:r>
              <a:rPr lang="el-GR" sz="2400" dirty="0"/>
              <a:t> </a:t>
            </a:r>
            <a:r>
              <a:rPr lang="el-GR" sz="2400" dirty="0">
                <a:solidFill>
                  <a:schemeClr val="accent2">
                    <a:lumMod val="75000"/>
                  </a:schemeClr>
                </a:solidFill>
              </a:rPr>
              <a:t>Φ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854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2EA-294B-4B14-A944-D6EF347B38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IN" dirty="0"/>
              <a:t>8 Universal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A727-9F45-4357-AB46-6F6F2668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4"/>
            <a:ext cx="10515600" cy="4679629"/>
          </a:xfrm>
        </p:spPr>
        <p:txBody>
          <a:bodyPr>
            <a:normAutofit/>
          </a:bodyPr>
          <a:lstStyle/>
          <a:p>
            <a:r>
              <a:rPr lang="en-IN" sz="2400" dirty="0"/>
              <a:t>A universal set is a superset of all sets in point of interest and is denoted by the letter ‘U’.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U={x : x is an integer}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A={e : e is an even number}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B={o : o is an odd number}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C={p : p is a prime number}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D={a : a is a multiple of 5}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U ⊃A   U ⊃D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U ⊃B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U ⊃C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88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F0D3-9725-4828-890A-641B991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59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en-IN" dirty="0"/>
              <a:t>9 Operations 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3583-478C-4FC2-84A9-4EE2E1E8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2"/>
            <a:ext cx="10515600" cy="517778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Union : Union is an operation on two sets which returns set of all the elements combined between both sets. Denoted by ‘∪’. (Note that this symbol is not U but evaluator will consider. For ease of understanding I will use ‘U’ different colour.)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B = N</a:t>
            </a:r>
          </a:p>
          <a:p>
            <a:r>
              <a:rPr lang="en-IN" sz="2400" dirty="0"/>
              <a:t>Intersection : operation on two sets which returns set of all elements COMMON to both sets. Denoted by ‘∩’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D = {z : z is a multiple of 10} </a:t>
            </a:r>
            <a:r>
              <a:rPr lang="en-IN" sz="2400" dirty="0"/>
              <a:t>Note: if u=intersection is empty set, the sets are </a:t>
            </a:r>
            <a:r>
              <a:rPr lang="en-IN" sz="2400" u="sng" dirty="0"/>
              <a:t>DISJOINT</a:t>
            </a:r>
          </a:p>
          <a:p>
            <a:r>
              <a:rPr lang="en-IN" sz="2400" dirty="0"/>
              <a:t>Complement: returns a set of all elements that are NOT present in the operand set denoted by ‘ A</a:t>
            </a:r>
            <a:r>
              <a:rPr lang="en-IN" sz="2400" baseline="30000" dirty="0"/>
              <a:t>C</a:t>
            </a:r>
            <a:r>
              <a:rPr lang="en-IN" sz="2400" dirty="0"/>
              <a:t> ‘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IN" sz="2400" baseline="30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=B (Assuming N to be universal set)</a:t>
            </a:r>
          </a:p>
          <a:p>
            <a:r>
              <a:rPr lang="en-IN" sz="2400" dirty="0"/>
              <a:t>Subtraction: Subtraction returns the set of all elements that are in First set but not second set. Note that this operation is not commutative.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B-C gives the set of all odd numbers that are composite </a:t>
            </a:r>
          </a:p>
        </p:txBody>
      </p:sp>
    </p:spTree>
    <p:extLst>
      <p:ext uri="{BB962C8B-B14F-4D97-AF65-F5344CB8AC3E}">
        <p14:creationId xmlns:p14="http://schemas.microsoft.com/office/powerpoint/2010/main" val="362375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D64-98A9-4DFB-AE42-0497D447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12"/>
            <a:ext cx="10515600" cy="948677"/>
          </a:xfrm>
          <a:solidFill>
            <a:schemeClr val="accent6"/>
          </a:solidFill>
        </p:spPr>
        <p:txBody>
          <a:bodyPr/>
          <a:lstStyle/>
          <a:p>
            <a:r>
              <a:rPr lang="en-IN" dirty="0"/>
              <a:t>9.1 Properties of Operations 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B559-50B5-4ACD-B6E1-BD5C4F90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571"/>
            <a:ext cx="10968990" cy="5532117"/>
          </a:xfrm>
        </p:spPr>
        <p:txBody>
          <a:bodyPr>
            <a:normAutofit/>
          </a:bodyPr>
          <a:lstStyle/>
          <a:p>
            <a:r>
              <a:rPr lang="en-IN" sz="2400" dirty="0"/>
              <a:t>Union: (keyword = ‘or’)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/>
              <a:t>Commutative 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B = B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5"/>
                </a:solidFill>
              </a:rPr>
              <a:t>U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400" b="0" i="0" u="none" strike="noStrike" baseline="0" dirty="0"/>
              <a:t>Associative :</a:t>
            </a:r>
            <a:r>
              <a:rPr lang="pt-BR" sz="2400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 (A</a:t>
            </a:r>
            <a:r>
              <a:rPr lang="pt-BR" sz="2400" b="0" i="0" u="none" strike="noStrike" baseline="0" dirty="0"/>
              <a:t>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pt-BR" sz="2400" b="0" i="0" u="none" strike="noStrike" baseline="0" dirty="0"/>
              <a:t> </a:t>
            </a:r>
            <a:r>
              <a:rPr lang="pt-BR" sz="2400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B)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pt-BR" sz="2400" b="0" i="0" u="none" strike="noStrike" baseline="0" dirty="0"/>
              <a:t> </a:t>
            </a:r>
            <a:r>
              <a:rPr lang="pt-BR" sz="2400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BR" sz="2400" b="0" i="0" u="none" strike="noStrike" baseline="0" dirty="0"/>
              <a:t> = </a:t>
            </a:r>
            <a:r>
              <a:rPr lang="pt-BR" sz="2400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pt-BR" sz="2400" b="0" i="0" u="none" strike="noStrike" baseline="0" dirty="0"/>
              <a:t>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pt-BR" sz="2400" b="0" i="0" u="none" strike="noStrike" baseline="0" dirty="0"/>
              <a:t> </a:t>
            </a:r>
            <a:r>
              <a:rPr lang="pt-BR" sz="2400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(B</a:t>
            </a:r>
            <a:r>
              <a:rPr lang="pt-BR" sz="2400" b="0" i="0" u="none" strike="noStrike" baseline="0" dirty="0"/>
              <a:t>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pt-BR" sz="2400" b="0" i="0" u="none" strike="noStrike" baseline="0" dirty="0"/>
              <a:t> </a:t>
            </a:r>
            <a:r>
              <a:rPr lang="pt-BR" sz="2400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C)</a:t>
            </a:r>
          </a:p>
          <a:p>
            <a:pPr marL="457200" indent="-457200">
              <a:buAutoNum type="alphaLcPeriod" startAt="3"/>
            </a:pPr>
            <a:r>
              <a:rPr lang="pt-BR" sz="2400" dirty="0"/>
              <a:t>Identity :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pt-BR" sz="2400" dirty="0">
                <a:solidFill>
                  <a:schemeClr val="accent5"/>
                </a:solidFill>
              </a:rPr>
              <a:t>U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l-GR" sz="2400" dirty="0">
                <a:solidFill>
                  <a:schemeClr val="accent2">
                    <a:lumMod val="75000"/>
                  </a:schemeClr>
                </a:solidFill>
              </a:rPr>
              <a:t>Φ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= A</a:t>
            </a:r>
          </a:p>
          <a:p>
            <a:pPr marL="457200" indent="-457200">
              <a:buAutoNum type="alphaLcPeriod" startAt="4"/>
            </a:pPr>
            <a:r>
              <a:rPr lang="en-IN" sz="2400" dirty="0"/>
              <a:t>Idempotent 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= A</a:t>
            </a:r>
          </a:p>
          <a:p>
            <a:pPr marL="457200" indent="-457200">
              <a:buFont typeface="Arial" panose="020B0604020202020204" pitchFamily="34" charset="0"/>
              <a:buAutoNum type="alphaLcPeriod" startAt="4"/>
            </a:pPr>
            <a:r>
              <a:rPr lang="en-IN" sz="2400" dirty="0"/>
              <a:t>Distributive 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(B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C) = (A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B ) ∩ (A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C)</a:t>
            </a:r>
            <a:endParaRPr lang="en-IN" sz="2400" dirty="0"/>
          </a:p>
          <a:p>
            <a:r>
              <a:rPr lang="en-IN" sz="2400" dirty="0"/>
              <a:t>Intersection: (keyword = ‘and’)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/>
              <a:t>Commutative 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B = B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dirty="0"/>
          </a:p>
          <a:p>
            <a:pPr marL="457200" indent="-457200">
              <a:buFont typeface="+mj-lt"/>
              <a:buAutoNum type="alphaLcPeriod"/>
            </a:pPr>
            <a:r>
              <a:rPr lang="en-IN" sz="2400" dirty="0"/>
              <a:t>Associative: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(B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C) = (A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B)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dirty="0"/>
          </a:p>
          <a:p>
            <a:pPr marL="457200" indent="-457200">
              <a:buFont typeface="+mj-lt"/>
              <a:buAutoNum type="alphaLcPeriod"/>
            </a:pPr>
            <a:r>
              <a:rPr lang="en-IN" sz="2400" dirty="0"/>
              <a:t>Identity: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A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l-GR" sz="2400" dirty="0">
                <a:solidFill>
                  <a:schemeClr val="accent2">
                    <a:lumMod val="75000"/>
                  </a:schemeClr>
                </a:solidFill>
              </a:rPr>
              <a:t>Φ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=</a:t>
            </a:r>
            <a:r>
              <a:rPr lang="el-GR" sz="2400" dirty="0">
                <a:solidFill>
                  <a:schemeClr val="accent2">
                    <a:lumMod val="75000"/>
                  </a:schemeClr>
                </a:solidFill>
              </a:rPr>
              <a:t> Φ</a:t>
            </a:r>
            <a:endParaRPr lang="en-IN" sz="2400" dirty="0"/>
          </a:p>
          <a:p>
            <a:pPr marL="457200" indent="-457200">
              <a:buFont typeface="+mj-lt"/>
              <a:buAutoNum type="alphaLcPeriod"/>
            </a:pPr>
            <a:r>
              <a:rPr lang="en-IN" sz="2400" dirty="0"/>
              <a:t>Idempotent: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= A</a:t>
            </a:r>
            <a:endParaRPr lang="en-IN" sz="2400" dirty="0"/>
          </a:p>
          <a:p>
            <a:pPr marL="457200" indent="-457200">
              <a:buFont typeface="+mj-lt"/>
              <a:buAutoNum type="alphaLcPeriod"/>
            </a:pPr>
            <a:r>
              <a:rPr lang="en-IN" sz="2400" dirty="0"/>
              <a:t>Distributive 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 ∩ (B </a:t>
            </a:r>
            <a:r>
              <a:rPr lang="en-IN" sz="2400" dirty="0">
                <a:solidFill>
                  <a:schemeClr val="accent5"/>
                </a:solidFill>
              </a:rPr>
              <a:t>U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C) = (A ∩ B ) </a:t>
            </a:r>
            <a:r>
              <a:rPr lang="en-IN" sz="2400" dirty="0">
                <a:solidFill>
                  <a:schemeClr val="accent5"/>
                </a:solidFill>
              </a:rPr>
              <a:t>U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(A ∩ C)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6813C-1D1D-4523-A437-135F5804785B}"/>
              </a:ext>
            </a:extLst>
          </p:cNvPr>
          <p:cNvSpPr txBox="1"/>
          <p:nvPr/>
        </p:nvSpPr>
        <p:spPr>
          <a:xfrm>
            <a:off x="7037070" y="1062989"/>
            <a:ext cx="4543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Complement (De Morgan’s Law):</a:t>
            </a:r>
          </a:p>
          <a:p>
            <a:r>
              <a:rPr lang="en-IN" sz="2400" dirty="0"/>
              <a:t>a.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(B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5"/>
                </a:solidFill>
              </a:rPr>
              <a:t>U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A)</a:t>
            </a:r>
            <a:r>
              <a:rPr lang="en-IN" sz="2400" baseline="30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=B</a:t>
            </a:r>
            <a:r>
              <a:rPr lang="en-IN" sz="2400" baseline="30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IN" sz="2400" baseline="300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en-IN" sz="2400" dirty="0"/>
              <a:t>b.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(A ∩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B)</a:t>
            </a:r>
            <a:r>
              <a:rPr lang="en-IN" sz="2400" baseline="30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= A</a:t>
            </a:r>
            <a:r>
              <a:rPr lang="en-IN" sz="2400" baseline="30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5"/>
                </a:solidFill>
              </a:rPr>
              <a:t>U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IN" sz="2400" baseline="30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aseline="30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845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2F7B-0E4C-42E2-9B17-DA8E6244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0835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IN" dirty="0"/>
              <a:t>10 Venn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AABC-2343-49EC-A195-16B8A9D7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429"/>
            <a:ext cx="10515600" cy="4000501"/>
          </a:xfrm>
        </p:spPr>
        <p:txBody>
          <a:bodyPr>
            <a:normAutofit/>
          </a:bodyPr>
          <a:lstStyle/>
          <a:p>
            <a:r>
              <a:rPr lang="en-IN" sz="2400" dirty="0"/>
              <a:t>A Venn diagram is a pictorial representation of a set where all the elements present inside a closed figure is considered to be elements of that set</a:t>
            </a:r>
          </a:p>
          <a:p>
            <a:r>
              <a:rPr lang="en-IN" sz="2400" dirty="0"/>
              <a:t>Convention is that the universal set is denoted by a large rectangular box and all other sets are represented by circles.</a:t>
            </a:r>
          </a:p>
        </p:txBody>
      </p:sp>
      <p:pic>
        <p:nvPicPr>
          <p:cNvPr id="1026" name="Picture 2" descr="Venn Diagram -- from Wolfram MathWorld">
            <a:extLst>
              <a:ext uri="{FF2B5EF4-FFF2-40B4-BE49-F238E27FC236}">
                <a16:creationId xmlns:a16="http://schemas.microsoft.com/office/drawing/2014/main" id="{C6CA7C89-5158-4257-BF3D-F5F795A1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0" y="3874770"/>
            <a:ext cx="7612380" cy="26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5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DCED-6C37-43B0-9341-5BC5D572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91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en-IN" dirty="0"/>
              <a:t>11 Real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A39C-8EEE-40E0-A572-2E431014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18"/>
            <a:ext cx="10515600" cy="5136991"/>
          </a:xfrm>
        </p:spPr>
        <p:txBody>
          <a:bodyPr>
            <a:normAutofit/>
          </a:bodyPr>
          <a:lstStyle/>
          <a:p>
            <a:r>
              <a:rPr lang="en-IN" sz="2400" dirty="0"/>
              <a:t>Useful Formulas and points for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n(A U B)=n(A)+n(B)-n(A ∩ B)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 U B need not always be the Universal set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</a:t>
            </a:r>
            <a:r>
              <a:rPr lang="en-IN" sz="2400" baseline="30000" dirty="0"/>
              <a:t>C</a:t>
            </a:r>
            <a:r>
              <a:rPr lang="en-IN" sz="2400" dirty="0"/>
              <a:t> = U ∩ (B-A)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A-B= A-(A ∩ B)</a:t>
            </a:r>
          </a:p>
          <a:p>
            <a:r>
              <a:rPr lang="en-IN" sz="2400" dirty="0"/>
              <a:t>1. and 2. can be extended for 3 sets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n(A U B U C) = n(A)+n(B)+n(C) –[n(A ∩ B)+n(A ∩ C)+n(B ∩ C)]+n(A ∩ B ∩ C)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 U B U C need not always be the universal set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“Best approach to solve Practical problems based on sets is to draw rough Venn diagram and list all the given data”</a:t>
            </a:r>
          </a:p>
        </p:txBody>
      </p:sp>
    </p:spTree>
    <p:extLst>
      <p:ext uri="{BB962C8B-B14F-4D97-AF65-F5344CB8AC3E}">
        <p14:creationId xmlns:p14="http://schemas.microsoft.com/office/powerpoint/2010/main" val="310685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757C-73CA-484E-B09E-759EC937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65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en-IN" dirty="0"/>
              <a:t>12 Congruence modulo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132E-2AE5-4FFF-A470-7AE2AE06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5086350"/>
          </a:xfrm>
        </p:spPr>
        <p:txBody>
          <a:bodyPr>
            <a:normAutofit/>
          </a:bodyPr>
          <a:lstStyle/>
          <a:p>
            <a:r>
              <a:rPr lang="en-IN" sz="2400" dirty="0"/>
              <a:t>Congruence modulo operation returns a set I of all numbers which leave reminder ‘n’ when divided by ‘m’ </a:t>
            </a:r>
          </a:p>
          <a:p>
            <a:r>
              <a:rPr lang="en-IN" sz="2400" dirty="0"/>
              <a:t>I= n(mod m)</a:t>
            </a:r>
          </a:p>
          <a:p>
            <a:pPr marL="0" indent="0">
              <a:buNone/>
            </a:pPr>
            <a:r>
              <a:rPr lang="en-IN" sz="2400" dirty="0"/>
              <a:t>Example let n= 1 m= 4</a:t>
            </a:r>
          </a:p>
          <a:p>
            <a:pPr marL="0" indent="0">
              <a:buNone/>
            </a:pPr>
            <a:r>
              <a:rPr lang="en-IN" sz="2400" dirty="0"/>
              <a:t>     I = 1(mod 4)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2400" dirty="0"/>
              <a:t>I = {1,5,9,13,17,21……..}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2400" dirty="0"/>
              <a:t>I = {k : k </a:t>
            </a:r>
            <a:r>
              <a:rPr lang="en-IN" sz="2400" i="0" dirty="0">
                <a:effectLst/>
              </a:rPr>
              <a:t>≡</a:t>
            </a:r>
            <a:r>
              <a:rPr lang="en-IN" sz="2400" b="1" i="0" dirty="0">
                <a:effectLst/>
              </a:rPr>
              <a:t> </a:t>
            </a:r>
            <a:r>
              <a:rPr lang="en-IN" sz="2400" i="0" dirty="0">
                <a:effectLst/>
              </a:rPr>
              <a:t>1(mod 4) 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 important property is :</a:t>
            </a:r>
          </a:p>
          <a:p>
            <a:pPr marL="0" indent="0">
              <a:buNone/>
            </a:pPr>
            <a:r>
              <a:rPr lang="en-IN" sz="2400" dirty="0"/>
              <a:t>(M + k) (mod M) = k(mod M) if k&lt;M</a:t>
            </a:r>
          </a:p>
          <a:p>
            <a:pPr marL="0" indent="0">
              <a:buNone/>
            </a:pPr>
            <a:r>
              <a:rPr lang="en-IN" sz="2400" dirty="0"/>
              <a:t>🔍</a:t>
            </a:r>
            <a:r>
              <a:rPr lang="en-IN" sz="2400" dirty="0">
                <a:highlight>
                  <a:srgbClr val="FFFF00"/>
                </a:highlight>
              </a:rPr>
              <a:t>What does  0(mod M) return? What about M(mod 0) ?</a:t>
            </a:r>
          </a:p>
        </p:txBody>
      </p:sp>
    </p:spTree>
    <p:extLst>
      <p:ext uri="{BB962C8B-B14F-4D97-AF65-F5344CB8AC3E}">
        <p14:creationId xmlns:p14="http://schemas.microsoft.com/office/powerpoint/2010/main" val="370318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20DC-BBE1-4E2E-94EB-76977997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011"/>
            <a:ext cx="10515600" cy="2205990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  <p:sp>
        <p:nvSpPr>
          <p:cNvPr id="3" name="Subtitle 2">
            <a:hlinkClick r:id="rId2" action="ppaction://hlinkfile"/>
            <a:extLst>
              <a:ext uri="{FF2B5EF4-FFF2-40B4-BE49-F238E27FC236}">
                <a16:creationId xmlns:a16="http://schemas.microsoft.com/office/drawing/2014/main" id="{23C70736-E50C-48C0-B408-9553E2DFA871}"/>
              </a:ext>
            </a:extLst>
          </p:cNvPr>
          <p:cNvSpPr txBox="1">
            <a:spLocks/>
          </p:cNvSpPr>
          <p:nvPr/>
        </p:nvSpPr>
        <p:spPr>
          <a:xfrm>
            <a:off x="1432560" y="3979226"/>
            <a:ext cx="9144000" cy="25015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200" dirty="0"/>
              <a:t>Shreyas M</a:t>
            </a:r>
          </a:p>
          <a:p>
            <a:pPr marL="0" indent="0" algn="ctr">
              <a:buNone/>
              <a:tabLst>
                <a:tab pos="2239963" algn="l"/>
              </a:tabLst>
            </a:pPr>
            <a:r>
              <a:rPr lang="en-IN" sz="3200" dirty="0"/>
              <a:t>B.Tech in ECE PES University Bangalore</a:t>
            </a:r>
          </a:p>
          <a:p>
            <a:pPr marL="0" indent="0" algn="ctr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592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D46A-64D0-4192-9B96-E28F4E3C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136525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en-IN" dirty="0"/>
              <a:t>Chapter Map </a:t>
            </a:r>
            <a:endParaRPr lang="en-IN" sz="2800" dirty="0">
              <a:highlight>
                <a:srgbClr val="C0C0C0"/>
              </a:highligh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36D18C-AB45-42D8-9D44-4BC1531DC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162282"/>
              </p:ext>
            </p:extLst>
          </p:nvPr>
        </p:nvGraphicFramePr>
        <p:xfrm>
          <a:off x="598170" y="157416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195174523"/>
                    </a:ext>
                  </a:extLst>
                </a:gridCol>
                <a:gridCol w="9582150">
                  <a:extLst>
                    <a:ext uri="{9D8B030D-6E8A-4147-A177-3AD203B41FA5}">
                      <a16:colId xmlns:a16="http://schemas.microsoft.com/office/drawing/2014/main" val="369382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1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755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Representations of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70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Empty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331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Finite and infinite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221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Equal 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044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Subset and superset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93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Power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55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Universal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6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Operations on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Venn 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66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63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Congruence modulo (Supplement)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4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97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894-A5FC-4775-9723-7E47C2C589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IN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8109-A935-4B71-902C-2A84F0E0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a fundamental part of the </a:t>
            </a:r>
            <a:r>
              <a:rPr lang="en-IN" sz="2400" b="0" i="0" u="none" strike="noStrike" baseline="0" dirty="0">
                <a:latin typeface="Times-Roman"/>
              </a:rPr>
              <a:t>present day mathematics</a:t>
            </a:r>
          </a:p>
          <a:p>
            <a:pPr algn="l"/>
            <a:r>
              <a:rPr lang="en-IN" sz="2400" b="0" i="0" u="none" strike="noStrike" baseline="0" dirty="0">
                <a:latin typeface="Times-Roman"/>
              </a:rPr>
              <a:t>used to </a:t>
            </a:r>
            <a:r>
              <a:rPr lang="en-US" sz="2400" b="0" i="0" u="none" strike="noStrike" baseline="0" dirty="0">
                <a:latin typeface="Times-Roman"/>
              </a:rPr>
              <a:t>define the concepts of relations and functions</a:t>
            </a:r>
          </a:p>
          <a:p>
            <a:pPr algn="l"/>
            <a:r>
              <a:rPr lang="en-IN" sz="2400" b="0" i="0" u="none" strike="noStrike" baseline="0" dirty="0">
                <a:latin typeface="Times-Roman"/>
              </a:rPr>
              <a:t>developed by German mathematician Georg Cantor (1845-1918)</a:t>
            </a:r>
          </a:p>
          <a:p>
            <a:pPr algn="l"/>
            <a:r>
              <a:rPr lang="en-IN" sz="2400" b="0" i="0" u="none" strike="noStrike" baseline="0" dirty="0">
                <a:latin typeface="Times-Roman"/>
              </a:rPr>
              <a:t>some basic definitions and operations involving sets have been discussed in this chapter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61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BB77-A2B3-44A5-84F6-77F53997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en-IN" dirty="0"/>
              <a:t>2 Representations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86BA-7896-4E85-BA88-82EBFDC0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20065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 set is a </a:t>
            </a:r>
            <a:r>
              <a:rPr lang="en-IN" sz="2400" u="sng" dirty="0"/>
              <a:t>well defined</a:t>
            </a:r>
            <a:r>
              <a:rPr lang="en-IN" sz="2400" dirty="0"/>
              <a:t> collection of elements. They are usually denoted by capital letters.</a:t>
            </a:r>
          </a:p>
          <a:p>
            <a:r>
              <a:rPr lang="en-IN" sz="2400" dirty="0"/>
              <a:t>Number of elements of set is denoted as n(A) where A is any set. It is called order of the set</a:t>
            </a:r>
          </a:p>
          <a:p>
            <a:r>
              <a:rPr lang="en-IN" sz="2400" dirty="0"/>
              <a:t>Sets are conventionally represented within a pair of curly brackets</a:t>
            </a:r>
          </a:p>
          <a:p>
            <a:pPr marL="0" indent="0">
              <a:buNone/>
            </a:pPr>
            <a:r>
              <a:rPr lang="en-IN" sz="2400" dirty="0"/>
              <a:t>{&lt;elements separated by comma&gt;}</a:t>
            </a:r>
          </a:p>
          <a:p>
            <a:r>
              <a:rPr lang="en-IN" sz="2400" dirty="0"/>
              <a:t>Roaster form : When we mention every element of the set </a:t>
            </a:r>
          </a:p>
          <a:p>
            <a:pPr marL="0" indent="0">
              <a:buNone/>
            </a:pPr>
            <a:r>
              <a:rPr lang="en-IN" sz="2400" dirty="0"/>
              <a:t>=&gt;Repetitions can be neglected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{M,I,S,S,I,S,S,I,P,P,I} is same as writing {M,I,S,P}</a:t>
            </a:r>
          </a:p>
          <a:p>
            <a:pPr marL="0" indent="0">
              <a:buNone/>
            </a:pPr>
            <a:r>
              <a:rPr lang="en-IN" sz="2400" dirty="0"/>
              <a:t>=&gt;Order of elements is insignificant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{M,I,S,P} is same as {P,I,M,S} is same as {M,I P,S} and so on.</a:t>
            </a:r>
            <a:endParaRPr lang="en-IN" sz="2400" dirty="0"/>
          </a:p>
          <a:p>
            <a:r>
              <a:rPr lang="en-IN" sz="2400" dirty="0"/>
              <a:t>Set-Builder : “BUILDS” a set of elements based on a defined property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{index : property Ɐ range} --------- Ɐ indicates ‘for every’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{x : x=2y Ɐ y taken as positive integer}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567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F518-1839-4A13-87A1-A4B84C96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28661"/>
          </a:xfrm>
        </p:spPr>
        <p:txBody>
          <a:bodyPr>
            <a:normAutofit/>
          </a:bodyPr>
          <a:lstStyle/>
          <a:p>
            <a:r>
              <a:rPr lang="en-IN" sz="2400" dirty="0"/>
              <a:t>Intervals : a set of all numbers between the mentioned limits.</a:t>
            </a:r>
          </a:p>
          <a:p>
            <a:pPr marL="0" indent="0">
              <a:buNone/>
            </a:pPr>
            <a:r>
              <a:rPr lang="en-IN" sz="2400" dirty="0"/>
              <a:t>Simple parenthesis, i.e. () indicate open interval while square brackets i.e. [] indicate closed interval</a:t>
            </a:r>
          </a:p>
          <a:p>
            <a:pPr marL="0" indent="0">
              <a:buNone/>
            </a:pPr>
            <a:r>
              <a:rPr lang="en-IN" sz="2400" dirty="0"/>
              <a:t>x </a:t>
            </a:r>
            <a:r>
              <a:rPr lang="en-IN" sz="2400" b="1" i="0" dirty="0">
                <a:effectLst/>
              </a:rPr>
              <a:t>∈</a:t>
            </a:r>
            <a:r>
              <a:rPr lang="en-IN" sz="2400" b="1" i="0" dirty="0">
                <a:solidFill>
                  <a:srgbClr val="BDC1C6"/>
                </a:solidFill>
                <a:effectLst/>
              </a:rPr>
              <a:t> </a:t>
            </a:r>
            <a:r>
              <a:rPr lang="en-IN" sz="2400" dirty="0"/>
              <a:t>(a,b) =&gt; a &lt; x &lt; b</a:t>
            </a:r>
          </a:p>
          <a:p>
            <a:pPr marL="0" indent="0">
              <a:buNone/>
            </a:pPr>
            <a:r>
              <a:rPr lang="en-IN" sz="2400" dirty="0"/>
              <a:t>x </a:t>
            </a:r>
            <a:r>
              <a:rPr lang="en-IN" sz="2400" b="1" i="0" dirty="0">
                <a:effectLst/>
              </a:rPr>
              <a:t>∈</a:t>
            </a:r>
            <a:r>
              <a:rPr lang="en-IN" sz="2400" b="1" i="0" dirty="0">
                <a:solidFill>
                  <a:srgbClr val="BDC1C6"/>
                </a:solidFill>
                <a:effectLst/>
              </a:rPr>
              <a:t> </a:t>
            </a:r>
            <a:r>
              <a:rPr lang="en-IN" sz="2400" dirty="0"/>
              <a:t>(a,b] =&gt; a &lt; x ≤ b</a:t>
            </a:r>
          </a:p>
          <a:p>
            <a:pPr marL="0" indent="0">
              <a:buNone/>
            </a:pPr>
            <a:r>
              <a:rPr lang="en-IN" sz="2400" dirty="0"/>
              <a:t>x </a:t>
            </a:r>
            <a:r>
              <a:rPr lang="en-IN" sz="2400" b="1" i="0" dirty="0">
                <a:effectLst/>
              </a:rPr>
              <a:t>∈</a:t>
            </a:r>
            <a:r>
              <a:rPr lang="en-IN" sz="2400" b="1" i="0" dirty="0">
                <a:solidFill>
                  <a:srgbClr val="BDC1C6"/>
                </a:solidFill>
                <a:effectLst/>
              </a:rPr>
              <a:t> </a:t>
            </a:r>
            <a:r>
              <a:rPr lang="en-IN" sz="2400" dirty="0"/>
              <a:t>[a,b) =&gt; a ≤ x &lt; b</a:t>
            </a:r>
          </a:p>
          <a:p>
            <a:pPr marL="0" indent="0">
              <a:buNone/>
            </a:pPr>
            <a:r>
              <a:rPr lang="en-IN" sz="2400" dirty="0"/>
              <a:t>x </a:t>
            </a:r>
            <a:r>
              <a:rPr lang="en-IN" sz="2400" b="1" i="0" dirty="0">
                <a:effectLst/>
              </a:rPr>
              <a:t>∈</a:t>
            </a:r>
            <a:r>
              <a:rPr lang="en-IN" sz="2400" b="1" i="0" dirty="0">
                <a:solidFill>
                  <a:srgbClr val="BDC1C6"/>
                </a:solidFill>
                <a:effectLst/>
              </a:rPr>
              <a:t> </a:t>
            </a:r>
            <a:r>
              <a:rPr lang="en-IN" sz="2400" i="0" dirty="0">
                <a:effectLst/>
              </a:rPr>
              <a:t>[</a:t>
            </a:r>
            <a:r>
              <a:rPr lang="en-IN" sz="2400" dirty="0"/>
              <a:t>a,b] =&gt; a ≤ x ≤ b </a:t>
            </a:r>
          </a:p>
          <a:p>
            <a:pPr marL="0" indent="0">
              <a:buNone/>
            </a:pPr>
            <a:r>
              <a:rPr lang="en-IN" sz="2400" dirty="0"/>
              <a:t>Note : if there is ∞ , it is always followed (or preceded) by an open interval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5008AB-1CD0-4F04-BB8E-13E63E82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en-IN" dirty="0"/>
              <a:t>2 Representations of sets (Continued)</a:t>
            </a:r>
          </a:p>
        </p:txBody>
      </p:sp>
    </p:spTree>
    <p:extLst>
      <p:ext uri="{BB962C8B-B14F-4D97-AF65-F5344CB8AC3E}">
        <p14:creationId xmlns:p14="http://schemas.microsoft.com/office/powerpoint/2010/main" val="359989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7E2F-D8A6-4E9D-9DBD-F730E53949C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IN" dirty="0"/>
              <a:t>3 Empty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BEA7-C02B-4153-BC48-F495F640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An empty set is one which contains NO elements. Since order is 0, it is also called a </a:t>
            </a:r>
            <a:r>
              <a:rPr lang="en-IN" sz="2400" u="sng" dirty="0"/>
              <a:t>‘null’ set or a ‘void’ set</a:t>
            </a:r>
            <a:r>
              <a:rPr lang="en-IN" sz="2400" dirty="0"/>
              <a:t> and it is denoted by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/>
              <a:t>capital ‘phi’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/>
              <a:t>(</a:t>
            </a:r>
            <a:r>
              <a:rPr lang="el-GR" sz="2400" dirty="0"/>
              <a:t>Φ</a:t>
            </a:r>
            <a:r>
              <a:rPr lang="en-IN" sz="2400" dirty="0"/>
              <a:t>).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{x : x </a:t>
            </a:r>
            <a:r>
              <a:rPr lang="en-IN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∈ </a:t>
            </a:r>
            <a:r>
              <a:rPr lang="en-IN" sz="2400" i="0" dirty="0">
                <a:solidFill>
                  <a:schemeClr val="accent2">
                    <a:lumMod val="75000"/>
                  </a:schemeClr>
                </a:solidFill>
                <a:effectLst/>
              </a:rPr>
              <a:t>[10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,12]; x&gt;20}</a:t>
            </a:r>
            <a:r>
              <a:rPr lang="en-IN" sz="2400" dirty="0"/>
              <a:t>  </a:t>
            </a:r>
            <a:r>
              <a:rPr lang="en-IN" sz="2400" dirty="0">
                <a:sym typeface="Wingdings" panose="05000000000000000000" pitchFamily="2" charset="2"/>
              </a:rPr>
              <a:t> read as “x such that x belongs to [10,12] and x &gt;12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{x : x is a student that belongs to two classes of same </a:t>
            </a:r>
            <a:r>
              <a:rPr lang="en-IN" sz="2400">
                <a:solidFill>
                  <a:schemeClr val="accent2">
                    <a:lumMod val="75000"/>
                  </a:schemeClr>
                </a:solidFill>
              </a:rPr>
              <a:t>highschool}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Note: </a:t>
            </a:r>
            <a:r>
              <a:rPr lang="en-IN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∈ </a:t>
            </a:r>
            <a:r>
              <a:rPr lang="en-IN" sz="2400" b="1" i="0" dirty="0">
                <a:solidFill>
                  <a:schemeClr val="accent2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IN" sz="2400" i="0" dirty="0">
                <a:solidFill>
                  <a:schemeClr val="accent2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‘Belongs to’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          </a:t>
            </a:r>
            <a:r>
              <a:rPr lang="en-IN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∈ </a:t>
            </a:r>
            <a:r>
              <a:rPr lang="en-IN" sz="2400" b="1" i="0" dirty="0">
                <a:solidFill>
                  <a:schemeClr val="accent2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IN" sz="2400" i="0" dirty="0">
                <a:solidFill>
                  <a:schemeClr val="accent2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‘Does not belong to’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7DFCAC-E940-4185-B794-3ED5F5FEA7B1}"/>
              </a:ext>
            </a:extLst>
          </p:cNvPr>
          <p:cNvCxnSpPr/>
          <p:nvPr/>
        </p:nvCxnSpPr>
        <p:spPr>
          <a:xfrm flipV="1">
            <a:off x="1701800" y="4489450"/>
            <a:ext cx="139700" cy="3175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7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0E71-C126-4405-A6B9-E0DA30B42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IN" dirty="0"/>
              <a:t>4 Finite and infinite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3EB1-3617-4880-995C-EE7B772E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finite set is one which has a fixed number of elements.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{x : remainder of 120/x is 0}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List of months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Number of chapters in NCERT Maths XI grade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An empty set </a:t>
            </a:r>
          </a:p>
          <a:p>
            <a:r>
              <a:rPr lang="en-IN" sz="2400" dirty="0"/>
              <a:t>An infinite set is one which has infinite number of elements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All natural numbers.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</a:rPr>
              <a:t>🔍Are intervals finite or infinite sets? Why? </a:t>
            </a:r>
          </a:p>
        </p:txBody>
      </p:sp>
    </p:spTree>
    <p:extLst>
      <p:ext uri="{BB962C8B-B14F-4D97-AF65-F5344CB8AC3E}">
        <p14:creationId xmlns:p14="http://schemas.microsoft.com/office/powerpoint/2010/main" val="331518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ED0B-8C5B-4C54-8539-D84490EC1D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IN" dirty="0"/>
              <a:t>5 Equal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867A-581C-4871-95E7-AC5A5730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sets are said to be equal when all elements of both sets are same irrespective of arrangements and number of occurrence of each element.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{1,2,3,4}={1,1,4,3,2,2}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{a,e,i,o,u}={e,i,u,o,a}</a:t>
            </a:r>
          </a:p>
          <a:p>
            <a:pPr marL="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9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015D-FD1B-4181-91AF-43A35958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2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en-IN" dirty="0"/>
              <a:t>6 Subsets and Supersets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08D8-0180-413D-ADBF-E8638E52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5263833"/>
          </a:xfrm>
        </p:spPr>
        <p:txBody>
          <a:bodyPr>
            <a:normAutofit/>
          </a:bodyPr>
          <a:lstStyle/>
          <a:p>
            <a:r>
              <a:rPr lang="en-IN" sz="2400" dirty="0"/>
              <a:t>If A is a subset of B (or if B is a superset of A) , every element of A is also an element of B but every element of B need not be present in A</a:t>
            </a:r>
          </a:p>
          <a:p>
            <a:pPr marL="0" indent="0">
              <a:buNone/>
            </a:pPr>
            <a:r>
              <a:rPr lang="en-IN" sz="2400" dirty="0"/>
              <a:t>A⊂B </a:t>
            </a:r>
            <a:r>
              <a:rPr lang="en-IN" sz="2400" dirty="0">
                <a:sym typeface="Wingdings" panose="05000000000000000000" pitchFamily="2" charset="2"/>
              </a:rPr>
              <a:t> </a:t>
            </a:r>
            <a:r>
              <a:rPr lang="en-IN" sz="2400" dirty="0"/>
              <a:t>read as ‘A is a subset of B’</a:t>
            </a:r>
          </a:p>
          <a:p>
            <a:pPr marL="0" indent="0">
              <a:buNone/>
            </a:pPr>
            <a:r>
              <a:rPr lang="en-IN" sz="2400" dirty="0"/>
              <a:t>B⊃A </a:t>
            </a:r>
            <a:r>
              <a:rPr lang="en-IN" sz="2400" dirty="0">
                <a:sym typeface="Wingdings" panose="05000000000000000000" pitchFamily="2" charset="2"/>
              </a:rPr>
              <a:t> read as ‘B is a superset of A’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natural numbers ; Z+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Positive integers; Z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Integers ;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Rational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numbers; R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Real numbers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N ⊆ Z+ ⊂ Z ⊂ Q ⊂ R</a:t>
            </a:r>
          </a:p>
          <a:p>
            <a:pPr marL="0" indent="0">
              <a:buNone/>
            </a:pPr>
            <a:r>
              <a:rPr lang="en-IN" sz="2400" dirty="0"/>
              <a:t>Note: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All equal sets are subsets and supersets of each other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Every set is a subset and superset of itself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Null set is a subset of every 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⊂ </a:t>
            </a:r>
            <a:r>
              <a:rPr lang="en-IN" sz="2400" dirty="0">
                <a:sym typeface="Wingdings" panose="05000000000000000000" pitchFamily="2" charset="2"/>
              </a:rPr>
              <a:t> ’Not a subset of’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CDB9F9-F31D-4710-BCDB-47BCC9E4AC03}"/>
              </a:ext>
            </a:extLst>
          </p:cNvPr>
          <p:cNvCxnSpPr>
            <a:cxnSpLocks/>
          </p:cNvCxnSpPr>
          <p:nvPr/>
        </p:nvCxnSpPr>
        <p:spPr>
          <a:xfrm flipV="1">
            <a:off x="1226916" y="6279266"/>
            <a:ext cx="115747" cy="277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8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792</TotalTime>
  <Words>1644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Times-Roman</vt:lpstr>
      <vt:lpstr>Office Theme</vt:lpstr>
      <vt:lpstr>Set Theory</vt:lpstr>
      <vt:lpstr>Chapter Map </vt:lpstr>
      <vt:lpstr>1 Introduction</vt:lpstr>
      <vt:lpstr>2 Representations of sets</vt:lpstr>
      <vt:lpstr>2 Representations of sets (Continued)</vt:lpstr>
      <vt:lpstr>3 Empty set</vt:lpstr>
      <vt:lpstr>4 Finite and infinite sets</vt:lpstr>
      <vt:lpstr>5 Equal sets</vt:lpstr>
      <vt:lpstr>6 Subsets and Supersets</vt:lpstr>
      <vt:lpstr>7 Power set</vt:lpstr>
      <vt:lpstr>8 Universal Set</vt:lpstr>
      <vt:lpstr>9 Operations on sets</vt:lpstr>
      <vt:lpstr>9.1 Properties of Operations on sets</vt:lpstr>
      <vt:lpstr>10 Venn Diagram</vt:lpstr>
      <vt:lpstr>11 Real Problems</vt:lpstr>
      <vt:lpstr>12 Congruence modulo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Sets</dc:title>
  <dc:creator>Shreyas Murali</dc:creator>
  <cp:lastModifiedBy>Shreyas Murali</cp:lastModifiedBy>
  <cp:revision>21</cp:revision>
  <dcterms:created xsi:type="dcterms:W3CDTF">2022-03-26T15:50:32Z</dcterms:created>
  <dcterms:modified xsi:type="dcterms:W3CDTF">2022-10-29T09:22:00Z</dcterms:modified>
</cp:coreProperties>
</file>