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70"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B357-BF89-44B6-92E1-F4780656BD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A199FF-B89B-93AA-15C7-6123BCA64E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9D2961-631B-D627-AC41-8458E5F50169}"/>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5" name="Footer Placeholder 4">
            <a:extLst>
              <a:ext uri="{FF2B5EF4-FFF2-40B4-BE49-F238E27FC236}">
                <a16:creationId xmlns:a16="http://schemas.microsoft.com/office/drawing/2014/main" id="{8BA60483-E0B0-386B-3AE2-7677B9488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90A49-1A58-46CB-9ED2-3436C6D3F546}"/>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39367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0143-2F90-F16F-947F-3BEEAB4BE3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820A13-2C3C-7555-3418-831D6B8A5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B7FA6-9D62-A830-FFF8-EA858B2A8C64}"/>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5" name="Footer Placeholder 4">
            <a:extLst>
              <a:ext uri="{FF2B5EF4-FFF2-40B4-BE49-F238E27FC236}">
                <a16:creationId xmlns:a16="http://schemas.microsoft.com/office/drawing/2014/main" id="{321EDCD0-CC49-E31C-A00D-3F6B68C3F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AFE72-39C8-4863-A91B-F9E5058D2B5D}"/>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1267755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7A4CE-72BA-DC46-E132-6EDB9B4519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16C2C0-C1FF-3810-E97C-B714391F66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D9B0A-C3BE-6B6F-41DC-9C3ADC7966A4}"/>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5" name="Footer Placeholder 4">
            <a:extLst>
              <a:ext uri="{FF2B5EF4-FFF2-40B4-BE49-F238E27FC236}">
                <a16:creationId xmlns:a16="http://schemas.microsoft.com/office/drawing/2014/main" id="{EBC56ED5-361B-6BA6-E9DD-102205AA0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A28B1-48AA-245D-3CBC-C8975D344007}"/>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337181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4458-5B2B-6B16-3DA5-157040810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B2447-B35A-2EF7-44E9-B3B4F6D986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8C98F-FA6D-8B07-92A6-A8DF8F27130A}"/>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5" name="Footer Placeholder 4">
            <a:extLst>
              <a:ext uri="{FF2B5EF4-FFF2-40B4-BE49-F238E27FC236}">
                <a16:creationId xmlns:a16="http://schemas.microsoft.com/office/drawing/2014/main" id="{E92528C0-CE33-8577-3B4B-415BCC15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11CE8-9E8D-4B58-480E-F88C47C6C863}"/>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401948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B1FD-221C-0F77-CAC6-F1D7C21CA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54C6F-9656-E677-9CE4-FB5EFB336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F85F45-ECF9-A89D-4BCA-A6602BA6F11C}"/>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5" name="Footer Placeholder 4">
            <a:extLst>
              <a:ext uri="{FF2B5EF4-FFF2-40B4-BE49-F238E27FC236}">
                <a16:creationId xmlns:a16="http://schemas.microsoft.com/office/drawing/2014/main" id="{7AFF25B0-A074-E4FC-477B-AE70A41BF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6E0B0-6F92-4095-BB21-A8090D325203}"/>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384745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12D9-488F-7A92-B640-6236B3766B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645B03-3167-170E-052C-D8877E611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5F6E1F-EF49-B617-5893-D15831629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41C81-98F7-24D1-EFAC-922BE9B8BA02}"/>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6" name="Footer Placeholder 5">
            <a:extLst>
              <a:ext uri="{FF2B5EF4-FFF2-40B4-BE49-F238E27FC236}">
                <a16:creationId xmlns:a16="http://schemas.microsoft.com/office/drawing/2014/main" id="{B0E55960-A322-E809-226A-BE8EF9E21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91342-FB76-8805-A4C2-2AA1FF7AB68A}"/>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226114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3E24-5202-5556-3611-F12F9C250B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B2955E-68BB-E4B9-808F-87B297722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938E32-2145-0AB9-91F1-877635B64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C9F7E4-72B7-45AA-2BAD-CA1E86BCD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014ABA-195B-395D-B661-59816DAE8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8E6CA9-214C-7163-FCA1-78BD1B309930}"/>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8" name="Footer Placeholder 7">
            <a:extLst>
              <a:ext uri="{FF2B5EF4-FFF2-40B4-BE49-F238E27FC236}">
                <a16:creationId xmlns:a16="http://schemas.microsoft.com/office/drawing/2014/main" id="{3DD22561-29CD-FA82-E65C-F851862C3D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23F6DB-C522-FCB0-FD2C-F0E9678D6A11}"/>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98881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550D-B7C6-22E4-F8D9-595A602029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DA6D16-DB80-43F3-1534-641AEE2DA7AF}"/>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4" name="Footer Placeholder 3">
            <a:extLst>
              <a:ext uri="{FF2B5EF4-FFF2-40B4-BE49-F238E27FC236}">
                <a16:creationId xmlns:a16="http://schemas.microsoft.com/office/drawing/2014/main" id="{D793879C-E840-3EB9-FABD-A63A2E4284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E6872A-66EC-5CDC-5D9F-8CE4784F0620}"/>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344986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3E940-E8D5-555B-14A9-F9A78FD8EDBA}"/>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3" name="Footer Placeholder 2">
            <a:extLst>
              <a:ext uri="{FF2B5EF4-FFF2-40B4-BE49-F238E27FC236}">
                <a16:creationId xmlns:a16="http://schemas.microsoft.com/office/drawing/2014/main" id="{7C225368-AFE9-B737-A808-4BABA08E9C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2E76D-A0A3-934D-B8BC-501F13FC3347}"/>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27248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4AB0-DF58-971E-CED9-9987BF62D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2CE763-7FED-82D0-731E-D5F5FCFE88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FBAB90-6464-C238-036F-25C33FB01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5FB92-E908-0BBF-DD54-00E2029FAF7A}"/>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6" name="Footer Placeholder 5">
            <a:extLst>
              <a:ext uri="{FF2B5EF4-FFF2-40B4-BE49-F238E27FC236}">
                <a16:creationId xmlns:a16="http://schemas.microsoft.com/office/drawing/2014/main" id="{FC5857B3-5199-7D29-7B1D-A8D7AB71D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368B1-3508-4979-DDAA-507545AB0620}"/>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224618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F238-145B-C4B6-D480-CE2A27839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42735B-0E84-05DC-78EE-4D3397168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5B397E-9AB4-313C-C0C9-E96B64040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6447F-B875-B2C3-8128-CA23213B4B02}"/>
              </a:ext>
            </a:extLst>
          </p:cNvPr>
          <p:cNvSpPr>
            <a:spLocks noGrp="1"/>
          </p:cNvSpPr>
          <p:nvPr>
            <p:ph type="dt" sz="half" idx="10"/>
          </p:nvPr>
        </p:nvSpPr>
        <p:spPr/>
        <p:txBody>
          <a:bodyPr/>
          <a:lstStyle/>
          <a:p>
            <a:fld id="{D7F04B33-D603-45F5-BE90-B2A2E713C796}" type="datetimeFigureOut">
              <a:rPr lang="en-US" smtClean="0"/>
              <a:t>11/7/2022</a:t>
            </a:fld>
            <a:endParaRPr lang="en-US"/>
          </a:p>
        </p:txBody>
      </p:sp>
      <p:sp>
        <p:nvSpPr>
          <p:cNvPr id="6" name="Footer Placeholder 5">
            <a:extLst>
              <a:ext uri="{FF2B5EF4-FFF2-40B4-BE49-F238E27FC236}">
                <a16:creationId xmlns:a16="http://schemas.microsoft.com/office/drawing/2014/main" id="{1E176DD8-9BF1-A866-D08F-92DEE6FE0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E4A4B-FB21-9BB2-707F-8B9D1F32CED2}"/>
              </a:ext>
            </a:extLst>
          </p:cNvPr>
          <p:cNvSpPr>
            <a:spLocks noGrp="1"/>
          </p:cNvSpPr>
          <p:nvPr>
            <p:ph type="sldNum" sz="quarter" idx="12"/>
          </p:nvPr>
        </p:nvSpPr>
        <p:spPr/>
        <p:txBody>
          <a:bodyPr/>
          <a:lstStyle/>
          <a:p>
            <a:fld id="{FC7ED703-2A59-4CC1-A269-8FA644A7F23F}" type="slidenum">
              <a:rPr lang="en-US" smtClean="0"/>
              <a:t>‹#›</a:t>
            </a:fld>
            <a:endParaRPr lang="en-US"/>
          </a:p>
        </p:txBody>
      </p:sp>
    </p:spTree>
    <p:extLst>
      <p:ext uri="{BB962C8B-B14F-4D97-AF65-F5344CB8AC3E}">
        <p14:creationId xmlns:p14="http://schemas.microsoft.com/office/powerpoint/2010/main" val="413641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F5D1E-40EE-87DF-D970-F1D6532CB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A89B84-63DC-2156-6E8F-CFC38ECDE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D7098-DB9E-D948-C6A4-95062A00EE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04B33-D603-45F5-BE90-B2A2E713C796}" type="datetimeFigureOut">
              <a:rPr lang="en-US" smtClean="0"/>
              <a:t>11/7/2022</a:t>
            </a:fld>
            <a:endParaRPr lang="en-US"/>
          </a:p>
        </p:txBody>
      </p:sp>
      <p:sp>
        <p:nvSpPr>
          <p:cNvPr id="5" name="Footer Placeholder 4">
            <a:extLst>
              <a:ext uri="{FF2B5EF4-FFF2-40B4-BE49-F238E27FC236}">
                <a16:creationId xmlns:a16="http://schemas.microsoft.com/office/drawing/2014/main" id="{E3EAFFEF-40A9-6DCC-7FE8-FE53013B6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AD6177-7EEB-E42B-3884-3D5766FF5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ED703-2A59-4CC1-A269-8FA644A7F23F}" type="slidenum">
              <a:rPr lang="en-US" smtClean="0"/>
              <a:t>‹#›</a:t>
            </a:fld>
            <a:endParaRPr lang="en-US"/>
          </a:p>
        </p:txBody>
      </p:sp>
    </p:spTree>
    <p:extLst>
      <p:ext uri="{BB962C8B-B14F-4D97-AF65-F5344CB8AC3E}">
        <p14:creationId xmlns:p14="http://schemas.microsoft.com/office/powerpoint/2010/main" val="2737245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32DD-CEE5-44E2-E307-417D30C18F79}"/>
              </a:ext>
            </a:extLst>
          </p:cNvPr>
          <p:cNvSpPr>
            <a:spLocks noGrp="1"/>
          </p:cNvSpPr>
          <p:nvPr>
            <p:ph type="ctrTitle"/>
          </p:nvPr>
        </p:nvSpPr>
        <p:spPr>
          <a:solidFill>
            <a:srgbClr val="66FF33"/>
          </a:solidFill>
        </p:spPr>
        <p:txBody>
          <a:bodyPr/>
          <a:lstStyle/>
          <a:p>
            <a:r>
              <a:rPr lang="en-US" dirty="0"/>
              <a:t>Statistics and probability </a:t>
            </a:r>
          </a:p>
        </p:txBody>
      </p:sp>
      <p:sp>
        <p:nvSpPr>
          <p:cNvPr id="3" name="Subtitle 2">
            <a:extLst>
              <a:ext uri="{FF2B5EF4-FFF2-40B4-BE49-F238E27FC236}">
                <a16:creationId xmlns:a16="http://schemas.microsoft.com/office/drawing/2014/main" id="{D3CBF4B6-3BD4-6CC3-8D5E-0D6513057273}"/>
              </a:ext>
            </a:extLst>
          </p:cNvPr>
          <p:cNvSpPr>
            <a:spLocks noGrp="1"/>
          </p:cNvSpPr>
          <p:nvPr>
            <p:ph type="subTitle" idx="1"/>
          </p:nvPr>
        </p:nvSpPr>
        <p:spPr/>
        <p:txBody>
          <a:bodyPr>
            <a:normAutofit/>
          </a:bodyPr>
          <a:lstStyle/>
          <a:p>
            <a:pPr marL="0" indent="0" algn="ctr" rtl="0" eaLnBrk="1" latinLnBrk="0" hangingPunct="1">
              <a:lnSpc>
                <a:spcPct val="90000"/>
              </a:lnSpc>
              <a:spcBef>
                <a:spcPts val="1000"/>
              </a:spcBef>
              <a:spcAft>
                <a:spcPts val="0"/>
              </a:spcAft>
            </a:pPr>
            <a:r>
              <a:rPr lang="en-IN" dirty="0">
                <a:effectLst/>
              </a:rPr>
              <a:t>Shreyas M</a:t>
            </a:r>
          </a:p>
          <a:p>
            <a:pPr marL="0" indent="0" algn="ctr" rtl="0" eaLnBrk="1" latinLnBrk="0" hangingPunct="1">
              <a:lnSpc>
                <a:spcPct val="90000"/>
              </a:lnSpc>
              <a:spcBef>
                <a:spcPts val="1000"/>
              </a:spcBef>
              <a:spcAft>
                <a:spcPts val="0"/>
              </a:spcAft>
            </a:pPr>
            <a:r>
              <a:rPr lang="en-IN" dirty="0"/>
              <a:t>B.Tech in ECE PES University Bangalore</a:t>
            </a:r>
            <a:endParaRPr lang="en-IN" dirty="0">
              <a:effectLst/>
            </a:endParaRPr>
          </a:p>
        </p:txBody>
      </p:sp>
    </p:spTree>
    <p:extLst>
      <p:ext uri="{BB962C8B-B14F-4D97-AF65-F5344CB8AC3E}">
        <p14:creationId xmlns:p14="http://schemas.microsoft.com/office/powerpoint/2010/main" val="193734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C9FA-8D5A-757F-781C-A7C97DC03D32}"/>
              </a:ext>
            </a:extLst>
          </p:cNvPr>
          <p:cNvSpPr>
            <a:spLocks noGrp="1"/>
          </p:cNvSpPr>
          <p:nvPr>
            <p:ph type="title"/>
          </p:nvPr>
        </p:nvSpPr>
        <p:spPr>
          <a:solidFill>
            <a:srgbClr val="66FF33"/>
          </a:solidFill>
        </p:spPr>
        <p:txBody>
          <a:bodyPr/>
          <a:lstStyle/>
          <a:p>
            <a:r>
              <a:rPr lang="en-US" dirty="0"/>
              <a:t>7 Basics of probability</a:t>
            </a:r>
          </a:p>
        </p:txBody>
      </p:sp>
      <p:sp>
        <p:nvSpPr>
          <p:cNvPr id="3" name="Content Placeholder 2">
            <a:extLst>
              <a:ext uri="{FF2B5EF4-FFF2-40B4-BE49-F238E27FC236}">
                <a16:creationId xmlns:a16="http://schemas.microsoft.com/office/drawing/2014/main" id="{B1EB7E3F-0501-5748-DAF0-5EDC3D6F93FE}"/>
              </a:ext>
            </a:extLst>
          </p:cNvPr>
          <p:cNvSpPr>
            <a:spLocks noGrp="1"/>
          </p:cNvSpPr>
          <p:nvPr>
            <p:ph idx="1"/>
          </p:nvPr>
        </p:nvSpPr>
        <p:spPr>
          <a:xfrm>
            <a:off x="838200" y="1825625"/>
            <a:ext cx="10515600" cy="4667250"/>
          </a:xfrm>
        </p:spPr>
        <p:txBody>
          <a:bodyPr/>
          <a:lstStyle/>
          <a:p>
            <a:r>
              <a:rPr lang="en-US" dirty="0"/>
              <a:t>Now that we are familiar with real life application of probability, Before we get into understanding, we need to understand few basic terms.</a:t>
            </a:r>
          </a:p>
          <a:p>
            <a:r>
              <a:rPr lang="en-US" dirty="0"/>
              <a:t>Random experiment (aka trial) : Any activity conducted which result and well defined outcome. Ex: Rolling a die, Drawing a card at random, tossing a coin, etc.</a:t>
            </a:r>
          </a:p>
          <a:p>
            <a:r>
              <a:rPr lang="en-US" dirty="0"/>
              <a:t>Sample Space : The list of all the possible outcomes of a random experiment. Ex: Rolling a die can result in one of the outcomes from the set {1, 2, 3, 4, 5, 6}</a:t>
            </a:r>
          </a:p>
        </p:txBody>
      </p:sp>
    </p:spTree>
    <p:extLst>
      <p:ext uri="{BB962C8B-B14F-4D97-AF65-F5344CB8AC3E}">
        <p14:creationId xmlns:p14="http://schemas.microsoft.com/office/powerpoint/2010/main" val="221439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83A1-D626-F736-05B4-A92799A74D6B}"/>
              </a:ext>
            </a:extLst>
          </p:cNvPr>
          <p:cNvSpPr>
            <a:spLocks noGrp="1"/>
          </p:cNvSpPr>
          <p:nvPr>
            <p:ph type="title"/>
          </p:nvPr>
        </p:nvSpPr>
        <p:spPr>
          <a:solidFill>
            <a:srgbClr val="66FF33"/>
          </a:solidFill>
        </p:spPr>
        <p:txBody>
          <a:bodyPr/>
          <a:lstStyle/>
          <a:p>
            <a:r>
              <a:rPr lang="en-US" dirty="0"/>
              <a:t>8 Types of events</a:t>
            </a:r>
          </a:p>
        </p:txBody>
      </p:sp>
      <p:sp>
        <p:nvSpPr>
          <p:cNvPr id="3" name="Content Placeholder 2">
            <a:extLst>
              <a:ext uri="{FF2B5EF4-FFF2-40B4-BE49-F238E27FC236}">
                <a16:creationId xmlns:a16="http://schemas.microsoft.com/office/drawing/2014/main" id="{902924FB-1AB6-937E-6B66-A8D14D157047}"/>
              </a:ext>
            </a:extLst>
          </p:cNvPr>
          <p:cNvSpPr>
            <a:spLocks noGrp="1"/>
          </p:cNvSpPr>
          <p:nvPr>
            <p:ph idx="1"/>
          </p:nvPr>
        </p:nvSpPr>
        <p:spPr/>
        <p:txBody>
          <a:bodyPr>
            <a:normAutofit lnSpcReduction="10000"/>
          </a:bodyPr>
          <a:lstStyle/>
          <a:p>
            <a:r>
              <a:rPr lang="en-US" dirty="0"/>
              <a:t>An event is the resultant occurrence of a trial. Ex: Heads showing up in coin toss is an event.</a:t>
            </a:r>
          </a:p>
          <a:p>
            <a:pPr marL="0" indent="0">
              <a:buNone/>
            </a:pPr>
            <a:r>
              <a:rPr lang="en-US" dirty="0"/>
              <a:t>There are various types of events.</a:t>
            </a:r>
          </a:p>
          <a:p>
            <a:pPr>
              <a:buFont typeface="Wingdings" panose="05000000000000000000" pitchFamily="2" charset="2"/>
              <a:buChar char="Ø"/>
            </a:pPr>
            <a:r>
              <a:rPr lang="en-US" dirty="0"/>
              <a:t>Simple : An event which has only one possible way of occurring (otherwise, compound or mixed)</a:t>
            </a:r>
          </a:p>
          <a:p>
            <a:pPr>
              <a:buFont typeface="Wingdings" panose="05000000000000000000" pitchFamily="2" charset="2"/>
              <a:buChar char="Ø"/>
            </a:pPr>
            <a:r>
              <a:rPr lang="en-US" dirty="0"/>
              <a:t>Exhaustive : if occurrence of an event affects sample-space for the next trial</a:t>
            </a:r>
          </a:p>
          <a:p>
            <a:pPr>
              <a:buFont typeface="Wingdings" panose="05000000000000000000" pitchFamily="2" charset="2"/>
              <a:buChar char="Ø"/>
            </a:pPr>
            <a:r>
              <a:rPr lang="en-US" dirty="0"/>
              <a:t>Favorable : Any case which favors the occurrence of an event</a:t>
            </a:r>
          </a:p>
          <a:p>
            <a:pPr>
              <a:buFont typeface="Wingdings" panose="05000000000000000000" pitchFamily="2" charset="2"/>
              <a:buChar char="Ø"/>
            </a:pPr>
            <a:r>
              <a:rPr lang="en-US" dirty="0"/>
              <a:t>Mutually exclusive : Events which do not affect each other in any way whatsoever (Intersection of event space is void)</a:t>
            </a:r>
          </a:p>
        </p:txBody>
      </p:sp>
    </p:spTree>
    <p:extLst>
      <p:ext uri="{BB962C8B-B14F-4D97-AF65-F5344CB8AC3E}">
        <p14:creationId xmlns:p14="http://schemas.microsoft.com/office/powerpoint/2010/main" val="65710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EEDD-12CB-80D7-AA2F-9049E3F32B54}"/>
              </a:ext>
            </a:extLst>
          </p:cNvPr>
          <p:cNvSpPr>
            <a:spLocks noGrp="1"/>
          </p:cNvSpPr>
          <p:nvPr>
            <p:ph type="title"/>
          </p:nvPr>
        </p:nvSpPr>
        <p:spPr>
          <a:solidFill>
            <a:srgbClr val="66FF33"/>
          </a:solidFill>
        </p:spPr>
        <p:txBody>
          <a:bodyPr/>
          <a:lstStyle/>
          <a:p>
            <a:r>
              <a:rPr lang="en-US" dirty="0"/>
              <a:t>9 Axioms and </a:t>
            </a:r>
            <a:r>
              <a:rPr lang="en-US"/>
              <a:t>Theorems on </a:t>
            </a:r>
            <a:r>
              <a:rPr lang="en-US" dirty="0"/>
              <a:t>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4ADA2D-2948-D4AD-2C14-6EE92AE52131}"/>
                  </a:ext>
                </a:extLst>
              </p:cNvPr>
              <p:cNvSpPr>
                <a:spLocks noGrp="1"/>
              </p:cNvSpPr>
              <p:nvPr>
                <p:ph idx="1"/>
              </p:nvPr>
            </p:nvSpPr>
            <p:spPr/>
            <p:txBody>
              <a:bodyPr/>
              <a:lstStyle/>
              <a:p>
                <a:r>
                  <a:rPr lang="en-US" dirty="0"/>
                  <a:t>Probability : The chance of an event occurring is called the probability of that event, denoted by P(&lt;event&gt;)</a:t>
                </a:r>
              </a:p>
              <a:p>
                <a:r>
                  <a:rPr lang="en-US" dirty="0"/>
                  <a:t>A classical approach to probability states that the probability of an event occurring is ratio of number of favorable outcomes to total number of outcomes possible</a:t>
                </a:r>
              </a:p>
              <a:p>
                <a:pPr marL="0" indent="0">
                  <a:buNone/>
                </a:pP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&lt;</m:t>
                        </m:r>
                        <m:r>
                          <a:rPr lang="en-IN" b="0" i="1" smtClean="0">
                            <a:latin typeface="Cambria Math" panose="02040503050406030204" pitchFamily="18" charset="0"/>
                          </a:rPr>
                          <m:t>𝑒𝑣𝑒𝑛𝑡</m:t>
                        </m:r>
                        <m:r>
                          <a:rPr lang="en-IN" b="0" i="1" smtClean="0">
                            <a:latin typeface="Cambria Math" panose="02040503050406030204" pitchFamily="18" charset="0"/>
                          </a:rPr>
                          <m:t>&gt;</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&lt;</m:t>
                            </m:r>
                            <m:r>
                              <a:rPr lang="en-IN" b="0" i="1" smtClean="0">
                                <a:latin typeface="Cambria Math" panose="02040503050406030204" pitchFamily="18" charset="0"/>
                              </a:rPr>
                              <m:t>𝐹𝑎𝑣𝑜𝑟𝑎𝑏𝑙𝑒</m:t>
                            </m:r>
                            <m:r>
                              <a:rPr lang="en-IN" b="0" i="1" smtClean="0">
                                <a:latin typeface="Cambria Math" panose="02040503050406030204" pitchFamily="18" charset="0"/>
                              </a:rPr>
                              <m:t> </m:t>
                            </m:r>
                            <m:r>
                              <a:rPr lang="en-IN" b="0" i="1" smtClean="0">
                                <a:latin typeface="Cambria Math" panose="02040503050406030204" pitchFamily="18" charset="0"/>
                              </a:rPr>
                              <m:t>𝑂𝑢𝑡𝑐𝑜𝑚𝑒𝑠</m:t>
                            </m:r>
                            <m:r>
                              <a:rPr lang="en-IN" b="0" i="1" smtClean="0">
                                <a:latin typeface="Cambria Math" panose="02040503050406030204" pitchFamily="18" charset="0"/>
                              </a:rPr>
                              <m:t>&gt;</m:t>
                            </m:r>
                          </m:e>
                        </m:d>
                      </m:num>
                      <m:den>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𝑆</m:t>
                            </m:r>
                          </m:e>
                        </m:d>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84ADA2D-2948-D4AD-2C14-6EE92AE52131}"/>
                  </a:ext>
                </a:extLst>
              </p:cNvPr>
              <p:cNvSpPr>
                <a:spLocks noGrp="1" noRot="1" noChangeAspect="1" noMove="1" noResize="1" noEditPoints="1" noAdjustHandles="1" noChangeArrowheads="1" noChangeShapeType="1" noTextEdit="1"/>
              </p:cNvSpPr>
              <p:nvPr>
                <p:ph idx="1"/>
              </p:nvPr>
            </p:nvSpPr>
            <p:spPr>
              <a:blipFill>
                <a:blip r:embed="rId2"/>
                <a:stretch>
                  <a:fillRect l="-1043"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635013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132683-5B23-43D3-8B2E-1E113B5582BA}"/>
                  </a:ext>
                </a:extLst>
              </p:cNvPr>
              <p:cNvSpPr>
                <a:spLocks noGrp="1"/>
              </p:cNvSpPr>
              <p:nvPr>
                <p:ph idx="1"/>
              </p:nvPr>
            </p:nvSpPr>
            <p:spPr>
              <a:xfrm>
                <a:off x="838200" y="552893"/>
                <a:ext cx="10515600" cy="5624070"/>
              </a:xfrm>
            </p:spPr>
            <p:txBody>
              <a:bodyPr/>
              <a:lstStyle/>
              <a:p>
                <a:r>
                  <a:rPr lang="en-US" dirty="0"/>
                  <a:t>Some axioms to be kept in mind are </a:t>
                </a:r>
              </a:p>
              <a:p>
                <a:pPr marL="0" indent="0">
                  <a:buNone/>
                </a:pPr>
                <a:r>
                  <a:rPr lang="en-US" dirty="0"/>
                  <a:t>A1 : P(E) &gt; 0 </a:t>
                </a:r>
              </a:p>
              <a:p>
                <a:pPr marL="0" indent="0">
                  <a:buNone/>
                </a:pPr>
                <a:r>
                  <a:rPr lang="en-US" dirty="0"/>
                  <a:t>Explanation : for an event to be considered as possible outcome, there has to be at least 1 favorable outcome in the sample space</a:t>
                </a:r>
              </a:p>
              <a:p>
                <a:pPr marL="0" indent="0">
                  <a:buNone/>
                </a:pPr>
                <a:r>
                  <a:rPr lang="en-US" dirty="0"/>
                  <a:t>A2 : P(S)=1 </a:t>
                </a:r>
              </a:p>
              <a:p>
                <a:pPr marL="0" indent="0">
                  <a:buNone/>
                </a:pPr>
                <a:r>
                  <a:rPr lang="en-US" dirty="0"/>
                  <a:t>Explanation : It is certain that at least on of the outcomes listed in sample-space will occur</a:t>
                </a:r>
              </a:p>
              <a:p>
                <a:pPr marL="0" indent="0">
                  <a:buNone/>
                </a:pPr>
                <a:r>
                  <a:rPr lang="en-US" dirty="0"/>
                  <a:t>A3 : For two disjoint events E,F ,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𝐸</m:t>
                        </m:r>
                        <m:r>
                          <a:rPr lang="en-IN" b="0" i="1" smtClean="0">
                            <a:latin typeface="Cambria Math" panose="02040503050406030204" pitchFamily="18" charset="0"/>
                          </a:rPr>
                          <m:t>∪</m:t>
                        </m:r>
                        <m:r>
                          <a:rPr lang="en-IN" b="0" i="1" smtClean="0">
                            <a:latin typeface="Cambria Math" panose="02040503050406030204" pitchFamily="18" charset="0"/>
                          </a:rPr>
                          <m:t>𝐹</m:t>
                        </m:r>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𝐸</m:t>
                    </m:r>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BC132683-5B23-43D3-8B2E-1E113B5582BA}"/>
                  </a:ext>
                </a:extLst>
              </p:cNvPr>
              <p:cNvSpPr>
                <a:spLocks noGrp="1" noRot="1" noChangeAspect="1" noMove="1" noResize="1" noEditPoints="1" noAdjustHandles="1" noChangeArrowheads="1" noChangeShapeType="1" noTextEdit="1"/>
              </p:cNvSpPr>
              <p:nvPr>
                <p:ph idx="1"/>
              </p:nvPr>
            </p:nvSpPr>
            <p:spPr>
              <a:xfrm>
                <a:off x="838200" y="552893"/>
                <a:ext cx="10515600" cy="5624070"/>
              </a:xfrm>
              <a:blipFill>
                <a:blip r:embed="rId2"/>
                <a:stretch>
                  <a:fillRect l="-1217" t="-1844" r="-638"/>
                </a:stretch>
              </a:blipFill>
            </p:spPr>
            <p:txBody>
              <a:bodyPr/>
              <a:lstStyle/>
              <a:p>
                <a:r>
                  <a:rPr lang="en-US">
                    <a:noFill/>
                  </a:rPr>
                  <a:t> </a:t>
                </a:r>
              </a:p>
            </p:txBody>
          </p:sp>
        </mc:Fallback>
      </mc:AlternateContent>
    </p:spTree>
    <p:extLst>
      <p:ext uri="{BB962C8B-B14F-4D97-AF65-F5344CB8AC3E}">
        <p14:creationId xmlns:p14="http://schemas.microsoft.com/office/powerpoint/2010/main" val="1903200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710D73-3840-A965-08CF-0E2008BFB803}"/>
                  </a:ext>
                </a:extLst>
              </p:cNvPr>
              <p:cNvSpPr>
                <a:spLocks noGrp="1"/>
              </p:cNvSpPr>
              <p:nvPr>
                <p:ph idx="1"/>
              </p:nvPr>
            </p:nvSpPr>
            <p:spPr>
              <a:xfrm>
                <a:off x="838200" y="595422"/>
                <a:ext cx="10515600" cy="5805377"/>
              </a:xfrm>
            </p:spPr>
            <p:txBody>
              <a:bodyPr/>
              <a:lstStyle/>
              <a:p>
                <a:r>
                  <a:rPr lang="en-US" sz="2400" dirty="0"/>
                  <a:t>Some other important theorems</a:t>
                </a:r>
              </a:p>
              <a:p>
                <a:pPr marL="0" indent="0">
                  <a:buNone/>
                </a:pPr>
                <a:r>
                  <a:rPr lang="en-US" sz="2400" dirty="0"/>
                  <a:t>T1 : If A and B are mutually exclusive, </a:t>
                </a:r>
                <a14:m>
                  <m:oMath xmlns:m="http://schemas.openxmlformats.org/officeDocument/2006/math">
                    <m:r>
                      <a:rPr lang="en-IN" sz="2400" b="0" i="1" smtClean="0">
                        <a:latin typeface="Cambria Math" panose="02040503050406030204" pitchFamily="18" charset="0"/>
                      </a:rPr>
                      <m:t>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e>
                    </m:d>
                    <m:r>
                      <a:rPr lang="en-IN" sz="2400" b="0" i="1" smtClean="0">
                        <a:latin typeface="Cambria Math" panose="02040503050406030204" pitchFamily="18" charset="0"/>
                      </a:rPr>
                      <m:t>=0</m:t>
                    </m:r>
                    <m:r>
                      <a:rPr lang="en-IN" sz="2400" b="0" i="0" smtClean="0">
                        <a:latin typeface="Cambria Math" panose="02040503050406030204" pitchFamily="18" charset="0"/>
                      </a:rPr>
                      <m:t>;</m:t>
                    </m:r>
                    <m:r>
                      <m:rPr>
                        <m:sty m:val="p"/>
                      </m:rPr>
                      <a:rPr lang="en-IN" sz="2400" b="0" i="0" smtClean="0">
                        <a:latin typeface="Cambria Math" panose="02040503050406030204" pitchFamily="18" charset="0"/>
                      </a:rPr>
                      <m:t>P</m:t>
                    </m:r>
                    <m:d>
                      <m:dPr>
                        <m:ctrlPr>
                          <a:rPr lang="en-IN" sz="2400" b="0" i="1" smtClean="0">
                            <a:latin typeface="Cambria Math" panose="02040503050406030204" pitchFamily="18" charset="0"/>
                          </a:rPr>
                        </m:ctrlPr>
                      </m:dPr>
                      <m:e>
                        <m:r>
                          <m:rPr>
                            <m:sty m:val="p"/>
                          </m:rPr>
                          <a:rPr lang="en-IN" sz="2400" b="0" i="0" smtClean="0">
                            <a:latin typeface="Cambria Math" panose="02040503050406030204" pitchFamily="18" charset="0"/>
                          </a:rPr>
                          <m:t>A</m:t>
                        </m:r>
                        <m:r>
                          <a:rPr lang="en-IN" sz="2400" b="0" i="1" smtClean="0">
                            <a:latin typeface="Cambria Math" panose="02040503050406030204" pitchFamily="18" charset="0"/>
                          </a:rPr>
                          <m:t>∪</m:t>
                        </m:r>
                        <m:r>
                          <a:rPr lang="en-IN" sz="2400" b="0" i="1" smtClean="0">
                            <a:latin typeface="Cambria Math" panose="02040503050406030204" pitchFamily="18" charset="0"/>
                          </a:rPr>
                          <m:t>𝐵</m:t>
                        </m:r>
                      </m:e>
                    </m:d>
                    <m:r>
                      <a:rPr lang="en-IN" sz="2400" b="0" i="1" smtClean="0">
                        <a:latin typeface="Cambria Math" panose="02040503050406030204" pitchFamily="18" charset="0"/>
                      </a:rPr>
                      <m:t>=</m:t>
                    </m:r>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oMath>
                </a14:m>
                <a:endParaRPr lang="en-US" sz="2400" dirty="0"/>
              </a:p>
              <a:p>
                <a:pPr marL="0" indent="0">
                  <a:buNone/>
                </a:pPr>
                <a:r>
                  <a:rPr lang="en-US" sz="2400" dirty="0"/>
                  <a:t>T2 : If A and B are mutually exhaustive, </a:t>
                </a:r>
                <a14:m>
                  <m:oMath xmlns:m="http://schemas.openxmlformats.org/officeDocument/2006/math">
                    <m:r>
                      <a:rPr lang="en-IN" sz="2400" b="0" i="1" smtClean="0">
                        <a:latin typeface="Cambria Math" panose="02040503050406030204" pitchFamily="18" charset="0"/>
                      </a:rPr>
                      <m:t>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𝐴</m:t>
                        </m:r>
                      </m:e>
                    </m:d>
                    <m:r>
                      <a:rPr lang="en-IN" sz="2400" b="0" i="1" smtClean="0">
                        <a:latin typeface="Cambria Math" panose="02040503050406030204" pitchFamily="18" charset="0"/>
                      </a:rPr>
                      <m:t>+</m:t>
                    </m:r>
                    <m:r>
                      <a:rPr lang="en-IN" sz="2400" b="0" i="1" smtClean="0">
                        <a:latin typeface="Cambria Math" panose="02040503050406030204" pitchFamily="18" charset="0"/>
                      </a:rPr>
                      <m:t>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𝐵</m:t>
                        </m:r>
                      </m:e>
                    </m:d>
                    <m:r>
                      <a:rPr lang="en-IN" sz="2400" b="0" i="1" smtClean="0">
                        <a:latin typeface="Cambria Math" panose="02040503050406030204" pitchFamily="18" charset="0"/>
                      </a:rPr>
                      <m:t>=1</m:t>
                    </m:r>
                  </m:oMath>
                </a14:m>
                <a:endParaRPr lang="en-US" sz="2400" dirty="0"/>
              </a:p>
              <a:p>
                <a:pPr marL="0" indent="0">
                  <a:buNone/>
                </a:pPr>
                <a:r>
                  <a:rPr lang="en-US" sz="2400" dirty="0"/>
                  <a:t>T3 : Addition rule for two sets </a:t>
                </a:r>
              </a:p>
              <a:p>
                <a:pPr marL="0" indent="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rPr>
                        <m:t>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e>
                      </m:d>
                      <m:r>
                        <a:rPr lang="en-IN" sz="2400" b="0" i="1" smtClean="0">
                          <a:latin typeface="Cambria Math" panose="02040503050406030204" pitchFamily="18" charset="0"/>
                        </a:rPr>
                        <m:t>=</m:t>
                      </m:r>
                      <m:r>
                        <a:rPr lang="en-IN" sz="2400" b="0" i="1" smtClean="0">
                          <a:latin typeface="Cambria Math" panose="02040503050406030204" pitchFamily="18" charset="0"/>
                        </a:rPr>
                        <m:t>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𝐴</m:t>
                          </m:r>
                        </m:e>
                      </m:d>
                      <m:r>
                        <a:rPr lang="en-IN" sz="2400" b="0" i="1" smtClean="0">
                          <a:latin typeface="Cambria Math" panose="02040503050406030204" pitchFamily="18" charset="0"/>
                        </a:rPr>
                        <m:t>+</m:t>
                      </m:r>
                      <m:r>
                        <a:rPr lang="en-IN" sz="2400" b="0" i="1" smtClean="0">
                          <a:latin typeface="Cambria Math" panose="02040503050406030204" pitchFamily="18" charset="0"/>
                        </a:rPr>
                        <m:t>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𝐵</m:t>
                          </m:r>
                        </m:e>
                      </m:d>
                      <m:r>
                        <a:rPr lang="en-IN" sz="2400" b="0" i="1" smtClean="0">
                          <a:latin typeface="Cambria Math" panose="02040503050406030204" pitchFamily="18" charset="0"/>
                        </a:rPr>
                        <m:t>−</m:t>
                      </m:r>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oMath>
                  </m:oMathPara>
                </a14:m>
                <a:endParaRPr lang="en-US" sz="2400" dirty="0"/>
              </a:p>
              <a:p>
                <a:pPr marL="0" indent="0">
                  <a:buNone/>
                </a:pPr>
                <a:r>
                  <a:rPr lang="en-IN" sz="2400" dirty="0"/>
                  <a:t>Addition Rule for 3 Sets</a:t>
                </a:r>
              </a:p>
              <a:p>
                <a:pPr marL="0" indent="0">
                  <a:buNone/>
                </a:pPr>
                <a:r>
                  <a:rPr lang="en-IN" sz="2400" dirty="0"/>
                  <a:t>P(A U B U C) = P(A)+P(B)+P(C) –[P(A ∩ B)+P(A ∩ C)+P(B ∩ C)]+P(A ∩ B ∩ C)</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8710D73-3840-A965-08CF-0E2008BFB803}"/>
                  </a:ext>
                </a:extLst>
              </p:cNvPr>
              <p:cNvSpPr>
                <a:spLocks noGrp="1" noRot="1" noChangeAspect="1" noMove="1" noResize="1" noEditPoints="1" noAdjustHandles="1" noChangeArrowheads="1" noChangeShapeType="1" noTextEdit="1"/>
              </p:cNvSpPr>
              <p:nvPr>
                <p:ph idx="1"/>
              </p:nvPr>
            </p:nvSpPr>
            <p:spPr>
              <a:xfrm>
                <a:off x="838200" y="595422"/>
                <a:ext cx="10515600" cy="5805377"/>
              </a:xfrm>
              <a:blipFill>
                <a:blip r:embed="rId2"/>
                <a:stretch>
                  <a:fillRect l="-928" t="-1471"/>
                </a:stretch>
              </a:blipFill>
            </p:spPr>
            <p:txBody>
              <a:bodyPr/>
              <a:lstStyle/>
              <a:p>
                <a:r>
                  <a:rPr lang="en-US">
                    <a:noFill/>
                  </a:rPr>
                  <a:t> </a:t>
                </a:r>
              </a:p>
            </p:txBody>
          </p:sp>
        </mc:Fallback>
      </mc:AlternateContent>
    </p:spTree>
    <p:extLst>
      <p:ext uri="{BB962C8B-B14F-4D97-AF65-F5344CB8AC3E}">
        <p14:creationId xmlns:p14="http://schemas.microsoft.com/office/powerpoint/2010/main" val="1435937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5F3B57-7475-9AC3-3E03-EAD18A81B144}"/>
              </a:ext>
            </a:extLst>
          </p:cNvPr>
          <p:cNvSpPr>
            <a:spLocks noGrp="1"/>
          </p:cNvSpPr>
          <p:nvPr>
            <p:ph type="ctrTitle"/>
          </p:nvPr>
        </p:nvSpPr>
        <p:spPr>
          <a:xfrm>
            <a:off x="1524000" y="2020185"/>
            <a:ext cx="9144000" cy="1489777"/>
          </a:xfrm>
          <a:solidFill>
            <a:srgbClr val="66FF33"/>
          </a:solidFill>
        </p:spPr>
        <p:txBody>
          <a:bodyPr/>
          <a:lstStyle/>
          <a:p>
            <a:r>
              <a:rPr lang="en-US" dirty="0"/>
              <a:t>Thank you</a:t>
            </a:r>
          </a:p>
        </p:txBody>
      </p:sp>
      <p:sp>
        <p:nvSpPr>
          <p:cNvPr id="5" name="Subtitle 4">
            <a:extLst>
              <a:ext uri="{FF2B5EF4-FFF2-40B4-BE49-F238E27FC236}">
                <a16:creationId xmlns:a16="http://schemas.microsoft.com/office/drawing/2014/main" id="{39F52AA8-B6FD-DCB1-5827-FA628B7FD0F0}"/>
              </a:ext>
            </a:extLst>
          </p:cNvPr>
          <p:cNvSpPr>
            <a:spLocks noGrp="1"/>
          </p:cNvSpPr>
          <p:nvPr>
            <p:ph type="subTitle" idx="1"/>
          </p:nvPr>
        </p:nvSpPr>
        <p:spPr/>
        <p:txBody>
          <a:bodyPr/>
          <a:lstStyle/>
          <a:p>
            <a:pPr marL="0" indent="0" algn="ctr" rtl="0" eaLnBrk="1" latinLnBrk="0" hangingPunct="1">
              <a:lnSpc>
                <a:spcPct val="90000"/>
              </a:lnSpc>
              <a:spcBef>
                <a:spcPts val="1000"/>
              </a:spcBef>
              <a:spcAft>
                <a:spcPts val="0"/>
              </a:spcAft>
            </a:pPr>
            <a:r>
              <a:rPr lang="en-IN" dirty="0">
                <a:effectLst/>
              </a:rPr>
              <a:t>Shreyas M</a:t>
            </a:r>
          </a:p>
          <a:p>
            <a:pPr marL="0" indent="0" algn="ctr" rtl="0" eaLnBrk="1" latinLnBrk="0" hangingPunct="1">
              <a:lnSpc>
                <a:spcPct val="90000"/>
              </a:lnSpc>
              <a:spcBef>
                <a:spcPts val="1000"/>
              </a:spcBef>
              <a:spcAft>
                <a:spcPts val="0"/>
              </a:spcAft>
            </a:pPr>
            <a:r>
              <a:rPr lang="en-IN" dirty="0"/>
              <a:t>B.Tech in ECE PES University Bangalore</a:t>
            </a:r>
            <a:endParaRPr lang="en-IN" dirty="0">
              <a:effectLst/>
            </a:endParaRPr>
          </a:p>
        </p:txBody>
      </p:sp>
    </p:spTree>
    <p:extLst>
      <p:ext uri="{BB962C8B-B14F-4D97-AF65-F5344CB8AC3E}">
        <p14:creationId xmlns:p14="http://schemas.microsoft.com/office/powerpoint/2010/main" val="103490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0D78-4CEB-E8F6-93D7-F521385828C0}"/>
              </a:ext>
            </a:extLst>
          </p:cNvPr>
          <p:cNvSpPr>
            <a:spLocks noGrp="1"/>
          </p:cNvSpPr>
          <p:nvPr>
            <p:ph type="title"/>
          </p:nvPr>
        </p:nvSpPr>
        <p:spPr>
          <a:solidFill>
            <a:srgbClr val="66FF33"/>
          </a:solidFill>
        </p:spPr>
        <p:txBody>
          <a:bodyPr/>
          <a:lstStyle/>
          <a:p>
            <a:r>
              <a:rPr lang="en-US" dirty="0"/>
              <a:t>Chapter Map</a:t>
            </a:r>
          </a:p>
        </p:txBody>
      </p:sp>
      <p:graphicFrame>
        <p:nvGraphicFramePr>
          <p:cNvPr id="4" name="Table 4">
            <a:extLst>
              <a:ext uri="{FF2B5EF4-FFF2-40B4-BE49-F238E27FC236}">
                <a16:creationId xmlns:a16="http://schemas.microsoft.com/office/drawing/2014/main" id="{D495C272-290C-D933-2E6D-8C4E61220052}"/>
              </a:ext>
            </a:extLst>
          </p:cNvPr>
          <p:cNvGraphicFramePr>
            <a:graphicFrameLocks noGrp="1"/>
          </p:cNvGraphicFramePr>
          <p:nvPr>
            <p:ph idx="1"/>
            <p:extLst>
              <p:ext uri="{D42A27DB-BD31-4B8C-83A1-F6EECF244321}">
                <p14:modId xmlns:p14="http://schemas.microsoft.com/office/powerpoint/2010/main" val="2434868130"/>
              </p:ext>
            </p:extLst>
          </p:nvPr>
        </p:nvGraphicFramePr>
        <p:xfrm>
          <a:off x="838200" y="1825625"/>
          <a:ext cx="10515600" cy="36576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22898171"/>
                    </a:ext>
                  </a:extLst>
                </a:gridCol>
                <a:gridCol w="9067800">
                  <a:extLst>
                    <a:ext uri="{9D8B030D-6E8A-4147-A177-3AD203B41FA5}">
                      <a16:colId xmlns:a16="http://schemas.microsoft.com/office/drawing/2014/main" val="698204674"/>
                    </a:ext>
                  </a:extLst>
                </a:gridCol>
              </a:tblGrid>
              <a:tr h="303594">
                <a:tc>
                  <a:txBody>
                    <a:bodyPr/>
                    <a:lstStyle/>
                    <a:p>
                      <a:r>
                        <a:rPr lang="en-US" dirty="0"/>
                        <a:t>Section</a:t>
                      </a:r>
                    </a:p>
                  </a:txBody>
                  <a:tcPr/>
                </a:tc>
                <a:tc>
                  <a:txBody>
                    <a:bodyPr/>
                    <a:lstStyle/>
                    <a:p>
                      <a:r>
                        <a:rPr lang="en-US" dirty="0"/>
                        <a:t>Topic</a:t>
                      </a:r>
                    </a:p>
                  </a:txBody>
                  <a:tcPr/>
                </a:tc>
                <a:extLst>
                  <a:ext uri="{0D108BD9-81ED-4DB2-BD59-A6C34878D82A}">
                    <a16:rowId xmlns:a16="http://schemas.microsoft.com/office/drawing/2014/main" val="4090439891"/>
                  </a:ext>
                </a:extLst>
              </a:tr>
              <a:tr h="303594">
                <a:tc>
                  <a:txBody>
                    <a:bodyPr/>
                    <a:lstStyle/>
                    <a:p>
                      <a:r>
                        <a:rPr lang="en-US" dirty="0"/>
                        <a:t>1</a:t>
                      </a:r>
                    </a:p>
                  </a:txBody>
                  <a:tcPr/>
                </a:tc>
                <a:tc>
                  <a:txBody>
                    <a:bodyPr/>
                    <a:lstStyle/>
                    <a:p>
                      <a:r>
                        <a:rPr lang="en-US" dirty="0"/>
                        <a:t>Introduction </a:t>
                      </a:r>
                    </a:p>
                  </a:txBody>
                  <a:tcPr/>
                </a:tc>
                <a:extLst>
                  <a:ext uri="{0D108BD9-81ED-4DB2-BD59-A6C34878D82A}">
                    <a16:rowId xmlns:a16="http://schemas.microsoft.com/office/drawing/2014/main" val="3470536687"/>
                  </a:ext>
                </a:extLst>
              </a:tr>
              <a:tr h="303594">
                <a:tc>
                  <a:txBody>
                    <a:bodyPr/>
                    <a:lstStyle/>
                    <a:p>
                      <a:r>
                        <a:rPr lang="en-US" dirty="0"/>
                        <a:t>2</a:t>
                      </a:r>
                    </a:p>
                  </a:txBody>
                  <a:tcPr/>
                </a:tc>
                <a:tc>
                  <a:txBody>
                    <a:bodyPr/>
                    <a:lstStyle/>
                    <a:p>
                      <a:r>
                        <a:rPr lang="en-US" dirty="0"/>
                        <a:t>Range</a:t>
                      </a:r>
                    </a:p>
                  </a:txBody>
                  <a:tcPr/>
                </a:tc>
                <a:extLst>
                  <a:ext uri="{0D108BD9-81ED-4DB2-BD59-A6C34878D82A}">
                    <a16:rowId xmlns:a16="http://schemas.microsoft.com/office/drawing/2014/main" val="1734746087"/>
                  </a:ext>
                </a:extLst>
              </a:tr>
              <a:tr h="303594">
                <a:tc>
                  <a:txBody>
                    <a:bodyPr/>
                    <a:lstStyle/>
                    <a:p>
                      <a:r>
                        <a:rPr lang="en-US" dirty="0"/>
                        <a:t>3</a:t>
                      </a:r>
                    </a:p>
                  </a:txBody>
                  <a:tcPr/>
                </a:tc>
                <a:tc>
                  <a:txBody>
                    <a:bodyPr/>
                    <a:lstStyle/>
                    <a:p>
                      <a:r>
                        <a:rPr lang="en-US" dirty="0"/>
                        <a:t>Mean deviation</a:t>
                      </a:r>
                    </a:p>
                  </a:txBody>
                  <a:tcPr/>
                </a:tc>
                <a:extLst>
                  <a:ext uri="{0D108BD9-81ED-4DB2-BD59-A6C34878D82A}">
                    <a16:rowId xmlns:a16="http://schemas.microsoft.com/office/drawing/2014/main" val="2319689976"/>
                  </a:ext>
                </a:extLst>
              </a:tr>
              <a:tr h="303594">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Variance</a:t>
                      </a:r>
                    </a:p>
                  </a:txBody>
                  <a:tcPr/>
                </a:tc>
                <a:extLst>
                  <a:ext uri="{0D108BD9-81ED-4DB2-BD59-A6C34878D82A}">
                    <a16:rowId xmlns:a16="http://schemas.microsoft.com/office/drawing/2014/main" val="630779956"/>
                  </a:ext>
                </a:extLst>
              </a:tr>
              <a:tr h="303594">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Standard Deviation and Root Mean Square</a:t>
                      </a:r>
                    </a:p>
                  </a:txBody>
                  <a:tcPr/>
                </a:tc>
                <a:extLst>
                  <a:ext uri="{0D108BD9-81ED-4DB2-BD59-A6C34878D82A}">
                    <a16:rowId xmlns:a16="http://schemas.microsoft.com/office/drawing/2014/main" val="1519502018"/>
                  </a:ext>
                </a:extLst>
              </a:tr>
              <a:tr h="303594">
                <a:tc>
                  <a:txBody>
                    <a:bodyPr/>
                    <a:lstStyle/>
                    <a:p>
                      <a:r>
                        <a:rPr lang="en-US" dirty="0"/>
                        <a:t>6</a:t>
                      </a:r>
                    </a:p>
                  </a:txBody>
                  <a:tcPr/>
                </a:tc>
                <a:tc>
                  <a:txBody>
                    <a:bodyPr/>
                    <a:lstStyle/>
                    <a:p>
                      <a:r>
                        <a:rPr lang="en-US" dirty="0"/>
                        <a:t>Coefficient of variance</a:t>
                      </a:r>
                    </a:p>
                  </a:txBody>
                  <a:tcPr/>
                </a:tc>
                <a:extLst>
                  <a:ext uri="{0D108BD9-81ED-4DB2-BD59-A6C34878D82A}">
                    <a16:rowId xmlns:a16="http://schemas.microsoft.com/office/drawing/2014/main" val="2994464386"/>
                  </a:ext>
                </a:extLst>
              </a:tr>
              <a:tr h="303594">
                <a:tc>
                  <a:txBody>
                    <a:bodyPr/>
                    <a:lstStyle/>
                    <a:p>
                      <a:r>
                        <a:rPr lang="en-US" dirty="0"/>
                        <a:t>7</a:t>
                      </a:r>
                    </a:p>
                  </a:txBody>
                  <a:tcPr/>
                </a:tc>
                <a:tc>
                  <a:txBody>
                    <a:bodyPr/>
                    <a:lstStyle/>
                    <a:p>
                      <a:r>
                        <a:rPr lang="en-US" dirty="0"/>
                        <a:t>Basics of probability</a:t>
                      </a:r>
                    </a:p>
                  </a:txBody>
                  <a:tcPr/>
                </a:tc>
                <a:extLst>
                  <a:ext uri="{0D108BD9-81ED-4DB2-BD59-A6C34878D82A}">
                    <a16:rowId xmlns:a16="http://schemas.microsoft.com/office/drawing/2014/main" val="1184428741"/>
                  </a:ext>
                </a:extLst>
              </a:tr>
              <a:tr h="303594">
                <a:tc>
                  <a:txBody>
                    <a:bodyPr/>
                    <a:lstStyle/>
                    <a:p>
                      <a:r>
                        <a:rPr lang="en-US" dirty="0"/>
                        <a:t>8</a:t>
                      </a:r>
                    </a:p>
                  </a:txBody>
                  <a:tcPr/>
                </a:tc>
                <a:tc>
                  <a:txBody>
                    <a:bodyPr/>
                    <a:lstStyle/>
                    <a:p>
                      <a:r>
                        <a:rPr lang="en-US" dirty="0"/>
                        <a:t>Types of events</a:t>
                      </a:r>
                    </a:p>
                  </a:txBody>
                  <a:tcPr/>
                </a:tc>
                <a:extLst>
                  <a:ext uri="{0D108BD9-81ED-4DB2-BD59-A6C34878D82A}">
                    <a16:rowId xmlns:a16="http://schemas.microsoft.com/office/drawing/2014/main" val="1987119557"/>
                  </a:ext>
                </a:extLst>
              </a:tr>
              <a:tr h="303594">
                <a:tc>
                  <a:txBody>
                    <a:bodyPr/>
                    <a:lstStyle/>
                    <a:p>
                      <a:r>
                        <a:rPr lang="en-US" dirty="0"/>
                        <a:t>9</a:t>
                      </a:r>
                    </a:p>
                  </a:txBody>
                  <a:tcPr/>
                </a:tc>
                <a:tc>
                  <a:txBody>
                    <a:bodyPr/>
                    <a:lstStyle/>
                    <a:p>
                      <a:r>
                        <a:rPr lang="en-US" dirty="0"/>
                        <a:t>Axioms and Theorems on probability</a:t>
                      </a:r>
                    </a:p>
                  </a:txBody>
                  <a:tcPr/>
                </a:tc>
                <a:extLst>
                  <a:ext uri="{0D108BD9-81ED-4DB2-BD59-A6C34878D82A}">
                    <a16:rowId xmlns:a16="http://schemas.microsoft.com/office/drawing/2014/main" val="9181133"/>
                  </a:ext>
                </a:extLst>
              </a:tr>
            </a:tbl>
          </a:graphicData>
        </a:graphic>
      </p:graphicFrame>
    </p:spTree>
    <p:extLst>
      <p:ext uri="{BB962C8B-B14F-4D97-AF65-F5344CB8AC3E}">
        <p14:creationId xmlns:p14="http://schemas.microsoft.com/office/powerpoint/2010/main" val="10127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FF75-E329-086B-A4DB-2ED0E3D2305B}"/>
              </a:ext>
            </a:extLst>
          </p:cNvPr>
          <p:cNvSpPr>
            <a:spLocks noGrp="1"/>
          </p:cNvSpPr>
          <p:nvPr>
            <p:ph type="title"/>
          </p:nvPr>
        </p:nvSpPr>
        <p:spPr>
          <a:solidFill>
            <a:srgbClr val="66FF33"/>
          </a:solidFill>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4AEBC9-4854-BA1D-2ABE-6D5F1164A9CA}"/>
                  </a:ext>
                </a:extLst>
              </p:cNvPr>
              <p:cNvSpPr>
                <a:spLocks noGrp="1"/>
              </p:cNvSpPr>
              <p:nvPr>
                <p:ph idx="1"/>
              </p:nvPr>
            </p:nvSpPr>
            <p:spPr/>
            <p:txBody>
              <a:bodyPr/>
              <a:lstStyle/>
              <a:p>
                <a:r>
                  <a:rPr lang="en-US" dirty="0"/>
                  <a:t>Understanding the concept of Statistics and Probability is very crucial in modern science. In engineering, surprisingly, most of the technology models of electronic/mechanical/mathematical systems are based on statistical and probability-based deductions. For example, the gaussian distribution, a mere statistical distribution, is widely used in designing noise-cancellation mechanisms within signal processing and communication system and also to analyze LASERs for Optical Fiber Communication. Similarly, most of the predictive technologies like the A-Law and </a:t>
                </a:r>
                <a14:m>
                  <m:oMath xmlns:m="http://schemas.openxmlformats.org/officeDocument/2006/math">
                    <m:r>
                      <m:rPr>
                        <m:sty m:val="p"/>
                      </m:rPr>
                      <a:rPr lang="en-IN" b="0" i="0" smtClean="0">
                        <a:latin typeface="Cambria Math" panose="02040503050406030204" pitchFamily="18" charset="0"/>
                      </a:rPr>
                      <m:t>μ</m:t>
                    </m:r>
                  </m:oMath>
                </a14:m>
                <a:r>
                  <a:rPr lang="en-US" dirty="0"/>
                  <a:t>-Law based telecommunication schemes are based on concept of probability.</a:t>
                </a:r>
              </a:p>
            </p:txBody>
          </p:sp>
        </mc:Choice>
        <mc:Fallback xmlns="">
          <p:sp>
            <p:nvSpPr>
              <p:cNvPr id="3" name="Content Placeholder 2">
                <a:extLst>
                  <a:ext uri="{FF2B5EF4-FFF2-40B4-BE49-F238E27FC236}">
                    <a16:creationId xmlns:a16="http://schemas.microsoft.com/office/drawing/2014/main" id="{5D4AEBC9-4854-BA1D-2ABE-6D5F1164A9CA}"/>
                  </a:ext>
                </a:extLst>
              </p:cNvPr>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3032543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C83A-F9A0-4CAB-1CBB-FE64F956C84C}"/>
              </a:ext>
            </a:extLst>
          </p:cNvPr>
          <p:cNvSpPr>
            <a:spLocks noGrp="1"/>
          </p:cNvSpPr>
          <p:nvPr>
            <p:ph type="title"/>
          </p:nvPr>
        </p:nvSpPr>
        <p:spPr>
          <a:solidFill>
            <a:srgbClr val="66FF33"/>
          </a:solidFill>
        </p:spPr>
        <p:txBody>
          <a:bodyPr/>
          <a:lstStyle/>
          <a:p>
            <a:r>
              <a:rPr lang="en-US" dirty="0"/>
              <a:t>2 Range</a:t>
            </a:r>
          </a:p>
        </p:txBody>
      </p:sp>
      <p:sp>
        <p:nvSpPr>
          <p:cNvPr id="3" name="Content Placeholder 2">
            <a:extLst>
              <a:ext uri="{FF2B5EF4-FFF2-40B4-BE49-F238E27FC236}">
                <a16:creationId xmlns:a16="http://schemas.microsoft.com/office/drawing/2014/main" id="{C3C10C63-9172-4D94-E31A-8C12364D07E5}"/>
              </a:ext>
            </a:extLst>
          </p:cNvPr>
          <p:cNvSpPr>
            <a:spLocks noGrp="1"/>
          </p:cNvSpPr>
          <p:nvPr>
            <p:ph idx="1"/>
          </p:nvPr>
        </p:nvSpPr>
        <p:spPr/>
        <p:txBody>
          <a:bodyPr/>
          <a:lstStyle/>
          <a:p>
            <a:r>
              <a:rPr lang="en-US" dirty="0"/>
              <a:t>Given a discrete set of random data the range of the values is defined as the difference between the highest possible value and the least possible value</a:t>
            </a:r>
          </a:p>
          <a:p>
            <a:r>
              <a:rPr lang="en-US" dirty="0"/>
              <a:t>Let us assume a series of samples of an voice signal where we have data on the values of instantaneous frequencies in Hertz</a:t>
            </a:r>
          </a:p>
          <a:p>
            <a:pPr marL="0" indent="0">
              <a:buNone/>
            </a:pPr>
            <a:r>
              <a:rPr lang="en-US" dirty="0"/>
              <a:t>{ 312, 319.6 , 309.1, 351.4, 371.7, 312.4}</a:t>
            </a:r>
          </a:p>
          <a:p>
            <a:pPr marL="0" indent="0">
              <a:buNone/>
            </a:pPr>
            <a:r>
              <a:rPr lang="en-US" dirty="0"/>
              <a:t>The maximum frequency is 371.7 Hertz and the minimum is 309.1 Hertz. The range of the person to whom this voice belongs can be defined as a set as [309.1 , 371.7] Hertz or as average of how much it varies with respect to his average frequency of voice.</a:t>
            </a:r>
          </a:p>
        </p:txBody>
      </p:sp>
    </p:spTree>
    <p:extLst>
      <p:ext uri="{BB962C8B-B14F-4D97-AF65-F5344CB8AC3E}">
        <p14:creationId xmlns:p14="http://schemas.microsoft.com/office/powerpoint/2010/main" val="1553659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C321-92AD-7400-B0E3-71AB64731240}"/>
              </a:ext>
            </a:extLst>
          </p:cNvPr>
          <p:cNvSpPr>
            <a:spLocks noGrp="1"/>
          </p:cNvSpPr>
          <p:nvPr>
            <p:ph type="title"/>
          </p:nvPr>
        </p:nvSpPr>
        <p:spPr>
          <a:xfrm>
            <a:off x="838200" y="184364"/>
            <a:ext cx="10515600" cy="1325563"/>
          </a:xfrm>
          <a:solidFill>
            <a:srgbClr val="66FF33"/>
          </a:solidFill>
        </p:spPr>
        <p:txBody>
          <a:bodyPr/>
          <a:lstStyle/>
          <a:p>
            <a:r>
              <a:rPr lang="en-US" dirty="0"/>
              <a:t>3 Mean deviation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E3642-AC70-ACA2-2625-F9CDACB14F2A}"/>
                  </a:ext>
                </a:extLst>
              </p:cNvPr>
              <p:cNvSpPr>
                <a:spLocks noGrp="1"/>
              </p:cNvSpPr>
              <p:nvPr>
                <p:ph idx="1"/>
              </p:nvPr>
            </p:nvSpPr>
            <p:spPr>
              <a:xfrm>
                <a:off x="838200" y="1509927"/>
                <a:ext cx="10515600" cy="4667036"/>
              </a:xfrm>
            </p:spPr>
            <p:txBody>
              <a:bodyPr/>
              <a:lstStyle/>
              <a:p>
                <a:r>
                  <a:rPr lang="en-US" dirty="0"/>
                  <a:t>As discussed earlier, this is one of the ways to measure the range. Let us consider the set of raw data as </a:t>
                </a:r>
                <a14:m>
                  <m:oMath xmlns:m="http://schemas.openxmlformats.org/officeDocument/2006/math">
                    <m:r>
                      <a:rPr lang="en-IN" b="0" i="1" smtClean="0">
                        <a:latin typeface="Cambria Math" panose="02040503050406030204" pitchFamily="18" charset="0"/>
                      </a:rPr>
                      <m:t>𝑥</m:t>
                    </m:r>
                  </m:oMath>
                </a14:m>
                <a:r>
                  <a:rPr lang="en-US" dirty="0"/>
                  <a:t> and its mean value as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t> and center-most value (Median) </a:t>
                </a:r>
                <a14:m>
                  <m:oMath xmlns:m="http://schemas.openxmlformats.org/officeDocument/2006/math">
                    <m:r>
                      <a:rPr lang="en-IN" b="0" i="1" smtClean="0">
                        <a:latin typeface="Cambria Math" panose="02040503050406030204" pitchFamily="18" charset="0"/>
                      </a:rPr>
                      <m:t>𝑥</m:t>
                    </m:r>
                    <m:r>
                      <a:rPr lang="en-IN" b="0" i="1" baseline="-25000" smtClean="0">
                        <a:latin typeface="Cambria Math" panose="02040503050406030204" pitchFamily="18" charset="0"/>
                      </a:rPr>
                      <m:t>𝑜</m:t>
                    </m:r>
                  </m:oMath>
                </a14:m>
                <a:r>
                  <a:rPr lang="en-US" dirty="0"/>
                  <a:t> Mean deviation is generally described in two ways</a:t>
                </a:r>
              </a:p>
            </p:txBody>
          </p:sp>
        </mc:Choice>
        <mc:Fallback xmlns="">
          <p:sp>
            <p:nvSpPr>
              <p:cNvPr id="3" name="Content Placeholder 2">
                <a:extLst>
                  <a:ext uri="{FF2B5EF4-FFF2-40B4-BE49-F238E27FC236}">
                    <a16:creationId xmlns:a16="http://schemas.microsoft.com/office/drawing/2014/main" id="{26AE3642-AC70-ACA2-2625-F9CDACB14F2A}"/>
                  </a:ext>
                </a:extLst>
              </p:cNvPr>
              <p:cNvSpPr>
                <a:spLocks noGrp="1" noRot="1" noChangeAspect="1" noMove="1" noResize="1" noEditPoints="1" noAdjustHandles="1" noChangeArrowheads="1" noChangeShapeType="1" noTextEdit="1"/>
              </p:cNvSpPr>
              <p:nvPr>
                <p:ph idx="1"/>
              </p:nvPr>
            </p:nvSpPr>
            <p:spPr>
              <a:xfrm>
                <a:off x="838200" y="1509927"/>
                <a:ext cx="10515600" cy="4667036"/>
              </a:xfrm>
              <a:blipFill>
                <a:blip r:embed="rId2"/>
                <a:stretch>
                  <a:fillRect l="-1043" t="-2222" r="-4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7D4FCDC-F46D-D608-FCB8-434C698EB387}"/>
                  </a:ext>
                </a:extLst>
              </p:cNvPr>
              <p:cNvGraphicFramePr>
                <a:graphicFrameLocks noGrp="1"/>
              </p:cNvGraphicFramePr>
              <p:nvPr>
                <p:extLst>
                  <p:ext uri="{D42A27DB-BD31-4B8C-83A1-F6EECF244321}">
                    <p14:modId xmlns:p14="http://schemas.microsoft.com/office/powerpoint/2010/main" val="279432672"/>
                  </p:ext>
                </p:extLst>
              </p:nvPr>
            </p:nvGraphicFramePr>
            <p:xfrm>
              <a:off x="838200" y="3128188"/>
              <a:ext cx="10974573" cy="3432101"/>
            </p:xfrm>
            <a:graphic>
              <a:graphicData uri="http://schemas.openxmlformats.org/drawingml/2006/table">
                <a:tbl>
                  <a:tblPr>
                    <a:tableStyleId>{5C22544A-7EE6-4342-B048-85BDC9FD1C3A}</a:tableStyleId>
                  </a:tblPr>
                  <a:tblGrid>
                    <a:gridCol w="3658191">
                      <a:extLst>
                        <a:ext uri="{9D8B030D-6E8A-4147-A177-3AD203B41FA5}">
                          <a16:colId xmlns:a16="http://schemas.microsoft.com/office/drawing/2014/main" val="2493735894"/>
                        </a:ext>
                      </a:extLst>
                    </a:gridCol>
                    <a:gridCol w="3658191">
                      <a:extLst>
                        <a:ext uri="{9D8B030D-6E8A-4147-A177-3AD203B41FA5}">
                          <a16:colId xmlns:a16="http://schemas.microsoft.com/office/drawing/2014/main" val="660728240"/>
                        </a:ext>
                      </a:extLst>
                    </a:gridCol>
                    <a:gridCol w="3658191">
                      <a:extLst>
                        <a:ext uri="{9D8B030D-6E8A-4147-A177-3AD203B41FA5}">
                          <a16:colId xmlns:a16="http://schemas.microsoft.com/office/drawing/2014/main" val="259258128"/>
                        </a:ext>
                      </a:extLst>
                    </a:gridCol>
                  </a:tblGrid>
                  <a:tr h="818855">
                    <a:tc>
                      <a:txBody>
                        <a:bodyPr/>
                        <a:lstStyle/>
                        <a:p>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Raw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260446"/>
                      </a:ext>
                    </a:extLst>
                  </a:tr>
                  <a:tr h="1306623">
                    <a:tc>
                      <a:txBody>
                        <a:bodyPr/>
                        <a:lstStyle/>
                        <a:p>
                          <a:r>
                            <a:rPr lang="en-US" sz="2800" dirty="0"/>
                            <a:t>Over The Mean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borderBox>
                                <m:borderBoxPr>
                                  <m:ctrlPr>
                                    <a:rPr lang="en-US" sz="2800" i="1" smtClean="0">
                                      <a:latin typeface="Cambria Math" panose="02040503050406030204" pitchFamily="18" charset="0"/>
                                    </a:rPr>
                                  </m:ctrlPr>
                                </m:borderBoxPr>
                                <m:e>
                                  <m:r>
                                    <a:rPr lang="en-IN" sz="2800" b="0" i="1" smtClean="0">
                                      <a:latin typeface="Cambria Math" panose="02040503050406030204" pitchFamily="18" charset="0"/>
                                    </a:rPr>
                                    <m:t>𝛿</m:t>
                                  </m:r>
                                  <m:r>
                                    <a:rPr lang="en-IN" sz="2800" b="0" i="1" baseline="-25000" smtClean="0">
                                      <a:latin typeface="Cambria Math" panose="02040503050406030204" pitchFamily="18" charset="0"/>
                                    </a:rPr>
                                    <m:t>𝑚𝑒𝑎𝑛</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nary>
                                        <m:naryPr>
                                          <m:chr m:val="∑"/>
                                          <m:subHide m:val="on"/>
                                          <m:supHide m:val="on"/>
                                          <m:ctrlPr>
                                            <a:rPr lang="en-IN" sz="2800" b="0" i="1" smtClean="0">
                                              <a:latin typeface="Cambria Math" panose="02040503050406030204" pitchFamily="18" charset="0"/>
                                            </a:rPr>
                                          </m:ctrlPr>
                                        </m:naryPr>
                                        <m:sub/>
                                        <m:sup/>
                                        <m:e>
                                          <m:r>
                                            <a:rPr lang="en-IN" sz="2800" b="0" i="1" smtClean="0">
                                              <a:latin typeface="Cambria Math" panose="02040503050406030204" pitchFamily="18" charset="0"/>
                                            </a:rPr>
                                            <m:t>|(</m:t>
                                          </m:r>
                                          <m:r>
                                            <a:rPr lang="en-IN" sz="2800" b="0" i="1" smtClean="0">
                                              <a:latin typeface="Cambria Math" panose="02040503050406030204" pitchFamily="18" charset="0"/>
                                            </a:rPr>
                                            <m:t>𝑥𝑖</m:t>
                                          </m:r>
                                          <m:r>
                                            <a:rPr lang="en-IN" sz="2800" b="0" i="1" smtClean="0">
                                              <a:latin typeface="Cambria Math" panose="02040503050406030204" pitchFamily="18" charset="0"/>
                                            </a:rPr>
                                            <m:t>−</m:t>
                                          </m:r>
                                        </m:e>
                                      </m:nary>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𝑥</m:t>
                                          </m:r>
                                        </m:e>
                                      </m:acc>
                                      <m:r>
                                        <a:rPr lang="en-IN" sz="2800" b="0" i="1" smtClean="0">
                                          <a:latin typeface="Cambria Math" panose="02040503050406030204" pitchFamily="18" charset="0"/>
                                        </a:rPr>
                                        <m:t>)|</m:t>
                                      </m:r>
                                    </m:num>
                                    <m:den>
                                      <m:r>
                                        <a:rPr lang="en-IN" sz="2800" b="0" i="1" smtClean="0">
                                          <a:latin typeface="Cambria Math" panose="02040503050406030204" pitchFamily="18" charset="0"/>
                                        </a:rPr>
                                        <m:t>𝑁</m:t>
                                      </m:r>
                                    </m:den>
                                  </m:f>
                                </m:e>
                              </m:borderBox>
                            </m:oMath>
                          </a14:m>
                          <a:r>
                            <a:rPr lang="en-US" sz="2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borderBox>
                                <m:borderBoxPr>
                                  <m:ctrlPr>
                                    <a:rPr lang="en-US" sz="2800" i="1" smtClean="0">
                                      <a:latin typeface="Cambria Math" panose="02040503050406030204" pitchFamily="18" charset="0"/>
                                    </a:rPr>
                                  </m:ctrlPr>
                                </m:borderBoxPr>
                                <m:e>
                                  <m:r>
                                    <a:rPr lang="en-IN" sz="2800" b="0" i="1" smtClean="0">
                                      <a:latin typeface="Cambria Math" panose="02040503050406030204" pitchFamily="18" charset="0"/>
                                    </a:rPr>
                                    <m:t>𝛿</m:t>
                                  </m:r>
                                  <m:r>
                                    <a:rPr lang="en-IN" sz="2800" b="0" i="1" baseline="-25000" smtClean="0">
                                      <a:latin typeface="Cambria Math" panose="02040503050406030204" pitchFamily="18" charset="0"/>
                                    </a:rPr>
                                    <m:t>𝑚𝑒𝑎𝑛</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nary>
                                        <m:naryPr>
                                          <m:chr m:val="∑"/>
                                          <m:subHide m:val="on"/>
                                          <m:supHide m:val="on"/>
                                          <m:ctrlPr>
                                            <a:rPr lang="en-IN" sz="2800" b="0" i="1" smtClean="0">
                                              <a:latin typeface="Cambria Math" panose="02040503050406030204" pitchFamily="18" charset="0"/>
                                            </a:rPr>
                                          </m:ctrlPr>
                                        </m:naryPr>
                                        <m:sub/>
                                        <m:sup/>
                                        <m:e>
                                          <m:r>
                                            <a:rPr lang="en-IN" sz="2800" b="0" i="1" smtClean="0">
                                              <a:latin typeface="Cambria Math" panose="02040503050406030204" pitchFamily="18" charset="0"/>
                                            </a:rPr>
                                            <m:t>|(</m:t>
                                          </m:r>
                                          <m:r>
                                            <a:rPr lang="en-IN" sz="2800" b="0" i="1" smtClean="0">
                                              <a:latin typeface="Cambria Math" panose="02040503050406030204" pitchFamily="18" charset="0"/>
                                            </a:rPr>
                                            <m:t>𝑥𝑖</m:t>
                                          </m:r>
                                          <m:r>
                                            <a:rPr lang="en-IN" sz="2800" b="0" i="1" smtClean="0">
                                              <a:latin typeface="Cambria Math" panose="02040503050406030204" pitchFamily="18" charset="0"/>
                                            </a:rPr>
                                            <m:t>−</m:t>
                                          </m:r>
                                        </m:e>
                                      </m:nary>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𝑥</m:t>
                                          </m:r>
                                        </m:e>
                                      </m:acc>
                                      <m:r>
                                        <a:rPr lang="en-IN" sz="2800" b="0" i="1" smtClean="0">
                                          <a:latin typeface="Cambria Math" panose="02040503050406030204" pitchFamily="18" charset="0"/>
                                        </a:rPr>
                                        <m:t>)|</m:t>
                                      </m:r>
                                    </m:num>
                                    <m:den>
                                      <m:nary>
                                        <m:naryPr>
                                          <m:chr m:val="∑"/>
                                          <m:subHide m:val="on"/>
                                          <m:supHide m:val="on"/>
                                          <m:ctrlPr>
                                            <a:rPr lang="en-IN" sz="2800" b="0" i="1" smtClean="0">
                                              <a:latin typeface="Cambria Math" panose="02040503050406030204" pitchFamily="18" charset="0"/>
                                            </a:rPr>
                                          </m:ctrlPr>
                                        </m:naryPr>
                                        <m:sub/>
                                        <m:sup/>
                                        <m:e>
                                          <m:r>
                                            <a:rPr lang="en-IN" sz="2800" b="0" i="1" smtClean="0">
                                              <a:latin typeface="Cambria Math" panose="02040503050406030204" pitchFamily="18" charset="0"/>
                                            </a:rPr>
                                            <m:t>𝑓</m:t>
                                          </m:r>
                                          <m:r>
                                            <a:rPr lang="en-IN" sz="2800" b="0" i="1" baseline="-25000" smtClean="0">
                                              <a:latin typeface="Cambria Math" panose="02040503050406030204" pitchFamily="18" charset="0"/>
                                            </a:rPr>
                                            <m:t>𝑖</m:t>
                                          </m:r>
                                        </m:e>
                                      </m:nary>
                                    </m:den>
                                  </m:f>
                                </m:e>
                              </m:borderBox>
                            </m:oMath>
                          </a14:m>
                          <a:r>
                            <a:rPr lang="en-US" sz="2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540720"/>
                      </a:ext>
                    </a:extLst>
                  </a:tr>
                  <a:tr h="1306623">
                    <a:tc>
                      <a:txBody>
                        <a:bodyPr/>
                        <a:lstStyle/>
                        <a:p>
                          <a:r>
                            <a:rPr lang="en-US" sz="2800" dirty="0"/>
                            <a:t>Over Median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borderBox>
                                <m:borderBoxPr>
                                  <m:ctrlPr>
                                    <a:rPr lang="en-US" sz="2800" i="1" smtClean="0">
                                      <a:latin typeface="Cambria Math" panose="02040503050406030204" pitchFamily="18" charset="0"/>
                                    </a:rPr>
                                  </m:ctrlPr>
                                </m:borderBoxPr>
                                <m:e>
                                  <m:r>
                                    <a:rPr lang="en-IN" sz="2800" b="0" i="1" smtClean="0">
                                      <a:latin typeface="Cambria Math" panose="02040503050406030204" pitchFamily="18" charset="0"/>
                                    </a:rPr>
                                    <m:t>𝛿</m:t>
                                  </m:r>
                                  <m:r>
                                    <a:rPr lang="en-IN" sz="2800" b="0" i="1" baseline="-25000" smtClean="0">
                                      <a:latin typeface="Cambria Math" panose="02040503050406030204" pitchFamily="18" charset="0"/>
                                    </a:rPr>
                                    <m:t>𝑚𝑒𝑑𝑖𝑎𝑛</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nary>
                                        <m:naryPr>
                                          <m:chr m:val="∑"/>
                                          <m:subHide m:val="on"/>
                                          <m:supHide m:val="on"/>
                                          <m:ctrlPr>
                                            <a:rPr lang="en-IN" sz="2800" b="0" i="1" smtClean="0">
                                              <a:latin typeface="Cambria Math" panose="02040503050406030204" pitchFamily="18" charset="0"/>
                                            </a:rPr>
                                          </m:ctrlPr>
                                        </m:naryPr>
                                        <m:sub/>
                                        <m:sup/>
                                        <m:e>
                                          <m:r>
                                            <a:rPr lang="en-IN" sz="2800" b="0" i="1" smtClean="0">
                                              <a:latin typeface="Cambria Math" panose="02040503050406030204" pitchFamily="18" charset="0"/>
                                            </a:rPr>
                                            <m:t>|(</m:t>
                                          </m:r>
                                          <m:r>
                                            <a:rPr lang="en-IN" sz="2800" b="0" i="1" smtClean="0">
                                              <a:latin typeface="Cambria Math" panose="02040503050406030204" pitchFamily="18" charset="0"/>
                                            </a:rPr>
                                            <m:t>𝑥𝑖</m:t>
                                          </m:r>
                                          <m:r>
                                            <a:rPr lang="en-IN" sz="2800" b="0" i="1" smtClean="0">
                                              <a:latin typeface="Cambria Math" panose="02040503050406030204" pitchFamily="18" charset="0"/>
                                            </a:rPr>
                                            <m:t>−</m:t>
                                          </m:r>
                                        </m:e>
                                      </m:nary>
                                      <m:r>
                                        <a:rPr lang="en-IN" sz="2800" b="0" i="1" smtClean="0">
                                          <a:latin typeface="Cambria Math" panose="02040503050406030204" pitchFamily="18" charset="0"/>
                                        </a:rPr>
                                        <m:t>𝑥</m:t>
                                      </m:r>
                                      <m:r>
                                        <a:rPr lang="en-IN" sz="2800" b="0" i="1" baseline="-25000" smtClean="0">
                                          <a:latin typeface="Cambria Math" panose="02040503050406030204" pitchFamily="18" charset="0"/>
                                        </a:rPr>
                                        <m:t>𝑜</m:t>
                                      </m:r>
                                      <m:r>
                                        <a:rPr lang="en-IN" sz="2800" b="0" i="1" smtClean="0">
                                          <a:latin typeface="Cambria Math" panose="02040503050406030204" pitchFamily="18" charset="0"/>
                                        </a:rPr>
                                        <m:t>)|</m:t>
                                      </m:r>
                                    </m:num>
                                    <m:den>
                                      <m:r>
                                        <a:rPr lang="en-IN" sz="2800" b="0" i="1" smtClean="0">
                                          <a:latin typeface="Cambria Math" panose="02040503050406030204" pitchFamily="18" charset="0"/>
                                        </a:rPr>
                                        <m:t>𝑁</m:t>
                                      </m:r>
                                    </m:den>
                                  </m:f>
                                </m:e>
                              </m:borderBox>
                            </m:oMath>
                          </a14:m>
                          <a:r>
                            <a:rPr lang="en-US" sz="2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borderBox>
                                <m:borderBoxPr>
                                  <m:ctrlPr>
                                    <a:rPr lang="en-US" sz="2800" i="1" smtClean="0">
                                      <a:latin typeface="Cambria Math" panose="02040503050406030204" pitchFamily="18" charset="0"/>
                                    </a:rPr>
                                  </m:ctrlPr>
                                </m:borderBoxPr>
                                <m:e>
                                  <m:r>
                                    <a:rPr lang="en-IN" sz="2800" b="0" i="1" smtClean="0">
                                      <a:latin typeface="Cambria Math" panose="02040503050406030204" pitchFamily="18" charset="0"/>
                                    </a:rPr>
                                    <m:t>𝛿</m:t>
                                  </m:r>
                                  <m:r>
                                    <a:rPr lang="en-IN" sz="2800" b="0" i="1" baseline="-25000" smtClean="0">
                                      <a:latin typeface="Cambria Math" panose="02040503050406030204" pitchFamily="18" charset="0"/>
                                    </a:rPr>
                                    <m:t>𝑚𝑒𝑑𝑖𝑎𝑛</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nary>
                                        <m:naryPr>
                                          <m:chr m:val="∑"/>
                                          <m:subHide m:val="on"/>
                                          <m:supHide m:val="on"/>
                                          <m:ctrlPr>
                                            <a:rPr lang="en-IN" sz="2800" b="0" i="1" smtClean="0">
                                              <a:latin typeface="Cambria Math" panose="02040503050406030204" pitchFamily="18" charset="0"/>
                                            </a:rPr>
                                          </m:ctrlPr>
                                        </m:naryPr>
                                        <m:sub/>
                                        <m:sup/>
                                        <m:e>
                                          <m:r>
                                            <a:rPr lang="en-IN" sz="2800" b="0" i="1" smtClean="0">
                                              <a:latin typeface="Cambria Math" panose="02040503050406030204" pitchFamily="18" charset="0"/>
                                            </a:rPr>
                                            <m:t>𝑓</m:t>
                                          </m:r>
                                          <m:r>
                                            <a:rPr lang="en-IN" sz="2800" b="0" i="1" baseline="-25000" smtClean="0">
                                              <a:latin typeface="Cambria Math" panose="02040503050406030204" pitchFamily="18" charset="0"/>
                                            </a:rPr>
                                            <m:t>𝑖</m:t>
                                          </m:r>
                                          <m:r>
                                            <a:rPr lang="en-IN" sz="2800" b="0" i="1" smtClean="0">
                                              <a:latin typeface="Cambria Math" panose="02040503050406030204" pitchFamily="18" charset="0"/>
                                            </a:rPr>
                                            <m:t>|(</m:t>
                                          </m:r>
                                          <m:r>
                                            <a:rPr lang="en-IN" sz="2800" b="0" i="1" smtClean="0">
                                              <a:latin typeface="Cambria Math" panose="02040503050406030204" pitchFamily="18" charset="0"/>
                                            </a:rPr>
                                            <m:t>𝑥𝑖</m:t>
                                          </m:r>
                                          <m:r>
                                            <a:rPr lang="en-IN" sz="2800" b="0" i="1" smtClean="0">
                                              <a:latin typeface="Cambria Math" panose="02040503050406030204" pitchFamily="18" charset="0"/>
                                            </a:rPr>
                                            <m:t>−</m:t>
                                          </m:r>
                                        </m:e>
                                      </m:nary>
                                      <m:r>
                                        <a:rPr lang="en-IN" sz="2800" b="0" i="1" smtClean="0">
                                          <a:latin typeface="Cambria Math" panose="02040503050406030204" pitchFamily="18" charset="0"/>
                                        </a:rPr>
                                        <m:t>𝑥</m:t>
                                      </m:r>
                                      <m:r>
                                        <a:rPr lang="en-IN" sz="2800" b="0" i="1" baseline="-25000" smtClean="0">
                                          <a:latin typeface="Cambria Math" panose="02040503050406030204" pitchFamily="18" charset="0"/>
                                        </a:rPr>
                                        <m:t>𝑜</m:t>
                                      </m:r>
                                      <m:r>
                                        <a:rPr lang="en-IN" sz="2800" b="0" i="1" smtClean="0">
                                          <a:latin typeface="Cambria Math" panose="02040503050406030204" pitchFamily="18" charset="0"/>
                                        </a:rPr>
                                        <m:t>)|</m:t>
                                      </m:r>
                                    </m:num>
                                    <m:den>
                                      <m:nary>
                                        <m:naryPr>
                                          <m:chr m:val="∑"/>
                                          <m:subHide m:val="on"/>
                                          <m:supHide m:val="on"/>
                                          <m:ctrlPr>
                                            <a:rPr lang="en-IN" sz="2800" b="0" i="1" smtClean="0">
                                              <a:latin typeface="Cambria Math" panose="02040503050406030204" pitchFamily="18" charset="0"/>
                                            </a:rPr>
                                          </m:ctrlPr>
                                        </m:naryPr>
                                        <m:sub/>
                                        <m:sup/>
                                        <m:e>
                                          <m:r>
                                            <a:rPr lang="en-IN" sz="2800" b="0" i="1" smtClean="0">
                                              <a:latin typeface="Cambria Math" panose="02040503050406030204" pitchFamily="18" charset="0"/>
                                            </a:rPr>
                                            <m:t>𝑓</m:t>
                                          </m:r>
                                          <m:r>
                                            <a:rPr lang="en-IN" sz="2800" b="0" i="1" baseline="-25000" smtClean="0">
                                              <a:latin typeface="Cambria Math" panose="02040503050406030204" pitchFamily="18" charset="0"/>
                                            </a:rPr>
                                            <m:t>𝑖</m:t>
                                          </m:r>
                                        </m:e>
                                      </m:nary>
                                    </m:den>
                                  </m:f>
                                </m:e>
                              </m:borderBox>
                            </m:oMath>
                          </a14:m>
                          <a:r>
                            <a:rPr lang="en-US" sz="2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4110919"/>
                      </a:ext>
                    </a:extLst>
                  </a:tr>
                </a:tbl>
              </a:graphicData>
            </a:graphic>
          </p:graphicFrame>
        </mc:Choice>
        <mc:Fallback xmlns="">
          <p:graphicFrame>
            <p:nvGraphicFramePr>
              <p:cNvPr id="4" name="Table 4">
                <a:extLst>
                  <a:ext uri="{FF2B5EF4-FFF2-40B4-BE49-F238E27FC236}">
                    <a16:creationId xmlns:a16="http://schemas.microsoft.com/office/drawing/2014/main" id="{97D4FCDC-F46D-D608-FCB8-434C698EB387}"/>
                  </a:ext>
                </a:extLst>
              </p:cNvPr>
              <p:cNvGraphicFramePr>
                <a:graphicFrameLocks noGrp="1"/>
              </p:cNvGraphicFramePr>
              <p:nvPr>
                <p:extLst>
                  <p:ext uri="{D42A27DB-BD31-4B8C-83A1-F6EECF244321}">
                    <p14:modId xmlns:p14="http://schemas.microsoft.com/office/powerpoint/2010/main" val="279432672"/>
                  </p:ext>
                </p:extLst>
              </p:nvPr>
            </p:nvGraphicFramePr>
            <p:xfrm>
              <a:off x="838200" y="3128188"/>
              <a:ext cx="10974573" cy="3432101"/>
            </p:xfrm>
            <a:graphic>
              <a:graphicData uri="http://schemas.openxmlformats.org/drawingml/2006/table">
                <a:tbl>
                  <a:tblPr>
                    <a:tableStyleId>{5C22544A-7EE6-4342-B048-85BDC9FD1C3A}</a:tableStyleId>
                  </a:tblPr>
                  <a:tblGrid>
                    <a:gridCol w="3658191">
                      <a:extLst>
                        <a:ext uri="{9D8B030D-6E8A-4147-A177-3AD203B41FA5}">
                          <a16:colId xmlns:a16="http://schemas.microsoft.com/office/drawing/2014/main" val="2493735894"/>
                        </a:ext>
                      </a:extLst>
                    </a:gridCol>
                    <a:gridCol w="3658191">
                      <a:extLst>
                        <a:ext uri="{9D8B030D-6E8A-4147-A177-3AD203B41FA5}">
                          <a16:colId xmlns:a16="http://schemas.microsoft.com/office/drawing/2014/main" val="660728240"/>
                        </a:ext>
                      </a:extLst>
                    </a:gridCol>
                    <a:gridCol w="3658191">
                      <a:extLst>
                        <a:ext uri="{9D8B030D-6E8A-4147-A177-3AD203B41FA5}">
                          <a16:colId xmlns:a16="http://schemas.microsoft.com/office/drawing/2014/main" val="259258128"/>
                        </a:ext>
                      </a:extLst>
                    </a:gridCol>
                  </a:tblGrid>
                  <a:tr h="818855">
                    <a:tc>
                      <a:txBody>
                        <a:bodyPr/>
                        <a:lstStyle/>
                        <a:p>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Raw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260446"/>
                      </a:ext>
                    </a:extLst>
                  </a:tr>
                  <a:tr h="1306623">
                    <a:tc>
                      <a:txBody>
                        <a:bodyPr/>
                        <a:lstStyle/>
                        <a:p>
                          <a:r>
                            <a:rPr lang="en-US" sz="2800" dirty="0"/>
                            <a:t>Over The Mean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67290" r="-100166" b="-10140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333" t="-67290" r="-333" b="-101402"/>
                          </a:stretch>
                        </a:blipFill>
                      </a:tcPr>
                    </a:tc>
                    <a:extLst>
                      <a:ext uri="{0D108BD9-81ED-4DB2-BD59-A6C34878D82A}">
                        <a16:rowId xmlns:a16="http://schemas.microsoft.com/office/drawing/2014/main" val="2704540720"/>
                      </a:ext>
                    </a:extLst>
                  </a:tr>
                  <a:tr h="1306623">
                    <a:tc>
                      <a:txBody>
                        <a:bodyPr/>
                        <a:lstStyle/>
                        <a:p>
                          <a:r>
                            <a:rPr lang="en-US" sz="2800" dirty="0"/>
                            <a:t>Over Median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166512" r="-100166" b="-9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333" t="-166512" r="-333" b="-930"/>
                          </a:stretch>
                        </a:blipFill>
                      </a:tcPr>
                    </a:tc>
                    <a:extLst>
                      <a:ext uri="{0D108BD9-81ED-4DB2-BD59-A6C34878D82A}">
                        <a16:rowId xmlns:a16="http://schemas.microsoft.com/office/drawing/2014/main" val="2644110919"/>
                      </a:ext>
                    </a:extLst>
                  </a:tr>
                </a:tbl>
              </a:graphicData>
            </a:graphic>
          </p:graphicFrame>
        </mc:Fallback>
      </mc:AlternateContent>
    </p:spTree>
    <p:extLst>
      <p:ext uri="{BB962C8B-B14F-4D97-AF65-F5344CB8AC3E}">
        <p14:creationId xmlns:p14="http://schemas.microsoft.com/office/powerpoint/2010/main" val="24280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89DF-D0DD-D5DC-A57E-4B09296D6117}"/>
              </a:ext>
            </a:extLst>
          </p:cNvPr>
          <p:cNvSpPr>
            <a:spLocks noGrp="1"/>
          </p:cNvSpPr>
          <p:nvPr>
            <p:ph type="title"/>
          </p:nvPr>
        </p:nvSpPr>
        <p:spPr>
          <a:solidFill>
            <a:srgbClr val="66FF33"/>
          </a:solidFill>
        </p:spPr>
        <p:txBody>
          <a:bodyPr/>
          <a:lstStyle/>
          <a:p>
            <a:r>
              <a:rPr lang="en-US" dirty="0"/>
              <a:t>4 Variance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2EE687-30CF-48EA-7CA7-11DB12EFB972}"/>
                  </a:ext>
                </a:extLst>
              </p:cNvPr>
              <p:cNvSpPr>
                <a:spLocks noGrp="1"/>
              </p:cNvSpPr>
              <p:nvPr>
                <p:ph idx="1"/>
              </p:nvPr>
            </p:nvSpPr>
            <p:spPr/>
            <p:txBody>
              <a:bodyPr>
                <a:normAutofit fontScale="92500" lnSpcReduction="10000"/>
              </a:bodyPr>
              <a:lstStyle/>
              <a:p>
                <a:r>
                  <a:rPr lang="en-US" dirty="0"/>
                  <a:t>The measure of variation of values with respect to the mean value</a:t>
                </a:r>
              </a:p>
              <a:p>
                <a:r>
                  <a:rPr lang="en-US" dirty="0"/>
                  <a:t>For grouped data :</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𝑑</m:t>
                      </m:r>
                      <m:r>
                        <a:rPr lang="en-IN" b="0" i="1" baseline="-25000" smtClean="0">
                          <a:latin typeface="Cambria Math" panose="02040503050406030204" pitchFamily="18" charset="0"/>
                        </a:rPr>
                        <m:t>𝑖</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𝑥</m:t>
                          </m:r>
                          <m:r>
                            <a:rPr lang="en-IN" b="0" i="1" baseline="-25000"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𝐴</m:t>
                          </m:r>
                        </m:num>
                        <m:den>
                          <m:r>
                            <a:rPr lang="en-IN" b="0" i="1" smtClean="0">
                              <a:latin typeface="Cambria Math" panose="02040503050406030204" pitchFamily="18" charset="0"/>
                            </a:rPr>
                            <m:t>𝐻</m:t>
                          </m:r>
                        </m:den>
                      </m:f>
                    </m:oMath>
                  </m:oMathPara>
                </a14:m>
                <a:endParaRPr lang="en-US" dirty="0"/>
              </a:p>
              <a:p>
                <a:pPr marL="0" indent="0">
                  <a:buNone/>
                </a:pPr>
                <a14:m>
                  <m:oMath xmlns:m="http://schemas.openxmlformats.org/officeDocument/2006/math">
                    <m:r>
                      <a:rPr lang="en-IN" b="0" i="1" smtClean="0">
                        <a:latin typeface="Cambria Math" panose="02040503050406030204" pitchFamily="18" charset="0"/>
                      </a:rPr>
                      <m:t>𝑥</m:t>
                    </m:r>
                    <m:r>
                      <a:rPr lang="en-IN" b="0" i="1" baseline="-25000" smtClean="0">
                        <a:latin typeface="Cambria Math" panose="02040503050406030204" pitchFamily="18" charset="0"/>
                      </a:rPr>
                      <m:t>𝑖</m:t>
                    </m:r>
                  </m:oMath>
                </a14:m>
                <a:r>
                  <a:rPr lang="en-US" dirty="0"/>
                  <a:t> is middle point of class</a:t>
                </a:r>
                <a:endParaRPr lang="en-US" baseline="-25000" dirty="0"/>
              </a:p>
              <a:p>
                <a:pPr marL="0" indent="0">
                  <a:buNone/>
                </a:pPr>
                <a:r>
                  <a:rPr lang="en-US" dirty="0"/>
                  <a:t>A is assumed mean</a:t>
                </a:r>
              </a:p>
              <a:p>
                <a:pPr marL="0" indent="0">
                  <a:buNone/>
                </a:pPr>
                <a:r>
                  <a:rPr lang="en-US" dirty="0"/>
                  <a:t>H is height (width of each class)</a:t>
                </a:r>
              </a:p>
              <a:p>
                <a:pPr marL="0" indent="0">
                  <a:buNone/>
                </a:pPr>
                <a:r>
                  <a:rPr lang="en-US" dirty="0"/>
                  <a:t>It is suggested that we choose A </a:t>
                </a:r>
              </a:p>
              <a:p>
                <a:pPr marL="0" indent="0">
                  <a:buNone/>
                </a:pPr>
                <a:r>
                  <a:rPr lang="en-US" dirty="0"/>
                  <a:t>as the middle point of class with </a:t>
                </a:r>
              </a:p>
              <a:p>
                <a:pPr marL="0" indent="0">
                  <a:buNone/>
                </a:pPr>
                <a:r>
                  <a:rPr lang="en-US" dirty="0"/>
                  <a:t>highest </a:t>
                </a:r>
                <a:r>
                  <a:rPr lang="en-US" i="1" dirty="0"/>
                  <a:t>f</a:t>
                </a:r>
                <a:r>
                  <a:rPr lang="en-US" baseline="-25000" dirty="0"/>
                  <a:t>i</a:t>
                </a:r>
                <a:r>
                  <a:rPr lang="en-US" dirty="0"/>
                  <a:t> </a:t>
                </a:r>
              </a:p>
            </p:txBody>
          </p:sp>
        </mc:Choice>
        <mc:Fallback xmlns="">
          <p:sp>
            <p:nvSpPr>
              <p:cNvPr id="3" name="Content Placeholder 2">
                <a:extLst>
                  <a:ext uri="{FF2B5EF4-FFF2-40B4-BE49-F238E27FC236}">
                    <a16:creationId xmlns:a16="http://schemas.microsoft.com/office/drawing/2014/main" id="{D12EE687-30CF-48EA-7CA7-11DB12EFB972}"/>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7FE27ED-01FF-04FC-C272-B70BA71E7AE8}"/>
              </a:ext>
            </a:extLst>
          </p:cNvPr>
          <p:cNvPicPr>
            <a:picLocks noChangeAspect="1"/>
          </p:cNvPicPr>
          <p:nvPr/>
        </p:nvPicPr>
        <p:blipFill rotWithShape="1">
          <a:blip r:embed="rId3"/>
          <a:srcRect b="13321"/>
          <a:stretch/>
        </p:blipFill>
        <p:spPr>
          <a:xfrm>
            <a:off x="5316279" y="2161839"/>
            <a:ext cx="6080054" cy="3963204"/>
          </a:xfrm>
          <a:prstGeom prst="rect">
            <a:avLst/>
          </a:prstGeom>
        </p:spPr>
      </p:pic>
    </p:spTree>
    <p:extLst>
      <p:ext uri="{BB962C8B-B14F-4D97-AF65-F5344CB8AC3E}">
        <p14:creationId xmlns:p14="http://schemas.microsoft.com/office/powerpoint/2010/main" val="332037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4B51B3-8EAD-4D32-0455-E5F6CFCEF154}"/>
                  </a:ext>
                </a:extLst>
              </p:cNvPr>
              <p:cNvSpPr>
                <a:spLocks noGrp="1"/>
              </p:cNvSpPr>
              <p:nvPr>
                <p:ph idx="1"/>
              </p:nvPr>
            </p:nvSpPr>
            <p:spPr>
              <a:xfrm>
                <a:off x="838200" y="202019"/>
                <a:ext cx="10515600" cy="6209414"/>
              </a:xfrm>
            </p:spPr>
            <p:txBody>
              <a:bodyPr/>
              <a:lstStyle/>
              <a:p>
                <a:pPr marL="0" indent="0">
                  <a:buNone/>
                </a:pPr>
                <a:r>
                  <a:rPr lang="en-IN" dirty="0"/>
                  <a:t>⚠️</a:t>
                </a:r>
                <a:r>
                  <a:rPr lang="en-IN" dirty="0">
                    <a:highlight>
                      <a:srgbClr val="FF00FF"/>
                    </a:highlight>
                  </a:rPr>
                  <a:t>Beware of the Height of each class. Before we start the calculations, we must ensure that the classes are continuous.</a:t>
                </a:r>
              </a:p>
              <a:p>
                <a:pPr marL="0" indent="0">
                  <a:buNone/>
                </a:pPr>
                <a:r>
                  <a:rPr lang="en-IN" dirty="0"/>
                  <a:t>Let</a:t>
                </a:r>
                <a:r>
                  <a:rPr lang="en-US" dirty="0"/>
                  <a:t>s say we have discontinuous classes A – B ; C – D and so on.</a:t>
                </a:r>
              </a:p>
              <a:p>
                <a:pPr marL="0" indent="0">
                  <a:buNone/>
                </a:pPr>
                <a:r>
                  <a:rPr lang="en-US" dirty="0"/>
                  <a:t>The steps to do make them continuous are as follows </a:t>
                </a:r>
              </a:p>
              <a:p>
                <a:pPr marL="0" indent="0">
                  <a:buNone/>
                </a:pPr>
                <a:r>
                  <a:rPr lang="en-US" dirty="0"/>
                  <a:t>Step 1 : Take the half the difference of the upper limit of one class and lower limit of the immediately next class</a:t>
                </a:r>
              </a:p>
              <a:p>
                <a:pPr marL="0" indent="0">
                  <a:buNone/>
                </a:pPr>
                <a14:m>
                  <m:oMath xmlns:m="http://schemas.openxmlformats.org/officeDocument/2006/math">
                    <m:r>
                      <m:rPr>
                        <m:sty m:val="p"/>
                      </m:rPr>
                      <a:rPr lang="en-IN" b="0" i="0" smtClean="0">
                        <a:latin typeface="Cambria Math" panose="02040503050406030204" pitchFamily="18" charset="0"/>
                      </a:rPr>
                      <m:t>K</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𝐶</m:t>
                        </m:r>
                        <m:r>
                          <a:rPr lang="en-IN" b="0" i="1" smtClean="0">
                            <a:latin typeface="Cambria Math" panose="02040503050406030204" pitchFamily="18" charset="0"/>
                          </a:rPr>
                          <m:t>|</m:t>
                        </m:r>
                      </m:num>
                      <m:den>
                        <m:r>
                          <a:rPr lang="en-IN" b="0" i="1" smtClean="0">
                            <a:latin typeface="Cambria Math" panose="02040503050406030204" pitchFamily="18" charset="0"/>
                          </a:rPr>
                          <m:t>2</m:t>
                        </m:r>
                      </m:den>
                    </m:f>
                  </m:oMath>
                </a14:m>
                <a:r>
                  <a:rPr lang="en-US" dirty="0"/>
                  <a:t> </a:t>
                </a:r>
              </a:p>
              <a:p>
                <a:pPr marL="0" indent="0">
                  <a:buNone/>
                </a:pPr>
                <a:r>
                  <a:rPr lang="en-US" dirty="0"/>
                  <a:t>Step 2 : Subtract this from lower limits of all the classes and add it to the upper limit of all the classes.</a:t>
                </a:r>
              </a:p>
              <a:p>
                <a:pPr marL="0" indent="0">
                  <a:buNone/>
                </a:pPr>
                <a:r>
                  <a:rPr lang="en-US" dirty="0"/>
                  <a:t>Step 3 : The new class height H becomes </a:t>
                </a:r>
              </a:p>
              <a:p>
                <a:pPr marL="0" indent="0">
                  <a:buNone/>
                </a:pPr>
                <a:r>
                  <a:rPr lang="en-US" dirty="0"/>
                  <a:t>H</a:t>
                </a:r>
                <a:r>
                  <a:rPr lang="en-US" dirty="0">
                    <a:sym typeface="Wingdings" panose="05000000000000000000" pitchFamily="2" charset="2"/>
                  </a:rPr>
                  <a:t>H+2K</a:t>
                </a:r>
                <a:endParaRPr lang="en-US" dirty="0"/>
              </a:p>
            </p:txBody>
          </p:sp>
        </mc:Choice>
        <mc:Fallback xmlns="">
          <p:sp>
            <p:nvSpPr>
              <p:cNvPr id="3" name="Content Placeholder 2">
                <a:extLst>
                  <a:ext uri="{FF2B5EF4-FFF2-40B4-BE49-F238E27FC236}">
                    <a16:creationId xmlns:a16="http://schemas.microsoft.com/office/drawing/2014/main" id="{224B51B3-8EAD-4D32-0455-E5F6CFCEF154}"/>
                  </a:ext>
                </a:extLst>
              </p:cNvPr>
              <p:cNvSpPr>
                <a:spLocks noGrp="1" noRot="1" noChangeAspect="1" noMove="1" noResize="1" noEditPoints="1" noAdjustHandles="1" noChangeArrowheads="1" noChangeShapeType="1" noTextEdit="1"/>
              </p:cNvSpPr>
              <p:nvPr>
                <p:ph idx="1"/>
              </p:nvPr>
            </p:nvSpPr>
            <p:spPr>
              <a:xfrm>
                <a:off x="838200" y="202019"/>
                <a:ext cx="10515600" cy="6209414"/>
              </a:xfrm>
              <a:blipFill>
                <a:blip r:embed="rId2"/>
                <a:stretch>
                  <a:fillRect l="-1217" t="-1865" r="-1623"/>
                </a:stretch>
              </a:blipFill>
            </p:spPr>
            <p:txBody>
              <a:bodyPr/>
              <a:lstStyle/>
              <a:p>
                <a:r>
                  <a:rPr lang="en-US">
                    <a:noFill/>
                  </a:rPr>
                  <a:t> </a:t>
                </a:r>
              </a:p>
            </p:txBody>
          </p:sp>
        </mc:Fallback>
      </mc:AlternateContent>
    </p:spTree>
    <p:extLst>
      <p:ext uri="{BB962C8B-B14F-4D97-AF65-F5344CB8AC3E}">
        <p14:creationId xmlns:p14="http://schemas.microsoft.com/office/powerpoint/2010/main" val="396765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CC30-E071-4AAB-E2CE-B70922822A86}"/>
              </a:ext>
            </a:extLst>
          </p:cNvPr>
          <p:cNvSpPr>
            <a:spLocks noGrp="1"/>
          </p:cNvSpPr>
          <p:nvPr>
            <p:ph type="title"/>
          </p:nvPr>
        </p:nvSpPr>
        <p:spPr>
          <a:solidFill>
            <a:srgbClr val="66FF33"/>
          </a:solidFill>
        </p:spPr>
        <p:txBody>
          <a:bodyPr/>
          <a:lstStyle/>
          <a:p>
            <a:r>
              <a:rPr lang="en-US" dirty="0"/>
              <a:t>5 Standard Deviation</a:t>
            </a:r>
          </a:p>
        </p:txBody>
      </p:sp>
      <p:sp>
        <p:nvSpPr>
          <p:cNvPr id="3" name="Content Placeholder 2">
            <a:extLst>
              <a:ext uri="{FF2B5EF4-FFF2-40B4-BE49-F238E27FC236}">
                <a16:creationId xmlns:a16="http://schemas.microsoft.com/office/drawing/2014/main" id="{1F980890-4AEC-67B3-412E-F465F88A4852}"/>
              </a:ext>
            </a:extLst>
          </p:cNvPr>
          <p:cNvSpPr>
            <a:spLocks noGrp="1"/>
          </p:cNvSpPr>
          <p:nvPr>
            <p:ph idx="1"/>
          </p:nvPr>
        </p:nvSpPr>
        <p:spPr/>
        <p:txBody>
          <a:bodyPr/>
          <a:lstStyle/>
          <a:p>
            <a:r>
              <a:rPr lang="en-US" dirty="0"/>
              <a:t>Standard deviation is the mean of square of variation of data about an arbitrary value assumed within range of the data. If the assumed value is the mean of the data itself then it is called “Root-Mean-Square” variation.</a:t>
            </a:r>
          </a:p>
          <a:p>
            <a:endParaRPr lang="en-US" dirty="0"/>
          </a:p>
        </p:txBody>
      </p:sp>
      <p:pic>
        <p:nvPicPr>
          <p:cNvPr id="5" name="Picture 4">
            <a:extLst>
              <a:ext uri="{FF2B5EF4-FFF2-40B4-BE49-F238E27FC236}">
                <a16:creationId xmlns:a16="http://schemas.microsoft.com/office/drawing/2014/main" id="{769EF97F-863B-3E83-0F19-655EB51825F6}"/>
              </a:ext>
            </a:extLst>
          </p:cNvPr>
          <p:cNvPicPr>
            <a:picLocks noChangeAspect="1"/>
          </p:cNvPicPr>
          <p:nvPr/>
        </p:nvPicPr>
        <p:blipFill rotWithShape="1">
          <a:blip r:embed="rId2"/>
          <a:srcRect r="14877" b="67550"/>
          <a:stretch/>
        </p:blipFill>
        <p:spPr>
          <a:xfrm>
            <a:off x="368153" y="3716079"/>
            <a:ext cx="3470201" cy="1798897"/>
          </a:xfrm>
          <a:prstGeom prst="rect">
            <a:avLst/>
          </a:prstGeom>
        </p:spPr>
      </p:pic>
      <p:pic>
        <p:nvPicPr>
          <p:cNvPr id="7" name="Picture 6">
            <a:extLst>
              <a:ext uri="{FF2B5EF4-FFF2-40B4-BE49-F238E27FC236}">
                <a16:creationId xmlns:a16="http://schemas.microsoft.com/office/drawing/2014/main" id="{DA06D5F7-790C-D1A7-6F6B-FE876481CF60}"/>
              </a:ext>
            </a:extLst>
          </p:cNvPr>
          <p:cNvPicPr>
            <a:picLocks noChangeAspect="1"/>
          </p:cNvPicPr>
          <p:nvPr/>
        </p:nvPicPr>
        <p:blipFill rotWithShape="1">
          <a:blip r:embed="rId2"/>
          <a:srcRect t="34560" b="32989"/>
          <a:stretch/>
        </p:blipFill>
        <p:spPr>
          <a:xfrm>
            <a:off x="4167963" y="3716078"/>
            <a:ext cx="4076700" cy="1798897"/>
          </a:xfrm>
          <a:prstGeom prst="rect">
            <a:avLst/>
          </a:prstGeom>
        </p:spPr>
      </p:pic>
      <p:pic>
        <p:nvPicPr>
          <p:cNvPr id="9" name="Picture 8">
            <a:extLst>
              <a:ext uri="{FF2B5EF4-FFF2-40B4-BE49-F238E27FC236}">
                <a16:creationId xmlns:a16="http://schemas.microsoft.com/office/drawing/2014/main" id="{800DA1F9-31C6-CC10-9ACF-486568DF10A6}"/>
              </a:ext>
            </a:extLst>
          </p:cNvPr>
          <p:cNvPicPr>
            <a:picLocks noChangeAspect="1"/>
          </p:cNvPicPr>
          <p:nvPr/>
        </p:nvPicPr>
        <p:blipFill rotWithShape="1">
          <a:blip r:embed="rId2"/>
          <a:srcRect t="67550"/>
          <a:stretch/>
        </p:blipFill>
        <p:spPr>
          <a:xfrm>
            <a:off x="7944294" y="3716077"/>
            <a:ext cx="4076700" cy="1798897"/>
          </a:xfrm>
          <a:prstGeom prst="rect">
            <a:avLst/>
          </a:prstGeom>
        </p:spPr>
      </p:pic>
    </p:spTree>
    <p:extLst>
      <p:ext uri="{BB962C8B-B14F-4D97-AF65-F5344CB8AC3E}">
        <p14:creationId xmlns:p14="http://schemas.microsoft.com/office/powerpoint/2010/main" val="406641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CDF5-7D60-4966-ECAF-2370DC7C705D}"/>
              </a:ext>
            </a:extLst>
          </p:cNvPr>
          <p:cNvSpPr>
            <a:spLocks noGrp="1"/>
          </p:cNvSpPr>
          <p:nvPr>
            <p:ph type="title"/>
          </p:nvPr>
        </p:nvSpPr>
        <p:spPr>
          <a:solidFill>
            <a:srgbClr val="66FF33"/>
          </a:solidFill>
        </p:spPr>
        <p:txBody>
          <a:bodyPr/>
          <a:lstStyle/>
          <a:p>
            <a:r>
              <a:rPr lang="en-US" dirty="0"/>
              <a:t>6 Coefficient of variance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C1D584-39B5-24EC-77FA-668F9B5269BC}"/>
                  </a:ext>
                </a:extLst>
              </p:cNvPr>
              <p:cNvSpPr>
                <a:spLocks noGrp="1"/>
              </p:cNvSpPr>
              <p:nvPr>
                <p:ph idx="1"/>
              </p:nvPr>
            </p:nvSpPr>
            <p:spPr/>
            <p:txBody>
              <a:bodyPr/>
              <a:lstStyle/>
              <a:p>
                <a:r>
                  <a:rPr lang="en-US" dirty="0"/>
                  <a:t>Let the variance of given data be </a:t>
                </a:r>
                <a14:m>
                  <m:oMath xmlns:m="http://schemas.openxmlformats.org/officeDocument/2006/math">
                    <m:r>
                      <m:rPr>
                        <m:sty m:val="p"/>
                      </m:rPr>
                      <a:rPr lang="en-IN" b="0" i="0" smtClean="0">
                        <a:latin typeface="Cambria Math" panose="02040503050406030204" pitchFamily="18" charset="0"/>
                      </a:rPr>
                      <m:t>V</m:t>
                    </m:r>
                    <m:r>
                      <a:rPr lang="en-IN" b="0" i="0"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endParaRPr lang="en-US" dirty="0"/>
              </a:p>
              <a:p>
                <a:pPr marL="0" indent="0">
                  <a:buNone/>
                </a:pPr>
                <a:r>
                  <a:rPr lang="en-US" dirty="0"/>
                  <a:t>The coefficient of variance is given by</a:t>
                </a:r>
              </a:p>
              <a:p>
                <a:pPr marL="0" indent="0">
                  <a:buNone/>
                </a:pPr>
                <a:r>
                  <a:rPr lang="en-US" dirty="0"/>
                  <a:t> </a:t>
                </a:r>
                <a14:m>
                  <m:oMath xmlns:m="http://schemas.openxmlformats.org/officeDocument/2006/math">
                    <m:borderBox>
                      <m:borderBoxPr>
                        <m:ctrlPr>
                          <a:rPr lang="en-US" i="1" smtClean="0">
                            <a:latin typeface="Cambria Math" panose="02040503050406030204" pitchFamily="18" charset="0"/>
                          </a:rPr>
                        </m:ctrlPr>
                      </m:borderBoxPr>
                      <m:e>
                        <m:r>
                          <a:rPr lang="en-IN" b="0" i="1" smtClean="0">
                            <a:latin typeface="Cambria Math" panose="02040503050406030204" pitchFamily="18" charset="0"/>
                          </a:rPr>
                          <m:t>𝜂</m:t>
                        </m:r>
                        <m:r>
                          <a:rPr lang="en-IN" b="0" i="1" smtClean="0">
                            <a:latin typeface="Cambria Math" panose="02040503050406030204" pitchFamily="18" charset="0"/>
                          </a:rPr>
                          <m:t>=</m:t>
                        </m:r>
                        <m:r>
                          <a:rPr lang="en-IN" b="0" i="1" smtClean="0">
                            <a:latin typeface="Cambria Math" panose="02040503050406030204" pitchFamily="18" charset="0"/>
                          </a:rPr>
                          <m:t>𝐶𝑉</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𝑉</m:t>
                            </m:r>
                          </m:num>
                          <m:den>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den>
                        </m:f>
                        <m:r>
                          <a:rPr lang="en-IN" b="0" i="1" smtClean="0">
                            <a:latin typeface="Cambria Math" panose="02040503050406030204" pitchFamily="18" charset="0"/>
                          </a:rPr>
                          <m:t>×100</m:t>
                        </m:r>
                      </m:e>
                    </m:borderBox>
                  </m:oMath>
                </a14:m>
                <a:r>
                  <a:rPr lang="en-US" dirty="0"/>
                  <a:t> </a:t>
                </a:r>
              </a:p>
              <a:p>
                <a:pPr marL="0" indent="0">
                  <a:buNone/>
                </a:pPr>
                <a:r>
                  <a:rPr lang="en-US" dirty="0"/>
                  <a:t>This is a very important figure of merit to determine the accuracy of data received in a communication system.</a:t>
                </a:r>
              </a:p>
            </p:txBody>
          </p:sp>
        </mc:Choice>
        <mc:Fallback xmlns="">
          <p:sp>
            <p:nvSpPr>
              <p:cNvPr id="3" name="Content Placeholder 2">
                <a:extLst>
                  <a:ext uri="{FF2B5EF4-FFF2-40B4-BE49-F238E27FC236}">
                    <a16:creationId xmlns:a16="http://schemas.microsoft.com/office/drawing/2014/main" id="{D8C1D584-39B5-24EC-77FA-668F9B5269B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527743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1074</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Office Theme</vt:lpstr>
      <vt:lpstr>Statistics and probability </vt:lpstr>
      <vt:lpstr>Chapter Map</vt:lpstr>
      <vt:lpstr>1 Introduction</vt:lpstr>
      <vt:lpstr>2 Range</vt:lpstr>
      <vt:lpstr>3 Mean deviation </vt:lpstr>
      <vt:lpstr>4 Variance </vt:lpstr>
      <vt:lpstr>PowerPoint Presentation</vt:lpstr>
      <vt:lpstr>5 Standard Deviation</vt:lpstr>
      <vt:lpstr>6 Coefficient of variance  </vt:lpstr>
      <vt:lpstr>7 Basics of probability</vt:lpstr>
      <vt:lpstr>8 Types of events</vt:lpstr>
      <vt:lpstr>9 Axioms and Theorems on probability</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probability </dc:title>
  <dc:creator>Shreyas Murali</dc:creator>
  <cp:lastModifiedBy>Shreyas Murali</cp:lastModifiedBy>
  <cp:revision>11</cp:revision>
  <dcterms:created xsi:type="dcterms:W3CDTF">2022-11-06T16:42:20Z</dcterms:created>
  <dcterms:modified xsi:type="dcterms:W3CDTF">2022-11-07T03:52:07Z</dcterms:modified>
</cp:coreProperties>
</file>