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4"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5" r:id="rId21"/>
    <p:sldId id="276" r:id="rId22"/>
    <p:sldId id="282" r:id="rId23"/>
    <p:sldId id="283" r:id="rId24"/>
    <p:sldId id="284" r:id="rId25"/>
    <p:sldId id="277" r:id="rId26"/>
    <p:sldId id="279" r:id="rId27"/>
    <p:sldId id="280" r:id="rId28"/>
    <p:sldId id="28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F4A913C-A21A-47A1-8F81-F470E7022284}">
          <p14:sldIdLst>
            <p14:sldId id="256"/>
            <p14:sldId id="257"/>
            <p14:sldId id="258"/>
            <p14:sldId id="259"/>
            <p14:sldId id="260"/>
            <p14:sldId id="274"/>
            <p14:sldId id="261"/>
            <p14:sldId id="262"/>
            <p14:sldId id="263"/>
            <p14:sldId id="264"/>
            <p14:sldId id="265"/>
            <p14:sldId id="266"/>
            <p14:sldId id="267"/>
            <p14:sldId id="268"/>
            <p14:sldId id="269"/>
            <p14:sldId id="270"/>
            <p14:sldId id="271"/>
            <p14:sldId id="272"/>
            <p14:sldId id="273"/>
            <p14:sldId id="275"/>
            <p14:sldId id="276"/>
            <p14:sldId id="282"/>
            <p14:sldId id="283"/>
            <p14:sldId id="284"/>
            <p14:sldId id="277"/>
            <p14:sldId id="279"/>
            <p14:sldId id="280"/>
            <p14:sldId id="28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447" autoAdjust="0"/>
  </p:normalViewPr>
  <p:slideViewPr>
    <p:cSldViewPr snapToGrid="0">
      <p:cViewPr varScale="1">
        <p:scale>
          <a:sx n="60" d="100"/>
          <a:sy n="60" d="100"/>
        </p:scale>
        <p:origin x="84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6T05:49:59.901"/>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1965 68,'552'0,"-520"1,0 1,58 13,59 24,-90-23,-50-13,25 7,-33-10,1 1,0-1,-1 1,1 0,0 0,-1-1,1 1,-1 0,1 0,-1 1,0-1,3 2,-7 2,-10-1,-34 3,1-3,-78-3,50-2,-13 2,-798-6,614-7,-410-70,492 38,48 10,109 29,0 2,0 1,0 2,-36 3,2 0,-54-1,295-1,308 10,185 61,-4 40,-46 7,-319-41,-63-13,-28-6,-122-32,20 13,-29-10,-46-15,-20-4,-11-10,0-1,0 1,0-1,0 0,0 1,0-1,0 1,0-1,0 1,-1-1,1 1,0-1,0 1,0-1,0 0,-1 1,1-1,0 1,0-1,-1 0,1 1,0-1,-1 0,1 1,0-1,-1 0,1 1,-1-1,1 0,-1 0,-6 4,-1-1,1-1,-1 1,1-1,-1-1,0 1,0-1,-15 0,6 0,-503 8,358-10,16-4,-268-44,-65-15,211 33,151 16,-80-20,131 21,-1 3,-121-6,155 18,6-1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6T05:51:04.115"/>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1159 1154,'-4'3,"1"-1,0 0,-1 1,0-1,0 0,1-1,-1 1,0-1,-9 2,-11 5,-17 12,29-13,0-1,-1-1,0 0,0 0,-24 4,-9-4,-1-3,-48-4,38 1,22-1,-61-12,59 7,-52-2,86 9,-41-5,42 5,1 0,0 0,0-1,-1 1,1 0,0-1,0 1,-1-1,1 1,0-1,0 0,0 1,0-1,0 0,0 0,0 0,0 0,0 0,0 0,1 0,-1 0,0 0,1 0,-1 0,1-1,-1 1,1 0,-1-2,1 1,1 1,-1 0,0 0,1 0,0-1,-1 1,1 0,-1 0,1 0,0 0,0 0,0 0,0 0,0 1,0-1,0 0,0 0,0 1,0-1,0 0,0 1,0 0,1-1,-1 1,0-1,0 1,0 0,3 0,42-6,-43 6,43-3,8 1,59-12,-7-3,161-6,109 22,-187 2,-169-2,-2-1,1-1,0 0,0-2,27-10,25-6,5 9,-59 11,-1-1,1 0,-1-2,0 0,21-8,-32 10,-1 0,0-1,0 1,0-1,0 0,0 0,0-1,-1 1,1-1,-1 0,0 0,0 0,0 0,-1 0,0-1,0 1,0-1,0 0,-1 0,1 1,-1-1,0-7,5-15,16-51,-16 62,0 0,-1-1,-1 1,-1-1,0 0,-2 0,1 0,-3-27,-3 13,-2 0,-1 0,-2 1,0 0,-2 1,-1 0,-21-35,28 56,-1 0,0 1,-1-1,0 1,0 1,0-1,-1 1,-14-8,-4 0,-44-17,58 26,-80-30,-1 4,-124-25,-202-1,169 34,-306-11,501 34,-53 3,105-3,0 0,1 1,-1-1,0 1,0-1,0 1,0 0,1 0,-1 1,0-1,1 0,-1 1,1 0,0-1,-1 1,1 0,0 0,0 1,-2 2,2-2,0 1,1 0,-1-1,1 1,0 0,0 0,0 0,0 0,1 0,-1 0,1 0,1 6,0 2,1 0,0 0,1 0,0 0,1 0,0-1,1 1,8 13,2-2,2 0,0-1,1-1,27 24,92 72,-65-59,138 100,-171-133,1-2,0-3,78 29,-56-30,1-4,127 16,133-13,-96-7,1140 23,-688-35,-637 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27336-FC07-3586-9D0F-A898D1D4CF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A50678B-7EBC-AFEC-48E2-848BD9211F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E9387F-ED87-98E0-271D-8F64A55C6D71}"/>
              </a:ext>
            </a:extLst>
          </p:cNvPr>
          <p:cNvSpPr>
            <a:spLocks noGrp="1"/>
          </p:cNvSpPr>
          <p:nvPr>
            <p:ph type="dt" sz="half" idx="10"/>
          </p:nvPr>
        </p:nvSpPr>
        <p:spPr/>
        <p:txBody>
          <a:bodyPr/>
          <a:lstStyle/>
          <a:p>
            <a:fld id="{374910CF-9401-4490-83AF-E6CA0E1C01B8}" type="datetimeFigureOut">
              <a:rPr lang="en-US" smtClean="0"/>
              <a:t>11/6/2022</a:t>
            </a:fld>
            <a:endParaRPr lang="en-US"/>
          </a:p>
        </p:txBody>
      </p:sp>
      <p:sp>
        <p:nvSpPr>
          <p:cNvPr id="5" name="Footer Placeholder 4">
            <a:extLst>
              <a:ext uri="{FF2B5EF4-FFF2-40B4-BE49-F238E27FC236}">
                <a16:creationId xmlns:a16="http://schemas.microsoft.com/office/drawing/2014/main" id="{CA48CC39-B58A-E7B6-0952-5A923EDCA7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643DF8-A45F-3936-D0D3-15F710CAF057}"/>
              </a:ext>
            </a:extLst>
          </p:cNvPr>
          <p:cNvSpPr>
            <a:spLocks noGrp="1"/>
          </p:cNvSpPr>
          <p:nvPr>
            <p:ph type="sldNum" sz="quarter" idx="12"/>
          </p:nvPr>
        </p:nvSpPr>
        <p:spPr/>
        <p:txBody>
          <a:bodyPr/>
          <a:lstStyle/>
          <a:p>
            <a:fld id="{A8490484-B541-422D-99AC-25ACAD67A1BD}" type="slidenum">
              <a:rPr lang="en-US" smtClean="0"/>
              <a:t>‹#›</a:t>
            </a:fld>
            <a:endParaRPr lang="en-US"/>
          </a:p>
        </p:txBody>
      </p:sp>
    </p:spTree>
    <p:extLst>
      <p:ext uri="{BB962C8B-B14F-4D97-AF65-F5344CB8AC3E}">
        <p14:creationId xmlns:p14="http://schemas.microsoft.com/office/powerpoint/2010/main" val="3219295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94C1C-D84F-9C68-5678-3B8D1B3E341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142A67-74F3-D178-47DE-37A79F82EB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9EE709-822F-B7F9-2186-0DDAF2A4777B}"/>
              </a:ext>
            </a:extLst>
          </p:cNvPr>
          <p:cNvSpPr>
            <a:spLocks noGrp="1"/>
          </p:cNvSpPr>
          <p:nvPr>
            <p:ph type="dt" sz="half" idx="10"/>
          </p:nvPr>
        </p:nvSpPr>
        <p:spPr/>
        <p:txBody>
          <a:bodyPr/>
          <a:lstStyle/>
          <a:p>
            <a:fld id="{374910CF-9401-4490-83AF-E6CA0E1C01B8}" type="datetimeFigureOut">
              <a:rPr lang="en-US" smtClean="0"/>
              <a:t>11/6/2022</a:t>
            </a:fld>
            <a:endParaRPr lang="en-US"/>
          </a:p>
        </p:txBody>
      </p:sp>
      <p:sp>
        <p:nvSpPr>
          <p:cNvPr id="5" name="Footer Placeholder 4">
            <a:extLst>
              <a:ext uri="{FF2B5EF4-FFF2-40B4-BE49-F238E27FC236}">
                <a16:creationId xmlns:a16="http://schemas.microsoft.com/office/drawing/2014/main" id="{7513A80D-FC67-EC04-31B6-397EBAB785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06A63A-83EB-55DC-280C-2B438DAA7937}"/>
              </a:ext>
            </a:extLst>
          </p:cNvPr>
          <p:cNvSpPr>
            <a:spLocks noGrp="1"/>
          </p:cNvSpPr>
          <p:nvPr>
            <p:ph type="sldNum" sz="quarter" idx="12"/>
          </p:nvPr>
        </p:nvSpPr>
        <p:spPr/>
        <p:txBody>
          <a:bodyPr/>
          <a:lstStyle/>
          <a:p>
            <a:fld id="{A8490484-B541-422D-99AC-25ACAD67A1BD}" type="slidenum">
              <a:rPr lang="en-US" smtClean="0"/>
              <a:t>‹#›</a:t>
            </a:fld>
            <a:endParaRPr lang="en-US"/>
          </a:p>
        </p:txBody>
      </p:sp>
    </p:spTree>
    <p:extLst>
      <p:ext uri="{BB962C8B-B14F-4D97-AF65-F5344CB8AC3E}">
        <p14:creationId xmlns:p14="http://schemas.microsoft.com/office/powerpoint/2010/main" val="233607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08CAB9-37BF-CF40-5E53-42DBAD0717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DF79FFB-AD31-EEFA-6AA9-9DB6DD9676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50AB7A-78D6-4A1A-9DDC-01E1A0301394}"/>
              </a:ext>
            </a:extLst>
          </p:cNvPr>
          <p:cNvSpPr>
            <a:spLocks noGrp="1"/>
          </p:cNvSpPr>
          <p:nvPr>
            <p:ph type="dt" sz="half" idx="10"/>
          </p:nvPr>
        </p:nvSpPr>
        <p:spPr/>
        <p:txBody>
          <a:bodyPr/>
          <a:lstStyle/>
          <a:p>
            <a:fld id="{374910CF-9401-4490-83AF-E6CA0E1C01B8}" type="datetimeFigureOut">
              <a:rPr lang="en-US" smtClean="0"/>
              <a:t>11/6/2022</a:t>
            </a:fld>
            <a:endParaRPr lang="en-US"/>
          </a:p>
        </p:txBody>
      </p:sp>
      <p:sp>
        <p:nvSpPr>
          <p:cNvPr id="5" name="Footer Placeholder 4">
            <a:extLst>
              <a:ext uri="{FF2B5EF4-FFF2-40B4-BE49-F238E27FC236}">
                <a16:creationId xmlns:a16="http://schemas.microsoft.com/office/drawing/2014/main" id="{33FDE122-592E-BA1F-493D-2434DC405E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81A3E8-1F75-EB23-50CC-7A2CC741F72D}"/>
              </a:ext>
            </a:extLst>
          </p:cNvPr>
          <p:cNvSpPr>
            <a:spLocks noGrp="1"/>
          </p:cNvSpPr>
          <p:nvPr>
            <p:ph type="sldNum" sz="quarter" idx="12"/>
          </p:nvPr>
        </p:nvSpPr>
        <p:spPr/>
        <p:txBody>
          <a:bodyPr/>
          <a:lstStyle/>
          <a:p>
            <a:fld id="{A8490484-B541-422D-99AC-25ACAD67A1BD}" type="slidenum">
              <a:rPr lang="en-US" smtClean="0"/>
              <a:t>‹#›</a:t>
            </a:fld>
            <a:endParaRPr lang="en-US"/>
          </a:p>
        </p:txBody>
      </p:sp>
    </p:spTree>
    <p:extLst>
      <p:ext uri="{BB962C8B-B14F-4D97-AF65-F5344CB8AC3E}">
        <p14:creationId xmlns:p14="http://schemas.microsoft.com/office/powerpoint/2010/main" val="2062974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4B1D1-A7B5-451D-53B1-0892119308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23936A-C709-CA38-9B44-F9C7F6D930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2135F8-3A66-BE2F-58AA-58987E9496AD}"/>
              </a:ext>
            </a:extLst>
          </p:cNvPr>
          <p:cNvSpPr>
            <a:spLocks noGrp="1"/>
          </p:cNvSpPr>
          <p:nvPr>
            <p:ph type="dt" sz="half" idx="10"/>
          </p:nvPr>
        </p:nvSpPr>
        <p:spPr/>
        <p:txBody>
          <a:bodyPr/>
          <a:lstStyle/>
          <a:p>
            <a:fld id="{374910CF-9401-4490-83AF-E6CA0E1C01B8}" type="datetimeFigureOut">
              <a:rPr lang="en-US" smtClean="0"/>
              <a:t>11/6/2022</a:t>
            </a:fld>
            <a:endParaRPr lang="en-US"/>
          </a:p>
        </p:txBody>
      </p:sp>
      <p:sp>
        <p:nvSpPr>
          <p:cNvPr id="5" name="Footer Placeholder 4">
            <a:extLst>
              <a:ext uri="{FF2B5EF4-FFF2-40B4-BE49-F238E27FC236}">
                <a16:creationId xmlns:a16="http://schemas.microsoft.com/office/drawing/2014/main" id="{26FD3FF8-9F76-82E2-3846-1A9D7DA28C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15062C-3E1F-67DF-D0BB-82C5CE65277B}"/>
              </a:ext>
            </a:extLst>
          </p:cNvPr>
          <p:cNvSpPr>
            <a:spLocks noGrp="1"/>
          </p:cNvSpPr>
          <p:nvPr>
            <p:ph type="sldNum" sz="quarter" idx="12"/>
          </p:nvPr>
        </p:nvSpPr>
        <p:spPr/>
        <p:txBody>
          <a:bodyPr/>
          <a:lstStyle/>
          <a:p>
            <a:fld id="{A8490484-B541-422D-99AC-25ACAD67A1BD}" type="slidenum">
              <a:rPr lang="en-US" smtClean="0"/>
              <a:t>‹#›</a:t>
            </a:fld>
            <a:endParaRPr lang="en-US"/>
          </a:p>
        </p:txBody>
      </p:sp>
    </p:spTree>
    <p:extLst>
      <p:ext uri="{BB962C8B-B14F-4D97-AF65-F5344CB8AC3E}">
        <p14:creationId xmlns:p14="http://schemas.microsoft.com/office/powerpoint/2010/main" val="3154175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81956-CD48-8859-3F97-DEA1A27A44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BB06E8E-0121-1872-4E23-489943E3FC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4B0524-24D2-55E0-2B19-4E478CA68FF8}"/>
              </a:ext>
            </a:extLst>
          </p:cNvPr>
          <p:cNvSpPr>
            <a:spLocks noGrp="1"/>
          </p:cNvSpPr>
          <p:nvPr>
            <p:ph type="dt" sz="half" idx="10"/>
          </p:nvPr>
        </p:nvSpPr>
        <p:spPr/>
        <p:txBody>
          <a:bodyPr/>
          <a:lstStyle/>
          <a:p>
            <a:fld id="{374910CF-9401-4490-83AF-E6CA0E1C01B8}" type="datetimeFigureOut">
              <a:rPr lang="en-US" smtClean="0"/>
              <a:t>11/6/2022</a:t>
            </a:fld>
            <a:endParaRPr lang="en-US"/>
          </a:p>
        </p:txBody>
      </p:sp>
      <p:sp>
        <p:nvSpPr>
          <p:cNvPr id="5" name="Footer Placeholder 4">
            <a:extLst>
              <a:ext uri="{FF2B5EF4-FFF2-40B4-BE49-F238E27FC236}">
                <a16:creationId xmlns:a16="http://schemas.microsoft.com/office/drawing/2014/main" id="{10CB6EF9-9D4B-5B69-6628-250948E6C9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0A1018-7338-316F-E68F-074949F0EFDB}"/>
              </a:ext>
            </a:extLst>
          </p:cNvPr>
          <p:cNvSpPr>
            <a:spLocks noGrp="1"/>
          </p:cNvSpPr>
          <p:nvPr>
            <p:ph type="sldNum" sz="quarter" idx="12"/>
          </p:nvPr>
        </p:nvSpPr>
        <p:spPr/>
        <p:txBody>
          <a:bodyPr/>
          <a:lstStyle/>
          <a:p>
            <a:fld id="{A8490484-B541-422D-99AC-25ACAD67A1BD}" type="slidenum">
              <a:rPr lang="en-US" smtClean="0"/>
              <a:t>‹#›</a:t>
            </a:fld>
            <a:endParaRPr lang="en-US"/>
          </a:p>
        </p:txBody>
      </p:sp>
    </p:spTree>
    <p:extLst>
      <p:ext uri="{BB962C8B-B14F-4D97-AF65-F5344CB8AC3E}">
        <p14:creationId xmlns:p14="http://schemas.microsoft.com/office/powerpoint/2010/main" val="4289123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5253E-D66A-4C48-19FB-46FAC2BD8E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B13B14-37DF-CE1F-6D2C-7238DE8C1C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3D8F589-B8F2-DDA2-BD4A-3434E769BF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FE1C10-4ACF-F586-10AB-2706B0A44449}"/>
              </a:ext>
            </a:extLst>
          </p:cNvPr>
          <p:cNvSpPr>
            <a:spLocks noGrp="1"/>
          </p:cNvSpPr>
          <p:nvPr>
            <p:ph type="dt" sz="half" idx="10"/>
          </p:nvPr>
        </p:nvSpPr>
        <p:spPr/>
        <p:txBody>
          <a:bodyPr/>
          <a:lstStyle/>
          <a:p>
            <a:fld id="{374910CF-9401-4490-83AF-E6CA0E1C01B8}" type="datetimeFigureOut">
              <a:rPr lang="en-US" smtClean="0"/>
              <a:t>11/6/2022</a:t>
            </a:fld>
            <a:endParaRPr lang="en-US"/>
          </a:p>
        </p:txBody>
      </p:sp>
      <p:sp>
        <p:nvSpPr>
          <p:cNvPr id="6" name="Footer Placeholder 5">
            <a:extLst>
              <a:ext uri="{FF2B5EF4-FFF2-40B4-BE49-F238E27FC236}">
                <a16:creationId xmlns:a16="http://schemas.microsoft.com/office/drawing/2014/main" id="{B2C0D19A-FF87-0A2B-185F-948667966C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B206EC-AED1-2881-9713-80E859D740C3}"/>
              </a:ext>
            </a:extLst>
          </p:cNvPr>
          <p:cNvSpPr>
            <a:spLocks noGrp="1"/>
          </p:cNvSpPr>
          <p:nvPr>
            <p:ph type="sldNum" sz="quarter" idx="12"/>
          </p:nvPr>
        </p:nvSpPr>
        <p:spPr/>
        <p:txBody>
          <a:bodyPr/>
          <a:lstStyle/>
          <a:p>
            <a:fld id="{A8490484-B541-422D-99AC-25ACAD67A1BD}" type="slidenum">
              <a:rPr lang="en-US" smtClean="0"/>
              <a:t>‹#›</a:t>
            </a:fld>
            <a:endParaRPr lang="en-US"/>
          </a:p>
        </p:txBody>
      </p:sp>
    </p:spTree>
    <p:extLst>
      <p:ext uri="{BB962C8B-B14F-4D97-AF65-F5344CB8AC3E}">
        <p14:creationId xmlns:p14="http://schemas.microsoft.com/office/powerpoint/2010/main" val="382369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74A7E-FA26-33B6-957F-FBDADE02A0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637AED-7623-F640-45FC-3B8F878E59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5AFB66-02EC-E00F-2AC4-60877917D6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EB08DB-6F21-6ACA-5EA7-E3473B5D4F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10FBBE-F532-D449-CB36-296D5A912B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C6870E1-565C-B216-B9FF-867C9849D45A}"/>
              </a:ext>
            </a:extLst>
          </p:cNvPr>
          <p:cNvSpPr>
            <a:spLocks noGrp="1"/>
          </p:cNvSpPr>
          <p:nvPr>
            <p:ph type="dt" sz="half" idx="10"/>
          </p:nvPr>
        </p:nvSpPr>
        <p:spPr/>
        <p:txBody>
          <a:bodyPr/>
          <a:lstStyle/>
          <a:p>
            <a:fld id="{374910CF-9401-4490-83AF-E6CA0E1C01B8}" type="datetimeFigureOut">
              <a:rPr lang="en-US" smtClean="0"/>
              <a:t>11/6/2022</a:t>
            </a:fld>
            <a:endParaRPr lang="en-US"/>
          </a:p>
        </p:txBody>
      </p:sp>
      <p:sp>
        <p:nvSpPr>
          <p:cNvPr id="8" name="Footer Placeholder 7">
            <a:extLst>
              <a:ext uri="{FF2B5EF4-FFF2-40B4-BE49-F238E27FC236}">
                <a16:creationId xmlns:a16="http://schemas.microsoft.com/office/drawing/2014/main" id="{DF8955E2-3485-B47E-1593-1448CA6948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05BDF4D-440C-E6FC-A326-F93E2726A120}"/>
              </a:ext>
            </a:extLst>
          </p:cNvPr>
          <p:cNvSpPr>
            <a:spLocks noGrp="1"/>
          </p:cNvSpPr>
          <p:nvPr>
            <p:ph type="sldNum" sz="quarter" idx="12"/>
          </p:nvPr>
        </p:nvSpPr>
        <p:spPr/>
        <p:txBody>
          <a:bodyPr/>
          <a:lstStyle/>
          <a:p>
            <a:fld id="{A8490484-B541-422D-99AC-25ACAD67A1BD}" type="slidenum">
              <a:rPr lang="en-US" smtClean="0"/>
              <a:t>‹#›</a:t>
            </a:fld>
            <a:endParaRPr lang="en-US"/>
          </a:p>
        </p:txBody>
      </p:sp>
    </p:spTree>
    <p:extLst>
      <p:ext uri="{BB962C8B-B14F-4D97-AF65-F5344CB8AC3E}">
        <p14:creationId xmlns:p14="http://schemas.microsoft.com/office/powerpoint/2010/main" val="2686941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B7D5B-B034-CAF3-627A-702685D7DA1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8A4AB91-589D-DA5C-DEEE-D5D16B8242DF}"/>
              </a:ext>
            </a:extLst>
          </p:cNvPr>
          <p:cNvSpPr>
            <a:spLocks noGrp="1"/>
          </p:cNvSpPr>
          <p:nvPr>
            <p:ph type="dt" sz="half" idx="10"/>
          </p:nvPr>
        </p:nvSpPr>
        <p:spPr/>
        <p:txBody>
          <a:bodyPr/>
          <a:lstStyle/>
          <a:p>
            <a:fld id="{374910CF-9401-4490-83AF-E6CA0E1C01B8}" type="datetimeFigureOut">
              <a:rPr lang="en-US" smtClean="0"/>
              <a:t>11/6/2022</a:t>
            </a:fld>
            <a:endParaRPr lang="en-US"/>
          </a:p>
        </p:txBody>
      </p:sp>
      <p:sp>
        <p:nvSpPr>
          <p:cNvPr id="4" name="Footer Placeholder 3">
            <a:extLst>
              <a:ext uri="{FF2B5EF4-FFF2-40B4-BE49-F238E27FC236}">
                <a16:creationId xmlns:a16="http://schemas.microsoft.com/office/drawing/2014/main" id="{62EF13A0-BD44-4DB6-B956-BDE489D882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6715A5-58E0-99DC-3F10-D6FF406299D4}"/>
              </a:ext>
            </a:extLst>
          </p:cNvPr>
          <p:cNvSpPr>
            <a:spLocks noGrp="1"/>
          </p:cNvSpPr>
          <p:nvPr>
            <p:ph type="sldNum" sz="quarter" idx="12"/>
          </p:nvPr>
        </p:nvSpPr>
        <p:spPr/>
        <p:txBody>
          <a:bodyPr/>
          <a:lstStyle/>
          <a:p>
            <a:fld id="{A8490484-B541-422D-99AC-25ACAD67A1BD}" type="slidenum">
              <a:rPr lang="en-US" smtClean="0"/>
              <a:t>‹#›</a:t>
            </a:fld>
            <a:endParaRPr lang="en-US"/>
          </a:p>
        </p:txBody>
      </p:sp>
    </p:spTree>
    <p:extLst>
      <p:ext uri="{BB962C8B-B14F-4D97-AF65-F5344CB8AC3E}">
        <p14:creationId xmlns:p14="http://schemas.microsoft.com/office/powerpoint/2010/main" val="3146215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D2A276-17A0-0D66-D690-375FCDEC09A3}"/>
              </a:ext>
            </a:extLst>
          </p:cNvPr>
          <p:cNvSpPr>
            <a:spLocks noGrp="1"/>
          </p:cNvSpPr>
          <p:nvPr>
            <p:ph type="dt" sz="half" idx="10"/>
          </p:nvPr>
        </p:nvSpPr>
        <p:spPr/>
        <p:txBody>
          <a:bodyPr/>
          <a:lstStyle/>
          <a:p>
            <a:fld id="{374910CF-9401-4490-83AF-E6CA0E1C01B8}" type="datetimeFigureOut">
              <a:rPr lang="en-US" smtClean="0"/>
              <a:t>11/6/2022</a:t>
            </a:fld>
            <a:endParaRPr lang="en-US"/>
          </a:p>
        </p:txBody>
      </p:sp>
      <p:sp>
        <p:nvSpPr>
          <p:cNvPr id="3" name="Footer Placeholder 2">
            <a:extLst>
              <a:ext uri="{FF2B5EF4-FFF2-40B4-BE49-F238E27FC236}">
                <a16:creationId xmlns:a16="http://schemas.microsoft.com/office/drawing/2014/main" id="{071D9322-7544-A986-EFC5-5019B723CF1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D68279-E668-BC91-77BF-6A5C1704F86B}"/>
              </a:ext>
            </a:extLst>
          </p:cNvPr>
          <p:cNvSpPr>
            <a:spLocks noGrp="1"/>
          </p:cNvSpPr>
          <p:nvPr>
            <p:ph type="sldNum" sz="quarter" idx="12"/>
          </p:nvPr>
        </p:nvSpPr>
        <p:spPr/>
        <p:txBody>
          <a:bodyPr/>
          <a:lstStyle/>
          <a:p>
            <a:fld id="{A8490484-B541-422D-99AC-25ACAD67A1BD}" type="slidenum">
              <a:rPr lang="en-US" smtClean="0"/>
              <a:t>‹#›</a:t>
            </a:fld>
            <a:endParaRPr lang="en-US"/>
          </a:p>
        </p:txBody>
      </p:sp>
    </p:spTree>
    <p:extLst>
      <p:ext uri="{BB962C8B-B14F-4D97-AF65-F5344CB8AC3E}">
        <p14:creationId xmlns:p14="http://schemas.microsoft.com/office/powerpoint/2010/main" val="1172284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32BF4-E0C7-9F63-8E8E-B383C8E7C3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64C49E-3460-759F-3EA7-F3323C6CB7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407C86-8AA5-A3D7-4520-C862D7582F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3EF1EC-D42D-C199-2EE1-748511F86943}"/>
              </a:ext>
            </a:extLst>
          </p:cNvPr>
          <p:cNvSpPr>
            <a:spLocks noGrp="1"/>
          </p:cNvSpPr>
          <p:nvPr>
            <p:ph type="dt" sz="half" idx="10"/>
          </p:nvPr>
        </p:nvSpPr>
        <p:spPr/>
        <p:txBody>
          <a:bodyPr/>
          <a:lstStyle/>
          <a:p>
            <a:fld id="{374910CF-9401-4490-83AF-E6CA0E1C01B8}" type="datetimeFigureOut">
              <a:rPr lang="en-US" smtClean="0"/>
              <a:t>11/6/2022</a:t>
            </a:fld>
            <a:endParaRPr lang="en-US"/>
          </a:p>
        </p:txBody>
      </p:sp>
      <p:sp>
        <p:nvSpPr>
          <p:cNvPr id="6" name="Footer Placeholder 5">
            <a:extLst>
              <a:ext uri="{FF2B5EF4-FFF2-40B4-BE49-F238E27FC236}">
                <a16:creationId xmlns:a16="http://schemas.microsoft.com/office/drawing/2014/main" id="{1E69E6B3-0AA7-7D68-E6FF-2893A80325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999B58-FEB7-E1EA-007A-25083A54A493}"/>
              </a:ext>
            </a:extLst>
          </p:cNvPr>
          <p:cNvSpPr>
            <a:spLocks noGrp="1"/>
          </p:cNvSpPr>
          <p:nvPr>
            <p:ph type="sldNum" sz="quarter" idx="12"/>
          </p:nvPr>
        </p:nvSpPr>
        <p:spPr/>
        <p:txBody>
          <a:bodyPr/>
          <a:lstStyle/>
          <a:p>
            <a:fld id="{A8490484-B541-422D-99AC-25ACAD67A1BD}" type="slidenum">
              <a:rPr lang="en-US" smtClean="0"/>
              <a:t>‹#›</a:t>
            </a:fld>
            <a:endParaRPr lang="en-US"/>
          </a:p>
        </p:txBody>
      </p:sp>
    </p:spTree>
    <p:extLst>
      <p:ext uri="{BB962C8B-B14F-4D97-AF65-F5344CB8AC3E}">
        <p14:creationId xmlns:p14="http://schemas.microsoft.com/office/powerpoint/2010/main" val="1973651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FBE2E-CC74-9495-D727-F15820EBE2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7D331F-6B5B-B668-C8B8-2A63735B4D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9D6908-3132-3E8E-F463-D71E08E3FE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765663-41B1-2E03-0CA8-FA5E6A5A05D5}"/>
              </a:ext>
            </a:extLst>
          </p:cNvPr>
          <p:cNvSpPr>
            <a:spLocks noGrp="1"/>
          </p:cNvSpPr>
          <p:nvPr>
            <p:ph type="dt" sz="half" idx="10"/>
          </p:nvPr>
        </p:nvSpPr>
        <p:spPr/>
        <p:txBody>
          <a:bodyPr/>
          <a:lstStyle/>
          <a:p>
            <a:fld id="{374910CF-9401-4490-83AF-E6CA0E1C01B8}" type="datetimeFigureOut">
              <a:rPr lang="en-US" smtClean="0"/>
              <a:t>11/6/2022</a:t>
            </a:fld>
            <a:endParaRPr lang="en-US"/>
          </a:p>
        </p:txBody>
      </p:sp>
      <p:sp>
        <p:nvSpPr>
          <p:cNvPr id="6" name="Footer Placeholder 5">
            <a:extLst>
              <a:ext uri="{FF2B5EF4-FFF2-40B4-BE49-F238E27FC236}">
                <a16:creationId xmlns:a16="http://schemas.microsoft.com/office/drawing/2014/main" id="{FEFE07B2-1A70-079B-C480-A32DE4078A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D77507-7FEA-1A32-8D29-575A15294540}"/>
              </a:ext>
            </a:extLst>
          </p:cNvPr>
          <p:cNvSpPr>
            <a:spLocks noGrp="1"/>
          </p:cNvSpPr>
          <p:nvPr>
            <p:ph type="sldNum" sz="quarter" idx="12"/>
          </p:nvPr>
        </p:nvSpPr>
        <p:spPr/>
        <p:txBody>
          <a:bodyPr/>
          <a:lstStyle/>
          <a:p>
            <a:fld id="{A8490484-B541-422D-99AC-25ACAD67A1BD}" type="slidenum">
              <a:rPr lang="en-US" smtClean="0"/>
              <a:t>‹#›</a:t>
            </a:fld>
            <a:endParaRPr lang="en-US"/>
          </a:p>
        </p:txBody>
      </p:sp>
    </p:spTree>
    <p:extLst>
      <p:ext uri="{BB962C8B-B14F-4D97-AF65-F5344CB8AC3E}">
        <p14:creationId xmlns:p14="http://schemas.microsoft.com/office/powerpoint/2010/main" val="129761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B83868-C71A-F88C-B0B0-60F0E5E847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0B9F0FF-0A5E-1827-7158-93EC26190E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F1FA9A-EEF6-65A1-E323-E2406E6E49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4910CF-9401-4490-83AF-E6CA0E1C01B8}" type="datetimeFigureOut">
              <a:rPr lang="en-US" smtClean="0"/>
              <a:t>11/6/2022</a:t>
            </a:fld>
            <a:endParaRPr lang="en-US"/>
          </a:p>
        </p:txBody>
      </p:sp>
      <p:sp>
        <p:nvSpPr>
          <p:cNvPr id="5" name="Footer Placeholder 4">
            <a:extLst>
              <a:ext uri="{FF2B5EF4-FFF2-40B4-BE49-F238E27FC236}">
                <a16:creationId xmlns:a16="http://schemas.microsoft.com/office/drawing/2014/main" id="{DA44D407-E576-296E-241C-EB727B222B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9EEDFF5-0C39-7BB2-98B9-1C12BABA19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490484-B541-422D-99AC-25ACAD67A1BD}" type="slidenum">
              <a:rPr lang="en-US" smtClean="0"/>
              <a:t>‹#›</a:t>
            </a:fld>
            <a:endParaRPr lang="en-US"/>
          </a:p>
        </p:txBody>
      </p:sp>
    </p:spTree>
    <p:extLst>
      <p:ext uri="{BB962C8B-B14F-4D97-AF65-F5344CB8AC3E}">
        <p14:creationId xmlns:p14="http://schemas.microsoft.com/office/powerpoint/2010/main" val="3448199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customXml" Target="../ink/ink2.xml"/><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5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CB147-A71D-C003-1EC3-D85E52EF7359}"/>
              </a:ext>
            </a:extLst>
          </p:cNvPr>
          <p:cNvSpPr>
            <a:spLocks noGrp="1"/>
          </p:cNvSpPr>
          <p:nvPr>
            <p:ph type="ctrTitle"/>
          </p:nvPr>
        </p:nvSpPr>
        <p:spPr>
          <a:xfrm>
            <a:off x="1524000" y="2328529"/>
            <a:ext cx="9144000" cy="1181433"/>
          </a:xfrm>
          <a:solidFill>
            <a:schemeClr val="accent2"/>
          </a:solidFill>
        </p:spPr>
        <p:txBody>
          <a:bodyPr>
            <a:normAutofit/>
          </a:bodyPr>
          <a:lstStyle/>
          <a:p>
            <a:r>
              <a:rPr lang="en-US" sz="7200" dirty="0"/>
              <a:t>Straight Lines</a:t>
            </a:r>
          </a:p>
        </p:txBody>
      </p:sp>
      <p:sp>
        <p:nvSpPr>
          <p:cNvPr id="3" name="Subtitle 2">
            <a:extLst>
              <a:ext uri="{FF2B5EF4-FFF2-40B4-BE49-F238E27FC236}">
                <a16:creationId xmlns:a16="http://schemas.microsoft.com/office/drawing/2014/main" id="{B05BF8DA-5396-F5B8-AB3B-8D8C5D49D799}"/>
              </a:ext>
            </a:extLst>
          </p:cNvPr>
          <p:cNvSpPr>
            <a:spLocks noGrp="1"/>
          </p:cNvSpPr>
          <p:nvPr>
            <p:ph type="subTitle" idx="1"/>
          </p:nvPr>
        </p:nvSpPr>
        <p:spPr/>
        <p:txBody>
          <a:bodyPr/>
          <a:lstStyle/>
          <a:p>
            <a:r>
              <a:rPr lang="en-US" dirty="0"/>
              <a:t>Shreyas M</a:t>
            </a:r>
          </a:p>
          <a:p>
            <a:pPr>
              <a:tabLst>
                <a:tab pos="2239963" algn="l"/>
              </a:tabLst>
            </a:pPr>
            <a:r>
              <a:rPr lang="en-IN" sz="2400" dirty="0"/>
              <a:t>B.Tech in ECE PES University Bangalore</a:t>
            </a:r>
          </a:p>
        </p:txBody>
      </p:sp>
    </p:spTree>
    <p:extLst>
      <p:ext uri="{BB962C8B-B14F-4D97-AF65-F5344CB8AC3E}">
        <p14:creationId xmlns:p14="http://schemas.microsoft.com/office/powerpoint/2010/main" val="945986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70145-2A6A-D12B-2F3D-75233B86EB70}"/>
              </a:ext>
            </a:extLst>
          </p:cNvPr>
          <p:cNvSpPr>
            <a:spLocks noGrp="1"/>
          </p:cNvSpPr>
          <p:nvPr>
            <p:ph type="title"/>
          </p:nvPr>
        </p:nvSpPr>
        <p:spPr>
          <a:solidFill>
            <a:schemeClr val="accent2"/>
          </a:solidFill>
        </p:spPr>
        <p:txBody>
          <a:bodyPr/>
          <a:lstStyle/>
          <a:p>
            <a:r>
              <a:rPr lang="en-US" dirty="0"/>
              <a:t>3.3 Orthogonal and parallel lines</a:t>
            </a:r>
          </a:p>
        </p:txBody>
      </p:sp>
      <p:sp>
        <p:nvSpPr>
          <p:cNvPr id="3" name="Text Placeholder 2">
            <a:extLst>
              <a:ext uri="{FF2B5EF4-FFF2-40B4-BE49-F238E27FC236}">
                <a16:creationId xmlns:a16="http://schemas.microsoft.com/office/drawing/2014/main" id="{C8D23F4E-844C-D639-6D16-F2C804F2B60A}"/>
              </a:ext>
            </a:extLst>
          </p:cNvPr>
          <p:cNvSpPr>
            <a:spLocks noGrp="1"/>
          </p:cNvSpPr>
          <p:nvPr>
            <p:ph type="body" idx="1"/>
          </p:nvPr>
        </p:nvSpPr>
        <p:spPr/>
        <p:txBody>
          <a:bodyPr/>
          <a:lstStyle/>
          <a:p>
            <a:r>
              <a:rPr lang="en-US" sz="2800" b="0" u="sng" dirty="0"/>
              <a:t>Condition for Orthogonal Lines</a:t>
            </a:r>
            <a:endParaRPr lang="en-US" b="0" u="sng"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30C3EFA9-D22F-9F96-A4F2-DBEBCA1C500A}"/>
                  </a:ext>
                </a:extLst>
              </p:cNvPr>
              <p:cNvSpPr>
                <a:spLocks noGrp="1"/>
              </p:cNvSpPr>
              <p:nvPr>
                <p:ph sz="half" idx="2"/>
              </p:nvPr>
            </p:nvSpPr>
            <p:spPr/>
            <p:txBody>
              <a:bodyPr>
                <a:normAutofit/>
              </a:bodyPr>
              <a:lstStyle/>
              <a:p>
                <a:pPr marL="0" indent="0">
                  <a:buNone/>
                </a:pPr>
                <a:r>
                  <a:rPr lang="en-US" dirty="0"/>
                  <a:t>Two lines are said to be orthogonal (Perpendicular) if the angle between them is 90 degrees</a:t>
                </a:r>
              </a:p>
              <a:p>
                <a:pPr marL="0" indent="0">
                  <a:buNone/>
                </a:pPr>
                <a:r>
                  <a:rPr lang="en-US" dirty="0"/>
                  <a:t>Assume Equation </a:t>
                </a:r>
                <a:r>
                  <a:rPr lang="en-US" dirty="0">
                    <a:solidFill>
                      <a:srgbClr val="00B0F0"/>
                    </a:solidFill>
                  </a:rPr>
                  <a:t>F6</a:t>
                </a:r>
              </a:p>
              <a:p>
                <a:pPr marL="0" indent="0">
                  <a:buNone/>
                </a:pPr>
                <a:r>
                  <a:rPr lang="el-GR" sz="2800" b="0" i="0" dirty="0">
                    <a:effectLst/>
                  </a:rPr>
                  <a:t>θ</a:t>
                </a:r>
                <a:r>
                  <a:rPr lang="en-IN" sz="2800" b="0" i="0" dirty="0">
                    <a:effectLst/>
                  </a:rPr>
                  <a:t> = 90 =&gt; </a:t>
                </a:r>
                <a14:m>
                  <m:oMath xmlns:m="http://schemas.openxmlformats.org/officeDocument/2006/math">
                    <m:f>
                      <m:fPr>
                        <m:ctrlPr>
                          <a:rPr lang="en-IN" sz="2800" b="0" i="1" smtClean="0">
                            <a:effectLst/>
                            <a:latin typeface="Cambria Math" panose="02040503050406030204" pitchFamily="18" charset="0"/>
                          </a:rPr>
                        </m:ctrlPr>
                      </m:fPr>
                      <m:num>
                        <m:sSub>
                          <m:sSubPr>
                            <m:ctrlPr>
                              <a:rPr lang="en-IN" sz="2800" b="0" i="1" smtClean="0">
                                <a:effectLst/>
                                <a:latin typeface="Cambria Math" panose="02040503050406030204" pitchFamily="18" charset="0"/>
                              </a:rPr>
                            </m:ctrlPr>
                          </m:sSubPr>
                          <m:e>
                            <m:r>
                              <a:rPr lang="en-IN" sz="2800" b="0" i="1" smtClean="0">
                                <a:effectLst/>
                                <a:latin typeface="Cambria Math" panose="02040503050406030204" pitchFamily="18" charset="0"/>
                              </a:rPr>
                              <m:t>𝑀</m:t>
                            </m:r>
                          </m:e>
                          <m:sub>
                            <m:r>
                              <a:rPr lang="en-IN" sz="2800" b="0" i="1" smtClean="0">
                                <a:effectLst/>
                                <a:latin typeface="Cambria Math" panose="02040503050406030204" pitchFamily="18" charset="0"/>
                              </a:rPr>
                              <m:t>2</m:t>
                            </m:r>
                          </m:sub>
                        </m:sSub>
                        <m:r>
                          <a:rPr lang="en-IN" sz="2800" b="0" i="1" smtClean="0">
                            <a:effectLst/>
                            <a:latin typeface="Cambria Math" panose="02040503050406030204" pitchFamily="18" charset="0"/>
                          </a:rPr>
                          <m:t>−</m:t>
                        </m:r>
                        <m:sSub>
                          <m:sSubPr>
                            <m:ctrlPr>
                              <a:rPr lang="en-IN" sz="2800" b="0" i="1" smtClean="0">
                                <a:effectLst/>
                                <a:latin typeface="Cambria Math" panose="02040503050406030204" pitchFamily="18" charset="0"/>
                              </a:rPr>
                            </m:ctrlPr>
                          </m:sSubPr>
                          <m:e>
                            <m:r>
                              <a:rPr lang="en-IN" sz="2800" b="0" i="1" smtClean="0">
                                <a:effectLst/>
                                <a:latin typeface="Cambria Math" panose="02040503050406030204" pitchFamily="18" charset="0"/>
                              </a:rPr>
                              <m:t>𝑀</m:t>
                            </m:r>
                          </m:e>
                          <m:sub>
                            <m:r>
                              <a:rPr lang="en-IN" sz="2800" b="0" i="1" smtClean="0">
                                <a:effectLst/>
                                <a:latin typeface="Cambria Math" panose="02040503050406030204" pitchFamily="18" charset="0"/>
                              </a:rPr>
                              <m:t>1</m:t>
                            </m:r>
                          </m:sub>
                        </m:sSub>
                      </m:num>
                      <m:den>
                        <m:r>
                          <a:rPr lang="en-IN" sz="2800" b="0" i="1" smtClean="0">
                            <a:effectLst/>
                            <a:latin typeface="Cambria Math" panose="02040503050406030204" pitchFamily="18" charset="0"/>
                          </a:rPr>
                          <m:t>1+</m:t>
                        </m:r>
                        <m:sSub>
                          <m:sSubPr>
                            <m:ctrlPr>
                              <a:rPr lang="en-IN" sz="2800" b="0" i="1" smtClean="0">
                                <a:effectLst/>
                                <a:latin typeface="Cambria Math" panose="02040503050406030204" pitchFamily="18" charset="0"/>
                              </a:rPr>
                            </m:ctrlPr>
                          </m:sSubPr>
                          <m:e>
                            <m:r>
                              <a:rPr lang="en-IN" sz="2800" b="0" i="1" smtClean="0">
                                <a:effectLst/>
                                <a:latin typeface="Cambria Math" panose="02040503050406030204" pitchFamily="18" charset="0"/>
                              </a:rPr>
                              <m:t>𝑀</m:t>
                            </m:r>
                          </m:e>
                          <m:sub>
                            <m:r>
                              <a:rPr lang="en-IN" sz="2800" b="0" i="1" smtClean="0">
                                <a:effectLst/>
                                <a:latin typeface="Cambria Math" panose="02040503050406030204" pitchFamily="18" charset="0"/>
                              </a:rPr>
                              <m:t>2</m:t>
                            </m:r>
                          </m:sub>
                        </m:sSub>
                        <m:sSub>
                          <m:sSubPr>
                            <m:ctrlPr>
                              <a:rPr lang="en-IN" sz="2800" b="0" i="1" smtClean="0">
                                <a:effectLst/>
                                <a:latin typeface="Cambria Math" panose="02040503050406030204" pitchFamily="18" charset="0"/>
                              </a:rPr>
                            </m:ctrlPr>
                          </m:sSubPr>
                          <m:e>
                            <m:r>
                              <a:rPr lang="en-IN" sz="2800" b="0" i="1" smtClean="0">
                                <a:effectLst/>
                                <a:latin typeface="Cambria Math" panose="02040503050406030204" pitchFamily="18" charset="0"/>
                              </a:rPr>
                              <m:t>𝑀</m:t>
                            </m:r>
                          </m:e>
                          <m:sub>
                            <m:r>
                              <a:rPr lang="en-IN" sz="2800" b="0" i="1" smtClean="0">
                                <a:effectLst/>
                                <a:latin typeface="Cambria Math" panose="02040503050406030204" pitchFamily="18" charset="0"/>
                              </a:rPr>
                              <m:t>1</m:t>
                            </m:r>
                          </m:sub>
                        </m:sSub>
                      </m:den>
                    </m:f>
                    <m:r>
                      <a:rPr lang="en-IN" sz="2800" b="0" i="1" smtClean="0">
                        <a:effectLst/>
                        <a:latin typeface="Cambria Math" panose="02040503050406030204" pitchFamily="18" charset="0"/>
                      </a:rPr>
                      <m:t> </m:t>
                    </m:r>
                  </m:oMath>
                </a14:m>
                <a:r>
                  <a:rPr lang="en-US" dirty="0"/>
                  <a:t>=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a:t>
                </a:r>
              </a:p>
              <a:p>
                <a:pPr marL="0" indent="0">
                  <a:buNone/>
                </a:pPr>
                <a:endParaRPr lang="en-US" dirty="0"/>
              </a:p>
              <a:p>
                <a:pPr marL="0" indent="0">
                  <a:buNone/>
                </a:pPr>
                <a:r>
                  <a:rPr lang="en-US" dirty="0"/>
                  <a:t>=&gt;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𝑀</m:t>
                        </m:r>
                      </m:e>
                      <m:sub>
                        <m:r>
                          <a:rPr lang="en-IN" i="1">
                            <a:latin typeface="Cambria Math" panose="02040503050406030204" pitchFamily="18" charset="0"/>
                          </a:rPr>
                          <m:t>2</m:t>
                        </m:r>
                      </m:sub>
                    </m:sSub>
                    <m:sSub>
                      <m:sSubPr>
                        <m:ctrlPr>
                          <a:rPr lang="en-IN" i="1">
                            <a:latin typeface="Cambria Math" panose="02040503050406030204" pitchFamily="18" charset="0"/>
                          </a:rPr>
                        </m:ctrlPr>
                      </m:sSubPr>
                      <m:e>
                        <m:r>
                          <a:rPr lang="en-IN" i="1">
                            <a:latin typeface="Cambria Math" panose="02040503050406030204" pitchFamily="18" charset="0"/>
                          </a:rPr>
                          <m:t>𝑀</m:t>
                        </m:r>
                      </m:e>
                      <m:sub>
                        <m:r>
                          <a:rPr lang="en-IN" i="1">
                            <a:latin typeface="Cambria Math" panose="02040503050406030204" pitchFamily="18" charset="0"/>
                          </a:rPr>
                          <m:t>1</m:t>
                        </m:r>
                      </m:sub>
                    </m:sSub>
                  </m:oMath>
                </a14:m>
                <a:r>
                  <a:rPr lang="en-US" dirty="0"/>
                  <a:t> = -1  </a:t>
                </a:r>
                <a:r>
                  <a:rPr lang="en-US" dirty="0">
                    <a:solidFill>
                      <a:srgbClr val="00B0F0"/>
                    </a:solidFill>
                  </a:rPr>
                  <a:t>-----F8A</a:t>
                </a:r>
              </a:p>
            </p:txBody>
          </p:sp>
        </mc:Choice>
        <mc:Fallback xmlns="">
          <p:sp>
            <p:nvSpPr>
              <p:cNvPr id="4" name="Content Placeholder 3">
                <a:extLst>
                  <a:ext uri="{FF2B5EF4-FFF2-40B4-BE49-F238E27FC236}">
                    <a16:creationId xmlns:a16="http://schemas.microsoft.com/office/drawing/2014/main" id="{30C3EFA9-D22F-9F96-A4F2-DBEBCA1C500A}"/>
                  </a:ext>
                </a:extLst>
              </p:cNvPr>
              <p:cNvSpPr>
                <a:spLocks noGrp="1" noRot="1" noChangeAspect="1" noMove="1" noResize="1" noEditPoints="1" noAdjustHandles="1" noChangeArrowheads="1" noChangeShapeType="1" noTextEdit="1"/>
              </p:cNvSpPr>
              <p:nvPr>
                <p:ph sz="half" idx="2"/>
              </p:nvPr>
            </p:nvSpPr>
            <p:spPr>
              <a:blipFill>
                <a:blip r:embed="rId2"/>
                <a:stretch>
                  <a:fillRect l="-2482" t="-2815" r="-1655"/>
                </a:stretch>
              </a:blipFill>
            </p:spPr>
            <p:txBody>
              <a:bodyPr/>
              <a:lstStyle/>
              <a:p>
                <a:r>
                  <a:rPr lang="en-US">
                    <a:noFill/>
                  </a:rPr>
                  <a:t> </a:t>
                </a:r>
              </a:p>
            </p:txBody>
          </p:sp>
        </mc:Fallback>
      </mc:AlternateContent>
      <p:sp>
        <p:nvSpPr>
          <p:cNvPr id="5" name="Text Placeholder 4">
            <a:extLst>
              <a:ext uri="{FF2B5EF4-FFF2-40B4-BE49-F238E27FC236}">
                <a16:creationId xmlns:a16="http://schemas.microsoft.com/office/drawing/2014/main" id="{8A974FEE-D6E4-2504-9672-653F6F8FAB6B}"/>
              </a:ext>
            </a:extLst>
          </p:cNvPr>
          <p:cNvSpPr>
            <a:spLocks noGrp="1"/>
          </p:cNvSpPr>
          <p:nvPr>
            <p:ph type="body" sz="quarter" idx="3"/>
          </p:nvPr>
        </p:nvSpPr>
        <p:spPr/>
        <p:txBody>
          <a:bodyPr>
            <a:normAutofit/>
          </a:bodyPr>
          <a:lstStyle/>
          <a:p>
            <a:r>
              <a:rPr lang="en-US" sz="2800" b="0" u="sng" dirty="0"/>
              <a:t>Parallel Lines</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34FD65A9-1280-579F-483D-1DE2A0CB456E}"/>
                  </a:ext>
                </a:extLst>
              </p:cNvPr>
              <p:cNvSpPr>
                <a:spLocks noGrp="1"/>
              </p:cNvSpPr>
              <p:nvPr>
                <p:ph sz="quarter" idx="4"/>
              </p:nvPr>
            </p:nvSpPr>
            <p:spPr/>
            <p:txBody>
              <a:bodyPr>
                <a:normAutofit/>
              </a:bodyPr>
              <a:lstStyle/>
              <a:p>
                <a:pPr marL="0" indent="0">
                  <a:buNone/>
                </a:pPr>
                <a:r>
                  <a:rPr lang="en-US" dirty="0"/>
                  <a:t>Two lines are said to be parallel if the angle between them is 90 degrees</a:t>
                </a:r>
              </a:p>
              <a:p>
                <a:pPr marL="0" indent="0">
                  <a:buNone/>
                </a:pPr>
                <a:r>
                  <a:rPr lang="en-US" dirty="0"/>
                  <a:t>Assume Equation </a:t>
                </a:r>
                <a:r>
                  <a:rPr lang="en-US" dirty="0">
                    <a:solidFill>
                      <a:srgbClr val="00B0F0"/>
                    </a:solidFill>
                  </a:rPr>
                  <a:t>F6</a:t>
                </a:r>
              </a:p>
              <a:p>
                <a:pPr marL="0" indent="0">
                  <a:buNone/>
                </a:pPr>
                <a:r>
                  <a:rPr lang="el-GR" sz="2800" b="0" i="0" dirty="0">
                    <a:effectLst/>
                  </a:rPr>
                  <a:t>θ</a:t>
                </a:r>
                <a:r>
                  <a:rPr lang="en-IN" sz="2800" b="0" i="0" dirty="0">
                    <a:effectLst/>
                  </a:rPr>
                  <a:t> = 0 =&gt;</a:t>
                </a:r>
                <a14:m>
                  <m:oMath xmlns:m="http://schemas.openxmlformats.org/officeDocument/2006/math">
                    <m:f>
                      <m:fPr>
                        <m:ctrlPr>
                          <a:rPr lang="en-IN" i="1">
                            <a:latin typeface="Cambria Math" panose="02040503050406030204" pitchFamily="18" charset="0"/>
                          </a:rPr>
                        </m:ctrlPr>
                      </m:fPr>
                      <m:num>
                        <m:sSub>
                          <m:sSubPr>
                            <m:ctrlPr>
                              <a:rPr lang="en-IN" i="1">
                                <a:latin typeface="Cambria Math" panose="02040503050406030204" pitchFamily="18" charset="0"/>
                              </a:rPr>
                            </m:ctrlPr>
                          </m:sSubPr>
                          <m:e>
                            <m:r>
                              <a:rPr lang="en-IN" i="1">
                                <a:latin typeface="Cambria Math" panose="02040503050406030204" pitchFamily="18" charset="0"/>
                              </a:rPr>
                              <m:t>𝑀</m:t>
                            </m:r>
                          </m:e>
                          <m:sub>
                            <m:r>
                              <a:rPr lang="en-IN" i="1">
                                <a:latin typeface="Cambria Math" panose="02040503050406030204" pitchFamily="18" charset="0"/>
                              </a:rPr>
                              <m:t>2</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𝑀</m:t>
                            </m:r>
                          </m:e>
                          <m:sub>
                            <m:r>
                              <a:rPr lang="en-IN" i="1">
                                <a:latin typeface="Cambria Math" panose="02040503050406030204" pitchFamily="18" charset="0"/>
                              </a:rPr>
                              <m:t>1</m:t>
                            </m:r>
                          </m:sub>
                        </m:sSub>
                      </m:num>
                      <m:den>
                        <m:r>
                          <a:rPr lang="en-IN" i="1">
                            <a:latin typeface="Cambria Math" panose="02040503050406030204" pitchFamily="18" charset="0"/>
                          </a:rPr>
                          <m:t>1+</m:t>
                        </m:r>
                        <m:sSub>
                          <m:sSubPr>
                            <m:ctrlPr>
                              <a:rPr lang="en-IN" i="1">
                                <a:latin typeface="Cambria Math" panose="02040503050406030204" pitchFamily="18" charset="0"/>
                              </a:rPr>
                            </m:ctrlPr>
                          </m:sSubPr>
                          <m:e>
                            <m:r>
                              <a:rPr lang="en-IN" i="1">
                                <a:latin typeface="Cambria Math" panose="02040503050406030204" pitchFamily="18" charset="0"/>
                              </a:rPr>
                              <m:t>𝑀</m:t>
                            </m:r>
                          </m:e>
                          <m:sub>
                            <m:r>
                              <a:rPr lang="en-IN" i="1">
                                <a:latin typeface="Cambria Math" panose="02040503050406030204" pitchFamily="18" charset="0"/>
                              </a:rPr>
                              <m:t>2</m:t>
                            </m:r>
                          </m:sub>
                        </m:sSub>
                        <m:sSub>
                          <m:sSubPr>
                            <m:ctrlPr>
                              <a:rPr lang="en-IN" i="1">
                                <a:latin typeface="Cambria Math" panose="02040503050406030204" pitchFamily="18" charset="0"/>
                              </a:rPr>
                            </m:ctrlPr>
                          </m:sSubPr>
                          <m:e>
                            <m:r>
                              <a:rPr lang="en-IN" i="1">
                                <a:latin typeface="Cambria Math" panose="02040503050406030204" pitchFamily="18" charset="0"/>
                              </a:rPr>
                              <m:t>𝑀</m:t>
                            </m:r>
                          </m:e>
                          <m:sub>
                            <m:r>
                              <a:rPr lang="en-IN" i="1">
                                <a:latin typeface="Cambria Math" panose="02040503050406030204" pitchFamily="18" charset="0"/>
                              </a:rPr>
                              <m:t>1</m:t>
                            </m:r>
                          </m:sub>
                        </m:sSub>
                      </m:den>
                    </m:f>
                  </m:oMath>
                </a14:m>
                <a:r>
                  <a:rPr lang="en-US" dirty="0"/>
                  <a:t>= 0 </a:t>
                </a:r>
              </a:p>
              <a:p>
                <a:pPr marL="0" indent="0">
                  <a:buNone/>
                </a:pPr>
                <a:endParaRPr lang="en-US" dirty="0"/>
              </a:p>
              <a:p>
                <a:pPr marL="0" indent="0">
                  <a:buNone/>
                </a:pPr>
                <a:r>
                  <a:rPr lang="en-US" dirty="0"/>
                  <a:t>=&gt; </a:t>
                </a:r>
                <a14:m>
                  <m:oMath xmlns:m="http://schemas.openxmlformats.org/officeDocument/2006/math">
                    <m:sSub>
                      <m:sSubPr>
                        <m:ctrlPr>
                          <a:rPr lang="en-IN" sz="2800" b="0" i="1" smtClean="0">
                            <a:effectLst/>
                            <a:latin typeface="Cambria Math" panose="02040503050406030204" pitchFamily="18" charset="0"/>
                          </a:rPr>
                        </m:ctrlPr>
                      </m:sSubPr>
                      <m:e>
                        <m:r>
                          <a:rPr lang="en-IN" sz="2800" b="0" i="1" smtClean="0">
                            <a:effectLst/>
                            <a:latin typeface="Cambria Math" panose="02040503050406030204" pitchFamily="18" charset="0"/>
                          </a:rPr>
                          <m:t>   </m:t>
                        </m:r>
                        <m:r>
                          <a:rPr lang="en-IN" sz="2800" b="0" i="1" smtClean="0">
                            <a:effectLst/>
                            <a:latin typeface="Cambria Math" panose="02040503050406030204" pitchFamily="18" charset="0"/>
                          </a:rPr>
                          <m:t>𝑀</m:t>
                        </m:r>
                      </m:e>
                      <m:sub>
                        <m:r>
                          <a:rPr lang="en-IN" sz="2800" b="0" i="1" smtClean="0">
                            <a:effectLst/>
                            <a:latin typeface="Cambria Math" panose="02040503050406030204" pitchFamily="18" charset="0"/>
                          </a:rPr>
                          <m:t>1</m:t>
                        </m:r>
                      </m:sub>
                    </m:sSub>
                  </m:oMath>
                </a14:m>
                <a:r>
                  <a:rPr lang="en-US" dirty="0"/>
                  <a:t> =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𝑀</m:t>
                        </m:r>
                      </m:e>
                      <m:sub>
                        <m:r>
                          <a:rPr lang="en-IN" i="1">
                            <a:latin typeface="Cambria Math" panose="02040503050406030204" pitchFamily="18" charset="0"/>
                          </a:rPr>
                          <m:t>2</m:t>
                        </m:r>
                      </m:sub>
                    </m:sSub>
                  </m:oMath>
                </a14:m>
                <a:r>
                  <a:rPr lang="en-US" dirty="0"/>
                  <a:t>  </a:t>
                </a:r>
                <a:r>
                  <a:rPr lang="en-US" dirty="0">
                    <a:solidFill>
                      <a:srgbClr val="00B0F0"/>
                    </a:solidFill>
                  </a:rPr>
                  <a:t>----- F8B</a:t>
                </a:r>
              </a:p>
            </p:txBody>
          </p:sp>
        </mc:Choice>
        <mc:Fallback xmlns="">
          <p:sp>
            <p:nvSpPr>
              <p:cNvPr id="6" name="Content Placeholder 5">
                <a:extLst>
                  <a:ext uri="{FF2B5EF4-FFF2-40B4-BE49-F238E27FC236}">
                    <a16:creationId xmlns:a16="http://schemas.microsoft.com/office/drawing/2014/main" id="{34FD65A9-1280-579F-483D-1DE2A0CB456E}"/>
                  </a:ext>
                </a:extLst>
              </p:cNvPr>
              <p:cNvSpPr>
                <a:spLocks noGrp="1" noRot="1" noChangeAspect="1" noMove="1" noResize="1" noEditPoints="1" noAdjustHandles="1" noChangeArrowheads="1" noChangeShapeType="1" noTextEdit="1"/>
              </p:cNvSpPr>
              <p:nvPr>
                <p:ph sz="quarter" idx="4"/>
              </p:nvPr>
            </p:nvSpPr>
            <p:spPr>
              <a:blipFill>
                <a:blip r:embed="rId3"/>
                <a:stretch>
                  <a:fillRect l="-2471" t="-2815"/>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C7F3BF50-CF6B-E3CA-336A-CB26C0CE40E2}"/>
              </a:ext>
            </a:extLst>
          </p:cNvPr>
          <p:cNvSpPr/>
          <p:nvPr/>
        </p:nvSpPr>
        <p:spPr>
          <a:xfrm>
            <a:off x="1360967" y="5486510"/>
            <a:ext cx="1786270" cy="61657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7">
            <a:extLst>
              <a:ext uri="{FF2B5EF4-FFF2-40B4-BE49-F238E27FC236}">
                <a16:creationId xmlns:a16="http://schemas.microsoft.com/office/drawing/2014/main" id="{C70756E9-9696-4594-4DAD-6D7743DEFE06}"/>
              </a:ext>
            </a:extLst>
          </p:cNvPr>
          <p:cNvSpPr/>
          <p:nvPr/>
        </p:nvSpPr>
        <p:spPr>
          <a:xfrm>
            <a:off x="6829646" y="5486510"/>
            <a:ext cx="1442484" cy="61657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987933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8EF29-94AF-946D-BFFB-A12E50973D59}"/>
              </a:ext>
            </a:extLst>
          </p:cNvPr>
          <p:cNvSpPr>
            <a:spLocks noGrp="1"/>
          </p:cNvSpPr>
          <p:nvPr>
            <p:ph type="title"/>
          </p:nvPr>
        </p:nvSpPr>
        <p:spPr>
          <a:xfrm>
            <a:off x="425302" y="131209"/>
            <a:ext cx="11092860" cy="1325563"/>
          </a:xfrm>
          <a:solidFill>
            <a:schemeClr val="accent2"/>
          </a:solidFill>
        </p:spPr>
        <p:txBody>
          <a:bodyPr/>
          <a:lstStyle/>
          <a:p>
            <a:r>
              <a:rPr lang="en-US" u="sng" dirty="0"/>
              <a:t>4 Two-Point Form of a line </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1BFA8BED-38BE-77C0-55A7-89AD24F0F90F}"/>
                  </a:ext>
                </a:extLst>
              </p:cNvPr>
              <p:cNvSpPr>
                <a:spLocks noGrp="1"/>
              </p:cNvSpPr>
              <p:nvPr>
                <p:ph sz="half" idx="2"/>
              </p:nvPr>
            </p:nvSpPr>
            <p:spPr>
              <a:xfrm>
                <a:off x="425302" y="1456772"/>
                <a:ext cx="7078108" cy="4720744"/>
              </a:xfrm>
            </p:spPr>
            <p:txBody>
              <a:bodyPr/>
              <a:lstStyle/>
              <a:p>
                <a:r>
                  <a:rPr lang="en-US" dirty="0"/>
                  <a:t>Objective: to find equation of a line given two points lying on the line</a:t>
                </a:r>
              </a:p>
              <a:p>
                <a:r>
                  <a:rPr lang="en-US" dirty="0"/>
                  <a:t>Given: A(</a:t>
                </a:r>
                <a14:m>
                  <m:oMath xmlns:m="http://schemas.openxmlformats.org/officeDocument/2006/math">
                    <m:sSub>
                      <m:sSubPr>
                        <m:ctrlPr>
                          <a:rPr lang="en-US"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IN" b="0" i="1" smtClean="0">
                            <a:latin typeface="Cambria Math" panose="02040503050406030204" pitchFamily="18" charset="0"/>
                          </a:rPr>
                          <m:t>𝑌</m:t>
                        </m:r>
                      </m:e>
                      <m:sub>
                        <m:r>
                          <a:rPr lang="en-IN" i="1">
                            <a:latin typeface="Cambria Math" panose="02040503050406030204" pitchFamily="18" charset="0"/>
                          </a:rPr>
                          <m:t>1</m:t>
                        </m:r>
                      </m:sub>
                    </m:sSub>
                  </m:oMath>
                </a14:m>
                <a:r>
                  <a:rPr lang="en-US" dirty="0"/>
                  <a:t>) ; B(</a:t>
                </a:r>
                <a14:m>
                  <m:oMath xmlns:m="http://schemas.openxmlformats.org/officeDocument/2006/math">
                    <m:sSub>
                      <m:sSubPr>
                        <m:ctrlPr>
                          <a:rPr lang="en-US" i="1">
                            <a:latin typeface="Cambria Math" panose="02040503050406030204" pitchFamily="18" charset="0"/>
                          </a:rPr>
                        </m:ctrlPr>
                      </m:sSubPr>
                      <m:e>
                        <m:r>
                          <a:rPr lang="en-IN" i="1">
                            <a:latin typeface="Cambria Math" panose="02040503050406030204" pitchFamily="18" charset="0"/>
                          </a:rPr>
                          <m:t>𝑋</m:t>
                        </m:r>
                      </m:e>
                      <m:sub>
                        <m:r>
                          <a:rPr lang="en-IN" b="0" i="1" smtClean="0">
                            <a:latin typeface="Cambria Math" panose="02040503050406030204" pitchFamily="18" charset="0"/>
                          </a:rPr>
                          <m:t>2</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IN" i="1">
                            <a:latin typeface="Cambria Math" panose="02040503050406030204" pitchFamily="18" charset="0"/>
                          </a:rPr>
                          <m:t>𝑌</m:t>
                        </m:r>
                      </m:e>
                      <m:sub>
                        <m:r>
                          <a:rPr lang="en-IN" b="0" i="1" smtClean="0">
                            <a:latin typeface="Cambria Math" panose="02040503050406030204" pitchFamily="18" charset="0"/>
                          </a:rPr>
                          <m:t>2</m:t>
                        </m:r>
                      </m:sub>
                    </m:sSub>
                  </m:oMath>
                </a14:m>
                <a:r>
                  <a:rPr lang="en-US" dirty="0"/>
                  <a:t>)</a:t>
                </a:r>
              </a:p>
              <a:p>
                <a:r>
                  <a:rPr lang="en-US" dirty="0"/>
                  <a:t>We know that m=</a:t>
                </a:r>
                <a14:m>
                  <m:oMath xmlns:m="http://schemas.openxmlformats.org/officeDocument/2006/math">
                    <m:f>
                      <m:fPr>
                        <m:ctrlPr>
                          <a:rPr lang="en-US" i="1" smtClean="0">
                            <a:latin typeface="Cambria Math" panose="02040503050406030204" pitchFamily="18" charset="0"/>
                          </a:rPr>
                        </m:ctrlPr>
                      </m:fPr>
                      <m:num>
                        <m:sSub>
                          <m:sSubPr>
                            <m:ctrlPr>
                              <a:rPr lang="en-US" i="1">
                                <a:latin typeface="Cambria Math" panose="02040503050406030204" pitchFamily="18" charset="0"/>
                              </a:rPr>
                            </m:ctrlPr>
                          </m:sSubPr>
                          <m:e>
                            <m:r>
                              <a:rPr lang="en-IN" i="1">
                                <a:latin typeface="Cambria Math" panose="02040503050406030204" pitchFamily="18" charset="0"/>
                              </a:rPr>
                              <m:t>𝑌</m:t>
                            </m:r>
                          </m:e>
                          <m:sub>
                            <m:r>
                              <a:rPr lang="en-IN" i="1">
                                <a:latin typeface="Cambria Math" panose="02040503050406030204" pitchFamily="18" charset="0"/>
                              </a:rPr>
                              <m:t>2</m:t>
                            </m:r>
                          </m:sub>
                        </m:sSub>
                        <m:r>
                          <a:rPr lang="en-IN" b="0" i="1" smtClean="0">
                            <a:latin typeface="Cambria Math" panose="02040503050406030204" pitchFamily="18" charset="0"/>
                          </a:rPr>
                          <m:t>−</m:t>
                        </m:r>
                        <m:sSub>
                          <m:sSubPr>
                            <m:ctrlPr>
                              <a:rPr lang="en-US" i="1">
                                <a:latin typeface="Cambria Math" panose="02040503050406030204" pitchFamily="18" charset="0"/>
                              </a:rPr>
                            </m:ctrlPr>
                          </m:sSubPr>
                          <m:e>
                            <m:r>
                              <a:rPr lang="en-IN" i="1">
                                <a:latin typeface="Cambria Math" panose="02040503050406030204" pitchFamily="18" charset="0"/>
                              </a:rPr>
                              <m:t>𝑌</m:t>
                            </m:r>
                          </m:e>
                          <m:sub>
                            <m:r>
                              <a:rPr lang="en-IN" b="0" i="1" smtClean="0">
                                <a:latin typeface="Cambria Math" panose="02040503050406030204" pitchFamily="18" charset="0"/>
                              </a:rPr>
                              <m:t>1</m:t>
                            </m:r>
                          </m:sub>
                        </m:sSub>
                      </m:num>
                      <m:den>
                        <m:sSub>
                          <m:sSubPr>
                            <m:ctrlPr>
                              <a:rPr lang="en-US" i="1">
                                <a:latin typeface="Cambria Math" panose="02040503050406030204" pitchFamily="18" charset="0"/>
                              </a:rPr>
                            </m:ctrlPr>
                          </m:sSubPr>
                          <m:e>
                            <m:r>
                              <a:rPr lang="en-IN" b="0" i="1" smtClean="0">
                                <a:latin typeface="Cambria Math" panose="02040503050406030204" pitchFamily="18" charset="0"/>
                              </a:rPr>
                              <m:t>𝑋</m:t>
                            </m:r>
                          </m:e>
                          <m:sub>
                            <m:r>
                              <a:rPr lang="en-IN" i="1">
                                <a:latin typeface="Cambria Math" panose="02040503050406030204" pitchFamily="18" charset="0"/>
                              </a:rPr>
                              <m:t>2</m:t>
                            </m:r>
                          </m:sub>
                        </m:sSub>
                        <m:r>
                          <a:rPr lang="en-IN" i="1">
                            <a:latin typeface="Cambria Math" panose="02040503050406030204" pitchFamily="18" charset="0"/>
                          </a:rPr>
                          <m:t>−</m:t>
                        </m:r>
                        <m:sSub>
                          <m:sSubPr>
                            <m:ctrlPr>
                              <a:rPr lang="en-US" i="1">
                                <a:latin typeface="Cambria Math" panose="02040503050406030204" pitchFamily="18" charset="0"/>
                              </a:rPr>
                            </m:ctrlPr>
                          </m:sSubPr>
                          <m:e>
                            <m:r>
                              <a:rPr lang="en-IN" b="0" i="1" smtClean="0">
                                <a:latin typeface="Cambria Math" panose="02040503050406030204" pitchFamily="18" charset="0"/>
                              </a:rPr>
                              <m:t>𝑋</m:t>
                            </m:r>
                          </m:e>
                          <m:sub>
                            <m:r>
                              <a:rPr lang="en-IN" i="1">
                                <a:latin typeface="Cambria Math" panose="02040503050406030204" pitchFamily="18" charset="0"/>
                              </a:rPr>
                              <m:t>1</m:t>
                            </m:r>
                          </m:sub>
                        </m:sSub>
                      </m:den>
                    </m:f>
                  </m:oMath>
                </a14:m>
                <a:r>
                  <a:rPr lang="en-US" dirty="0"/>
                  <a:t> ---------(1)</a:t>
                </a:r>
              </a:p>
              <a:p>
                <a:pPr marL="0" indent="0">
                  <a:buNone/>
                </a:pPr>
                <a:r>
                  <a:rPr lang="en-US" dirty="0"/>
                  <a:t>Any point on a line in general is given by (X,Y)</a:t>
                </a:r>
              </a:p>
              <a:p>
                <a:pPr marL="0" indent="0">
                  <a:buNone/>
                </a:pPr>
                <a:r>
                  <a:rPr lang="en-US" dirty="0"/>
                  <a:t>Hence m=</a:t>
                </a:r>
                <a14:m>
                  <m:oMath xmlns:m="http://schemas.openxmlformats.org/officeDocument/2006/math">
                    <m:f>
                      <m:fPr>
                        <m:ctrlPr>
                          <a:rPr lang="en-US" i="1" smtClean="0">
                            <a:latin typeface="Cambria Math" panose="02040503050406030204" pitchFamily="18" charset="0"/>
                          </a:rPr>
                        </m:ctrlPr>
                      </m:fPr>
                      <m:num>
                        <m:r>
                          <a:rPr lang="en-IN" b="0" i="1" smtClean="0">
                            <a:latin typeface="Cambria Math" panose="02040503050406030204" pitchFamily="18" charset="0"/>
                          </a:rPr>
                          <m:t>𝑌</m:t>
                        </m:r>
                        <m:r>
                          <a:rPr lang="en-IN" b="0" i="1" smtClean="0">
                            <a:latin typeface="Cambria Math" panose="02040503050406030204" pitchFamily="18" charset="0"/>
                          </a:rPr>
                          <m:t>−</m:t>
                        </m:r>
                        <m:sSub>
                          <m:sSubPr>
                            <m:ctrlPr>
                              <a:rPr lang="en-US" i="1">
                                <a:latin typeface="Cambria Math" panose="02040503050406030204" pitchFamily="18" charset="0"/>
                              </a:rPr>
                            </m:ctrlPr>
                          </m:sSubPr>
                          <m:e>
                            <m:r>
                              <a:rPr lang="en-IN" i="1">
                                <a:latin typeface="Cambria Math" panose="02040503050406030204" pitchFamily="18" charset="0"/>
                              </a:rPr>
                              <m:t>𝑌</m:t>
                            </m:r>
                          </m:e>
                          <m:sub>
                            <m:r>
                              <a:rPr lang="en-IN" b="0" i="1" smtClean="0">
                                <a:latin typeface="Cambria Math" panose="02040503050406030204" pitchFamily="18" charset="0"/>
                              </a:rPr>
                              <m:t>1</m:t>
                            </m:r>
                          </m:sub>
                        </m:sSub>
                      </m:num>
                      <m:den>
                        <m:r>
                          <a:rPr lang="en-IN" b="0" i="1" smtClean="0">
                            <a:latin typeface="Cambria Math" panose="02040503050406030204" pitchFamily="18" charset="0"/>
                          </a:rPr>
                          <m:t>𝑋</m:t>
                        </m:r>
                        <m:r>
                          <a:rPr lang="en-IN" i="1">
                            <a:latin typeface="Cambria Math" panose="02040503050406030204" pitchFamily="18" charset="0"/>
                          </a:rPr>
                          <m:t>−</m:t>
                        </m:r>
                        <m:sSub>
                          <m:sSubPr>
                            <m:ctrlPr>
                              <a:rPr lang="en-US" i="1">
                                <a:latin typeface="Cambria Math" panose="02040503050406030204" pitchFamily="18" charset="0"/>
                              </a:rPr>
                            </m:ctrlPr>
                          </m:sSubPr>
                          <m:e>
                            <m:r>
                              <a:rPr lang="en-IN" b="0" i="1" smtClean="0">
                                <a:latin typeface="Cambria Math" panose="02040503050406030204" pitchFamily="18" charset="0"/>
                              </a:rPr>
                              <m:t>𝑋</m:t>
                            </m:r>
                          </m:e>
                          <m:sub>
                            <m:r>
                              <a:rPr lang="en-IN" i="1">
                                <a:latin typeface="Cambria Math" panose="02040503050406030204" pitchFamily="18" charset="0"/>
                              </a:rPr>
                              <m:t>1</m:t>
                            </m:r>
                          </m:sub>
                        </m:sSub>
                      </m:den>
                    </m:f>
                  </m:oMath>
                </a14:m>
                <a:r>
                  <a:rPr lang="en-US" dirty="0"/>
                  <a:t> ----------- (2)</a:t>
                </a:r>
              </a:p>
              <a:p>
                <a:pPr marL="0" indent="0">
                  <a:buNone/>
                </a:pPr>
                <a:r>
                  <a:rPr lang="en-US" dirty="0"/>
                  <a:t>From (1) and (2)</a:t>
                </a:r>
              </a:p>
              <a:p>
                <a:pPr marL="0" indent="0">
                  <a:buNone/>
                </a:pPr>
                <a14:m>
                  <m:oMath xmlns:m="http://schemas.openxmlformats.org/officeDocument/2006/math">
                    <m:f>
                      <m:fPr>
                        <m:ctrlPr>
                          <a:rPr lang="en-US" i="1" smtClean="0">
                            <a:latin typeface="Cambria Math" panose="02040503050406030204" pitchFamily="18" charset="0"/>
                          </a:rPr>
                        </m:ctrlPr>
                      </m:fPr>
                      <m:num>
                        <m:r>
                          <a:rPr lang="en-IN" b="0" i="1" smtClean="0">
                            <a:latin typeface="Cambria Math" panose="02040503050406030204" pitchFamily="18" charset="0"/>
                          </a:rPr>
                          <m:t>𝑌</m:t>
                        </m:r>
                        <m:r>
                          <a:rPr lang="en-IN" b="0" i="1" smtClean="0">
                            <a:latin typeface="Cambria Math" panose="02040503050406030204" pitchFamily="18" charset="0"/>
                          </a:rPr>
                          <m:t>−</m:t>
                        </m:r>
                        <m:sSub>
                          <m:sSubPr>
                            <m:ctrlPr>
                              <a:rPr lang="en-US" i="1">
                                <a:latin typeface="Cambria Math" panose="02040503050406030204" pitchFamily="18" charset="0"/>
                              </a:rPr>
                            </m:ctrlPr>
                          </m:sSubPr>
                          <m:e>
                            <m:r>
                              <a:rPr lang="en-IN" i="1">
                                <a:latin typeface="Cambria Math" panose="02040503050406030204" pitchFamily="18" charset="0"/>
                              </a:rPr>
                              <m:t>𝑌</m:t>
                            </m:r>
                          </m:e>
                          <m:sub>
                            <m:r>
                              <a:rPr lang="en-IN" b="0" i="1" smtClean="0">
                                <a:latin typeface="Cambria Math" panose="02040503050406030204" pitchFamily="18" charset="0"/>
                              </a:rPr>
                              <m:t>1</m:t>
                            </m:r>
                          </m:sub>
                        </m:sSub>
                      </m:num>
                      <m:den>
                        <m:r>
                          <a:rPr lang="en-IN" b="0" i="1" smtClean="0">
                            <a:latin typeface="Cambria Math" panose="02040503050406030204" pitchFamily="18" charset="0"/>
                          </a:rPr>
                          <m:t>𝑋</m:t>
                        </m:r>
                        <m:r>
                          <a:rPr lang="en-IN" i="1">
                            <a:latin typeface="Cambria Math" panose="02040503050406030204" pitchFamily="18" charset="0"/>
                          </a:rPr>
                          <m:t>−</m:t>
                        </m:r>
                        <m:sSub>
                          <m:sSubPr>
                            <m:ctrlPr>
                              <a:rPr lang="en-US" i="1">
                                <a:latin typeface="Cambria Math" panose="02040503050406030204" pitchFamily="18" charset="0"/>
                              </a:rPr>
                            </m:ctrlPr>
                          </m:sSubPr>
                          <m:e>
                            <m:r>
                              <a:rPr lang="en-IN" b="0" i="1" smtClean="0">
                                <a:latin typeface="Cambria Math" panose="02040503050406030204" pitchFamily="18" charset="0"/>
                              </a:rPr>
                              <m:t>𝑋</m:t>
                            </m:r>
                          </m:e>
                          <m:sub>
                            <m:r>
                              <a:rPr lang="en-IN" i="1">
                                <a:latin typeface="Cambria Math" panose="02040503050406030204" pitchFamily="18" charset="0"/>
                              </a:rPr>
                              <m:t>1</m:t>
                            </m:r>
                          </m:sub>
                        </m:sSub>
                      </m:den>
                    </m:f>
                  </m:oMath>
                </a14:m>
                <a:r>
                  <a:rPr lang="en-US" dirty="0"/>
                  <a:t> =</a:t>
                </a:r>
                <a14:m>
                  <m:oMath xmlns:m="http://schemas.openxmlformats.org/officeDocument/2006/math">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IN" i="1">
                                <a:latin typeface="Cambria Math" panose="02040503050406030204" pitchFamily="18" charset="0"/>
                              </a:rPr>
                              <m:t>𝑌</m:t>
                            </m:r>
                          </m:e>
                          <m:sub>
                            <m:r>
                              <a:rPr lang="en-IN" i="1">
                                <a:latin typeface="Cambria Math" panose="02040503050406030204" pitchFamily="18" charset="0"/>
                              </a:rPr>
                              <m:t>2</m:t>
                            </m:r>
                          </m:sub>
                        </m:sSub>
                        <m:r>
                          <a:rPr lang="en-IN" i="1">
                            <a:latin typeface="Cambria Math" panose="02040503050406030204" pitchFamily="18" charset="0"/>
                          </a:rPr>
                          <m:t>−</m:t>
                        </m:r>
                        <m:sSub>
                          <m:sSubPr>
                            <m:ctrlPr>
                              <a:rPr lang="en-US" i="1">
                                <a:latin typeface="Cambria Math" panose="02040503050406030204" pitchFamily="18" charset="0"/>
                              </a:rPr>
                            </m:ctrlPr>
                          </m:sSubPr>
                          <m:e>
                            <m:r>
                              <a:rPr lang="en-IN" i="1">
                                <a:latin typeface="Cambria Math" panose="02040503050406030204" pitchFamily="18" charset="0"/>
                              </a:rPr>
                              <m:t>𝑌</m:t>
                            </m:r>
                          </m:e>
                          <m:sub>
                            <m:r>
                              <a:rPr lang="en-IN" i="1">
                                <a:latin typeface="Cambria Math" panose="02040503050406030204" pitchFamily="18" charset="0"/>
                              </a:rPr>
                              <m:t>1</m:t>
                            </m:r>
                          </m:sub>
                        </m:sSub>
                      </m:num>
                      <m:den>
                        <m:sSub>
                          <m:sSubPr>
                            <m:ctrlPr>
                              <a:rPr lang="en-US" i="1">
                                <a:latin typeface="Cambria Math" panose="02040503050406030204" pitchFamily="18" charset="0"/>
                              </a:rPr>
                            </m:ctrlPr>
                          </m:sSubPr>
                          <m:e>
                            <m:r>
                              <a:rPr lang="en-IN" i="1">
                                <a:latin typeface="Cambria Math" panose="02040503050406030204" pitchFamily="18" charset="0"/>
                              </a:rPr>
                              <m:t>𝑋</m:t>
                            </m:r>
                          </m:e>
                          <m:sub>
                            <m:r>
                              <a:rPr lang="en-IN" i="1">
                                <a:latin typeface="Cambria Math" panose="02040503050406030204" pitchFamily="18" charset="0"/>
                              </a:rPr>
                              <m:t>2</m:t>
                            </m:r>
                          </m:sub>
                        </m:sSub>
                        <m:r>
                          <a:rPr lang="en-IN" i="1">
                            <a:latin typeface="Cambria Math" panose="02040503050406030204" pitchFamily="18" charset="0"/>
                          </a:rPr>
                          <m:t>−</m:t>
                        </m:r>
                        <m:sSub>
                          <m:sSubPr>
                            <m:ctrlPr>
                              <a:rPr lang="en-US" i="1">
                                <a:latin typeface="Cambria Math" panose="02040503050406030204" pitchFamily="18" charset="0"/>
                              </a:rPr>
                            </m:ctrlPr>
                          </m:sSubPr>
                          <m:e>
                            <m:r>
                              <a:rPr lang="en-IN" i="1">
                                <a:latin typeface="Cambria Math" panose="02040503050406030204" pitchFamily="18" charset="0"/>
                              </a:rPr>
                              <m:t>𝑋</m:t>
                            </m:r>
                          </m:e>
                          <m:sub>
                            <m:r>
                              <a:rPr lang="en-IN" i="1">
                                <a:latin typeface="Cambria Math" panose="02040503050406030204" pitchFamily="18" charset="0"/>
                              </a:rPr>
                              <m:t>1</m:t>
                            </m:r>
                          </m:sub>
                        </m:sSub>
                      </m:den>
                    </m:f>
                  </m:oMath>
                </a14:m>
                <a:r>
                  <a:rPr lang="en-US" dirty="0"/>
                  <a:t>   </a:t>
                </a:r>
                <a:r>
                  <a:rPr lang="en-US" dirty="0">
                    <a:solidFill>
                      <a:srgbClr val="00B0F0"/>
                    </a:solidFill>
                  </a:rPr>
                  <a:t>-----F9</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mc:Choice>
        <mc:Fallback xmlns="">
          <p:sp>
            <p:nvSpPr>
              <p:cNvPr id="4" name="Content Placeholder 3">
                <a:extLst>
                  <a:ext uri="{FF2B5EF4-FFF2-40B4-BE49-F238E27FC236}">
                    <a16:creationId xmlns:a16="http://schemas.microsoft.com/office/drawing/2014/main" id="{1BFA8BED-38BE-77C0-55A7-89AD24F0F90F}"/>
                  </a:ext>
                </a:extLst>
              </p:cNvPr>
              <p:cNvSpPr>
                <a:spLocks noGrp="1" noRot="1" noChangeAspect="1" noMove="1" noResize="1" noEditPoints="1" noAdjustHandles="1" noChangeArrowheads="1" noChangeShapeType="1" noTextEdit="1"/>
              </p:cNvSpPr>
              <p:nvPr>
                <p:ph sz="half" idx="2"/>
              </p:nvPr>
            </p:nvSpPr>
            <p:spPr>
              <a:xfrm>
                <a:off x="425302" y="1456772"/>
                <a:ext cx="7078108" cy="4720744"/>
              </a:xfrm>
              <a:blipFill>
                <a:blip r:embed="rId2"/>
                <a:stretch>
                  <a:fillRect l="-1809" t="-2196" r="-1809"/>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5E30173E-8D3D-6191-CC49-E1AEF72036C4}"/>
              </a:ext>
            </a:extLst>
          </p:cNvPr>
          <p:cNvPicPr>
            <a:picLocks noChangeAspect="1"/>
          </p:cNvPicPr>
          <p:nvPr/>
        </p:nvPicPr>
        <p:blipFill>
          <a:blip r:embed="rId3"/>
          <a:stretch>
            <a:fillRect/>
          </a:stretch>
        </p:blipFill>
        <p:spPr>
          <a:xfrm>
            <a:off x="7670062" y="1606403"/>
            <a:ext cx="3848100" cy="2667000"/>
          </a:xfrm>
          <a:prstGeom prst="rect">
            <a:avLst/>
          </a:prstGeom>
        </p:spPr>
      </p:pic>
      <p:sp>
        <p:nvSpPr>
          <p:cNvPr id="10" name="Rectangle 9">
            <a:extLst>
              <a:ext uri="{FF2B5EF4-FFF2-40B4-BE49-F238E27FC236}">
                <a16:creationId xmlns:a16="http://schemas.microsoft.com/office/drawing/2014/main" id="{91604165-2D16-2F43-B66D-B882DB8DA4C1}"/>
              </a:ext>
            </a:extLst>
          </p:cNvPr>
          <p:cNvSpPr/>
          <p:nvPr/>
        </p:nvSpPr>
        <p:spPr>
          <a:xfrm>
            <a:off x="425302" y="5231328"/>
            <a:ext cx="1935126" cy="81859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TextBox 10">
            <a:extLst>
              <a:ext uri="{FF2B5EF4-FFF2-40B4-BE49-F238E27FC236}">
                <a16:creationId xmlns:a16="http://schemas.microsoft.com/office/drawing/2014/main" id="{C11E9967-37B0-6461-B466-2EEF57ACEF55}"/>
              </a:ext>
            </a:extLst>
          </p:cNvPr>
          <p:cNvSpPr txBox="1"/>
          <p:nvPr/>
        </p:nvSpPr>
        <p:spPr>
          <a:xfrm>
            <a:off x="6762307" y="4603898"/>
            <a:ext cx="4755855" cy="1384995"/>
          </a:xfrm>
          <a:prstGeom prst="rect">
            <a:avLst/>
          </a:prstGeom>
          <a:noFill/>
        </p:spPr>
        <p:txBody>
          <a:bodyPr wrap="square" rtlCol="0">
            <a:spAutoFit/>
          </a:bodyPr>
          <a:lstStyle/>
          <a:p>
            <a:r>
              <a:rPr lang="en-IN" sz="2800" dirty="0"/>
              <a:t>🔍</a:t>
            </a:r>
            <a:r>
              <a:rPr lang="en-IN" sz="2800" dirty="0">
                <a:highlight>
                  <a:srgbClr val="FFFF00"/>
                </a:highlight>
              </a:rPr>
              <a:t>Explore how we can use this to prove collinearity of three points given there coordinates</a:t>
            </a:r>
            <a:endParaRPr lang="en-US" sz="2800" dirty="0">
              <a:highlight>
                <a:srgbClr val="FFFF00"/>
              </a:highlight>
            </a:endParaRPr>
          </a:p>
        </p:txBody>
      </p:sp>
    </p:spTree>
    <p:extLst>
      <p:ext uri="{BB962C8B-B14F-4D97-AF65-F5344CB8AC3E}">
        <p14:creationId xmlns:p14="http://schemas.microsoft.com/office/powerpoint/2010/main" val="1667594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491CF-C218-29CA-4C69-4B96D2ACF779}"/>
              </a:ext>
            </a:extLst>
          </p:cNvPr>
          <p:cNvSpPr>
            <a:spLocks noGrp="1"/>
          </p:cNvSpPr>
          <p:nvPr>
            <p:ph type="title"/>
          </p:nvPr>
        </p:nvSpPr>
        <p:spPr>
          <a:solidFill>
            <a:schemeClr val="accent2"/>
          </a:solidFill>
        </p:spPr>
        <p:txBody>
          <a:bodyPr/>
          <a:lstStyle/>
          <a:p>
            <a:r>
              <a:rPr lang="en-US" u="sng" dirty="0"/>
              <a:t>5 Slope-Point Form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68BB44B-6681-1064-5C3C-E10072222C76}"/>
                  </a:ext>
                </a:extLst>
              </p:cNvPr>
              <p:cNvSpPr>
                <a:spLocks noGrp="1"/>
              </p:cNvSpPr>
              <p:nvPr>
                <p:ph idx="1"/>
              </p:nvPr>
            </p:nvSpPr>
            <p:spPr>
              <a:xfrm>
                <a:off x="838200" y="1825625"/>
                <a:ext cx="5860312" cy="4351338"/>
              </a:xfrm>
            </p:spPr>
            <p:txBody>
              <a:bodyPr/>
              <a:lstStyle/>
              <a:p>
                <a:r>
                  <a:rPr lang="en-US" dirty="0"/>
                  <a:t>Given : A(</a:t>
                </a:r>
                <a14:m>
                  <m:oMath xmlns:m="http://schemas.openxmlformats.org/officeDocument/2006/math">
                    <m:sSub>
                      <m:sSubPr>
                        <m:ctrlPr>
                          <a:rPr lang="en-US"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IN" b="0" i="1" smtClean="0">
                            <a:latin typeface="Cambria Math" panose="02040503050406030204" pitchFamily="18" charset="0"/>
                          </a:rPr>
                          <m:t>𝑌</m:t>
                        </m:r>
                      </m:e>
                      <m:sub>
                        <m:r>
                          <a:rPr lang="en-IN" i="1">
                            <a:latin typeface="Cambria Math" panose="02040503050406030204" pitchFamily="18" charset="0"/>
                          </a:rPr>
                          <m:t>1</m:t>
                        </m:r>
                      </m:sub>
                    </m:sSub>
                  </m:oMath>
                </a14:m>
                <a:r>
                  <a:rPr lang="en-US" dirty="0"/>
                  <a:t>) , slope = M</a:t>
                </a:r>
              </a:p>
              <a:p>
                <a:pPr marL="0" indent="0">
                  <a:buNone/>
                </a:pPr>
                <a:r>
                  <a:rPr lang="en-US" dirty="0"/>
                  <a:t>Any point on a line in general is given by (X,Y)</a:t>
                </a:r>
              </a:p>
              <a:p>
                <a:pPr marL="0" indent="0">
                  <a:buNone/>
                </a:pPr>
                <a:r>
                  <a:rPr lang="en-US" dirty="0"/>
                  <a:t>So directly from Equation (2) in section 5.4 , </a:t>
                </a:r>
              </a:p>
              <a:p>
                <a:pPr marL="0" indent="0">
                  <a:buNone/>
                </a:pPr>
                <a:r>
                  <a:rPr lang="en-US" dirty="0"/>
                  <a:t>M=</a:t>
                </a:r>
                <a14:m>
                  <m:oMath xmlns:m="http://schemas.openxmlformats.org/officeDocument/2006/math">
                    <m:f>
                      <m:fPr>
                        <m:ctrlPr>
                          <a:rPr lang="en-US" i="1" smtClean="0">
                            <a:latin typeface="Cambria Math" panose="02040503050406030204" pitchFamily="18" charset="0"/>
                          </a:rPr>
                        </m:ctrlPr>
                      </m:fPr>
                      <m:num>
                        <m:r>
                          <a:rPr lang="en-IN" b="0" i="1" smtClean="0">
                            <a:latin typeface="Cambria Math" panose="02040503050406030204" pitchFamily="18" charset="0"/>
                          </a:rPr>
                          <m:t>𝑌</m:t>
                        </m:r>
                        <m:r>
                          <a:rPr lang="en-IN" b="0" i="1" smtClean="0">
                            <a:latin typeface="Cambria Math" panose="02040503050406030204" pitchFamily="18" charset="0"/>
                          </a:rPr>
                          <m:t>−</m:t>
                        </m:r>
                        <m:sSub>
                          <m:sSubPr>
                            <m:ctrlPr>
                              <a:rPr lang="en-US" i="1">
                                <a:latin typeface="Cambria Math" panose="02040503050406030204" pitchFamily="18" charset="0"/>
                              </a:rPr>
                            </m:ctrlPr>
                          </m:sSubPr>
                          <m:e>
                            <m:r>
                              <a:rPr lang="en-IN" i="1">
                                <a:latin typeface="Cambria Math" panose="02040503050406030204" pitchFamily="18" charset="0"/>
                              </a:rPr>
                              <m:t>𝑌</m:t>
                            </m:r>
                          </m:e>
                          <m:sub>
                            <m:r>
                              <a:rPr lang="en-IN" b="0" i="1" smtClean="0">
                                <a:latin typeface="Cambria Math" panose="02040503050406030204" pitchFamily="18" charset="0"/>
                              </a:rPr>
                              <m:t>1</m:t>
                            </m:r>
                          </m:sub>
                        </m:sSub>
                      </m:num>
                      <m:den>
                        <m:r>
                          <a:rPr lang="en-IN" b="0" i="1" smtClean="0">
                            <a:latin typeface="Cambria Math" panose="02040503050406030204" pitchFamily="18" charset="0"/>
                          </a:rPr>
                          <m:t>𝑋</m:t>
                        </m:r>
                        <m:r>
                          <a:rPr lang="en-IN" i="1">
                            <a:latin typeface="Cambria Math" panose="02040503050406030204" pitchFamily="18" charset="0"/>
                          </a:rPr>
                          <m:t>−</m:t>
                        </m:r>
                        <m:sSub>
                          <m:sSubPr>
                            <m:ctrlPr>
                              <a:rPr lang="en-US" i="1">
                                <a:latin typeface="Cambria Math" panose="02040503050406030204" pitchFamily="18" charset="0"/>
                              </a:rPr>
                            </m:ctrlPr>
                          </m:sSubPr>
                          <m:e>
                            <m:r>
                              <a:rPr lang="en-IN" b="0" i="1" smtClean="0">
                                <a:latin typeface="Cambria Math" panose="02040503050406030204" pitchFamily="18" charset="0"/>
                              </a:rPr>
                              <m:t>𝑋</m:t>
                            </m:r>
                          </m:e>
                          <m:sub>
                            <m:r>
                              <a:rPr lang="en-IN" i="1">
                                <a:latin typeface="Cambria Math" panose="02040503050406030204" pitchFamily="18" charset="0"/>
                              </a:rPr>
                              <m:t>1</m:t>
                            </m:r>
                          </m:sub>
                        </m:sSub>
                      </m:den>
                    </m:f>
                  </m:oMath>
                </a14:m>
                <a:r>
                  <a:rPr lang="en-US" dirty="0"/>
                  <a:t> =&gt; </a:t>
                </a:r>
              </a:p>
              <a:p>
                <a:pPr marL="0" indent="0">
                  <a:buNone/>
                </a:pPr>
                <a:endParaRPr lang="en-US" i="1" dirty="0">
                  <a:latin typeface="Cambria Math" panose="02040503050406030204" pitchFamily="18" charset="0"/>
                </a:endParaRPr>
              </a:p>
              <a:p>
                <a:pPr marL="0" indent="0">
                  <a:buNone/>
                </a:pPr>
                <a14:m>
                  <m:oMath xmlns:m="http://schemas.openxmlformats.org/officeDocument/2006/math">
                    <m:r>
                      <a:rPr lang="en-IN" i="1">
                        <a:latin typeface="Cambria Math" panose="02040503050406030204" pitchFamily="18" charset="0"/>
                      </a:rPr>
                      <m:t>𝑌</m:t>
                    </m:r>
                    <m:r>
                      <a:rPr lang="en-IN" i="1">
                        <a:latin typeface="Cambria Math" panose="02040503050406030204" pitchFamily="18" charset="0"/>
                      </a:rPr>
                      <m:t>−</m:t>
                    </m:r>
                    <m:sSub>
                      <m:sSubPr>
                        <m:ctrlPr>
                          <a:rPr lang="en-US" i="1">
                            <a:latin typeface="Cambria Math" panose="02040503050406030204" pitchFamily="18" charset="0"/>
                          </a:rPr>
                        </m:ctrlPr>
                      </m:sSubPr>
                      <m:e>
                        <m:r>
                          <a:rPr lang="en-IN" i="1">
                            <a:latin typeface="Cambria Math" panose="02040503050406030204" pitchFamily="18" charset="0"/>
                          </a:rPr>
                          <m:t>𝑌</m:t>
                        </m:r>
                      </m:e>
                      <m:sub>
                        <m:r>
                          <a:rPr lang="en-IN" i="1">
                            <a:latin typeface="Cambria Math" panose="02040503050406030204" pitchFamily="18" charset="0"/>
                          </a:rPr>
                          <m:t>1</m:t>
                        </m:r>
                      </m:sub>
                    </m:sSub>
                  </m:oMath>
                </a14:m>
                <a:r>
                  <a:rPr lang="en-US" dirty="0"/>
                  <a:t>=M(</a:t>
                </a:r>
                <a14:m>
                  <m:oMath xmlns:m="http://schemas.openxmlformats.org/officeDocument/2006/math">
                    <m:r>
                      <a:rPr lang="en-IN" i="1">
                        <a:latin typeface="Cambria Math" panose="02040503050406030204" pitchFamily="18" charset="0"/>
                      </a:rPr>
                      <m:t>𝑋</m:t>
                    </m:r>
                    <m:r>
                      <a:rPr lang="en-IN" i="1">
                        <a:latin typeface="Cambria Math" panose="02040503050406030204" pitchFamily="18" charset="0"/>
                      </a:rPr>
                      <m:t>−</m:t>
                    </m:r>
                    <m:sSub>
                      <m:sSubPr>
                        <m:ctrlPr>
                          <a:rPr lang="en-US" i="1">
                            <a:latin typeface="Cambria Math" panose="02040503050406030204" pitchFamily="18" charset="0"/>
                          </a:rPr>
                        </m:ctrlPr>
                      </m:sSubPr>
                      <m:e>
                        <m:r>
                          <a:rPr lang="en-IN" i="1">
                            <a:latin typeface="Cambria Math" panose="02040503050406030204" pitchFamily="18" charset="0"/>
                          </a:rPr>
                          <m:t>𝑋</m:t>
                        </m:r>
                      </m:e>
                      <m:sub>
                        <m:r>
                          <a:rPr lang="en-IN" i="1">
                            <a:latin typeface="Cambria Math" panose="02040503050406030204" pitchFamily="18" charset="0"/>
                          </a:rPr>
                          <m:t>1</m:t>
                        </m:r>
                      </m:sub>
                    </m:sSub>
                  </m:oMath>
                </a14:m>
                <a:r>
                  <a:rPr lang="en-US" dirty="0"/>
                  <a:t>)  </a:t>
                </a:r>
                <a:r>
                  <a:rPr lang="en-US" dirty="0">
                    <a:solidFill>
                      <a:srgbClr val="00B0F0"/>
                    </a:solidFill>
                  </a:rPr>
                  <a:t>-----F10</a:t>
                </a:r>
                <a:endParaRPr lang="en-US" dirty="0"/>
              </a:p>
            </p:txBody>
          </p:sp>
        </mc:Choice>
        <mc:Fallback xmlns="">
          <p:sp>
            <p:nvSpPr>
              <p:cNvPr id="3" name="Content Placeholder 2">
                <a:extLst>
                  <a:ext uri="{FF2B5EF4-FFF2-40B4-BE49-F238E27FC236}">
                    <a16:creationId xmlns:a16="http://schemas.microsoft.com/office/drawing/2014/main" id="{F68BB44B-6681-1064-5C3C-E10072222C76}"/>
                  </a:ext>
                </a:extLst>
              </p:cNvPr>
              <p:cNvSpPr>
                <a:spLocks noGrp="1" noRot="1" noChangeAspect="1" noMove="1" noResize="1" noEditPoints="1" noAdjustHandles="1" noChangeArrowheads="1" noChangeShapeType="1" noTextEdit="1"/>
              </p:cNvSpPr>
              <p:nvPr>
                <p:ph idx="1"/>
              </p:nvPr>
            </p:nvSpPr>
            <p:spPr>
              <a:xfrm>
                <a:off x="838200" y="1825625"/>
                <a:ext cx="5860312" cy="4351338"/>
              </a:xfrm>
              <a:blipFill>
                <a:blip r:embed="rId2"/>
                <a:stretch>
                  <a:fillRect l="-2185" t="-2241" r="-2185"/>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E51E8C59-2FDC-D2C9-218F-BCE9AEB79F53}"/>
              </a:ext>
            </a:extLst>
          </p:cNvPr>
          <p:cNvPicPr>
            <a:picLocks noChangeAspect="1"/>
          </p:cNvPicPr>
          <p:nvPr/>
        </p:nvPicPr>
        <p:blipFill>
          <a:blip r:embed="rId3"/>
          <a:stretch>
            <a:fillRect/>
          </a:stretch>
        </p:blipFill>
        <p:spPr>
          <a:xfrm>
            <a:off x="6815471" y="2025723"/>
            <a:ext cx="4538330" cy="2684500"/>
          </a:xfrm>
          <a:prstGeom prst="rect">
            <a:avLst/>
          </a:prstGeom>
        </p:spPr>
      </p:pic>
      <p:sp>
        <p:nvSpPr>
          <p:cNvPr id="6" name="Rectangle 5">
            <a:extLst>
              <a:ext uri="{FF2B5EF4-FFF2-40B4-BE49-F238E27FC236}">
                <a16:creationId xmlns:a16="http://schemas.microsoft.com/office/drawing/2014/main" id="{F07941C8-4991-6585-AAAA-CDB7F2A4D119}"/>
              </a:ext>
            </a:extLst>
          </p:cNvPr>
          <p:cNvSpPr/>
          <p:nvPr/>
        </p:nvSpPr>
        <p:spPr>
          <a:xfrm>
            <a:off x="838199" y="5210063"/>
            <a:ext cx="2840665" cy="81859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74AD898-4A87-9D9E-D484-78937632DC0D}"/>
                  </a:ext>
                </a:extLst>
              </p:cNvPr>
              <p:cNvSpPr txBox="1"/>
              <p:nvPr/>
            </p:nvSpPr>
            <p:spPr>
              <a:xfrm>
                <a:off x="6815471" y="5045258"/>
                <a:ext cx="4755855" cy="1384995"/>
              </a:xfrm>
              <a:prstGeom prst="rect">
                <a:avLst/>
              </a:prstGeom>
              <a:noFill/>
            </p:spPr>
            <p:txBody>
              <a:bodyPr wrap="square" rtlCol="0">
                <a:spAutoFit/>
              </a:bodyPr>
              <a:lstStyle/>
              <a:p>
                <a:r>
                  <a:rPr lang="en-IN" sz="2800" dirty="0"/>
                  <a:t>🔍</a:t>
                </a:r>
                <a:r>
                  <a:rPr lang="en-IN" sz="2800" dirty="0">
                    <a:highlight>
                      <a:srgbClr val="FFFF00"/>
                    </a:highlight>
                  </a:rPr>
                  <a:t>What do we get by varying only M keeping </a:t>
                </a:r>
                <a14:m>
                  <m:oMath xmlns:m="http://schemas.openxmlformats.org/officeDocument/2006/math">
                    <m:sSub>
                      <m:sSubPr>
                        <m:ctrlPr>
                          <a:rPr lang="en-US" sz="2800" i="1" smtClean="0">
                            <a:highlight>
                              <a:srgbClr val="FFFF00"/>
                            </a:highlight>
                            <a:latin typeface="Cambria Math" panose="02040503050406030204" pitchFamily="18" charset="0"/>
                          </a:rPr>
                        </m:ctrlPr>
                      </m:sSubPr>
                      <m:e>
                        <m:r>
                          <a:rPr lang="en-IN" sz="2800" i="1">
                            <a:highlight>
                              <a:srgbClr val="FFFF00"/>
                            </a:highlight>
                            <a:latin typeface="Cambria Math" panose="02040503050406030204" pitchFamily="18" charset="0"/>
                          </a:rPr>
                          <m:t>𝑋</m:t>
                        </m:r>
                      </m:e>
                      <m:sub>
                        <m:r>
                          <a:rPr lang="en-IN" sz="2800" i="1">
                            <a:highlight>
                              <a:srgbClr val="FFFF00"/>
                            </a:highlight>
                            <a:latin typeface="Cambria Math" panose="02040503050406030204" pitchFamily="18" charset="0"/>
                          </a:rPr>
                          <m:t>1</m:t>
                        </m:r>
                      </m:sub>
                    </m:sSub>
                  </m:oMath>
                </a14:m>
                <a:r>
                  <a:rPr lang="en-US" sz="2800" dirty="0">
                    <a:highlight>
                      <a:srgbClr val="FFFF00"/>
                    </a:highlight>
                  </a:rPr>
                  <a:t>, </a:t>
                </a:r>
                <a14:m>
                  <m:oMath xmlns:m="http://schemas.openxmlformats.org/officeDocument/2006/math">
                    <m:sSub>
                      <m:sSubPr>
                        <m:ctrlPr>
                          <a:rPr lang="en-US" sz="2800" i="1">
                            <a:highlight>
                              <a:srgbClr val="FFFF00"/>
                            </a:highlight>
                            <a:latin typeface="Cambria Math" panose="02040503050406030204" pitchFamily="18" charset="0"/>
                          </a:rPr>
                        </m:ctrlPr>
                      </m:sSubPr>
                      <m:e>
                        <m:r>
                          <a:rPr lang="en-IN" sz="2800" i="1">
                            <a:highlight>
                              <a:srgbClr val="FFFF00"/>
                            </a:highlight>
                            <a:latin typeface="Cambria Math" panose="02040503050406030204" pitchFamily="18" charset="0"/>
                          </a:rPr>
                          <m:t>𝑌</m:t>
                        </m:r>
                      </m:e>
                      <m:sub>
                        <m:r>
                          <a:rPr lang="en-IN" sz="2800" i="1">
                            <a:highlight>
                              <a:srgbClr val="FFFF00"/>
                            </a:highlight>
                            <a:latin typeface="Cambria Math" panose="02040503050406030204" pitchFamily="18" charset="0"/>
                          </a:rPr>
                          <m:t>1</m:t>
                        </m:r>
                      </m:sub>
                    </m:sSub>
                  </m:oMath>
                </a14:m>
                <a:r>
                  <a:rPr lang="en-US" sz="2800" dirty="0">
                    <a:highlight>
                      <a:srgbClr val="FFFF00"/>
                    </a:highlight>
                  </a:rPr>
                  <a:t> as constant?</a:t>
                </a:r>
              </a:p>
            </p:txBody>
          </p:sp>
        </mc:Choice>
        <mc:Fallback xmlns="">
          <p:sp>
            <p:nvSpPr>
              <p:cNvPr id="7" name="TextBox 6">
                <a:extLst>
                  <a:ext uri="{FF2B5EF4-FFF2-40B4-BE49-F238E27FC236}">
                    <a16:creationId xmlns:a16="http://schemas.microsoft.com/office/drawing/2014/main" id="{374AD898-4A87-9D9E-D484-78937632DC0D}"/>
                  </a:ext>
                </a:extLst>
              </p:cNvPr>
              <p:cNvSpPr txBox="1">
                <a:spLocks noRot="1" noChangeAspect="1" noMove="1" noResize="1" noEditPoints="1" noAdjustHandles="1" noChangeArrowheads="1" noChangeShapeType="1" noTextEdit="1"/>
              </p:cNvSpPr>
              <p:nvPr/>
            </p:nvSpPr>
            <p:spPr>
              <a:xfrm>
                <a:off x="6815471" y="5045258"/>
                <a:ext cx="4755855" cy="1384995"/>
              </a:xfrm>
              <a:prstGeom prst="rect">
                <a:avLst/>
              </a:prstGeom>
              <a:blipFill>
                <a:blip r:embed="rId4"/>
                <a:stretch>
                  <a:fillRect l="-2564" t="-5727" b="-11894"/>
                </a:stretch>
              </a:blipFill>
            </p:spPr>
            <p:txBody>
              <a:bodyPr/>
              <a:lstStyle/>
              <a:p>
                <a:r>
                  <a:rPr lang="en-US">
                    <a:noFill/>
                  </a:rPr>
                  <a:t> </a:t>
                </a:r>
              </a:p>
            </p:txBody>
          </p:sp>
        </mc:Fallback>
      </mc:AlternateContent>
    </p:spTree>
    <p:extLst>
      <p:ext uri="{BB962C8B-B14F-4D97-AF65-F5344CB8AC3E}">
        <p14:creationId xmlns:p14="http://schemas.microsoft.com/office/powerpoint/2010/main" val="1660531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2B503-F7E8-21A1-B0BE-9E9A3ABC9506}"/>
              </a:ext>
            </a:extLst>
          </p:cNvPr>
          <p:cNvSpPr>
            <a:spLocks noGrp="1"/>
          </p:cNvSpPr>
          <p:nvPr>
            <p:ph type="title"/>
          </p:nvPr>
        </p:nvSpPr>
        <p:spPr>
          <a:solidFill>
            <a:schemeClr val="accent2"/>
          </a:solidFill>
        </p:spPr>
        <p:txBody>
          <a:bodyPr/>
          <a:lstStyle/>
          <a:p>
            <a:r>
              <a:rPr lang="en-US" dirty="0"/>
              <a:t>6 Slope-Intercept form of a line</a:t>
            </a:r>
          </a:p>
        </p:txBody>
      </p:sp>
      <p:sp>
        <p:nvSpPr>
          <p:cNvPr id="3" name="Content Placeholder 2">
            <a:extLst>
              <a:ext uri="{FF2B5EF4-FFF2-40B4-BE49-F238E27FC236}">
                <a16:creationId xmlns:a16="http://schemas.microsoft.com/office/drawing/2014/main" id="{7B5E56E9-1002-9544-C30C-34B0B2FECFD2}"/>
              </a:ext>
            </a:extLst>
          </p:cNvPr>
          <p:cNvSpPr>
            <a:spLocks noGrp="1"/>
          </p:cNvSpPr>
          <p:nvPr>
            <p:ph idx="1"/>
          </p:nvPr>
        </p:nvSpPr>
        <p:spPr>
          <a:xfrm>
            <a:off x="838199" y="1825625"/>
            <a:ext cx="6158023" cy="4351338"/>
          </a:xfrm>
        </p:spPr>
        <p:txBody>
          <a:bodyPr/>
          <a:lstStyle/>
          <a:p>
            <a:r>
              <a:rPr lang="en-US" dirty="0"/>
              <a:t>Given : Slope =M ; Y-intercept = C</a:t>
            </a:r>
          </a:p>
          <a:p>
            <a:pPr marL="0" indent="0">
              <a:buNone/>
            </a:pPr>
            <a:r>
              <a:rPr lang="en-US" dirty="0"/>
              <a:t>For obtaining the Y-intercept , we take Y=C and X=0. Substituting these in </a:t>
            </a:r>
            <a:r>
              <a:rPr lang="en-US" dirty="0">
                <a:solidFill>
                  <a:srgbClr val="00B0F0"/>
                </a:solidFill>
              </a:rPr>
              <a:t>F10</a:t>
            </a:r>
          </a:p>
          <a:p>
            <a:pPr marL="0" indent="0">
              <a:buNone/>
            </a:pPr>
            <a:r>
              <a:rPr lang="en-US" dirty="0">
                <a:solidFill>
                  <a:schemeClr val="tx1">
                    <a:lumMod val="95000"/>
                    <a:lumOff val="5000"/>
                  </a:schemeClr>
                </a:solidFill>
              </a:rPr>
              <a:t>Y-C=M(X)</a:t>
            </a:r>
          </a:p>
          <a:p>
            <a:pPr marL="0" indent="0">
              <a:buNone/>
            </a:pPr>
            <a:r>
              <a:rPr lang="en-US" dirty="0">
                <a:solidFill>
                  <a:schemeClr val="tx1">
                    <a:lumMod val="95000"/>
                    <a:lumOff val="5000"/>
                  </a:schemeClr>
                </a:solidFill>
              </a:rPr>
              <a:t>=&gt;  Y=MX+C  </a:t>
            </a:r>
            <a:r>
              <a:rPr lang="en-US" dirty="0">
                <a:solidFill>
                  <a:srgbClr val="00B0F0"/>
                </a:solidFill>
              </a:rPr>
              <a:t>-----F11</a:t>
            </a:r>
          </a:p>
          <a:p>
            <a:pPr marL="0" indent="0">
              <a:buNone/>
            </a:pPr>
            <a:endParaRPr lang="en-US" dirty="0">
              <a:solidFill>
                <a:schemeClr val="tx1">
                  <a:lumMod val="95000"/>
                  <a:lumOff val="5000"/>
                </a:schemeClr>
              </a:solidFill>
            </a:endParaRPr>
          </a:p>
          <a:p>
            <a:pPr marL="0" indent="0">
              <a:buNone/>
            </a:pPr>
            <a:r>
              <a:rPr lang="en-IN" dirty="0">
                <a:solidFill>
                  <a:schemeClr val="tx1">
                    <a:lumMod val="95000"/>
                    <a:lumOff val="5000"/>
                  </a:schemeClr>
                </a:solidFill>
              </a:rPr>
              <a:t>🔍</a:t>
            </a:r>
            <a:r>
              <a:rPr lang="en-IN" dirty="0">
                <a:solidFill>
                  <a:schemeClr val="tx1">
                    <a:lumMod val="95000"/>
                    <a:lumOff val="5000"/>
                  </a:schemeClr>
                </a:solidFill>
                <a:highlight>
                  <a:srgbClr val="FFFF00"/>
                </a:highlight>
              </a:rPr>
              <a:t>Try deriving a similar Equation given the X intercept. What do you notice?</a:t>
            </a:r>
            <a:endParaRPr lang="en-US" dirty="0">
              <a:solidFill>
                <a:schemeClr val="tx1">
                  <a:lumMod val="95000"/>
                  <a:lumOff val="5000"/>
                </a:schemeClr>
              </a:solidFill>
              <a:highlight>
                <a:srgbClr val="FFFF00"/>
              </a:highlight>
            </a:endParaRPr>
          </a:p>
          <a:p>
            <a:endParaRPr lang="en-US" dirty="0"/>
          </a:p>
        </p:txBody>
      </p:sp>
      <p:pic>
        <p:nvPicPr>
          <p:cNvPr id="9" name="Picture 8">
            <a:extLst>
              <a:ext uri="{FF2B5EF4-FFF2-40B4-BE49-F238E27FC236}">
                <a16:creationId xmlns:a16="http://schemas.microsoft.com/office/drawing/2014/main" id="{223E6881-529E-3F9F-0604-F26CE55EA825}"/>
              </a:ext>
            </a:extLst>
          </p:cNvPr>
          <p:cNvPicPr>
            <a:picLocks noChangeAspect="1"/>
          </p:cNvPicPr>
          <p:nvPr/>
        </p:nvPicPr>
        <p:blipFill>
          <a:blip r:embed="rId2"/>
          <a:stretch>
            <a:fillRect/>
          </a:stretch>
        </p:blipFill>
        <p:spPr>
          <a:xfrm>
            <a:off x="7145079" y="1734344"/>
            <a:ext cx="4208721" cy="2751856"/>
          </a:xfrm>
          <a:prstGeom prst="rect">
            <a:avLst/>
          </a:prstGeom>
        </p:spPr>
      </p:pic>
      <p:sp>
        <p:nvSpPr>
          <p:cNvPr id="10" name="Rectangle 9">
            <a:extLst>
              <a:ext uri="{FF2B5EF4-FFF2-40B4-BE49-F238E27FC236}">
                <a16:creationId xmlns:a16="http://schemas.microsoft.com/office/drawing/2014/main" id="{6151EF7D-1A92-D025-C115-1496430553ED}"/>
              </a:ext>
            </a:extLst>
          </p:cNvPr>
          <p:cNvSpPr/>
          <p:nvPr/>
        </p:nvSpPr>
        <p:spPr>
          <a:xfrm>
            <a:off x="1316664" y="3703582"/>
            <a:ext cx="1394639" cy="59542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376785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36B62-ADA2-114F-FC66-06CDBBAA6927}"/>
              </a:ext>
            </a:extLst>
          </p:cNvPr>
          <p:cNvSpPr>
            <a:spLocks noGrp="1"/>
          </p:cNvSpPr>
          <p:nvPr>
            <p:ph type="title"/>
          </p:nvPr>
        </p:nvSpPr>
        <p:spPr>
          <a:solidFill>
            <a:schemeClr val="accent2"/>
          </a:solidFill>
        </p:spPr>
        <p:txBody>
          <a:bodyPr/>
          <a:lstStyle/>
          <a:p>
            <a:r>
              <a:rPr lang="en-US" dirty="0"/>
              <a:t>7 Two-Intercept form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32E4CD9-0872-484A-606C-B90BDC8CCCAA}"/>
                  </a:ext>
                </a:extLst>
              </p:cNvPr>
              <p:cNvSpPr>
                <a:spLocks noGrp="1"/>
              </p:cNvSpPr>
              <p:nvPr>
                <p:ph idx="1"/>
              </p:nvPr>
            </p:nvSpPr>
            <p:spPr>
              <a:xfrm>
                <a:off x="838200" y="1825625"/>
                <a:ext cx="6030433" cy="4351338"/>
              </a:xfrm>
            </p:spPr>
            <p:txBody>
              <a:bodyPr>
                <a:normAutofit fontScale="92500" lnSpcReduction="10000"/>
              </a:bodyPr>
              <a:lstStyle/>
              <a:p>
                <a:r>
                  <a:rPr lang="en-US" dirty="0"/>
                  <a:t>Given : Y-Intercept = a; X-Intercept = b</a:t>
                </a:r>
              </a:p>
              <a:p>
                <a:r>
                  <a:rPr lang="en-US" dirty="0"/>
                  <a:t>Substituting in </a:t>
                </a:r>
                <a:r>
                  <a:rPr lang="en-US" dirty="0">
                    <a:solidFill>
                      <a:srgbClr val="00B0F0"/>
                    </a:solidFill>
                  </a:rPr>
                  <a:t>F9</a:t>
                </a:r>
                <a:r>
                  <a:rPr lang="en-US" dirty="0"/>
                  <a:t> as </a:t>
                </a:r>
              </a:p>
              <a:p>
                <a:pPr marL="0" indent="0">
                  <a:buNone/>
                </a:pPr>
                <a14:m>
                  <m:oMath xmlns:m="http://schemas.openxmlformats.org/officeDocument/2006/math">
                    <m:sSub>
                      <m:sSubPr>
                        <m:ctrlPr>
                          <a:rPr lang="en-US" i="1" smtClean="0">
                            <a:latin typeface="Cambria Math" panose="02040503050406030204" pitchFamily="18" charset="0"/>
                          </a:rPr>
                        </m:ctrlPr>
                      </m:sSubPr>
                      <m:e>
                        <m:r>
                          <a:rPr lang="en-IN" i="1">
                            <a:latin typeface="Cambria Math" panose="02040503050406030204" pitchFamily="18" charset="0"/>
                          </a:rPr>
                          <m:t>𝑌</m:t>
                        </m:r>
                      </m:e>
                      <m:sub>
                        <m:r>
                          <a:rPr lang="en-IN" b="0" i="1" smtClean="0">
                            <a:latin typeface="Cambria Math" panose="02040503050406030204" pitchFamily="18" charset="0"/>
                          </a:rPr>
                          <m:t>1</m:t>
                        </m:r>
                      </m:sub>
                    </m:sSub>
                    <m:r>
                      <a:rPr lang="en-IN" b="0" i="1" smtClean="0">
                        <a:latin typeface="Cambria Math" panose="02040503050406030204" pitchFamily="18" charset="0"/>
                      </a:rPr>
                      <m:t> </m:t>
                    </m:r>
                  </m:oMath>
                </a14:m>
                <a:r>
                  <a:rPr lang="en-US" dirty="0"/>
                  <a:t>= a ; </a:t>
                </a:r>
                <a14:m>
                  <m:oMath xmlns:m="http://schemas.openxmlformats.org/officeDocument/2006/math">
                    <m:sSub>
                      <m:sSubPr>
                        <m:ctrlPr>
                          <a:rPr lang="en-US" i="1">
                            <a:latin typeface="Cambria Math" panose="02040503050406030204" pitchFamily="18" charset="0"/>
                          </a:rPr>
                        </m:ctrlPr>
                      </m:sSubPr>
                      <m:e>
                        <m:r>
                          <a:rPr lang="en-IN" i="1">
                            <a:latin typeface="Cambria Math" panose="02040503050406030204" pitchFamily="18" charset="0"/>
                          </a:rPr>
                          <m:t>𝑋</m:t>
                        </m:r>
                      </m:e>
                      <m:sub>
                        <m:r>
                          <a:rPr lang="en-IN" i="1">
                            <a:latin typeface="Cambria Math" panose="02040503050406030204" pitchFamily="18" charset="0"/>
                          </a:rPr>
                          <m:t>1</m:t>
                        </m:r>
                      </m:sub>
                    </m:sSub>
                    <m:r>
                      <a:rPr lang="en-IN" i="1">
                        <a:latin typeface="Cambria Math" panose="02040503050406030204" pitchFamily="18" charset="0"/>
                      </a:rPr>
                      <m:t> </m:t>
                    </m:r>
                  </m:oMath>
                </a14:m>
                <a:r>
                  <a:rPr lang="en-US" dirty="0"/>
                  <a:t>= 0 ; </a:t>
                </a:r>
                <a14:m>
                  <m:oMath xmlns:m="http://schemas.openxmlformats.org/officeDocument/2006/math">
                    <m:sSub>
                      <m:sSubPr>
                        <m:ctrlPr>
                          <a:rPr lang="en-US" i="1">
                            <a:latin typeface="Cambria Math" panose="02040503050406030204" pitchFamily="18" charset="0"/>
                          </a:rPr>
                        </m:ctrlPr>
                      </m:sSubPr>
                      <m:e>
                        <m:r>
                          <a:rPr lang="en-IN" i="1">
                            <a:latin typeface="Cambria Math" panose="02040503050406030204" pitchFamily="18" charset="0"/>
                          </a:rPr>
                          <m:t>𝑌</m:t>
                        </m:r>
                      </m:e>
                      <m:sub>
                        <m:r>
                          <a:rPr lang="en-IN" i="1">
                            <a:latin typeface="Cambria Math" panose="02040503050406030204" pitchFamily="18" charset="0"/>
                          </a:rPr>
                          <m:t>2</m:t>
                        </m:r>
                      </m:sub>
                    </m:sSub>
                    <m:r>
                      <a:rPr lang="en-IN" i="1">
                        <a:latin typeface="Cambria Math" panose="02040503050406030204" pitchFamily="18" charset="0"/>
                      </a:rPr>
                      <m:t> </m:t>
                    </m:r>
                  </m:oMath>
                </a14:m>
                <a:r>
                  <a:rPr lang="en-US" dirty="0"/>
                  <a:t>=0 ; </a:t>
                </a:r>
                <a14:m>
                  <m:oMath xmlns:m="http://schemas.openxmlformats.org/officeDocument/2006/math">
                    <m:sSub>
                      <m:sSubPr>
                        <m:ctrlPr>
                          <a:rPr lang="en-US" i="1">
                            <a:latin typeface="Cambria Math" panose="02040503050406030204" pitchFamily="18" charset="0"/>
                          </a:rPr>
                        </m:ctrlPr>
                      </m:sSubPr>
                      <m:e>
                        <m:r>
                          <a:rPr lang="en-IN" i="1">
                            <a:latin typeface="Cambria Math" panose="02040503050406030204" pitchFamily="18" charset="0"/>
                          </a:rPr>
                          <m:t>𝑋</m:t>
                        </m:r>
                      </m:e>
                      <m:sub>
                        <m:r>
                          <a:rPr lang="en-IN" i="1">
                            <a:latin typeface="Cambria Math" panose="02040503050406030204" pitchFamily="18" charset="0"/>
                          </a:rPr>
                          <m:t>2</m:t>
                        </m:r>
                      </m:sub>
                    </m:sSub>
                    <m:r>
                      <a:rPr lang="en-IN" i="1">
                        <a:latin typeface="Cambria Math" panose="02040503050406030204" pitchFamily="18" charset="0"/>
                      </a:rPr>
                      <m:t> </m:t>
                    </m:r>
                  </m:oMath>
                </a14:m>
                <a:r>
                  <a:rPr lang="en-US" dirty="0"/>
                  <a:t>=b</a:t>
                </a:r>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IN" b="0" i="1" smtClean="0">
                              <a:latin typeface="Cambria Math" panose="02040503050406030204" pitchFamily="18" charset="0"/>
                            </a:rPr>
                            <m:t>𝑌</m:t>
                          </m:r>
                          <m:r>
                            <a:rPr lang="en-IN" b="0" i="1" smtClean="0">
                              <a:latin typeface="Cambria Math" panose="02040503050406030204" pitchFamily="18" charset="0"/>
                            </a:rPr>
                            <m:t>−</m:t>
                          </m:r>
                          <m:r>
                            <a:rPr lang="en-IN" b="0" i="1" smtClean="0">
                              <a:latin typeface="Cambria Math" panose="02040503050406030204" pitchFamily="18" charset="0"/>
                            </a:rPr>
                            <m:t>𝑎</m:t>
                          </m:r>
                        </m:num>
                        <m:den>
                          <m:r>
                            <a:rPr lang="en-IN" b="0" i="1" smtClean="0">
                              <a:latin typeface="Cambria Math" panose="02040503050406030204" pitchFamily="18" charset="0"/>
                            </a:rPr>
                            <m:t>𝑋</m:t>
                          </m:r>
                          <m:r>
                            <a:rPr lang="en-IN" b="0" i="1" smtClean="0">
                              <a:latin typeface="Cambria Math" panose="02040503050406030204" pitchFamily="18" charset="0"/>
                            </a:rPr>
                            <m:t>−0</m:t>
                          </m:r>
                        </m:den>
                      </m:f>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m:t>
                          </m:r>
                          <m:r>
                            <a:rPr lang="en-IN" b="0" i="1" smtClean="0">
                              <a:latin typeface="Cambria Math" panose="02040503050406030204" pitchFamily="18" charset="0"/>
                            </a:rPr>
                            <m:t>𝑎</m:t>
                          </m:r>
                        </m:num>
                        <m:den>
                          <m:r>
                            <a:rPr lang="en-IN" b="0" i="1" smtClean="0">
                              <a:latin typeface="Cambria Math" panose="02040503050406030204" pitchFamily="18" charset="0"/>
                            </a:rPr>
                            <m:t>𝑏</m:t>
                          </m:r>
                        </m:den>
                      </m:f>
                    </m:oMath>
                  </m:oMathPara>
                </a14:m>
                <a:endParaRPr lang="en-US" dirty="0"/>
              </a:p>
              <a:p>
                <a:pPr>
                  <a:buFont typeface="Symbol" panose="05050102010706020507" pitchFamily="18" charset="2"/>
                  <a:buChar char="Þ"/>
                </a:pPr>
                <a:r>
                  <a:rPr lang="en-US" dirty="0"/>
                  <a:t>b(Y-a) = -a(X-0)</a:t>
                </a:r>
              </a:p>
              <a:p>
                <a:pPr>
                  <a:buFont typeface="Symbol" panose="05050102010706020507" pitchFamily="18" charset="2"/>
                  <a:buChar char="Þ"/>
                </a:pPr>
                <a:r>
                  <a:rPr lang="en-US" dirty="0" err="1"/>
                  <a:t>bY</a:t>
                </a:r>
                <a:r>
                  <a:rPr lang="en-US" dirty="0"/>
                  <a:t>-ab = -</a:t>
                </a:r>
                <a:r>
                  <a:rPr lang="en-US" dirty="0" err="1"/>
                  <a:t>aX</a:t>
                </a:r>
                <a:endParaRPr lang="en-US" dirty="0"/>
              </a:p>
              <a:p>
                <a:pPr marL="0" indent="0">
                  <a:buNone/>
                </a:pPr>
                <a:endParaRPr lang="en-US" dirty="0"/>
              </a:p>
              <a:p>
                <a:pPr>
                  <a:buFont typeface="Symbol" panose="05050102010706020507" pitchFamily="18" charset="2"/>
                  <a:buChar char="Þ"/>
                </a:pPr>
                <a14:m>
                  <m:oMath xmlns:m="http://schemas.openxmlformats.org/officeDocument/2006/math">
                    <m:r>
                      <a:rPr lang="en-IN" b="0" i="1" smtClean="0">
                        <a:latin typeface="Cambria Math" panose="02040503050406030204" pitchFamily="18" charset="0"/>
                      </a:rPr>
                      <m:t>   </m:t>
                    </m:r>
                    <m:f>
                      <m:fPr>
                        <m:ctrlPr>
                          <a:rPr lang="en-US" i="1" smtClean="0">
                            <a:latin typeface="Cambria Math" panose="02040503050406030204" pitchFamily="18" charset="0"/>
                          </a:rPr>
                        </m:ctrlPr>
                      </m:fPr>
                      <m:num>
                        <m:r>
                          <a:rPr lang="en-IN" b="0" i="1" smtClean="0">
                            <a:latin typeface="Cambria Math" panose="02040503050406030204" pitchFamily="18" charset="0"/>
                          </a:rPr>
                          <m:t>𝑋</m:t>
                        </m:r>
                      </m:num>
                      <m:den>
                        <m:r>
                          <a:rPr lang="en-IN" b="0" i="1" smtClean="0">
                            <a:latin typeface="Cambria Math" panose="02040503050406030204" pitchFamily="18" charset="0"/>
                          </a:rPr>
                          <m:t>𝑏</m:t>
                        </m:r>
                      </m:den>
                    </m:f>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𝑌</m:t>
                        </m:r>
                      </m:num>
                      <m:den>
                        <m:r>
                          <a:rPr lang="en-IN" b="0" i="1" smtClean="0">
                            <a:latin typeface="Cambria Math" panose="02040503050406030204" pitchFamily="18" charset="0"/>
                          </a:rPr>
                          <m:t>𝑎</m:t>
                        </m:r>
                      </m:den>
                    </m:f>
                    <m:r>
                      <a:rPr lang="en-IN" b="0" i="1" smtClean="0">
                        <a:latin typeface="Cambria Math" panose="02040503050406030204" pitchFamily="18" charset="0"/>
                      </a:rPr>
                      <m:t>=1</m:t>
                    </m:r>
                  </m:oMath>
                </a14:m>
                <a:r>
                  <a:rPr lang="en-US" dirty="0"/>
                  <a:t>  </a:t>
                </a:r>
                <a:r>
                  <a:rPr lang="en-US" dirty="0">
                    <a:solidFill>
                      <a:srgbClr val="00B0F0"/>
                    </a:solidFill>
                  </a:rPr>
                  <a:t>-----F12</a:t>
                </a:r>
              </a:p>
              <a:p>
                <a:pPr>
                  <a:buFont typeface="Symbol" panose="05050102010706020507" pitchFamily="18" charset="2"/>
                  <a:buChar char="Þ"/>
                </a:pPr>
                <a:endParaRPr lang="en-US" dirty="0"/>
              </a:p>
            </p:txBody>
          </p:sp>
        </mc:Choice>
        <mc:Fallback xmlns="">
          <p:sp>
            <p:nvSpPr>
              <p:cNvPr id="3" name="Content Placeholder 2">
                <a:extLst>
                  <a:ext uri="{FF2B5EF4-FFF2-40B4-BE49-F238E27FC236}">
                    <a16:creationId xmlns:a16="http://schemas.microsoft.com/office/drawing/2014/main" id="{132E4CD9-0872-484A-606C-B90BDC8CCCAA}"/>
                  </a:ext>
                </a:extLst>
              </p:cNvPr>
              <p:cNvSpPr>
                <a:spLocks noGrp="1" noRot="1" noChangeAspect="1" noMove="1" noResize="1" noEditPoints="1" noAdjustHandles="1" noChangeArrowheads="1" noChangeShapeType="1" noTextEdit="1"/>
              </p:cNvSpPr>
              <p:nvPr>
                <p:ph idx="1"/>
              </p:nvPr>
            </p:nvSpPr>
            <p:spPr>
              <a:xfrm>
                <a:off x="838200" y="1825625"/>
                <a:ext cx="6030433" cy="4351338"/>
              </a:xfrm>
              <a:blipFill>
                <a:blip r:embed="rId2"/>
                <a:stretch>
                  <a:fillRect l="-1921" t="-2801" b="-168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F3DE2319-2E7F-A8D9-3163-36E4098FF570}"/>
              </a:ext>
            </a:extLst>
          </p:cNvPr>
          <p:cNvPicPr>
            <a:picLocks noChangeAspect="1"/>
          </p:cNvPicPr>
          <p:nvPr/>
        </p:nvPicPr>
        <p:blipFill>
          <a:blip r:embed="rId3"/>
          <a:stretch>
            <a:fillRect/>
          </a:stretch>
        </p:blipFill>
        <p:spPr>
          <a:xfrm>
            <a:off x="7102549" y="1825625"/>
            <a:ext cx="4251251" cy="3264613"/>
          </a:xfrm>
          <a:prstGeom prst="rect">
            <a:avLst/>
          </a:prstGeom>
        </p:spPr>
      </p:pic>
      <p:sp>
        <p:nvSpPr>
          <p:cNvPr id="6" name="Rectangle 5">
            <a:extLst>
              <a:ext uri="{FF2B5EF4-FFF2-40B4-BE49-F238E27FC236}">
                <a16:creationId xmlns:a16="http://schemas.microsoft.com/office/drawing/2014/main" id="{13EF0333-6056-7D8C-6599-66BD218A3C1F}"/>
              </a:ext>
            </a:extLst>
          </p:cNvPr>
          <p:cNvSpPr/>
          <p:nvPr/>
        </p:nvSpPr>
        <p:spPr>
          <a:xfrm>
            <a:off x="7102548" y="4795284"/>
            <a:ext cx="978195" cy="6911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3504745-3746-7D16-F19E-845BBD4E34E6}"/>
              </a:ext>
            </a:extLst>
          </p:cNvPr>
          <p:cNvSpPr/>
          <p:nvPr/>
        </p:nvSpPr>
        <p:spPr>
          <a:xfrm>
            <a:off x="1327296" y="5486400"/>
            <a:ext cx="1532862" cy="69056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772596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83EF1-3DDD-8BA9-FA3C-870B7C3F20F5}"/>
              </a:ext>
            </a:extLst>
          </p:cNvPr>
          <p:cNvSpPr>
            <a:spLocks noGrp="1"/>
          </p:cNvSpPr>
          <p:nvPr>
            <p:ph type="title"/>
          </p:nvPr>
        </p:nvSpPr>
        <p:spPr>
          <a:solidFill>
            <a:schemeClr val="accent2"/>
          </a:solidFill>
        </p:spPr>
        <p:txBody>
          <a:bodyPr/>
          <a:lstStyle/>
          <a:p>
            <a:r>
              <a:rPr lang="en-US" dirty="0"/>
              <a:t>8 Normal form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ECBDC2D-BA2D-BB6A-E07D-7673699C16A5}"/>
                  </a:ext>
                </a:extLst>
              </p:cNvPr>
              <p:cNvSpPr>
                <a:spLocks noGrp="1"/>
              </p:cNvSpPr>
              <p:nvPr>
                <p:ph idx="1"/>
              </p:nvPr>
            </p:nvSpPr>
            <p:spPr>
              <a:xfrm>
                <a:off x="838199" y="1825624"/>
                <a:ext cx="7114953" cy="4926049"/>
              </a:xfrm>
            </p:spPr>
            <p:txBody>
              <a:bodyPr/>
              <a:lstStyle/>
              <a:p>
                <a:r>
                  <a:rPr lang="en-US" dirty="0"/>
                  <a:t>Given : p=distance from origin; </a:t>
                </a:r>
                <a:r>
                  <a:rPr lang="el-GR" sz="2800" b="0" i="0" dirty="0">
                    <a:effectLst/>
                  </a:rPr>
                  <a:t>θ</a:t>
                </a:r>
                <a:r>
                  <a:rPr lang="en-IN" sz="2800" b="0" i="0" dirty="0">
                    <a:effectLst/>
                  </a:rPr>
                  <a:t>= Angle of perpendicular from origin to line with the X axis</a:t>
                </a:r>
                <a:endParaRPr lang="en-US" dirty="0"/>
              </a:p>
              <a:p>
                <a:r>
                  <a:rPr lang="en-US" dirty="0"/>
                  <a:t>From diagram the perpendicular from origin to point O has slope tan</a:t>
                </a:r>
                <a:r>
                  <a:rPr lang="el-GR" sz="2800" b="0" i="0" dirty="0">
                    <a:effectLst/>
                  </a:rPr>
                  <a:t> θ</a:t>
                </a:r>
                <a:r>
                  <a:rPr lang="en-IN" sz="2800" b="0" i="0" dirty="0">
                    <a:effectLst/>
                  </a:rPr>
                  <a:t> </a:t>
                </a:r>
              </a:p>
              <a:p>
                <a:pPr marL="0" indent="0">
                  <a:buNone/>
                </a:pPr>
                <a:r>
                  <a:rPr lang="en-IN" dirty="0"/>
                  <a:t>Therefore slope of line AB is </a:t>
                </a:r>
              </a:p>
              <a:p>
                <a:pPr marL="0" indent="0">
                  <a:buNone/>
                </a:pPr>
                <a:r>
                  <a:rPr lang="en-IN" dirty="0"/>
                  <a:t>M=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−1</m:t>
                        </m:r>
                      </m:num>
                      <m:den>
                        <m:r>
                          <m:rPr>
                            <m:nor/>
                          </m:rPr>
                          <a:rPr lang="en-IN" b="0" i="0" dirty="0" smtClean="0"/>
                          <m:t>T</m:t>
                        </m:r>
                        <m:r>
                          <m:rPr>
                            <m:nor/>
                          </m:rPr>
                          <a:rPr lang="en-US" dirty="0"/>
                          <m:t>an</m:t>
                        </m:r>
                        <m:r>
                          <m:rPr>
                            <m:nor/>
                          </m:rPr>
                          <a:rPr lang="el-GR" dirty="0"/>
                          <m:t> </m:t>
                        </m:r>
                        <m:r>
                          <m:rPr>
                            <m:nor/>
                          </m:rPr>
                          <a:rPr lang="el-GR" dirty="0"/>
                          <m:t>θ</m:t>
                        </m:r>
                      </m:den>
                    </m:f>
                  </m:oMath>
                </a14:m>
                <a:r>
                  <a:rPr lang="en-US" dirty="0"/>
                  <a:t> </a:t>
                </a:r>
              </a:p>
              <a:p>
                <a:pPr marL="0" indent="0">
                  <a:buNone/>
                </a:pPr>
                <a:r>
                  <a:rPr lang="en-US" dirty="0"/>
                  <a:t>Also, We have the point O on AB</a:t>
                </a:r>
              </a:p>
              <a:p>
                <a:pPr marL="0" indent="0">
                  <a:buNone/>
                </a:pPr>
                <a:r>
                  <a:rPr lang="en-US" dirty="0"/>
                  <a:t>O(</a:t>
                </a:r>
                <a:r>
                  <a:rPr lang="en-US" dirty="0" err="1"/>
                  <a:t>pCos</a:t>
                </a:r>
                <a14:m>
                  <m:oMath xmlns:m="http://schemas.openxmlformats.org/officeDocument/2006/math">
                    <m:r>
                      <m:rPr>
                        <m:nor/>
                      </m:rPr>
                      <a:rPr lang="el-GR" dirty="0"/>
                      <m:t>θ</m:t>
                    </m:r>
                  </m:oMath>
                </a14:m>
                <a:r>
                  <a:rPr lang="en-US" dirty="0"/>
                  <a:t> , </a:t>
                </a:r>
                <a:r>
                  <a:rPr lang="en-US" dirty="0" err="1"/>
                  <a:t>pSin</a:t>
                </a:r>
                <a14:m>
                  <m:oMath xmlns:m="http://schemas.openxmlformats.org/officeDocument/2006/math">
                    <m:r>
                      <m:rPr>
                        <m:nor/>
                      </m:rPr>
                      <a:rPr lang="el-GR" dirty="0" smtClean="0"/>
                      <m:t>θ</m:t>
                    </m:r>
                  </m:oMath>
                </a14:m>
                <a:r>
                  <a:rPr lang="en-US" dirty="0"/>
                  <a:t>)</a:t>
                </a:r>
              </a:p>
            </p:txBody>
          </p:sp>
        </mc:Choice>
        <mc:Fallback xmlns="">
          <p:sp>
            <p:nvSpPr>
              <p:cNvPr id="3" name="Content Placeholder 2">
                <a:extLst>
                  <a:ext uri="{FF2B5EF4-FFF2-40B4-BE49-F238E27FC236}">
                    <a16:creationId xmlns:a16="http://schemas.microsoft.com/office/drawing/2014/main" id="{AECBDC2D-BA2D-BB6A-E07D-7673699C16A5}"/>
                  </a:ext>
                </a:extLst>
              </p:cNvPr>
              <p:cNvSpPr>
                <a:spLocks noGrp="1" noRot="1" noChangeAspect="1" noMove="1" noResize="1" noEditPoints="1" noAdjustHandles="1" noChangeArrowheads="1" noChangeShapeType="1" noTextEdit="1"/>
              </p:cNvSpPr>
              <p:nvPr>
                <p:ph idx="1"/>
              </p:nvPr>
            </p:nvSpPr>
            <p:spPr>
              <a:xfrm>
                <a:off x="838199" y="1825624"/>
                <a:ext cx="7114953" cy="4926049"/>
              </a:xfrm>
              <a:blipFill>
                <a:blip r:embed="rId2"/>
                <a:stretch>
                  <a:fillRect l="-1712" t="-1978"/>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9AD590A6-400E-CCD0-4742-B384B9591791}"/>
              </a:ext>
            </a:extLst>
          </p:cNvPr>
          <p:cNvPicPr>
            <a:picLocks noChangeAspect="1"/>
          </p:cNvPicPr>
          <p:nvPr/>
        </p:nvPicPr>
        <p:blipFill>
          <a:blip r:embed="rId3"/>
          <a:stretch>
            <a:fillRect/>
          </a:stretch>
        </p:blipFill>
        <p:spPr>
          <a:xfrm>
            <a:off x="8144540" y="1825625"/>
            <a:ext cx="3209260" cy="2540664"/>
          </a:xfrm>
          <a:prstGeom prst="rect">
            <a:avLst/>
          </a:prstGeom>
        </p:spPr>
      </p:pic>
    </p:spTree>
    <p:extLst>
      <p:ext uri="{BB962C8B-B14F-4D97-AF65-F5344CB8AC3E}">
        <p14:creationId xmlns:p14="http://schemas.microsoft.com/office/powerpoint/2010/main" val="3221225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2A61C33-9C1C-5B4F-FCF9-42693D43B607}"/>
                  </a:ext>
                </a:extLst>
              </p:cNvPr>
              <p:cNvSpPr>
                <a:spLocks noGrp="1"/>
              </p:cNvSpPr>
              <p:nvPr>
                <p:ph idx="1"/>
              </p:nvPr>
            </p:nvSpPr>
            <p:spPr>
              <a:xfrm>
                <a:off x="838200" y="318977"/>
                <a:ext cx="10515600" cy="5857986"/>
              </a:xfrm>
            </p:spPr>
            <p:txBody>
              <a:bodyPr/>
              <a:lstStyle/>
              <a:p>
                <a:r>
                  <a:rPr lang="en-US" dirty="0"/>
                  <a:t>Using the information of M and Point O in Slope-Point form,</a:t>
                </a:r>
              </a:p>
              <a:p>
                <a:pPr marL="0" indent="0">
                  <a:buNone/>
                </a:pPr>
                <a14:m>
                  <m:oMath xmlns:m="http://schemas.openxmlformats.org/officeDocument/2006/math">
                    <m:r>
                      <a:rPr lang="en-IN" i="1" smtClean="0">
                        <a:latin typeface="Cambria Math" panose="02040503050406030204" pitchFamily="18" charset="0"/>
                      </a:rPr>
                      <m:t>𝑌</m:t>
                    </m:r>
                    <m:r>
                      <a:rPr lang="en-IN" i="1" smtClean="0">
                        <a:latin typeface="Cambria Math" panose="02040503050406030204" pitchFamily="18" charset="0"/>
                      </a:rPr>
                      <m:t>−</m:t>
                    </m:r>
                    <m:r>
                      <m:rPr>
                        <m:nor/>
                      </m:rPr>
                      <a:rPr lang="en-US" dirty="0"/>
                      <m:t>pSin</m:t>
                    </m:r>
                    <m:r>
                      <m:rPr>
                        <m:nor/>
                      </m:rPr>
                      <a:rPr lang="el-GR" dirty="0"/>
                      <m:t>θ</m:t>
                    </m:r>
                  </m:oMath>
                </a14:m>
                <a:r>
                  <a:rPr lang="en-US" dirty="0"/>
                  <a:t>=</a:t>
                </a:r>
                <a:r>
                  <a:rPr lang="en-IN" dirty="0"/>
                  <a:t>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−1</m:t>
                        </m:r>
                      </m:num>
                      <m:den>
                        <m:r>
                          <m:rPr>
                            <m:nor/>
                          </m:rPr>
                          <a:rPr lang="en-IN" dirty="0"/>
                          <m:t>T</m:t>
                        </m:r>
                        <m:r>
                          <m:rPr>
                            <m:nor/>
                          </m:rPr>
                          <a:rPr lang="en-US" dirty="0"/>
                          <m:t>an</m:t>
                        </m:r>
                        <m:r>
                          <m:rPr>
                            <m:nor/>
                          </m:rPr>
                          <a:rPr lang="el-GR" dirty="0"/>
                          <m:t> </m:t>
                        </m:r>
                        <m:r>
                          <m:rPr>
                            <m:nor/>
                          </m:rPr>
                          <a:rPr lang="el-GR" dirty="0"/>
                          <m:t>θ</m:t>
                        </m:r>
                      </m:den>
                    </m:f>
                  </m:oMath>
                </a14:m>
                <a:r>
                  <a:rPr lang="en-US" dirty="0"/>
                  <a:t>(</a:t>
                </a:r>
                <a14:m>
                  <m:oMath xmlns:m="http://schemas.openxmlformats.org/officeDocument/2006/math">
                    <m:r>
                      <a:rPr lang="en-IN" i="1">
                        <a:latin typeface="Cambria Math" panose="02040503050406030204" pitchFamily="18" charset="0"/>
                      </a:rPr>
                      <m:t>𝑋</m:t>
                    </m:r>
                    <m:r>
                      <a:rPr lang="en-IN" i="1">
                        <a:latin typeface="Cambria Math" panose="02040503050406030204" pitchFamily="18" charset="0"/>
                      </a:rPr>
                      <m:t>−</m:t>
                    </m:r>
                    <m:r>
                      <m:rPr>
                        <m:nor/>
                      </m:rPr>
                      <a:rPr lang="en-US" dirty="0"/>
                      <m:t>pCos</m:t>
                    </m:r>
                    <m:r>
                      <m:rPr>
                        <m:nor/>
                      </m:rPr>
                      <a:rPr lang="el-GR" dirty="0"/>
                      <m:t>θ</m:t>
                    </m:r>
                  </m:oMath>
                </a14:m>
                <a:r>
                  <a:rPr lang="en-US" dirty="0"/>
                  <a:t>)</a:t>
                </a:r>
              </a:p>
              <a:p>
                <a:pPr marL="0" indent="0">
                  <a:buNone/>
                </a:pPr>
                <a:r>
                  <a:rPr lang="en-US" dirty="0"/>
                  <a:t>Y+</a:t>
                </a:r>
                <a14:m>
                  <m:oMath xmlns:m="http://schemas.openxmlformats.org/officeDocument/2006/math">
                    <m:f>
                      <m:fPr>
                        <m:ctrlPr>
                          <a:rPr lang="en-US" i="1" smtClean="0">
                            <a:latin typeface="Cambria Math" panose="02040503050406030204" pitchFamily="18" charset="0"/>
                          </a:rPr>
                        </m:ctrlPr>
                      </m:fPr>
                      <m:num>
                        <m:r>
                          <a:rPr lang="en-IN" b="0" i="1" smtClean="0">
                            <a:latin typeface="Cambria Math" panose="02040503050406030204" pitchFamily="18" charset="0"/>
                          </a:rPr>
                          <m:t>𝑋</m:t>
                        </m:r>
                      </m:num>
                      <m:den>
                        <m:r>
                          <m:rPr>
                            <m:nor/>
                          </m:rPr>
                          <a:rPr lang="en-IN" dirty="0"/>
                          <m:t>T</m:t>
                        </m:r>
                        <m:r>
                          <m:rPr>
                            <m:nor/>
                          </m:rPr>
                          <a:rPr lang="en-US" dirty="0"/>
                          <m:t>an</m:t>
                        </m:r>
                        <m:r>
                          <m:rPr>
                            <m:nor/>
                          </m:rPr>
                          <a:rPr lang="el-GR" dirty="0"/>
                          <m:t> </m:t>
                        </m:r>
                        <m:r>
                          <m:rPr>
                            <m:nor/>
                          </m:rPr>
                          <a:rPr lang="el-GR" dirty="0"/>
                          <m:t>θ</m:t>
                        </m:r>
                      </m:den>
                    </m:f>
                  </m:oMath>
                </a14:m>
                <a:r>
                  <a:rPr lang="en-US" dirty="0"/>
                  <a:t> = </a:t>
                </a:r>
                <a14:m>
                  <m:oMath xmlns:m="http://schemas.openxmlformats.org/officeDocument/2006/math">
                    <m:r>
                      <m:rPr>
                        <m:nor/>
                      </m:rPr>
                      <a:rPr lang="en-US" dirty="0"/>
                      <m:t>pSin</m:t>
                    </m:r>
                    <m:r>
                      <m:rPr>
                        <m:nor/>
                      </m:rPr>
                      <a:rPr lang="el-GR" dirty="0"/>
                      <m:t>θ</m:t>
                    </m:r>
                  </m:oMath>
                </a14:m>
                <a:r>
                  <a:rPr lang="en-US" dirty="0"/>
                  <a:t>+</a:t>
                </a:r>
                <a14:m>
                  <m:oMath xmlns:m="http://schemas.openxmlformats.org/officeDocument/2006/math">
                    <m:f>
                      <m:fPr>
                        <m:ctrlPr>
                          <a:rPr lang="en-US" i="1" dirty="0" smtClean="0">
                            <a:latin typeface="Cambria Math" panose="02040503050406030204" pitchFamily="18" charset="0"/>
                          </a:rPr>
                        </m:ctrlPr>
                      </m:fPr>
                      <m:num>
                        <m:r>
                          <m:rPr>
                            <m:nor/>
                          </m:rPr>
                          <a:rPr lang="en-US" dirty="0"/>
                          <m:t>pCos</m:t>
                        </m:r>
                        <m:r>
                          <m:rPr>
                            <m:nor/>
                          </m:rPr>
                          <a:rPr lang="en-IN" b="0" i="0" baseline="30000" dirty="0" smtClean="0"/>
                          <m:t>2</m:t>
                        </m:r>
                        <m:r>
                          <m:rPr>
                            <m:nor/>
                          </m:rPr>
                          <a:rPr lang="el-GR" dirty="0"/>
                          <m:t>θ</m:t>
                        </m:r>
                      </m:num>
                      <m:den>
                        <m:r>
                          <m:rPr>
                            <m:nor/>
                          </m:rPr>
                          <a:rPr lang="en-US" dirty="0"/>
                          <m:t>Sin</m:t>
                        </m:r>
                        <m:r>
                          <m:rPr>
                            <m:nor/>
                          </m:rPr>
                          <a:rPr lang="el-GR" dirty="0"/>
                          <m:t>θ</m:t>
                        </m:r>
                      </m:den>
                    </m:f>
                  </m:oMath>
                </a14:m>
                <a:endParaRPr lang="en-US" dirty="0"/>
              </a:p>
              <a:p>
                <a:pPr marL="0" indent="0">
                  <a:buNone/>
                </a:pPr>
                <a:endParaRPr lang="en-US" dirty="0"/>
              </a:p>
              <a:p>
                <a:pPr marL="0" indent="0">
                  <a:buNone/>
                </a:pPr>
                <a:r>
                  <a:rPr lang="en-US" dirty="0"/>
                  <a:t>Multiplying both side by </a:t>
                </a:r>
                <a14:m>
                  <m:oMath xmlns:m="http://schemas.openxmlformats.org/officeDocument/2006/math">
                    <m:r>
                      <m:rPr>
                        <m:nor/>
                      </m:rPr>
                      <a:rPr lang="en-US" dirty="0" smtClean="0"/>
                      <m:t>Sin</m:t>
                    </m:r>
                    <m:r>
                      <m:rPr>
                        <m:nor/>
                      </m:rPr>
                      <a:rPr lang="el-GR" dirty="0" smtClean="0"/>
                      <m:t>θ</m:t>
                    </m:r>
                  </m:oMath>
                </a14:m>
                <a:endParaRPr lang="en-IN" dirty="0"/>
              </a:p>
              <a:p>
                <a:pPr marL="0" indent="0">
                  <a:buNone/>
                </a:pPr>
                <a:endParaRPr lang="en-IN" dirty="0"/>
              </a:p>
              <a:p>
                <a:pPr marL="0" indent="0">
                  <a:buNone/>
                </a:pPr>
                <a:r>
                  <a:rPr lang="en-US" dirty="0"/>
                  <a:t>X Cos</a:t>
                </a:r>
                <a14:m>
                  <m:oMath xmlns:m="http://schemas.openxmlformats.org/officeDocument/2006/math">
                    <m:r>
                      <m:rPr>
                        <m:nor/>
                      </m:rPr>
                      <a:rPr lang="el-GR" dirty="0" smtClean="0"/>
                      <m:t>θ</m:t>
                    </m:r>
                  </m:oMath>
                </a14:m>
                <a:r>
                  <a:rPr lang="en-US" dirty="0"/>
                  <a:t> + Y </a:t>
                </a:r>
                <a14:m>
                  <m:oMath xmlns:m="http://schemas.openxmlformats.org/officeDocument/2006/math">
                    <m:r>
                      <m:rPr>
                        <m:nor/>
                      </m:rPr>
                      <a:rPr lang="en-US" dirty="0"/>
                      <m:t>Sin</m:t>
                    </m:r>
                    <m:r>
                      <m:rPr>
                        <m:nor/>
                      </m:rPr>
                      <a:rPr lang="el-GR" dirty="0"/>
                      <m:t>θ</m:t>
                    </m:r>
                  </m:oMath>
                </a14:m>
                <a:r>
                  <a:rPr lang="en-US" dirty="0"/>
                  <a:t> = P  </a:t>
                </a:r>
                <a:r>
                  <a:rPr lang="en-US" dirty="0">
                    <a:solidFill>
                      <a:srgbClr val="00B0F0"/>
                    </a:solidFill>
                  </a:rPr>
                  <a:t>-----F13</a:t>
                </a:r>
              </a:p>
            </p:txBody>
          </p:sp>
        </mc:Choice>
        <mc:Fallback xmlns="">
          <p:sp>
            <p:nvSpPr>
              <p:cNvPr id="3" name="Content Placeholder 2">
                <a:extLst>
                  <a:ext uri="{FF2B5EF4-FFF2-40B4-BE49-F238E27FC236}">
                    <a16:creationId xmlns:a16="http://schemas.microsoft.com/office/drawing/2014/main" id="{22A61C33-9C1C-5B4F-FCF9-42693D43B607}"/>
                  </a:ext>
                </a:extLst>
              </p:cNvPr>
              <p:cNvSpPr>
                <a:spLocks noGrp="1" noRot="1" noChangeAspect="1" noMove="1" noResize="1" noEditPoints="1" noAdjustHandles="1" noChangeArrowheads="1" noChangeShapeType="1" noTextEdit="1"/>
              </p:cNvSpPr>
              <p:nvPr>
                <p:ph idx="1"/>
              </p:nvPr>
            </p:nvSpPr>
            <p:spPr>
              <a:xfrm>
                <a:off x="838200" y="318977"/>
                <a:ext cx="10515600" cy="5857986"/>
              </a:xfrm>
              <a:blipFill>
                <a:blip r:embed="rId2"/>
                <a:stretch>
                  <a:fillRect l="-1217" t="-1665"/>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43C96BBE-4B07-FEA0-CA32-27DECC0F2BAA}"/>
              </a:ext>
            </a:extLst>
          </p:cNvPr>
          <p:cNvSpPr/>
          <p:nvPr/>
        </p:nvSpPr>
        <p:spPr>
          <a:xfrm>
            <a:off x="848831" y="3726435"/>
            <a:ext cx="2883195" cy="60550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31410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D082C-DDDA-BBAB-307A-7206848C8DDE}"/>
              </a:ext>
            </a:extLst>
          </p:cNvPr>
          <p:cNvSpPr>
            <a:spLocks noGrp="1"/>
          </p:cNvSpPr>
          <p:nvPr>
            <p:ph type="title"/>
          </p:nvPr>
        </p:nvSpPr>
        <p:spPr>
          <a:xfrm>
            <a:off x="838200" y="116957"/>
            <a:ext cx="10515600" cy="1708668"/>
          </a:xfrm>
          <a:solidFill>
            <a:schemeClr val="accent2"/>
          </a:solidFill>
        </p:spPr>
        <p:txBody>
          <a:bodyPr>
            <a:noAutofit/>
          </a:bodyPr>
          <a:lstStyle/>
          <a:p>
            <a:r>
              <a:rPr lang="en-US" dirty="0"/>
              <a:t>9 General form of a line in the parametric forms</a:t>
            </a:r>
            <a:br>
              <a:rPr lang="en-US" u="sng" dirty="0"/>
            </a:br>
            <a:r>
              <a:rPr lang="en-US" i="1" dirty="0" err="1">
                <a:latin typeface="Cambria Math" panose="02040503050406030204" pitchFamily="18" charset="0"/>
                <a:ea typeface="Cambria Math" panose="02040503050406030204" pitchFamily="18" charset="0"/>
              </a:rPr>
              <a:t>ax+by+k</a:t>
            </a:r>
            <a:r>
              <a:rPr lang="en-US" i="1" dirty="0">
                <a:latin typeface="Cambria Math" panose="02040503050406030204" pitchFamily="18" charset="0"/>
                <a:ea typeface="Cambria Math" panose="02040503050406030204" pitchFamily="18" charset="0"/>
              </a:rPr>
              <a:t>=0 </a:t>
            </a:r>
            <a:r>
              <a:rPr lang="en-US" dirty="0"/>
              <a:t>--------- This is the general form</a:t>
            </a:r>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C173AAA4-3E96-27A9-7F55-38BC7470CD8D}"/>
                  </a:ext>
                </a:extLst>
              </p:cNvPr>
              <p:cNvGraphicFramePr>
                <a:graphicFrameLocks noGrp="1"/>
              </p:cNvGraphicFramePr>
              <p:nvPr>
                <p:ph idx="1"/>
                <p:extLst>
                  <p:ext uri="{D42A27DB-BD31-4B8C-83A1-F6EECF244321}">
                    <p14:modId xmlns:p14="http://schemas.microsoft.com/office/powerpoint/2010/main" val="2292220859"/>
                  </p:ext>
                </p:extLst>
              </p:nvPr>
            </p:nvGraphicFramePr>
            <p:xfrm>
              <a:off x="838200" y="1825624"/>
              <a:ext cx="10515600" cy="4628337"/>
            </p:xfrm>
            <a:graphic>
              <a:graphicData uri="http://schemas.openxmlformats.org/drawingml/2006/table">
                <a:tbl>
                  <a:tblPr firstRow="1" bandRow="1">
                    <a:tableStyleId>{5C22544A-7EE6-4342-B048-85BDC9FD1C3A}</a:tableStyleId>
                  </a:tblPr>
                  <a:tblGrid>
                    <a:gridCol w="2606749">
                      <a:extLst>
                        <a:ext uri="{9D8B030D-6E8A-4147-A177-3AD203B41FA5}">
                          <a16:colId xmlns:a16="http://schemas.microsoft.com/office/drawing/2014/main" val="2254201019"/>
                        </a:ext>
                      </a:extLst>
                    </a:gridCol>
                    <a:gridCol w="2651051">
                      <a:extLst>
                        <a:ext uri="{9D8B030D-6E8A-4147-A177-3AD203B41FA5}">
                          <a16:colId xmlns:a16="http://schemas.microsoft.com/office/drawing/2014/main" val="2692153775"/>
                        </a:ext>
                      </a:extLst>
                    </a:gridCol>
                    <a:gridCol w="2628900">
                      <a:extLst>
                        <a:ext uri="{9D8B030D-6E8A-4147-A177-3AD203B41FA5}">
                          <a16:colId xmlns:a16="http://schemas.microsoft.com/office/drawing/2014/main" val="348316624"/>
                        </a:ext>
                      </a:extLst>
                    </a:gridCol>
                    <a:gridCol w="2628900">
                      <a:extLst>
                        <a:ext uri="{9D8B030D-6E8A-4147-A177-3AD203B41FA5}">
                          <a16:colId xmlns:a16="http://schemas.microsoft.com/office/drawing/2014/main" val="2289181993"/>
                        </a:ext>
                      </a:extLst>
                    </a:gridCol>
                  </a:tblGrid>
                  <a:tr h="661191">
                    <a:tc>
                      <a:txBody>
                        <a:bodyPr/>
                        <a:lstStyle/>
                        <a:p>
                          <a:pPr algn="ctr"/>
                          <a:r>
                            <a:rPr lang="en-US" sz="2800" b="0" dirty="0"/>
                            <a:t>Form</a:t>
                          </a:r>
                        </a:p>
                      </a:txBody>
                      <a:tcPr/>
                    </a:tc>
                    <a:tc>
                      <a:txBody>
                        <a:bodyPr/>
                        <a:lstStyle/>
                        <a:p>
                          <a:pPr algn="ctr"/>
                          <a:r>
                            <a:rPr lang="en-US" sz="2800" b="0" dirty="0"/>
                            <a:t>a</a:t>
                          </a:r>
                        </a:p>
                      </a:txBody>
                      <a:tcPr/>
                    </a:tc>
                    <a:tc>
                      <a:txBody>
                        <a:bodyPr/>
                        <a:lstStyle/>
                        <a:p>
                          <a:pPr algn="ctr"/>
                          <a:r>
                            <a:rPr lang="en-US" sz="2800" b="0" dirty="0"/>
                            <a:t>b</a:t>
                          </a:r>
                        </a:p>
                      </a:txBody>
                      <a:tcPr/>
                    </a:tc>
                    <a:tc>
                      <a:txBody>
                        <a:bodyPr/>
                        <a:lstStyle/>
                        <a:p>
                          <a:pPr algn="ctr"/>
                          <a:r>
                            <a:rPr lang="en-US" sz="2800" b="0" dirty="0"/>
                            <a:t>k</a:t>
                          </a:r>
                        </a:p>
                      </a:txBody>
                      <a:tcPr/>
                    </a:tc>
                    <a:extLst>
                      <a:ext uri="{0D108BD9-81ED-4DB2-BD59-A6C34878D82A}">
                        <a16:rowId xmlns:a16="http://schemas.microsoft.com/office/drawing/2014/main" val="3652282835"/>
                      </a:ext>
                    </a:extLst>
                  </a:tr>
                  <a:tr h="661191">
                    <a:tc>
                      <a:txBody>
                        <a:bodyPr/>
                        <a:lstStyle/>
                        <a:p>
                          <a:pPr algn="ctr"/>
                          <a:r>
                            <a:rPr lang="en-US" sz="2800" b="0" dirty="0"/>
                            <a:t>Two-Point </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IN" sz="2800" i="1">
                                        <a:latin typeface="Cambria Math" panose="02040503050406030204" pitchFamily="18" charset="0"/>
                                      </a:rPr>
                                      <m:t>𝑌</m:t>
                                    </m:r>
                                  </m:e>
                                  <m:sub>
                                    <m:r>
                                      <a:rPr lang="en-IN" sz="2800" i="1">
                                        <a:latin typeface="Cambria Math" panose="02040503050406030204" pitchFamily="18" charset="0"/>
                                      </a:rPr>
                                      <m:t>2</m:t>
                                    </m:r>
                                  </m:sub>
                                </m:sSub>
                                <m:r>
                                  <a:rPr lang="en-IN" sz="2800" i="1">
                                    <a:latin typeface="Cambria Math" panose="02040503050406030204" pitchFamily="18" charset="0"/>
                                  </a:rPr>
                                  <m:t>−</m:t>
                                </m:r>
                                <m:sSub>
                                  <m:sSubPr>
                                    <m:ctrlPr>
                                      <a:rPr lang="en-US" sz="2800" i="1">
                                        <a:latin typeface="Cambria Math" panose="02040503050406030204" pitchFamily="18" charset="0"/>
                                      </a:rPr>
                                    </m:ctrlPr>
                                  </m:sSubPr>
                                  <m:e>
                                    <m:r>
                                      <a:rPr lang="en-IN" sz="2800" i="1">
                                        <a:latin typeface="Cambria Math" panose="02040503050406030204" pitchFamily="18" charset="0"/>
                                      </a:rPr>
                                      <m:t>𝑌</m:t>
                                    </m:r>
                                  </m:e>
                                  <m:sub>
                                    <m:r>
                                      <a:rPr lang="en-IN" sz="2800" i="1">
                                        <a:latin typeface="Cambria Math" panose="02040503050406030204" pitchFamily="18" charset="0"/>
                                      </a:rPr>
                                      <m:t>1</m:t>
                                    </m:r>
                                  </m:sub>
                                </m:sSub>
                              </m:oMath>
                            </m:oMathPara>
                          </a14:m>
                          <a:endParaRPr lang="en-US" sz="2800" b="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IN" sz="2800" i="1">
                                        <a:latin typeface="Cambria Math" panose="02040503050406030204" pitchFamily="18" charset="0"/>
                                      </a:rPr>
                                      <m:t>𝑋</m:t>
                                    </m:r>
                                  </m:e>
                                  <m:sub>
                                    <m:r>
                                      <a:rPr lang="en-IN" sz="2800" i="1">
                                        <a:latin typeface="Cambria Math" panose="02040503050406030204" pitchFamily="18" charset="0"/>
                                      </a:rPr>
                                      <m:t>2</m:t>
                                    </m:r>
                                  </m:sub>
                                </m:sSub>
                                <m:r>
                                  <a:rPr lang="en-IN" sz="2800" i="1">
                                    <a:latin typeface="Cambria Math" panose="02040503050406030204" pitchFamily="18" charset="0"/>
                                  </a:rPr>
                                  <m:t>−</m:t>
                                </m:r>
                                <m:sSub>
                                  <m:sSubPr>
                                    <m:ctrlPr>
                                      <a:rPr lang="en-US" sz="2800" i="1">
                                        <a:latin typeface="Cambria Math" panose="02040503050406030204" pitchFamily="18" charset="0"/>
                                      </a:rPr>
                                    </m:ctrlPr>
                                  </m:sSubPr>
                                  <m:e>
                                    <m:r>
                                      <a:rPr lang="en-IN" sz="2800" i="1">
                                        <a:latin typeface="Cambria Math" panose="02040503050406030204" pitchFamily="18" charset="0"/>
                                      </a:rPr>
                                      <m:t>𝑋</m:t>
                                    </m:r>
                                  </m:e>
                                  <m:sub>
                                    <m:r>
                                      <a:rPr lang="en-IN" sz="2800" i="1">
                                        <a:latin typeface="Cambria Math" panose="02040503050406030204" pitchFamily="18" charset="0"/>
                                      </a:rPr>
                                      <m:t>1</m:t>
                                    </m:r>
                                  </m:sub>
                                </m:sSub>
                              </m:oMath>
                            </m:oMathPara>
                          </a14:m>
                          <a:endParaRPr lang="en-US" sz="2800" b="0" dirty="0"/>
                        </a:p>
                      </a:txBody>
                      <a:tcPr/>
                    </a:tc>
                    <a:tc>
                      <a:txBody>
                        <a:bodyPr/>
                        <a:lstStyle/>
                        <a:p>
                          <a:pPr algn="ctr"/>
                          <a14:m>
                            <m:oMath xmlns:m="http://schemas.openxmlformats.org/officeDocument/2006/math">
                              <m:sSub>
                                <m:sSubPr>
                                  <m:ctrlPr>
                                    <a:rPr lang="en-US" sz="2800" i="1" smtClean="0">
                                      <a:latin typeface="Cambria Math" panose="02040503050406030204" pitchFamily="18" charset="0"/>
                                    </a:rPr>
                                  </m:ctrlPr>
                                </m:sSubPr>
                                <m:e>
                                  <m:r>
                                    <a:rPr lang="en-IN" sz="2800" i="1">
                                      <a:latin typeface="Cambria Math" panose="02040503050406030204" pitchFamily="18" charset="0"/>
                                    </a:rPr>
                                    <m:t>𝑌</m:t>
                                  </m:r>
                                </m:e>
                                <m:sub>
                                  <m:r>
                                    <a:rPr lang="en-IN" sz="2800" i="1">
                                      <a:latin typeface="Cambria Math" panose="02040503050406030204" pitchFamily="18" charset="0"/>
                                    </a:rPr>
                                    <m:t>2</m:t>
                                  </m:r>
                                </m:sub>
                              </m:sSub>
                              <m:sSub>
                                <m:sSubPr>
                                  <m:ctrlPr>
                                    <a:rPr lang="en-US" sz="2800" i="1" smtClean="0">
                                      <a:latin typeface="Cambria Math" panose="02040503050406030204" pitchFamily="18" charset="0"/>
                                    </a:rPr>
                                  </m:ctrlPr>
                                </m:sSubPr>
                                <m:e>
                                  <m:r>
                                    <a:rPr lang="en-IN" sz="2800" i="1">
                                      <a:latin typeface="Cambria Math" panose="02040503050406030204" pitchFamily="18" charset="0"/>
                                    </a:rPr>
                                    <m:t>𝑋</m:t>
                                  </m:r>
                                </m:e>
                                <m:sub>
                                  <m:r>
                                    <a:rPr lang="en-IN" sz="2800" i="1">
                                      <a:latin typeface="Cambria Math" panose="02040503050406030204" pitchFamily="18" charset="0"/>
                                    </a:rPr>
                                    <m:t>1</m:t>
                                  </m:r>
                                </m:sub>
                              </m:sSub>
                            </m:oMath>
                          </a14:m>
                          <a:r>
                            <a:rPr lang="en-US" sz="2800" b="0" dirty="0"/>
                            <a:t> - </a:t>
                          </a:r>
                          <a14:m>
                            <m:oMath xmlns:m="http://schemas.openxmlformats.org/officeDocument/2006/math">
                              <m:sSub>
                                <m:sSubPr>
                                  <m:ctrlPr>
                                    <a:rPr lang="en-US" sz="2800" i="1" smtClean="0">
                                      <a:latin typeface="Cambria Math" panose="02040503050406030204" pitchFamily="18" charset="0"/>
                                    </a:rPr>
                                  </m:ctrlPr>
                                </m:sSubPr>
                                <m:e>
                                  <m:r>
                                    <a:rPr lang="en-IN" sz="2800" i="1">
                                      <a:latin typeface="Cambria Math" panose="02040503050406030204" pitchFamily="18" charset="0"/>
                                    </a:rPr>
                                    <m:t>𝑋</m:t>
                                  </m:r>
                                </m:e>
                                <m:sub>
                                  <m:r>
                                    <a:rPr lang="en-IN" sz="2800" i="1">
                                      <a:latin typeface="Cambria Math" panose="02040503050406030204" pitchFamily="18" charset="0"/>
                                    </a:rPr>
                                    <m:t>2</m:t>
                                  </m:r>
                                </m:sub>
                              </m:sSub>
                              <m:sSub>
                                <m:sSubPr>
                                  <m:ctrlPr>
                                    <a:rPr lang="en-US" sz="2800" i="1" smtClean="0">
                                      <a:latin typeface="Cambria Math" panose="02040503050406030204" pitchFamily="18" charset="0"/>
                                    </a:rPr>
                                  </m:ctrlPr>
                                </m:sSubPr>
                                <m:e>
                                  <m:r>
                                    <a:rPr lang="en-IN" sz="2800" i="1">
                                      <a:latin typeface="Cambria Math" panose="02040503050406030204" pitchFamily="18" charset="0"/>
                                    </a:rPr>
                                    <m:t>𝑌</m:t>
                                  </m:r>
                                </m:e>
                                <m:sub>
                                  <m:r>
                                    <a:rPr lang="en-IN" sz="2800" i="1">
                                      <a:latin typeface="Cambria Math" panose="02040503050406030204" pitchFamily="18" charset="0"/>
                                    </a:rPr>
                                    <m:t>1</m:t>
                                  </m:r>
                                </m:sub>
                              </m:sSub>
                            </m:oMath>
                          </a14:m>
                          <a:endParaRPr lang="en-US" sz="2800" b="0" dirty="0"/>
                        </a:p>
                      </a:txBody>
                      <a:tcPr/>
                    </a:tc>
                    <a:extLst>
                      <a:ext uri="{0D108BD9-81ED-4DB2-BD59-A6C34878D82A}">
                        <a16:rowId xmlns:a16="http://schemas.microsoft.com/office/drawing/2014/main" val="3832247015"/>
                      </a:ext>
                    </a:extLst>
                  </a:tr>
                  <a:tr h="661191">
                    <a:tc>
                      <a:txBody>
                        <a:bodyPr/>
                        <a:lstStyle/>
                        <a:p>
                          <a:pPr algn="ctr"/>
                          <a:r>
                            <a:rPr lang="en-US" sz="2800" b="0" dirty="0"/>
                            <a:t>Slope-Point</a:t>
                          </a:r>
                        </a:p>
                      </a:txBody>
                      <a:tcPr/>
                    </a:tc>
                    <a:tc>
                      <a:txBody>
                        <a:bodyPr/>
                        <a:lstStyle/>
                        <a:p>
                          <a:pPr algn="ctr"/>
                          <a:r>
                            <a:rPr lang="en-US" sz="2800" b="0" dirty="0"/>
                            <a:t>M</a:t>
                          </a:r>
                        </a:p>
                      </a:txBody>
                      <a:tcPr/>
                    </a:tc>
                    <a:tc>
                      <a:txBody>
                        <a:bodyPr/>
                        <a:lstStyle/>
                        <a:p>
                          <a:pPr algn="ctr"/>
                          <a:r>
                            <a:rPr lang="en-US" sz="2800" b="0" dirty="0"/>
                            <a:t>-1</a:t>
                          </a:r>
                        </a:p>
                      </a:txBody>
                      <a:tcPr/>
                    </a:tc>
                    <a:tc>
                      <a:txBody>
                        <a:bodyPr/>
                        <a:lstStyle/>
                        <a:p>
                          <a:pPr algn="ctr"/>
                          <a14:m>
                            <m:oMath xmlns:m="http://schemas.openxmlformats.org/officeDocument/2006/math">
                              <m:sSub>
                                <m:sSubPr>
                                  <m:ctrlPr>
                                    <a:rPr lang="en-US" sz="2800" i="1" smtClean="0">
                                      <a:latin typeface="Cambria Math" panose="02040503050406030204" pitchFamily="18" charset="0"/>
                                    </a:rPr>
                                  </m:ctrlPr>
                                </m:sSubPr>
                                <m:e>
                                  <m:r>
                                    <a:rPr lang="en-IN" sz="2800" i="1">
                                      <a:latin typeface="Cambria Math" panose="02040503050406030204" pitchFamily="18" charset="0"/>
                                    </a:rPr>
                                    <m:t>𝑌</m:t>
                                  </m:r>
                                </m:e>
                                <m:sub>
                                  <m:r>
                                    <a:rPr lang="en-IN" sz="2800" i="1">
                                      <a:latin typeface="Cambria Math" panose="02040503050406030204" pitchFamily="18" charset="0"/>
                                    </a:rPr>
                                    <m:t>1</m:t>
                                  </m:r>
                                </m:sub>
                              </m:sSub>
                            </m:oMath>
                          </a14:m>
                          <a:r>
                            <a:rPr lang="en-US" sz="2800" b="0" dirty="0"/>
                            <a:t> - M</a:t>
                          </a:r>
                          <a14:m>
                            <m:oMath xmlns:m="http://schemas.openxmlformats.org/officeDocument/2006/math">
                              <m:sSub>
                                <m:sSubPr>
                                  <m:ctrlPr>
                                    <a:rPr lang="en-US" sz="2800" i="1" smtClean="0">
                                      <a:latin typeface="Cambria Math" panose="02040503050406030204" pitchFamily="18" charset="0"/>
                                    </a:rPr>
                                  </m:ctrlPr>
                                </m:sSubPr>
                                <m:e>
                                  <m:r>
                                    <a:rPr lang="en-IN" sz="2800" i="1">
                                      <a:latin typeface="Cambria Math" panose="02040503050406030204" pitchFamily="18" charset="0"/>
                                    </a:rPr>
                                    <m:t>𝑋</m:t>
                                  </m:r>
                                </m:e>
                                <m:sub>
                                  <m:r>
                                    <a:rPr lang="en-IN" sz="2800" i="1">
                                      <a:latin typeface="Cambria Math" panose="02040503050406030204" pitchFamily="18" charset="0"/>
                                    </a:rPr>
                                    <m:t>1</m:t>
                                  </m:r>
                                </m:sub>
                              </m:sSub>
                            </m:oMath>
                          </a14:m>
                          <a:endParaRPr lang="en-US" sz="2800" b="0" dirty="0"/>
                        </a:p>
                      </a:txBody>
                      <a:tcPr/>
                    </a:tc>
                    <a:extLst>
                      <a:ext uri="{0D108BD9-81ED-4DB2-BD59-A6C34878D82A}">
                        <a16:rowId xmlns:a16="http://schemas.microsoft.com/office/drawing/2014/main" val="2550423221"/>
                      </a:ext>
                    </a:extLst>
                  </a:tr>
                  <a:tr h="661191">
                    <a:tc>
                      <a:txBody>
                        <a:bodyPr/>
                        <a:lstStyle/>
                        <a:p>
                          <a:pPr algn="ctr"/>
                          <a:r>
                            <a:rPr lang="en-US" sz="2800" b="0" dirty="0"/>
                            <a:t>Slope- Intercept</a:t>
                          </a:r>
                        </a:p>
                      </a:txBody>
                      <a:tcPr/>
                    </a:tc>
                    <a:tc>
                      <a:txBody>
                        <a:bodyPr/>
                        <a:lstStyle/>
                        <a:p>
                          <a:pPr algn="ctr"/>
                          <a:r>
                            <a:rPr lang="en-US" sz="2800" b="0" dirty="0"/>
                            <a:t>M</a:t>
                          </a:r>
                        </a:p>
                      </a:txBody>
                      <a:tcPr/>
                    </a:tc>
                    <a:tc>
                      <a:txBody>
                        <a:bodyPr/>
                        <a:lstStyle/>
                        <a:p>
                          <a:pPr algn="ctr"/>
                          <a:r>
                            <a:rPr lang="en-US" sz="2800" b="0" dirty="0"/>
                            <a:t>-1</a:t>
                          </a:r>
                        </a:p>
                      </a:txBody>
                      <a:tcPr/>
                    </a:tc>
                    <a:tc>
                      <a:txBody>
                        <a:bodyPr/>
                        <a:lstStyle/>
                        <a:p>
                          <a:pPr algn="ctr"/>
                          <a:r>
                            <a:rPr lang="en-US" sz="2800" b="0" dirty="0"/>
                            <a:t>C (y intercept)</a:t>
                          </a:r>
                        </a:p>
                      </a:txBody>
                      <a:tcPr/>
                    </a:tc>
                    <a:extLst>
                      <a:ext uri="{0D108BD9-81ED-4DB2-BD59-A6C34878D82A}">
                        <a16:rowId xmlns:a16="http://schemas.microsoft.com/office/drawing/2014/main" val="3212902203"/>
                      </a:ext>
                    </a:extLst>
                  </a:tr>
                  <a:tr h="661191">
                    <a:tc>
                      <a:txBody>
                        <a:bodyPr/>
                        <a:lstStyle/>
                        <a:p>
                          <a:pPr algn="ctr"/>
                          <a:r>
                            <a:rPr lang="en-US" sz="2800" b="0" dirty="0"/>
                            <a:t>Two-Intercept</a:t>
                          </a:r>
                        </a:p>
                      </a:txBody>
                      <a:tcPr/>
                    </a:tc>
                    <a:tc>
                      <a:txBody>
                        <a:bodyPr/>
                        <a:lstStyle/>
                        <a:p>
                          <a:pPr algn="ctr"/>
                          <a:r>
                            <a:rPr lang="en-US" sz="2800" b="0" dirty="0"/>
                            <a:t>b</a:t>
                          </a:r>
                        </a:p>
                      </a:txBody>
                      <a:tcPr/>
                    </a:tc>
                    <a:tc>
                      <a:txBody>
                        <a:bodyPr/>
                        <a:lstStyle/>
                        <a:p>
                          <a:pPr algn="ctr"/>
                          <a:r>
                            <a:rPr lang="en-US" sz="2800" b="0" dirty="0"/>
                            <a:t>a</a:t>
                          </a:r>
                        </a:p>
                      </a:txBody>
                      <a:tcPr/>
                    </a:tc>
                    <a:tc>
                      <a:txBody>
                        <a:bodyPr/>
                        <a:lstStyle/>
                        <a:p>
                          <a:pPr algn="ctr"/>
                          <a:r>
                            <a:rPr lang="en-US" sz="2800" b="0" dirty="0"/>
                            <a:t>-ab</a:t>
                          </a:r>
                        </a:p>
                      </a:txBody>
                      <a:tcPr/>
                    </a:tc>
                    <a:extLst>
                      <a:ext uri="{0D108BD9-81ED-4DB2-BD59-A6C34878D82A}">
                        <a16:rowId xmlns:a16="http://schemas.microsoft.com/office/drawing/2014/main" val="3584161896"/>
                      </a:ext>
                    </a:extLst>
                  </a:tr>
                  <a:tr h="661191">
                    <a:tc>
                      <a:txBody>
                        <a:bodyPr/>
                        <a:lstStyle/>
                        <a:p>
                          <a:pPr algn="ctr"/>
                          <a:r>
                            <a:rPr lang="en-US" sz="2800" b="0" dirty="0"/>
                            <a:t>Normal</a:t>
                          </a:r>
                        </a:p>
                      </a:txBody>
                      <a:tcPr/>
                    </a:tc>
                    <a:tc>
                      <a:txBody>
                        <a:bodyPr/>
                        <a:lstStyle/>
                        <a:p>
                          <a:pPr algn="ctr"/>
                          <a:r>
                            <a:rPr lang="en-US" sz="2800" dirty="0"/>
                            <a:t>Cos</a:t>
                          </a:r>
                          <a14:m>
                            <m:oMath xmlns:m="http://schemas.openxmlformats.org/officeDocument/2006/math">
                              <m:r>
                                <m:rPr>
                                  <m:nor/>
                                </m:rPr>
                                <a:rPr lang="el-GR" sz="2800" dirty="0" smtClean="0"/>
                                <m:t>θ</m:t>
                              </m:r>
                            </m:oMath>
                          </a14:m>
                          <a:endParaRPr lang="en-US" sz="2800" b="0" dirty="0"/>
                        </a:p>
                      </a:txBody>
                      <a:tcPr/>
                    </a:tc>
                    <a:tc>
                      <a:txBody>
                        <a:bodyPr/>
                        <a:lstStyle/>
                        <a:p>
                          <a:pPr algn="ctr"/>
                          <a14:m>
                            <m:oMathPara xmlns:m="http://schemas.openxmlformats.org/officeDocument/2006/math">
                              <m:oMathParaPr>
                                <m:jc m:val="centerGroup"/>
                              </m:oMathParaPr>
                              <m:oMath xmlns:m="http://schemas.openxmlformats.org/officeDocument/2006/math">
                                <m:r>
                                  <m:rPr>
                                    <m:nor/>
                                  </m:rPr>
                                  <a:rPr lang="en-US" sz="2800" dirty="0" smtClean="0"/>
                                  <m:t>Sin</m:t>
                                </m:r>
                                <m:r>
                                  <m:rPr>
                                    <m:nor/>
                                  </m:rPr>
                                  <a:rPr lang="el-GR" sz="2800" dirty="0" smtClean="0"/>
                                  <m:t>θ</m:t>
                                </m:r>
                              </m:oMath>
                            </m:oMathPara>
                          </a14:m>
                          <a:endParaRPr lang="en-US" sz="2800" b="0" dirty="0"/>
                        </a:p>
                      </a:txBody>
                      <a:tcPr/>
                    </a:tc>
                    <a:tc>
                      <a:txBody>
                        <a:bodyPr/>
                        <a:lstStyle/>
                        <a:p>
                          <a:pPr algn="ctr"/>
                          <a:r>
                            <a:rPr lang="en-US" sz="2800" b="0" dirty="0"/>
                            <a:t>-P</a:t>
                          </a:r>
                        </a:p>
                      </a:txBody>
                      <a:tcPr/>
                    </a:tc>
                    <a:extLst>
                      <a:ext uri="{0D108BD9-81ED-4DB2-BD59-A6C34878D82A}">
                        <a16:rowId xmlns:a16="http://schemas.microsoft.com/office/drawing/2014/main" val="1500232648"/>
                      </a:ext>
                    </a:extLst>
                  </a:tr>
                  <a:tr h="661191">
                    <a:tc gridSpan="4">
                      <a:txBody>
                        <a:bodyPr/>
                        <a:lstStyle/>
                        <a:p>
                          <a:pPr algn="ctr"/>
                          <a:r>
                            <a:rPr lang="en-IN" sz="2800" b="0" dirty="0"/>
                            <a:t>🔍</a:t>
                          </a:r>
                          <a:r>
                            <a:rPr lang="en-IN" sz="2800" b="0" dirty="0">
                              <a:highlight>
                                <a:srgbClr val="FFFF00"/>
                              </a:highlight>
                            </a:rPr>
                            <a:t>Try proving each of the above comparisons using the general form</a:t>
                          </a:r>
                          <a:endParaRPr lang="en-US" sz="2800" b="0" dirty="0">
                            <a:highlight>
                              <a:srgbClr val="FFFF00"/>
                            </a:highlight>
                          </a:endParaRPr>
                        </a:p>
                      </a:txBody>
                      <a:tcPr/>
                    </a:tc>
                    <a:tc hMerge="1">
                      <a:txBody>
                        <a:bodyPr/>
                        <a:lstStyle/>
                        <a:p>
                          <a:endParaRPr lang="en-US" sz="2800" b="0" dirty="0"/>
                        </a:p>
                      </a:txBody>
                      <a:tcPr/>
                    </a:tc>
                    <a:tc hMerge="1">
                      <a:txBody>
                        <a:bodyPr/>
                        <a:lstStyle/>
                        <a:p>
                          <a:endParaRPr lang="en-US" sz="2800" b="0" dirty="0"/>
                        </a:p>
                      </a:txBody>
                      <a:tcPr/>
                    </a:tc>
                    <a:tc hMerge="1">
                      <a:txBody>
                        <a:bodyPr/>
                        <a:lstStyle/>
                        <a:p>
                          <a:endParaRPr lang="en-US" sz="2800" b="0" dirty="0"/>
                        </a:p>
                      </a:txBody>
                      <a:tcPr/>
                    </a:tc>
                    <a:extLst>
                      <a:ext uri="{0D108BD9-81ED-4DB2-BD59-A6C34878D82A}">
                        <a16:rowId xmlns:a16="http://schemas.microsoft.com/office/drawing/2014/main" val="3906195137"/>
                      </a:ext>
                    </a:extLst>
                  </a:tr>
                </a:tbl>
              </a:graphicData>
            </a:graphic>
          </p:graphicFrame>
        </mc:Choice>
        <mc:Fallback xmlns="">
          <p:graphicFrame>
            <p:nvGraphicFramePr>
              <p:cNvPr id="4" name="Table 4">
                <a:extLst>
                  <a:ext uri="{FF2B5EF4-FFF2-40B4-BE49-F238E27FC236}">
                    <a16:creationId xmlns:a16="http://schemas.microsoft.com/office/drawing/2014/main" id="{C173AAA4-3E96-27A9-7F55-38BC7470CD8D}"/>
                  </a:ext>
                </a:extLst>
              </p:cNvPr>
              <p:cNvGraphicFramePr>
                <a:graphicFrameLocks noGrp="1"/>
              </p:cNvGraphicFramePr>
              <p:nvPr>
                <p:ph idx="1"/>
                <p:extLst>
                  <p:ext uri="{D42A27DB-BD31-4B8C-83A1-F6EECF244321}">
                    <p14:modId xmlns:p14="http://schemas.microsoft.com/office/powerpoint/2010/main" val="2292220859"/>
                  </p:ext>
                </p:extLst>
              </p:nvPr>
            </p:nvGraphicFramePr>
            <p:xfrm>
              <a:off x="838200" y="1825624"/>
              <a:ext cx="10515600" cy="4628337"/>
            </p:xfrm>
            <a:graphic>
              <a:graphicData uri="http://schemas.openxmlformats.org/drawingml/2006/table">
                <a:tbl>
                  <a:tblPr firstRow="1" bandRow="1">
                    <a:tableStyleId>{5C22544A-7EE6-4342-B048-85BDC9FD1C3A}</a:tableStyleId>
                  </a:tblPr>
                  <a:tblGrid>
                    <a:gridCol w="2606749">
                      <a:extLst>
                        <a:ext uri="{9D8B030D-6E8A-4147-A177-3AD203B41FA5}">
                          <a16:colId xmlns:a16="http://schemas.microsoft.com/office/drawing/2014/main" val="2254201019"/>
                        </a:ext>
                      </a:extLst>
                    </a:gridCol>
                    <a:gridCol w="2651051">
                      <a:extLst>
                        <a:ext uri="{9D8B030D-6E8A-4147-A177-3AD203B41FA5}">
                          <a16:colId xmlns:a16="http://schemas.microsoft.com/office/drawing/2014/main" val="2692153775"/>
                        </a:ext>
                      </a:extLst>
                    </a:gridCol>
                    <a:gridCol w="2628900">
                      <a:extLst>
                        <a:ext uri="{9D8B030D-6E8A-4147-A177-3AD203B41FA5}">
                          <a16:colId xmlns:a16="http://schemas.microsoft.com/office/drawing/2014/main" val="348316624"/>
                        </a:ext>
                      </a:extLst>
                    </a:gridCol>
                    <a:gridCol w="2628900">
                      <a:extLst>
                        <a:ext uri="{9D8B030D-6E8A-4147-A177-3AD203B41FA5}">
                          <a16:colId xmlns:a16="http://schemas.microsoft.com/office/drawing/2014/main" val="2289181993"/>
                        </a:ext>
                      </a:extLst>
                    </a:gridCol>
                  </a:tblGrid>
                  <a:tr h="661191">
                    <a:tc>
                      <a:txBody>
                        <a:bodyPr/>
                        <a:lstStyle/>
                        <a:p>
                          <a:pPr algn="ctr"/>
                          <a:r>
                            <a:rPr lang="en-US" sz="2800" b="0" dirty="0"/>
                            <a:t>Form</a:t>
                          </a:r>
                        </a:p>
                      </a:txBody>
                      <a:tcPr/>
                    </a:tc>
                    <a:tc>
                      <a:txBody>
                        <a:bodyPr/>
                        <a:lstStyle/>
                        <a:p>
                          <a:pPr algn="ctr"/>
                          <a:r>
                            <a:rPr lang="en-US" sz="2800" b="0" dirty="0"/>
                            <a:t>a</a:t>
                          </a:r>
                        </a:p>
                      </a:txBody>
                      <a:tcPr/>
                    </a:tc>
                    <a:tc>
                      <a:txBody>
                        <a:bodyPr/>
                        <a:lstStyle/>
                        <a:p>
                          <a:pPr algn="ctr"/>
                          <a:r>
                            <a:rPr lang="en-US" sz="2800" b="0" dirty="0"/>
                            <a:t>b</a:t>
                          </a:r>
                        </a:p>
                      </a:txBody>
                      <a:tcPr/>
                    </a:tc>
                    <a:tc>
                      <a:txBody>
                        <a:bodyPr/>
                        <a:lstStyle/>
                        <a:p>
                          <a:pPr algn="ctr"/>
                          <a:r>
                            <a:rPr lang="en-US" sz="2800" b="0" dirty="0"/>
                            <a:t>k</a:t>
                          </a:r>
                        </a:p>
                      </a:txBody>
                      <a:tcPr/>
                    </a:tc>
                    <a:extLst>
                      <a:ext uri="{0D108BD9-81ED-4DB2-BD59-A6C34878D82A}">
                        <a16:rowId xmlns:a16="http://schemas.microsoft.com/office/drawing/2014/main" val="3652282835"/>
                      </a:ext>
                    </a:extLst>
                  </a:tr>
                  <a:tr h="661191">
                    <a:tc>
                      <a:txBody>
                        <a:bodyPr/>
                        <a:lstStyle/>
                        <a:p>
                          <a:pPr algn="ctr"/>
                          <a:r>
                            <a:rPr lang="en-US" sz="2800" b="0" dirty="0"/>
                            <a:t>Two-Point </a:t>
                          </a:r>
                        </a:p>
                      </a:txBody>
                      <a:tcPr/>
                    </a:tc>
                    <a:tc>
                      <a:txBody>
                        <a:bodyPr/>
                        <a:lstStyle/>
                        <a:p>
                          <a:endParaRPr lang="en-US"/>
                        </a:p>
                      </a:txBody>
                      <a:tcPr>
                        <a:blipFill>
                          <a:blip r:embed="rId2"/>
                          <a:stretch>
                            <a:fillRect l="-98621" t="-109259" r="-199310" b="-507407"/>
                          </a:stretch>
                        </a:blipFill>
                      </a:tcPr>
                    </a:tc>
                    <a:tc>
                      <a:txBody>
                        <a:bodyPr/>
                        <a:lstStyle/>
                        <a:p>
                          <a:endParaRPr lang="en-US"/>
                        </a:p>
                      </a:txBody>
                      <a:tcPr>
                        <a:blipFill>
                          <a:blip r:embed="rId2"/>
                          <a:stretch>
                            <a:fillRect l="-200000" t="-109259" r="-100694" b="-507407"/>
                          </a:stretch>
                        </a:blipFill>
                      </a:tcPr>
                    </a:tc>
                    <a:tc>
                      <a:txBody>
                        <a:bodyPr/>
                        <a:lstStyle/>
                        <a:p>
                          <a:endParaRPr lang="en-US"/>
                        </a:p>
                      </a:txBody>
                      <a:tcPr>
                        <a:blipFill>
                          <a:blip r:embed="rId2"/>
                          <a:stretch>
                            <a:fillRect l="-300696" t="-109259" r="-928" b="-507407"/>
                          </a:stretch>
                        </a:blipFill>
                      </a:tcPr>
                    </a:tc>
                    <a:extLst>
                      <a:ext uri="{0D108BD9-81ED-4DB2-BD59-A6C34878D82A}">
                        <a16:rowId xmlns:a16="http://schemas.microsoft.com/office/drawing/2014/main" val="3832247015"/>
                      </a:ext>
                    </a:extLst>
                  </a:tr>
                  <a:tr h="661191">
                    <a:tc>
                      <a:txBody>
                        <a:bodyPr/>
                        <a:lstStyle/>
                        <a:p>
                          <a:pPr algn="ctr"/>
                          <a:r>
                            <a:rPr lang="en-US" sz="2800" b="0" dirty="0"/>
                            <a:t>Slope-Point</a:t>
                          </a:r>
                        </a:p>
                      </a:txBody>
                      <a:tcPr/>
                    </a:tc>
                    <a:tc>
                      <a:txBody>
                        <a:bodyPr/>
                        <a:lstStyle/>
                        <a:p>
                          <a:pPr algn="ctr"/>
                          <a:r>
                            <a:rPr lang="en-US" sz="2800" b="0" dirty="0"/>
                            <a:t>M</a:t>
                          </a:r>
                        </a:p>
                      </a:txBody>
                      <a:tcPr/>
                    </a:tc>
                    <a:tc>
                      <a:txBody>
                        <a:bodyPr/>
                        <a:lstStyle/>
                        <a:p>
                          <a:pPr algn="ctr"/>
                          <a:r>
                            <a:rPr lang="en-US" sz="2800" b="0" dirty="0"/>
                            <a:t>-1</a:t>
                          </a:r>
                        </a:p>
                      </a:txBody>
                      <a:tcPr/>
                    </a:tc>
                    <a:tc>
                      <a:txBody>
                        <a:bodyPr/>
                        <a:lstStyle/>
                        <a:p>
                          <a:endParaRPr lang="en-US"/>
                        </a:p>
                      </a:txBody>
                      <a:tcPr>
                        <a:blipFill>
                          <a:blip r:embed="rId2"/>
                          <a:stretch>
                            <a:fillRect l="-300696" t="-207339" r="-928" b="-402752"/>
                          </a:stretch>
                        </a:blipFill>
                      </a:tcPr>
                    </a:tc>
                    <a:extLst>
                      <a:ext uri="{0D108BD9-81ED-4DB2-BD59-A6C34878D82A}">
                        <a16:rowId xmlns:a16="http://schemas.microsoft.com/office/drawing/2014/main" val="2550423221"/>
                      </a:ext>
                    </a:extLst>
                  </a:tr>
                  <a:tr h="661191">
                    <a:tc>
                      <a:txBody>
                        <a:bodyPr/>
                        <a:lstStyle/>
                        <a:p>
                          <a:pPr algn="ctr"/>
                          <a:r>
                            <a:rPr lang="en-US" sz="2800" b="0" dirty="0"/>
                            <a:t>Slope- Intercept</a:t>
                          </a:r>
                        </a:p>
                      </a:txBody>
                      <a:tcPr/>
                    </a:tc>
                    <a:tc>
                      <a:txBody>
                        <a:bodyPr/>
                        <a:lstStyle/>
                        <a:p>
                          <a:pPr algn="ctr"/>
                          <a:r>
                            <a:rPr lang="en-US" sz="2800" b="0" dirty="0"/>
                            <a:t>M</a:t>
                          </a:r>
                        </a:p>
                      </a:txBody>
                      <a:tcPr/>
                    </a:tc>
                    <a:tc>
                      <a:txBody>
                        <a:bodyPr/>
                        <a:lstStyle/>
                        <a:p>
                          <a:pPr algn="ctr"/>
                          <a:r>
                            <a:rPr lang="en-US" sz="2800" b="0" dirty="0"/>
                            <a:t>-1</a:t>
                          </a:r>
                        </a:p>
                      </a:txBody>
                      <a:tcPr/>
                    </a:tc>
                    <a:tc>
                      <a:txBody>
                        <a:bodyPr/>
                        <a:lstStyle/>
                        <a:p>
                          <a:pPr algn="ctr"/>
                          <a:r>
                            <a:rPr lang="en-US" sz="2800" b="0" dirty="0"/>
                            <a:t>C (y intercept)</a:t>
                          </a:r>
                        </a:p>
                      </a:txBody>
                      <a:tcPr/>
                    </a:tc>
                    <a:extLst>
                      <a:ext uri="{0D108BD9-81ED-4DB2-BD59-A6C34878D82A}">
                        <a16:rowId xmlns:a16="http://schemas.microsoft.com/office/drawing/2014/main" val="3212902203"/>
                      </a:ext>
                    </a:extLst>
                  </a:tr>
                  <a:tr h="661191">
                    <a:tc>
                      <a:txBody>
                        <a:bodyPr/>
                        <a:lstStyle/>
                        <a:p>
                          <a:pPr algn="ctr"/>
                          <a:r>
                            <a:rPr lang="en-US" sz="2800" b="0" dirty="0"/>
                            <a:t>Two-Intercept</a:t>
                          </a:r>
                        </a:p>
                      </a:txBody>
                      <a:tcPr/>
                    </a:tc>
                    <a:tc>
                      <a:txBody>
                        <a:bodyPr/>
                        <a:lstStyle/>
                        <a:p>
                          <a:pPr algn="ctr"/>
                          <a:r>
                            <a:rPr lang="en-US" sz="2800" b="0" dirty="0"/>
                            <a:t>b</a:t>
                          </a:r>
                        </a:p>
                      </a:txBody>
                      <a:tcPr/>
                    </a:tc>
                    <a:tc>
                      <a:txBody>
                        <a:bodyPr/>
                        <a:lstStyle/>
                        <a:p>
                          <a:pPr algn="ctr"/>
                          <a:r>
                            <a:rPr lang="en-US" sz="2800" b="0" dirty="0"/>
                            <a:t>a</a:t>
                          </a:r>
                        </a:p>
                      </a:txBody>
                      <a:tcPr/>
                    </a:tc>
                    <a:tc>
                      <a:txBody>
                        <a:bodyPr/>
                        <a:lstStyle/>
                        <a:p>
                          <a:pPr algn="ctr"/>
                          <a:r>
                            <a:rPr lang="en-US" sz="2800" b="0" dirty="0"/>
                            <a:t>-ab</a:t>
                          </a:r>
                        </a:p>
                      </a:txBody>
                      <a:tcPr/>
                    </a:tc>
                    <a:extLst>
                      <a:ext uri="{0D108BD9-81ED-4DB2-BD59-A6C34878D82A}">
                        <a16:rowId xmlns:a16="http://schemas.microsoft.com/office/drawing/2014/main" val="3584161896"/>
                      </a:ext>
                    </a:extLst>
                  </a:tr>
                  <a:tr h="661191">
                    <a:tc>
                      <a:txBody>
                        <a:bodyPr/>
                        <a:lstStyle/>
                        <a:p>
                          <a:pPr algn="ctr"/>
                          <a:r>
                            <a:rPr lang="en-US" sz="2800" b="0" dirty="0"/>
                            <a:t>Normal</a:t>
                          </a:r>
                        </a:p>
                      </a:txBody>
                      <a:tcPr/>
                    </a:tc>
                    <a:tc>
                      <a:txBody>
                        <a:bodyPr/>
                        <a:lstStyle/>
                        <a:p>
                          <a:endParaRPr lang="en-US"/>
                        </a:p>
                      </a:txBody>
                      <a:tcPr>
                        <a:blipFill>
                          <a:blip r:embed="rId2"/>
                          <a:stretch>
                            <a:fillRect l="-98621" t="-511111" r="-199310" b="-105556"/>
                          </a:stretch>
                        </a:blipFill>
                      </a:tcPr>
                    </a:tc>
                    <a:tc>
                      <a:txBody>
                        <a:bodyPr/>
                        <a:lstStyle/>
                        <a:p>
                          <a:endParaRPr lang="en-US"/>
                        </a:p>
                      </a:txBody>
                      <a:tcPr>
                        <a:blipFill>
                          <a:blip r:embed="rId2"/>
                          <a:stretch>
                            <a:fillRect l="-200000" t="-511111" r="-100694" b="-105556"/>
                          </a:stretch>
                        </a:blipFill>
                      </a:tcPr>
                    </a:tc>
                    <a:tc>
                      <a:txBody>
                        <a:bodyPr/>
                        <a:lstStyle/>
                        <a:p>
                          <a:pPr algn="ctr"/>
                          <a:r>
                            <a:rPr lang="en-US" sz="2800" b="0" dirty="0"/>
                            <a:t>-P</a:t>
                          </a:r>
                        </a:p>
                      </a:txBody>
                      <a:tcPr/>
                    </a:tc>
                    <a:extLst>
                      <a:ext uri="{0D108BD9-81ED-4DB2-BD59-A6C34878D82A}">
                        <a16:rowId xmlns:a16="http://schemas.microsoft.com/office/drawing/2014/main" val="1500232648"/>
                      </a:ext>
                    </a:extLst>
                  </a:tr>
                  <a:tr h="661191">
                    <a:tc gridSpan="4">
                      <a:txBody>
                        <a:bodyPr/>
                        <a:lstStyle/>
                        <a:p>
                          <a:pPr algn="ctr"/>
                          <a:r>
                            <a:rPr lang="en-IN" sz="2800" b="0" dirty="0"/>
                            <a:t>🔍</a:t>
                          </a:r>
                          <a:r>
                            <a:rPr lang="en-IN" sz="2800" b="0" dirty="0">
                              <a:highlight>
                                <a:srgbClr val="FFFF00"/>
                              </a:highlight>
                            </a:rPr>
                            <a:t>Try proving each of the above comparisons using the general form</a:t>
                          </a:r>
                          <a:endParaRPr lang="en-US" sz="2800" b="0" dirty="0">
                            <a:highlight>
                              <a:srgbClr val="FFFF00"/>
                            </a:highlight>
                          </a:endParaRPr>
                        </a:p>
                      </a:txBody>
                      <a:tcPr/>
                    </a:tc>
                    <a:tc hMerge="1">
                      <a:txBody>
                        <a:bodyPr/>
                        <a:lstStyle/>
                        <a:p>
                          <a:endParaRPr lang="en-US" sz="2800" b="0" dirty="0"/>
                        </a:p>
                      </a:txBody>
                      <a:tcPr/>
                    </a:tc>
                    <a:tc hMerge="1">
                      <a:txBody>
                        <a:bodyPr/>
                        <a:lstStyle/>
                        <a:p>
                          <a:endParaRPr lang="en-US" sz="2800" b="0" dirty="0"/>
                        </a:p>
                      </a:txBody>
                      <a:tcPr/>
                    </a:tc>
                    <a:tc hMerge="1">
                      <a:txBody>
                        <a:bodyPr/>
                        <a:lstStyle/>
                        <a:p>
                          <a:endParaRPr lang="en-US" sz="2800" b="0" dirty="0"/>
                        </a:p>
                      </a:txBody>
                      <a:tcPr/>
                    </a:tc>
                    <a:extLst>
                      <a:ext uri="{0D108BD9-81ED-4DB2-BD59-A6C34878D82A}">
                        <a16:rowId xmlns:a16="http://schemas.microsoft.com/office/drawing/2014/main" val="3906195137"/>
                      </a:ext>
                    </a:extLst>
                  </a:tr>
                </a:tbl>
              </a:graphicData>
            </a:graphic>
          </p:graphicFrame>
        </mc:Fallback>
      </mc:AlternateContent>
    </p:spTree>
    <p:extLst>
      <p:ext uri="{BB962C8B-B14F-4D97-AF65-F5344CB8AC3E}">
        <p14:creationId xmlns:p14="http://schemas.microsoft.com/office/powerpoint/2010/main" val="33222503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635E6-481C-CB57-AB55-119A6BF65696}"/>
              </a:ext>
            </a:extLst>
          </p:cNvPr>
          <p:cNvSpPr>
            <a:spLocks noGrp="1"/>
          </p:cNvSpPr>
          <p:nvPr>
            <p:ph type="title"/>
          </p:nvPr>
        </p:nvSpPr>
        <p:spPr>
          <a:solidFill>
            <a:schemeClr val="accent2"/>
          </a:solidFill>
        </p:spPr>
        <p:txBody>
          <a:bodyPr/>
          <a:lstStyle/>
          <a:p>
            <a:r>
              <a:rPr lang="en-US" dirty="0"/>
              <a:t>10.1 Distance of point from a given line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580EBBB-D376-3CB1-5CD0-AD4C90AD51AE}"/>
                  </a:ext>
                </a:extLst>
              </p:cNvPr>
              <p:cNvSpPr>
                <a:spLocks noGrp="1"/>
              </p:cNvSpPr>
              <p:nvPr>
                <p:ph idx="1"/>
              </p:nvPr>
            </p:nvSpPr>
            <p:spPr>
              <a:xfrm>
                <a:off x="838200" y="1825624"/>
                <a:ext cx="7029893" cy="4872887"/>
              </a:xfrm>
            </p:spPr>
            <p:txBody>
              <a:bodyPr>
                <a:normAutofit/>
              </a:bodyPr>
              <a:lstStyle/>
              <a:p>
                <a:r>
                  <a:rPr lang="en-US" dirty="0"/>
                  <a:t>Let the given line be F:aX+bY+c=0 -------(1)</a:t>
                </a:r>
              </a:p>
              <a:p>
                <a:pPr marL="0" indent="0">
                  <a:buNone/>
                </a:pPr>
                <a:r>
                  <a:rPr lang="en-IN" dirty="0"/>
                  <a:t>AB = </a:t>
                </a:r>
                <a14:m>
                  <m:oMath xmlns:m="http://schemas.openxmlformats.org/officeDocument/2006/math">
                    <m:rad>
                      <m:radPr>
                        <m:degHide m:val="on"/>
                        <m:ctrlPr>
                          <a:rPr lang="en-IN" i="1" smtClean="0">
                            <a:latin typeface="Cambria Math" panose="02040503050406030204" pitchFamily="18" charset="0"/>
                          </a:rPr>
                        </m:ctrlPr>
                      </m:radPr>
                      <m:deg/>
                      <m:e>
                        <m:sSup>
                          <m:sSupPr>
                            <m:ctrlPr>
                              <a:rPr lang="en-IN" i="1" smtClean="0">
                                <a:latin typeface="Cambria Math" panose="02040503050406030204" pitchFamily="18" charset="0"/>
                              </a:rPr>
                            </m:ctrlPr>
                          </m:sSupPr>
                          <m:e>
                            <m:d>
                              <m:dPr>
                                <m:ctrlPr>
                                  <a:rPr lang="en-IN" i="1">
                                    <a:latin typeface="Cambria Math" panose="02040503050406030204" pitchFamily="18" charset="0"/>
                                  </a:rPr>
                                </m:ctrlPr>
                              </m:dPr>
                              <m:e>
                                <m:f>
                                  <m:fPr>
                                    <m:ctrlPr>
                                      <a:rPr lang="en-IN" i="1">
                                        <a:latin typeface="Cambria Math" panose="02040503050406030204" pitchFamily="18" charset="0"/>
                                      </a:rPr>
                                    </m:ctrlPr>
                                  </m:fPr>
                                  <m:num>
                                    <m:r>
                                      <a:rPr lang="en-IN" b="0" i="1" smtClean="0">
                                        <a:latin typeface="Cambria Math" panose="02040503050406030204" pitchFamily="18" charset="0"/>
                                      </a:rPr>
                                      <m:t>−</m:t>
                                    </m:r>
                                    <m:r>
                                      <a:rPr lang="en-IN" i="1">
                                        <a:latin typeface="Cambria Math" panose="02040503050406030204" pitchFamily="18" charset="0"/>
                                      </a:rPr>
                                      <m:t>𝑐</m:t>
                                    </m:r>
                                  </m:num>
                                  <m:den>
                                    <m:r>
                                      <a:rPr lang="en-IN" i="1">
                                        <a:latin typeface="Cambria Math" panose="02040503050406030204" pitchFamily="18" charset="0"/>
                                      </a:rPr>
                                      <m:t>𝑎</m:t>
                                    </m:r>
                                  </m:den>
                                </m:f>
                              </m:e>
                            </m:d>
                          </m:e>
                          <m:sup>
                            <m:r>
                              <a:rPr lang="en-IN" b="0" i="1" smtClean="0">
                                <a:latin typeface="Cambria Math" panose="02040503050406030204" pitchFamily="18" charset="0"/>
                              </a:rPr>
                              <m:t>2</m:t>
                            </m:r>
                          </m:sup>
                        </m:sSup>
                        <m:r>
                          <a:rPr lang="en-IN" b="0" i="1" smtClean="0">
                            <a:latin typeface="Cambria Math" panose="02040503050406030204" pitchFamily="18" charset="0"/>
                          </a:rPr>
                          <m:t>+</m:t>
                        </m:r>
                        <m:sSup>
                          <m:sSupPr>
                            <m:ctrlPr>
                              <a:rPr lang="en-IN" i="1">
                                <a:latin typeface="Cambria Math" panose="02040503050406030204" pitchFamily="18" charset="0"/>
                              </a:rPr>
                            </m:ctrlPr>
                          </m:sSupPr>
                          <m:e>
                            <m:d>
                              <m:dPr>
                                <m:ctrlPr>
                                  <a:rPr lang="en-IN" i="1">
                                    <a:latin typeface="Cambria Math" panose="02040503050406030204" pitchFamily="18" charset="0"/>
                                  </a:rPr>
                                </m:ctrlPr>
                              </m:dPr>
                              <m:e>
                                <m:f>
                                  <m:fPr>
                                    <m:ctrlPr>
                                      <a:rPr lang="en-IN" i="1">
                                        <a:latin typeface="Cambria Math" panose="02040503050406030204" pitchFamily="18" charset="0"/>
                                      </a:rPr>
                                    </m:ctrlPr>
                                  </m:fPr>
                                  <m:num>
                                    <m:r>
                                      <a:rPr lang="en-IN" b="0" i="1" smtClean="0">
                                        <a:latin typeface="Cambria Math" panose="02040503050406030204" pitchFamily="18" charset="0"/>
                                      </a:rPr>
                                      <m:t>−</m:t>
                                    </m:r>
                                    <m:r>
                                      <a:rPr lang="en-IN" i="1">
                                        <a:latin typeface="Cambria Math" panose="02040503050406030204" pitchFamily="18" charset="0"/>
                                      </a:rPr>
                                      <m:t>𝑐</m:t>
                                    </m:r>
                                  </m:num>
                                  <m:den>
                                    <m:r>
                                      <a:rPr lang="en-IN" b="0" i="1" smtClean="0">
                                        <a:latin typeface="Cambria Math" panose="02040503050406030204" pitchFamily="18" charset="0"/>
                                      </a:rPr>
                                      <m:t>𝑏</m:t>
                                    </m:r>
                                  </m:den>
                                </m:f>
                              </m:e>
                            </m:d>
                          </m:e>
                          <m:sup>
                            <m:r>
                              <a:rPr lang="en-IN" i="1">
                                <a:latin typeface="Cambria Math" panose="02040503050406030204" pitchFamily="18" charset="0"/>
                              </a:rPr>
                              <m:t>2</m:t>
                            </m:r>
                          </m:sup>
                        </m:sSup>
                      </m:e>
                    </m:rad>
                  </m:oMath>
                </a14:m>
                <a:r>
                  <a:rPr lang="en-IN" dirty="0"/>
                  <a:t> from F1 </a:t>
                </a:r>
              </a:p>
              <a:p>
                <a:pPr marL="0" indent="0">
                  <a:buNone/>
                </a:pPr>
                <a:r>
                  <a:rPr lang="en-IN" dirty="0"/>
                  <a:t>=|</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𝑐</m:t>
                        </m:r>
                      </m:num>
                      <m:den>
                        <m:r>
                          <a:rPr lang="en-IN" b="0" i="1" smtClean="0">
                            <a:latin typeface="Cambria Math" panose="02040503050406030204" pitchFamily="18" charset="0"/>
                          </a:rPr>
                          <m:t>𝑎𝑏</m:t>
                        </m:r>
                      </m:den>
                    </m:f>
                  </m:oMath>
                </a14:m>
                <a:r>
                  <a:rPr lang="en-IN" dirty="0"/>
                  <a:t>|</a:t>
                </a:r>
                <a14:m>
                  <m:oMath xmlns:m="http://schemas.openxmlformats.org/officeDocument/2006/math">
                    <m:rad>
                      <m:radPr>
                        <m:degHide m:val="on"/>
                        <m:ctrlPr>
                          <a:rPr lang="en-IN" i="1" dirty="0" smtClean="0">
                            <a:latin typeface="Cambria Math" panose="02040503050406030204" pitchFamily="18" charset="0"/>
                          </a:rPr>
                        </m:ctrlPr>
                      </m:radPr>
                      <m:deg/>
                      <m:e>
                        <m:r>
                          <a:rPr lang="en-IN" b="0" i="1" dirty="0" smtClean="0">
                            <a:latin typeface="Cambria Math" panose="02040503050406030204" pitchFamily="18" charset="0"/>
                          </a:rPr>
                          <m:t>𝑎</m:t>
                        </m:r>
                        <m:r>
                          <a:rPr lang="en-IN" b="0" i="1" baseline="30000" dirty="0" smtClean="0">
                            <a:latin typeface="Cambria Math" panose="02040503050406030204" pitchFamily="18" charset="0"/>
                          </a:rPr>
                          <m:t>2</m:t>
                        </m:r>
                        <m:r>
                          <a:rPr lang="en-IN" b="0" i="1" dirty="0" smtClean="0">
                            <a:latin typeface="Cambria Math" panose="02040503050406030204" pitchFamily="18" charset="0"/>
                          </a:rPr>
                          <m:t>+</m:t>
                        </m:r>
                        <m:r>
                          <a:rPr lang="en-IN" b="0" i="1" dirty="0" smtClean="0">
                            <a:latin typeface="Cambria Math" panose="02040503050406030204" pitchFamily="18" charset="0"/>
                          </a:rPr>
                          <m:t>𝑏</m:t>
                        </m:r>
                        <m:r>
                          <a:rPr lang="en-IN" b="0" i="1" baseline="30000" dirty="0" smtClean="0">
                            <a:latin typeface="Cambria Math" panose="02040503050406030204" pitchFamily="18" charset="0"/>
                          </a:rPr>
                          <m:t>2</m:t>
                        </m:r>
                      </m:e>
                    </m:rad>
                  </m:oMath>
                </a14:m>
                <a:endParaRPr lang="en-IN" dirty="0"/>
              </a:p>
              <a:p>
                <a:pPr marL="0" indent="0">
                  <a:buNone/>
                </a:pPr>
                <a:r>
                  <a:rPr lang="en-IN" dirty="0"/>
                  <a:t>Also area of triangle AOB</a:t>
                </a:r>
              </a:p>
              <a:p>
                <a:pPr marL="0" indent="0">
                  <a:buNone/>
                </a:pPr>
                <a:r>
                  <a:rPr lang="en-IN" dirty="0"/>
                  <a:t>S=</a:t>
                </a:r>
                <a:r>
                  <a:rPr lang="en-US" dirty="0"/>
                  <a:t> </a:t>
                </a:r>
                <a14:m>
                  <m:oMath xmlns:m="http://schemas.openxmlformats.org/officeDocument/2006/math">
                    <m:f>
                      <m:fPr>
                        <m:ctrlPr>
                          <a:rPr lang="en-US"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m:t>
                        </m:r>
                      </m:den>
                    </m:f>
                  </m:oMath>
                </a14:m>
                <a:r>
                  <a:rPr lang="en-US" dirty="0"/>
                  <a:t>|X</a:t>
                </a:r>
                <a:r>
                  <a:rPr lang="en-US" baseline="-25000" dirty="0"/>
                  <a:t>A</a:t>
                </a:r>
                <a:r>
                  <a:rPr lang="en-US" dirty="0"/>
                  <a:t>(Y</a:t>
                </a:r>
                <a:r>
                  <a:rPr lang="en-US" baseline="-25000" dirty="0"/>
                  <a:t>B</a:t>
                </a:r>
                <a:r>
                  <a:rPr lang="en-US" dirty="0"/>
                  <a:t>-</a:t>
                </a:r>
                <a:r>
                  <a:rPr lang="en-US" dirty="0" err="1"/>
                  <a:t>Y</a:t>
                </a:r>
                <a:r>
                  <a:rPr lang="en-US" baseline="-25000" dirty="0" err="1"/>
                  <a:t>o</a:t>
                </a:r>
                <a:r>
                  <a:rPr lang="en-US" dirty="0"/>
                  <a:t>)+X</a:t>
                </a:r>
                <a:r>
                  <a:rPr lang="en-US" baseline="-25000" dirty="0"/>
                  <a:t>B</a:t>
                </a:r>
                <a:r>
                  <a:rPr lang="en-US" dirty="0"/>
                  <a:t>(</a:t>
                </a:r>
                <a:r>
                  <a:rPr lang="en-US" dirty="0" err="1"/>
                  <a:t>Y</a:t>
                </a:r>
                <a:r>
                  <a:rPr lang="en-US" baseline="-25000" dirty="0" err="1"/>
                  <a:t>o</a:t>
                </a:r>
                <a:r>
                  <a:rPr lang="en-US" dirty="0"/>
                  <a:t>-Y</a:t>
                </a:r>
                <a:r>
                  <a:rPr lang="en-US" baseline="-25000" dirty="0"/>
                  <a:t>A</a:t>
                </a:r>
                <a:r>
                  <a:rPr lang="en-US" dirty="0"/>
                  <a:t>)+X</a:t>
                </a:r>
                <a:r>
                  <a:rPr lang="en-US" baseline="-25000" dirty="0"/>
                  <a:t>o</a:t>
                </a:r>
                <a:r>
                  <a:rPr lang="en-US" dirty="0"/>
                  <a:t>(Y</a:t>
                </a:r>
                <a:r>
                  <a:rPr lang="en-US" baseline="-25000" dirty="0"/>
                  <a:t>A</a:t>
                </a:r>
                <a:r>
                  <a:rPr lang="en-US" dirty="0"/>
                  <a:t>-Y</a:t>
                </a:r>
                <a:r>
                  <a:rPr lang="en-US" baseline="-25000" dirty="0"/>
                  <a:t>B</a:t>
                </a:r>
                <a:r>
                  <a:rPr lang="en-US" dirty="0"/>
                  <a:t>)|</a:t>
                </a:r>
                <a:r>
                  <a:rPr lang="en-IN" dirty="0"/>
                  <a:t> </a:t>
                </a:r>
              </a:p>
              <a:p>
                <a:pPr marL="0" indent="0">
                  <a:buNone/>
                </a:pPr>
                <a:r>
                  <a:rPr lang="en-IN" dirty="0"/>
                  <a:t>=</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m:t>
                        </m:r>
                      </m:den>
                    </m:f>
                    <m:r>
                      <a:rPr lang="en-IN" b="0" i="1" smtClean="0">
                        <a:latin typeface="Cambria Math" panose="02040503050406030204" pitchFamily="18" charset="0"/>
                      </a:rPr>
                      <m:t>|0+</m:t>
                    </m:r>
                    <m:f>
                      <m:fPr>
                        <m:ctrlPr>
                          <a:rPr lang="en-IN" b="0" i="1" smtClean="0">
                            <a:latin typeface="Cambria Math" panose="02040503050406030204" pitchFamily="18" charset="0"/>
                          </a:rPr>
                        </m:ctrlPr>
                      </m:fPr>
                      <m:num>
                        <m:r>
                          <a:rPr lang="en-IN" b="0" i="1" smtClean="0">
                            <a:latin typeface="Cambria Math" panose="02040503050406030204" pitchFamily="18" charset="0"/>
                          </a:rPr>
                          <m:t>−</m:t>
                        </m:r>
                        <m:r>
                          <a:rPr lang="en-IN" b="0" i="1" smtClean="0">
                            <a:latin typeface="Cambria Math" panose="02040503050406030204" pitchFamily="18" charset="0"/>
                          </a:rPr>
                          <m:t>𝑐</m:t>
                        </m:r>
                      </m:num>
                      <m:den>
                        <m:r>
                          <a:rPr lang="en-IN" b="0" i="1" smtClean="0">
                            <a:latin typeface="Cambria Math" panose="02040503050406030204" pitchFamily="18" charset="0"/>
                          </a:rPr>
                          <m:t>𝑎</m:t>
                        </m:r>
                      </m:den>
                    </m:f>
                    <m:d>
                      <m:dPr>
                        <m:ctrlPr>
                          <a:rPr lang="en-IN" b="0" i="1" smtClean="0">
                            <a:latin typeface="Cambria Math" panose="02040503050406030204" pitchFamily="18" charset="0"/>
                          </a:rPr>
                        </m:ctrlPr>
                      </m:dPr>
                      <m:e>
                        <m:f>
                          <m:fPr>
                            <m:ctrlPr>
                              <a:rPr lang="en-IN" b="0" i="1" smtClean="0">
                                <a:latin typeface="Cambria Math" panose="02040503050406030204" pitchFamily="18" charset="0"/>
                              </a:rPr>
                            </m:ctrlPr>
                          </m:fPr>
                          <m:num>
                            <m:r>
                              <a:rPr lang="en-IN" b="0" i="1" smtClean="0">
                                <a:latin typeface="Cambria Math" panose="02040503050406030204" pitchFamily="18" charset="0"/>
                              </a:rPr>
                              <m:t>−</m:t>
                            </m:r>
                            <m:r>
                              <a:rPr lang="en-IN" b="0" i="1" smtClean="0">
                                <a:latin typeface="Cambria Math" panose="02040503050406030204" pitchFamily="18" charset="0"/>
                              </a:rPr>
                              <m:t>𝑐</m:t>
                            </m:r>
                          </m:num>
                          <m:den>
                            <m:r>
                              <a:rPr lang="en-IN" b="0" i="1" smtClean="0">
                                <a:latin typeface="Cambria Math" panose="02040503050406030204" pitchFamily="18" charset="0"/>
                              </a:rPr>
                              <m:t>𝑏</m:t>
                            </m:r>
                          </m:den>
                        </m:f>
                        <m:r>
                          <a:rPr lang="en-IN" b="0" i="1" smtClean="0">
                            <a:latin typeface="Cambria Math" panose="02040503050406030204" pitchFamily="18" charset="0"/>
                          </a:rPr>
                          <m:t>−</m:t>
                        </m:r>
                        <m:r>
                          <a:rPr lang="en-IN" b="0" i="1" smtClean="0">
                            <a:latin typeface="Cambria Math" panose="02040503050406030204" pitchFamily="18" charset="0"/>
                          </a:rPr>
                          <m:t>𝑦</m:t>
                        </m:r>
                        <m:r>
                          <a:rPr lang="en-IN" b="0" i="1" baseline="-25000" smtClean="0">
                            <a:latin typeface="Cambria Math" panose="02040503050406030204" pitchFamily="18" charset="0"/>
                          </a:rPr>
                          <m:t>1</m:t>
                        </m:r>
                      </m:e>
                    </m:d>
                    <m:r>
                      <a:rPr lang="en-IN" b="0" i="1" smtClean="0">
                        <a:latin typeface="Cambria Math" panose="02040503050406030204" pitchFamily="18" charset="0"/>
                      </a:rPr>
                      <m:t>+</m:t>
                    </m:r>
                    <m:r>
                      <a:rPr lang="en-IN" b="0" i="1" smtClean="0">
                        <a:latin typeface="Cambria Math" panose="02040503050406030204" pitchFamily="18" charset="0"/>
                      </a:rPr>
                      <m:t>𝑥</m:t>
                    </m:r>
                    <m:r>
                      <a:rPr lang="en-IN" b="0" i="1" baseline="-25000" smtClean="0">
                        <a:latin typeface="Cambria Math" panose="02040503050406030204" pitchFamily="18" charset="0"/>
                      </a:rPr>
                      <m:t>1</m:t>
                    </m:r>
                    <m:r>
                      <a:rPr lang="en-IN" b="0" i="1" smtClean="0">
                        <a:latin typeface="Cambria Math" panose="02040503050406030204" pitchFamily="18" charset="0"/>
                      </a:rPr>
                      <m:t>(0+</m:t>
                    </m:r>
                    <m:f>
                      <m:fPr>
                        <m:ctrlPr>
                          <a:rPr lang="en-IN" i="1">
                            <a:latin typeface="Cambria Math" panose="02040503050406030204" pitchFamily="18" charset="0"/>
                          </a:rPr>
                        </m:ctrlPr>
                      </m:fPr>
                      <m:num>
                        <m:r>
                          <a:rPr lang="en-IN" i="1">
                            <a:latin typeface="Cambria Math" panose="02040503050406030204" pitchFamily="18" charset="0"/>
                          </a:rPr>
                          <m:t>𝑐</m:t>
                        </m:r>
                      </m:num>
                      <m:den>
                        <m:r>
                          <a:rPr lang="en-IN" i="1">
                            <a:latin typeface="Cambria Math" panose="02040503050406030204" pitchFamily="18" charset="0"/>
                          </a:rPr>
                          <m:t>𝑏</m:t>
                        </m:r>
                      </m:den>
                    </m:f>
                    <m:r>
                      <a:rPr lang="en-IN" b="0" i="1" smtClean="0">
                        <a:latin typeface="Cambria Math" panose="02040503050406030204" pitchFamily="18" charset="0"/>
                      </a:rPr>
                      <m:t>)|</m:t>
                    </m:r>
                  </m:oMath>
                </a14:m>
                <a:endParaRPr lang="en-IN" dirty="0"/>
              </a:p>
              <a:p>
                <a:pPr marL="0" indent="0">
                  <a:buNone/>
                </a:pPr>
                <a:r>
                  <a:rPr lang="en-IN" dirty="0"/>
                  <a:t>=</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m:t>
                        </m:r>
                      </m:den>
                    </m:f>
                    <m:r>
                      <a:rPr lang="en-IN" b="0" i="1" smtClean="0">
                        <a:latin typeface="Cambria Math" panose="02040503050406030204" pitchFamily="18" charset="0"/>
                      </a:rPr>
                      <m:t>|</m:t>
                    </m:r>
                    <m:r>
                      <a:rPr lang="en-IN" b="0" i="1" smtClean="0">
                        <a:latin typeface="Cambria Math" panose="02040503050406030204" pitchFamily="18" charset="0"/>
                      </a:rPr>
                      <m:t>𝑥</m:t>
                    </m:r>
                    <m:r>
                      <a:rPr lang="en-IN" b="0" i="1" baseline="-25000" smtClean="0">
                        <a:latin typeface="Cambria Math" panose="02040503050406030204" pitchFamily="18" charset="0"/>
                      </a:rPr>
                      <m:t>1</m:t>
                    </m:r>
                    <m:d>
                      <m:dPr>
                        <m:ctrlPr>
                          <a:rPr lang="en-IN" b="0" i="1" baseline="-25000" smtClean="0">
                            <a:latin typeface="Cambria Math" panose="02040503050406030204" pitchFamily="18" charset="0"/>
                          </a:rPr>
                        </m:ctrlPr>
                      </m:dPr>
                      <m:e>
                        <m:f>
                          <m:fPr>
                            <m:ctrlPr>
                              <a:rPr lang="en-IN" b="0" i="1" smtClean="0">
                                <a:latin typeface="Cambria Math" panose="02040503050406030204" pitchFamily="18" charset="0"/>
                              </a:rPr>
                            </m:ctrlPr>
                          </m:fPr>
                          <m:num>
                            <m:r>
                              <a:rPr lang="en-IN" b="0" i="1" smtClean="0">
                                <a:latin typeface="Cambria Math" panose="02040503050406030204" pitchFamily="18" charset="0"/>
                              </a:rPr>
                              <m:t>𝑐</m:t>
                            </m:r>
                          </m:num>
                          <m:den>
                            <m:r>
                              <a:rPr lang="en-IN" b="0" i="1" smtClean="0">
                                <a:latin typeface="Cambria Math" panose="02040503050406030204" pitchFamily="18" charset="0"/>
                              </a:rPr>
                              <m:t>𝑏</m:t>
                            </m:r>
                          </m:den>
                        </m:f>
                      </m:e>
                    </m:d>
                    <m:r>
                      <a:rPr lang="en-IN" b="0" i="1" smtClean="0">
                        <a:latin typeface="Cambria Math" panose="02040503050406030204" pitchFamily="18" charset="0"/>
                      </a:rPr>
                      <m:t>+</m:t>
                    </m:r>
                    <m:r>
                      <a:rPr lang="en-IN" b="0" i="1" smtClean="0">
                        <a:latin typeface="Cambria Math" panose="02040503050406030204" pitchFamily="18" charset="0"/>
                      </a:rPr>
                      <m:t>𝑦</m:t>
                    </m:r>
                    <m:r>
                      <a:rPr lang="en-IN" b="0" i="1" baseline="-25000" smtClean="0">
                        <a:latin typeface="Cambria Math" panose="02040503050406030204" pitchFamily="18" charset="0"/>
                      </a:rPr>
                      <m:t>1</m:t>
                    </m:r>
                    <m:d>
                      <m:dPr>
                        <m:ctrlPr>
                          <a:rPr lang="en-IN" b="0" i="1" baseline="-25000" smtClean="0">
                            <a:latin typeface="Cambria Math" panose="02040503050406030204" pitchFamily="18" charset="0"/>
                          </a:rPr>
                        </m:ctrlPr>
                      </m:dPr>
                      <m:e>
                        <m:f>
                          <m:fPr>
                            <m:ctrlPr>
                              <a:rPr lang="en-IN" b="0" i="1" smtClean="0">
                                <a:latin typeface="Cambria Math" panose="02040503050406030204" pitchFamily="18" charset="0"/>
                              </a:rPr>
                            </m:ctrlPr>
                          </m:fPr>
                          <m:num>
                            <m:r>
                              <a:rPr lang="en-IN" b="0" i="1" smtClean="0">
                                <a:latin typeface="Cambria Math" panose="02040503050406030204" pitchFamily="18" charset="0"/>
                              </a:rPr>
                              <m:t>𝑐</m:t>
                            </m:r>
                          </m:num>
                          <m:den>
                            <m:r>
                              <a:rPr lang="en-IN" b="0" i="1" smtClean="0">
                                <a:latin typeface="Cambria Math" panose="02040503050406030204" pitchFamily="18" charset="0"/>
                              </a:rPr>
                              <m:t>𝑎</m:t>
                            </m:r>
                          </m:den>
                        </m:f>
                      </m:e>
                    </m:d>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𝐶</m:t>
                        </m:r>
                        <m:r>
                          <a:rPr lang="en-IN" b="0" i="1" baseline="30000" smtClean="0">
                            <a:latin typeface="Cambria Math" panose="02040503050406030204" pitchFamily="18" charset="0"/>
                          </a:rPr>
                          <m:t>2</m:t>
                        </m:r>
                      </m:num>
                      <m:den>
                        <m:r>
                          <a:rPr lang="en-IN" b="0" i="1" smtClean="0">
                            <a:latin typeface="Cambria Math" panose="02040503050406030204" pitchFamily="18" charset="0"/>
                          </a:rPr>
                          <m:t>𝑎𝑏</m:t>
                        </m:r>
                      </m:den>
                    </m:f>
                    <m:r>
                      <a:rPr lang="en-IN" b="0" i="1" smtClean="0">
                        <a:latin typeface="Cambria Math" panose="02040503050406030204" pitchFamily="18" charset="0"/>
                      </a:rPr>
                      <m:t>|</m:t>
                    </m:r>
                  </m:oMath>
                </a14:m>
                <a:endParaRPr lang="en-IN" dirty="0"/>
              </a:p>
            </p:txBody>
          </p:sp>
        </mc:Choice>
        <mc:Fallback xmlns="">
          <p:sp>
            <p:nvSpPr>
              <p:cNvPr id="3" name="Content Placeholder 2">
                <a:extLst>
                  <a:ext uri="{FF2B5EF4-FFF2-40B4-BE49-F238E27FC236}">
                    <a16:creationId xmlns:a16="http://schemas.microsoft.com/office/drawing/2014/main" id="{7580EBBB-D376-3CB1-5CD0-AD4C90AD51AE}"/>
                  </a:ext>
                </a:extLst>
              </p:cNvPr>
              <p:cNvSpPr>
                <a:spLocks noGrp="1" noRot="1" noChangeAspect="1" noMove="1" noResize="1" noEditPoints="1" noAdjustHandles="1" noChangeArrowheads="1" noChangeShapeType="1" noTextEdit="1"/>
              </p:cNvSpPr>
              <p:nvPr>
                <p:ph idx="1"/>
              </p:nvPr>
            </p:nvSpPr>
            <p:spPr>
              <a:xfrm>
                <a:off x="838200" y="1825624"/>
                <a:ext cx="7029893" cy="4872887"/>
              </a:xfrm>
              <a:blipFill>
                <a:blip r:embed="rId2"/>
                <a:stretch>
                  <a:fillRect l="-1821" t="-2000"/>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A73BAC67-138C-29D4-B49F-995F1222ED78}"/>
              </a:ext>
            </a:extLst>
          </p:cNvPr>
          <p:cNvPicPr>
            <a:picLocks noChangeAspect="1"/>
          </p:cNvPicPr>
          <p:nvPr/>
        </p:nvPicPr>
        <p:blipFill>
          <a:blip r:embed="rId3"/>
          <a:stretch>
            <a:fillRect/>
          </a:stretch>
        </p:blipFill>
        <p:spPr>
          <a:xfrm>
            <a:off x="7262037" y="1706637"/>
            <a:ext cx="4091763" cy="2437646"/>
          </a:xfrm>
          <a:prstGeom prst="rect">
            <a:avLst/>
          </a:prstGeom>
        </p:spPr>
      </p:pic>
    </p:spTree>
    <p:extLst>
      <p:ext uri="{BB962C8B-B14F-4D97-AF65-F5344CB8AC3E}">
        <p14:creationId xmlns:p14="http://schemas.microsoft.com/office/powerpoint/2010/main" val="36168930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391EEC5-5D5E-8398-C7B6-A86D7B1D9E7F}"/>
                  </a:ext>
                </a:extLst>
              </p:cNvPr>
              <p:cNvSpPr>
                <a:spLocks noGrp="1"/>
              </p:cNvSpPr>
              <p:nvPr>
                <p:ph idx="1"/>
              </p:nvPr>
            </p:nvSpPr>
            <p:spPr>
              <a:xfrm>
                <a:off x="838200" y="233916"/>
                <a:ext cx="10515600" cy="6337005"/>
              </a:xfrm>
            </p:spPr>
            <p:txBody>
              <a:bodyPr/>
              <a:lstStyle/>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𝑆</m:t>
                      </m:r>
                      <m:r>
                        <a:rPr lang="en-IN" b="0" i="1" smtClean="0">
                          <a:latin typeface="Cambria Math" panose="02040503050406030204" pitchFamily="18" charset="0"/>
                        </a:rPr>
                        <m:t>=</m:t>
                      </m:r>
                      <m:f>
                        <m:fPr>
                          <m:ctrlPr>
                            <a:rPr lang="en-US"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m:t>
                          </m:r>
                        </m:den>
                      </m:f>
                      <m:r>
                        <a:rPr lang="en-IN" b="0" i="1" smtClean="0">
                          <a:latin typeface="Cambria Math" panose="02040503050406030204" pitchFamily="18" charset="0"/>
                        </a:rPr>
                        <m:t>𝐴𝐵</m:t>
                      </m:r>
                      <m:r>
                        <a:rPr lang="en-IN" b="0" i="1" smtClean="0">
                          <a:latin typeface="Cambria Math" panose="02040503050406030204" pitchFamily="18" charset="0"/>
                        </a:rPr>
                        <m:t>.</m:t>
                      </m:r>
                      <m:r>
                        <a:rPr lang="en-IN" b="0" i="1" smtClean="0">
                          <a:latin typeface="Cambria Math" panose="02040503050406030204" pitchFamily="18" charset="0"/>
                        </a:rPr>
                        <m:t>𝑑</m:t>
                      </m:r>
                    </m:oMath>
                  </m:oMathPara>
                </a14:m>
                <a:endParaRPr lang="en-IN" b="0" dirty="0"/>
              </a:p>
              <a:p>
                <a:pPr marL="0" indent="0">
                  <a:buNone/>
                </a:pP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m:t>
                        </m:r>
                      </m:den>
                    </m:f>
                    <m:r>
                      <a:rPr lang="en-IN" b="0" i="1" smtClean="0">
                        <a:latin typeface="Cambria Math" panose="02040503050406030204" pitchFamily="18" charset="0"/>
                      </a:rPr>
                      <m:t>|</m:t>
                    </m:r>
                    <m:r>
                      <a:rPr lang="en-IN" b="0" i="1" smtClean="0">
                        <a:latin typeface="Cambria Math" panose="02040503050406030204" pitchFamily="18" charset="0"/>
                      </a:rPr>
                      <m:t>𝑥</m:t>
                    </m:r>
                    <m:r>
                      <a:rPr lang="en-IN" b="0" i="1" baseline="-25000" smtClean="0">
                        <a:latin typeface="Cambria Math" panose="02040503050406030204" pitchFamily="18" charset="0"/>
                      </a:rPr>
                      <m:t>1</m:t>
                    </m:r>
                    <m:d>
                      <m:dPr>
                        <m:ctrlPr>
                          <a:rPr lang="en-IN" b="0" i="1" baseline="-25000" smtClean="0">
                            <a:latin typeface="Cambria Math" panose="02040503050406030204" pitchFamily="18" charset="0"/>
                          </a:rPr>
                        </m:ctrlPr>
                      </m:dPr>
                      <m:e>
                        <m:f>
                          <m:fPr>
                            <m:ctrlPr>
                              <a:rPr lang="en-IN" b="0" i="1" smtClean="0">
                                <a:latin typeface="Cambria Math" panose="02040503050406030204" pitchFamily="18" charset="0"/>
                              </a:rPr>
                            </m:ctrlPr>
                          </m:fPr>
                          <m:num>
                            <m:r>
                              <a:rPr lang="en-IN" b="0" i="1" smtClean="0">
                                <a:latin typeface="Cambria Math" panose="02040503050406030204" pitchFamily="18" charset="0"/>
                              </a:rPr>
                              <m:t>𝑐</m:t>
                            </m:r>
                          </m:num>
                          <m:den>
                            <m:r>
                              <a:rPr lang="en-IN" b="0" i="1" smtClean="0">
                                <a:latin typeface="Cambria Math" panose="02040503050406030204" pitchFamily="18" charset="0"/>
                              </a:rPr>
                              <m:t>𝑏</m:t>
                            </m:r>
                          </m:den>
                        </m:f>
                      </m:e>
                    </m:d>
                    <m:r>
                      <a:rPr lang="en-IN" b="0" i="1" smtClean="0">
                        <a:latin typeface="Cambria Math" panose="02040503050406030204" pitchFamily="18" charset="0"/>
                      </a:rPr>
                      <m:t>+</m:t>
                    </m:r>
                    <m:r>
                      <a:rPr lang="en-IN" b="0" i="1" smtClean="0">
                        <a:latin typeface="Cambria Math" panose="02040503050406030204" pitchFamily="18" charset="0"/>
                      </a:rPr>
                      <m:t>𝑦</m:t>
                    </m:r>
                    <m:r>
                      <a:rPr lang="en-IN" b="0" i="1" baseline="-25000" smtClean="0">
                        <a:latin typeface="Cambria Math" panose="02040503050406030204" pitchFamily="18" charset="0"/>
                      </a:rPr>
                      <m:t>1</m:t>
                    </m:r>
                    <m:d>
                      <m:dPr>
                        <m:ctrlPr>
                          <a:rPr lang="en-IN" b="0" i="1" baseline="-25000" smtClean="0">
                            <a:latin typeface="Cambria Math" panose="02040503050406030204" pitchFamily="18" charset="0"/>
                          </a:rPr>
                        </m:ctrlPr>
                      </m:dPr>
                      <m:e>
                        <m:f>
                          <m:fPr>
                            <m:ctrlPr>
                              <a:rPr lang="en-IN" b="0" i="1" smtClean="0">
                                <a:latin typeface="Cambria Math" panose="02040503050406030204" pitchFamily="18" charset="0"/>
                              </a:rPr>
                            </m:ctrlPr>
                          </m:fPr>
                          <m:num>
                            <m:r>
                              <a:rPr lang="en-IN" b="0" i="1" smtClean="0">
                                <a:latin typeface="Cambria Math" panose="02040503050406030204" pitchFamily="18" charset="0"/>
                              </a:rPr>
                              <m:t>𝑐</m:t>
                            </m:r>
                          </m:num>
                          <m:den>
                            <m:r>
                              <a:rPr lang="en-IN" b="0" i="1" smtClean="0">
                                <a:latin typeface="Cambria Math" panose="02040503050406030204" pitchFamily="18" charset="0"/>
                              </a:rPr>
                              <m:t>𝑎</m:t>
                            </m:r>
                          </m:den>
                        </m:f>
                      </m:e>
                    </m:d>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𝐶</m:t>
                        </m:r>
                        <m:r>
                          <a:rPr lang="en-IN" b="0" i="1" baseline="30000" smtClean="0">
                            <a:latin typeface="Cambria Math" panose="02040503050406030204" pitchFamily="18" charset="0"/>
                          </a:rPr>
                          <m:t>2</m:t>
                        </m:r>
                      </m:num>
                      <m:den>
                        <m:r>
                          <a:rPr lang="en-IN" b="0" i="1" smtClean="0">
                            <a:latin typeface="Cambria Math" panose="02040503050406030204" pitchFamily="18" charset="0"/>
                          </a:rPr>
                          <m:t>𝑎𝑏</m:t>
                        </m:r>
                      </m:den>
                    </m:f>
                    <m:r>
                      <a:rPr lang="en-IN" b="0" i="1" smtClean="0">
                        <a:latin typeface="Cambria Math" panose="02040503050406030204" pitchFamily="18" charset="0"/>
                      </a:rPr>
                      <m:t>|</m:t>
                    </m:r>
                    <m:r>
                      <m:rPr>
                        <m:nor/>
                      </m:rPr>
                      <a:rPr lang="en-IN" b="0" i="0" smtClean="0"/>
                      <m:t> </m:t>
                    </m:r>
                    <m:r>
                      <m:rPr>
                        <m:nor/>
                      </m:rPr>
                      <a:rPr lang="en-IN" dirty="0"/>
                      <m:t>=</m:t>
                    </m:r>
                    <m:f>
                      <m:fPr>
                        <m:ctrlPr>
                          <a:rPr lang="en-IN" i="1">
                            <a:latin typeface="Cambria Math" panose="02040503050406030204" pitchFamily="18" charset="0"/>
                          </a:rPr>
                        </m:ctrlPr>
                      </m:fPr>
                      <m:num>
                        <m:r>
                          <a:rPr lang="en-IN" i="1">
                            <a:latin typeface="Cambria Math" panose="02040503050406030204" pitchFamily="18" charset="0"/>
                          </a:rPr>
                          <m:t>1</m:t>
                        </m:r>
                      </m:num>
                      <m:den>
                        <m:r>
                          <a:rPr lang="en-IN" i="1">
                            <a:latin typeface="Cambria Math" panose="02040503050406030204" pitchFamily="18" charset="0"/>
                          </a:rPr>
                          <m:t>2</m:t>
                        </m:r>
                      </m:den>
                    </m:f>
                    <m:r>
                      <m:rPr>
                        <m:nor/>
                      </m:rPr>
                      <a:rPr lang="en-IN" dirty="0"/>
                      <m:t>|</m:t>
                    </m:r>
                    <m:f>
                      <m:fPr>
                        <m:ctrlPr>
                          <a:rPr lang="en-IN" i="1">
                            <a:latin typeface="Cambria Math" panose="02040503050406030204" pitchFamily="18" charset="0"/>
                          </a:rPr>
                        </m:ctrlPr>
                      </m:fPr>
                      <m:num>
                        <m:r>
                          <a:rPr lang="en-IN" i="1">
                            <a:latin typeface="Cambria Math" panose="02040503050406030204" pitchFamily="18" charset="0"/>
                          </a:rPr>
                          <m:t>𝑐</m:t>
                        </m:r>
                      </m:num>
                      <m:den>
                        <m:r>
                          <a:rPr lang="en-IN" i="1">
                            <a:latin typeface="Cambria Math" panose="02040503050406030204" pitchFamily="18" charset="0"/>
                          </a:rPr>
                          <m:t>𝑎𝑏</m:t>
                        </m:r>
                      </m:den>
                    </m:f>
                    <m:r>
                      <m:rPr>
                        <m:nor/>
                      </m:rPr>
                      <a:rPr lang="en-IN" dirty="0"/>
                      <m:t>|</m:t>
                    </m:r>
                    <m:rad>
                      <m:radPr>
                        <m:degHide m:val="on"/>
                        <m:ctrlPr>
                          <a:rPr lang="en-IN" i="1" dirty="0">
                            <a:latin typeface="Cambria Math" panose="02040503050406030204" pitchFamily="18" charset="0"/>
                          </a:rPr>
                        </m:ctrlPr>
                      </m:radPr>
                      <m:deg/>
                      <m:e>
                        <m:r>
                          <a:rPr lang="en-IN" i="1" dirty="0">
                            <a:latin typeface="Cambria Math" panose="02040503050406030204" pitchFamily="18" charset="0"/>
                          </a:rPr>
                          <m:t>𝑎</m:t>
                        </m:r>
                        <m:r>
                          <a:rPr lang="en-IN" i="1" baseline="30000" dirty="0">
                            <a:latin typeface="Cambria Math" panose="02040503050406030204" pitchFamily="18" charset="0"/>
                          </a:rPr>
                          <m:t>2</m:t>
                        </m:r>
                        <m:r>
                          <a:rPr lang="en-IN" i="1" dirty="0">
                            <a:latin typeface="Cambria Math" panose="02040503050406030204" pitchFamily="18" charset="0"/>
                          </a:rPr>
                          <m:t>+</m:t>
                        </m:r>
                        <m:r>
                          <a:rPr lang="en-IN" i="1" dirty="0">
                            <a:latin typeface="Cambria Math" panose="02040503050406030204" pitchFamily="18" charset="0"/>
                          </a:rPr>
                          <m:t>𝑏</m:t>
                        </m:r>
                        <m:r>
                          <a:rPr lang="en-IN" i="1" baseline="30000" dirty="0">
                            <a:latin typeface="Cambria Math" panose="02040503050406030204" pitchFamily="18" charset="0"/>
                          </a:rPr>
                          <m:t>2</m:t>
                        </m:r>
                      </m:e>
                    </m:rad>
                  </m:oMath>
                </a14:m>
                <a:r>
                  <a:rPr lang="en-US" dirty="0"/>
                  <a:t> .d</a:t>
                </a:r>
              </a:p>
              <a:p>
                <a:pPr marL="0" indent="0">
                  <a:buNone/>
                </a:pPr>
                <a:endParaRPr lang="en-US" dirty="0"/>
              </a:p>
              <a:p>
                <a:pPr marL="0" indent="0">
                  <a:buNone/>
                </a:pPr>
                <a:r>
                  <a:rPr lang="en-US" dirty="0"/>
                  <a:t>Simplifying the above equation we get </a:t>
                </a:r>
              </a:p>
              <a:p>
                <a:pPr marL="0" indent="0">
                  <a:buNone/>
                </a:pPr>
                <a:endParaRPr lang="en-US" dirty="0"/>
              </a:p>
              <a:p>
                <a:pPr marL="0" indent="0">
                  <a:buNone/>
                </a:pPr>
                <a:r>
                  <a:rPr lang="en-US" dirty="0"/>
                  <a:t>d=</a:t>
                </a:r>
                <a14:m>
                  <m:oMath xmlns:m="http://schemas.openxmlformats.org/officeDocument/2006/math">
                    <m:r>
                      <a:rPr lang="en-IN" b="0" i="0" smtClean="0">
                        <a:latin typeface="Cambria Math" panose="02040503050406030204" pitchFamily="18" charset="0"/>
                      </a:rPr>
                      <m:t>|</m:t>
                    </m:r>
                    <m:f>
                      <m:fPr>
                        <m:ctrlPr>
                          <a:rPr lang="en-US" i="1" smtClean="0">
                            <a:latin typeface="Cambria Math" panose="02040503050406030204" pitchFamily="18" charset="0"/>
                          </a:rPr>
                        </m:ctrlPr>
                      </m:fPr>
                      <m:num>
                        <m:r>
                          <a:rPr lang="en-IN" b="0" i="1" smtClean="0">
                            <a:latin typeface="Cambria Math" panose="02040503050406030204" pitchFamily="18" charset="0"/>
                          </a:rPr>
                          <m:t>𝑎𝑋</m:t>
                        </m:r>
                        <m:r>
                          <a:rPr lang="en-IN" b="0" i="1" baseline="-25000" smtClean="0">
                            <a:latin typeface="Cambria Math" panose="02040503050406030204" pitchFamily="18" charset="0"/>
                          </a:rPr>
                          <m:t>1</m:t>
                        </m:r>
                        <m:r>
                          <a:rPr lang="en-IN" b="0" i="1" smtClean="0">
                            <a:latin typeface="Cambria Math" panose="02040503050406030204" pitchFamily="18" charset="0"/>
                          </a:rPr>
                          <m:t>+</m:t>
                        </m:r>
                        <m:r>
                          <a:rPr lang="en-IN" b="0" i="1" smtClean="0">
                            <a:latin typeface="Cambria Math" panose="02040503050406030204" pitchFamily="18" charset="0"/>
                          </a:rPr>
                          <m:t>𝑏𝑌</m:t>
                        </m:r>
                        <m:r>
                          <a:rPr lang="en-IN" b="0" i="1" baseline="-25000" smtClean="0">
                            <a:latin typeface="Cambria Math" panose="02040503050406030204" pitchFamily="18" charset="0"/>
                          </a:rPr>
                          <m:t>1</m:t>
                        </m:r>
                        <m:r>
                          <a:rPr lang="en-IN" b="0" i="1" smtClean="0">
                            <a:latin typeface="Cambria Math" panose="02040503050406030204" pitchFamily="18" charset="0"/>
                          </a:rPr>
                          <m:t>+</m:t>
                        </m:r>
                        <m:r>
                          <a:rPr lang="en-IN" b="0" i="1" smtClean="0">
                            <a:latin typeface="Cambria Math" panose="02040503050406030204" pitchFamily="18" charset="0"/>
                          </a:rPr>
                          <m:t>𝑐</m:t>
                        </m:r>
                      </m:num>
                      <m:den>
                        <m:rad>
                          <m:radPr>
                            <m:degHide m:val="on"/>
                            <m:ctrlPr>
                              <a:rPr lang="en-IN" i="1" dirty="0">
                                <a:latin typeface="Cambria Math" panose="02040503050406030204" pitchFamily="18" charset="0"/>
                              </a:rPr>
                            </m:ctrlPr>
                          </m:radPr>
                          <m:deg/>
                          <m:e>
                            <m:r>
                              <a:rPr lang="en-IN" i="1" dirty="0">
                                <a:latin typeface="Cambria Math" panose="02040503050406030204" pitchFamily="18" charset="0"/>
                              </a:rPr>
                              <m:t>𝑎</m:t>
                            </m:r>
                            <m:r>
                              <a:rPr lang="en-IN" i="1" baseline="30000" dirty="0">
                                <a:latin typeface="Cambria Math" panose="02040503050406030204" pitchFamily="18" charset="0"/>
                              </a:rPr>
                              <m:t>2</m:t>
                            </m:r>
                            <m:r>
                              <a:rPr lang="en-IN" i="1" dirty="0">
                                <a:latin typeface="Cambria Math" panose="02040503050406030204" pitchFamily="18" charset="0"/>
                              </a:rPr>
                              <m:t>+</m:t>
                            </m:r>
                            <m:r>
                              <a:rPr lang="en-IN" i="1" dirty="0">
                                <a:latin typeface="Cambria Math" panose="02040503050406030204" pitchFamily="18" charset="0"/>
                              </a:rPr>
                              <m:t>𝑏</m:t>
                            </m:r>
                            <m:r>
                              <a:rPr lang="en-IN" i="1" baseline="30000" dirty="0">
                                <a:latin typeface="Cambria Math" panose="02040503050406030204" pitchFamily="18" charset="0"/>
                              </a:rPr>
                              <m:t>2</m:t>
                            </m:r>
                          </m:e>
                        </m:rad>
                      </m:den>
                    </m:f>
                    <m:r>
                      <a:rPr lang="en-IN" b="0" i="1" smtClean="0">
                        <a:latin typeface="Cambria Math" panose="02040503050406030204" pitchFamily="18" charset="0"/>
                      </a:rPr>
                      <m:t>|</m:t>
                    </m:r>
                  </m:oMath>
                </a14:m>
                <a:r>
                  <a:rPr lang="en-US" dirty="0"/>
                  <a:t>   </a:t>
                </a:r>
                <a:r>
                  <a:rPr lang="en-US" dirty="0">
                    <a:solidFill>
                      <a:srgbClr val="00B0F0"/>
                    </a:solidFill>
                  </a:rPr>
                  <a:t>----- F14</a:t>
                </a:r>
              </a:p>
            </p:txBody>
          </p:sp>
        </mc:Choice>
        <mc:Fallback xmlns="">
          <p:sp>
            <p:nvSpPr>
              <p:cNvPr id="3" name="Content Placeholder 2">
                <a:extLst>
                  <a:ext uri="{FF2B5EF4-FFF2-40B4-BE49-F238E27FC236}">
                    <a16:creationId xmlns:a16="http://schemas.microsoft.com/office/drawing/2014/main" id="{5391EEC5-5D5E-8398-C7B6-A86D7B1D9E7F}"/>
                  </a:ext>
                </a:extLst>
              </p:cNvPr>
              <p:cNvSpPr>
                <a:spLocks noGrp="1" noRot="1" noChangeAspect="1" noMove="1" noResize="1" noEditPoints="1" noAdjustHandles="1" noChangeArrowheads="1" noChangeShapeType="1" noTextEdit="1"/>
              </p:cNvSpPr>
              <p:nvPr>
                <p:ph idx="1"/>
              </p:nvPr>
            </p:nvSpPr>
            <p:spPr>
              <a:xfrm>
                <a:off x="838200" y="233916"/>
                <a:ext cx="10515600" cy="6337005"/>
              </a:xfrm>
              <a:blipFill>
                <a:blip r:embed="rId2"/>
                <a:stretch>
                  <a:fillRect l="-1217"/>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56CE3C0D-5014-8EE7-B075-4AE63F56D30E}"/>
              </a:ext>
            </a:extLst>
          </p:cNvPr>
          <p:cNvSpPr/>
          <p:nvPr/>
        </p:nvSpPr>
        <p:spPr>
          <a:xfrm>
            <a:off x="838200" y="3264195"/>
            <a:ext cx="2202712" cy="79744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237619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13ABD-8B02-1ED7-BFA3-DDE79EC61295}"/>
              </a:ext>
            </a:extLst>
          </p:cNvPr>
          <p:cNvSpPr>
            <a:spLocks noGrp="1"/>
          </p:cNvSpPr>
          <p:nvPr>
            <p:ph type="title"/>
          </p:nvPr>
        </p:nvSpPr>
        <p:spPr>
          <a:xfrm>
            <a:off x="838200" y="131209"/>
            <a:ext cx="10515600" cy="1325563"/>
          </a:xfrm>
          <a:solidFill>
            <a:schemeClr val="accent2"/>
          </a:solidFill>
        </p:spPr>
        <p:txBody>
          <a:bodyPr/>
          <a:lstStyle/>
          <a:p>
            <a:r>
              <a:rPr lang="en-US" dirty="0"/>
              <a:t>Chapter Map</a:t>
            </a:r>
            <a:endParaRPr lang="en-US" dirty="0">
              <a:highlight>
                <a:srgbClr val="C0C0C0"/>
              </a:highlight>
            </a:endParaRPr>
          </a:p>
        </p:txBody>
      </p:sp>
      <p:graphicFrame>
        <p:nvGraphicFramePr>
          <p:cNvPr id="5" name="Table 5">
            <a:extLst>
              <a:ext uri="{FF2B5EF4-FFF2-40B4-BE49-F238E27FC236}">
                <a16:creationId xmlns:a16="http://schemas.microsoft.com/office/drawing/2014/main" id="{DD435391-1834-DFCA-1205-FD218E82CE22}"/>
              </a:ext>
            </a:extLst>
          </p:cNvPr>
          <p:cNvGraphicFramePr>
            <a:graphicFrameLocks noGrp="1"/>
          </p:cNvGraphicFramePr>
          <p:nvPr>
            <p:ph idx="1"/>
            <p:extLst>
              <p:ext uri="{D42A27DB-BD31-4B8C-83A1-F6EECF244321}">
                <p14:modId xmlns:p14="http://schemas.microsoft.com/office/powerpoint/2010/main" val="4136184351"/>
              </p:ext>
            </p:extLst>
          </p:nvPr>
        </p:nvGraphicFramePr>
        <p:xfrm>
          <a:off x="838200" y="1549179"/>
          <a:ext cx="10515600" cy="4820920"/>
        </p:xfrm>
        <a:graphic>
          <a:graphicData uri="http://schemas.openxmlformats.org/drawingml/2006/table">
            <a:tbl>
              <a:tblPr firstRow="1" bandRow="1">
                <a:tableStyleId>{5C22544A-7EE6-4342-B048-85BDC9FD1C3A}</a:tableStyleId>
              </a:tblPr>
              <a:tblGrid>
                <a:gridCol w="1054395">
                  <a:extLst>
                    <a:ext uri="{9D8B030D-6E8A-4147-A177-3AD203B41FA5}">
                      <a16:colId xmlns:a16="http://schemas.microsoft.com/office/drawing/2014/main" val="1189856003"/>
                    </a:ext>
                  </a:extLst>
                </a:gridCol>
                <a:gridCol w="9461205">
                  <a:extLst>
                    <a:ext uri="{9D8B030D-6E8A-4147-A177-3AD203B41FA5}">
                      <a16:colId xmlns:a16="http://schemas.microsoft.com/office/drawing/2014/main" val="2201010597"/>
                    </a:ext>
                  </a:extLst>
                </a:gridCol>
              </a:tblGrid>
              <a:tr h="370840">
                <a:tc>
                  <a:txBody>
                    <a:bodyPr/>
                    <a:lstStyle/>
                    <a:p>
                      <a:r>
                        <a:rPr lang="en-US" dirty="0"/>
                        <a:t>Section</a:t>
                      </a:r>
                    </a:p>
                  </a:txBody>
                  <a:tcPr/>
                </a:tc>
                <a:tc>
                  <a:txBody>
                    <a:bodyPr/>
                    <a:lstStyle/>
                    <a:p>
                      <a:r>
                        <a:rPr lang="en-US" dirty="0"/>
                        <a:t>Topic Covered</a:t>
                      </a:r>
                    </a:p>
                  </a:txBody>
                  <a:tcPr/>
                </a:tc>
                <a:extLst>
                  <a:ext uri="{0D108BD9-81ED-4DB2-BD59-A6C34878D82A}">
                    <a16:rowId xmlns:a16="http://schemas.microsoft.com/office/drawing/2014/main" val="3718192101"/>
                  </a:ext>
                </a:extLst>
              </a:tr>
              <a:tr h="370840">
                <a:tc>
                  <a:txBody>
                    <a:bodyPr/>
                    <a:lstStyle/>
                    <a:p>
                      <a:r>
                        <a:rPr lang="en-US" dirty="0"/>
                        <a:t>1</a:t>
                      </a:r>
                    </a:p>
                  </a:txBody>
                  <a:tcPr/>
                </a:tc>
                <a:tc>
                  <a:txBody>
                    <a:bodyPr/>
                    <a:lstStyle/>
                    <a:p>
                      <a:r>
                        <a:rPr lang="en-US" dirty="0"/>
                        <a:t>Introduction</a:t>
                      </a:r>
                    </a:p>
                  </a:txBody>
                  <a:tcPr/>
                </a:tc>
                <a:extLst>
                  <a:ext uri="{0D108BD9-81ED-4DB2-BD59-A6C34878D82A}">
                    <a16:rowId xmlns:a16="http://schemas.microsoft.com/office/drawing/2014/main" val="3423288198"/>
                  </a:ext>
                </a:extLst>
              </a:tr>
              <a:tr h="370840">
                <a:tc>
                  <a:txBody>
                    <a:bodyPr/>
                    <a:lstStyle/>
                    <a:p>
                      <a:r>
                        <a:rPr lang="en-US" dirty="0"/>
                        <a:t>2</a:t>
                      </a:r>
                    </a:p>
                  </a:txBody>
                  <a:tcPr/>
                </a:tc>
                <a:tc>
                  <a:txBody>
                    <a:bodyPr/>
                    <a:lstStyle/>
                    <a:p>
                      <a:r>
                        <a:rPr lang="en-US" dirty="0"/>
                        <a:t>Fundamentals (1. Distance formula 2. Internal division 3. external division )</a:t>
                      </a:r>
                    </a:p>
                  </a:txBody>
                  <a:tcPr/>
                </a:tc>
                <a:extLst>
                  <a:ext uri="{0D108BD9-81ED-4DB2-BD59-A6C34878D82A}">
                    <a16:rowId xmlns:a16="http://schemas.microsoft.com/office/drawing/2014/main" val="1158720112"/>
                  </a:ext>
                </a:extLst>
              </a:tr>
              <a:tr h="370840">
                <a:tc>
                  <a:txBody>
                    <a:bodyPr/>
                    <a:lstStyle/>
                    <a:p>
                      <a:r>
                        <a:rPr lang="en-US" dirty="0"/>
                        <a:t>3</a:t>
                      </a:r>
                    </a:p>
                  </a:txBody>
                  <a:tcPr/>
                </a:tc>
                <a:tc>
                  <a:txBody>
                    <a:bodyPr/>
                    <a:lstStyle/>
                    <a:p>
                      <a:r>
                        <a:rPr lang="en-US" dirty="0"/>
                        <a:t>Slope of a line (1. Definition 2. Angle between two lines 3. Orthogonal and parallel lines)</a:t>
                      </a:r>
                    </a:p>
                  </a:txBody>
                  <a:tcPr/>
                </a:tc>
                <a:extLst>
                  <a:ext uri="{0D108BD9-81ED-4DB2-BD59-A6C34878D82A}">
                    <a16:rowId xmlns:a16="http://schemas.microsoft.com/office/drawing/2014/main" val="3029780358"/>
                  </a:ext>
                </a:extLst>
              </a:tr>
              <a:tr h="370840">
                <a:tc>
                  <a:txBody>
                    <a:bodyPr/>
                    <a:lstStyle/>
                    <a:p>
                      <a:r>
                        <a:rPr lang="en-US" dirty="0"/>
                        <a:t>4</a:t>
                      </a:r>
                    </a:p>
                  </a:txBody>
                  <a:tcPr/>
                </a:tc>
                <a:tc>
                  <a:txBody>
                    <a:bodyPr/>
                    <a:lstStyle/>
                    <a:p>
                      <a:r>
                        <a:rPr lang="en-US" dirty="0"/>
                        <a:t>Two point form of a line</a:t>
                      </a:r>
                    </a:p>
                  </a:txBody>
                  <a:tcPr/>
                </a:tc>
                <a:extLst>
                  <a:ext uri="{0D108BD9-81ED-4DB2-BD59-A6C34878D82A}">
                    <a16:rowId xmlns:a16="http://schemas.microsoft.com/office/drawing/2014/main" val="2525875428"/>
                  </a:ext>
                </a:extLst>
              </a:tr>
              <a:tr h="370840">
                <a:tc>
                  <a:txBody>
                    <a:bodyPr/>
                    <a:lstStyle/>
                    <a:p>
                      <a:r>
                        <a:rPr lang="en-US" dirty="0"/>
                        <a:t>5</a:t>
                      </a:r>
                    </a:p>
                  </a:txBody>
                  <a:tcPr/>
                </a:tc>
                <a:tc>
                  <a:txBody>
                    <a:bodyPr/>
                    <a:lstStyle/>
                    <a:p>
                      <a:r>
                        <a:rPr lang="en-US" dirty="0"/>
                        <a:t>Slope point form of a line</a:t>
                      </a:r>
                    </a:p>
                  </a:txBody>
                  <a:tcPr/>
                </a:tc>
                <a:extLst>
                  <a:ext uri="{0D108BD9-81ED-4DB2-BD59-A6C34878D82A}">
                    <a16:rowId xmlns:a16="http://schemas.microsoft.com/office/drawing/2014/main" val="445972977"/>
                  </a:ext>
                </a:extLst>
              </a:tr>
              <a:tr h="370840">
                <a:tc>
                  <a:txBody>
                    <a:bodyPr/>
                    <a:lstStyle/>
                    <a:p>
                      <a:r>
                        <a:rPr lang="en-US" dirty="0"/>
                        <a:t>6</a:t>
                      </a:r>
                    </a:p>
                  </a:txBody>
                  <a:tcPr/>
                </a:tc>
                <a:tc>
                  <a:txBody>
                    <a:bodyPr/>
                    <a:lstStyle/>
                    <a:p>
                      <a:r>
                        <a:rPr lang="en-US" dirty="0"/>
                        <a:t>Slope intercept form of a line</a:t>
                      </a:r>
                    </a:p>
                  </a:txBody>
                  <a:tcPr/>
                </a:tc>
                <a:extLst>
                  <a:ext uri="{0D108BD9-81ED-4DB2-BD59-A6C34878D82A}">
                    <a16:rowId xmlns:a16="http://schemas.microsoft.com/office/drawing/2014/main" val="3116791822"/>
                  </a:ext>
                </a:extLst>
              </a:tr>
              <a:tr h="370840">
                <a:tc>
                  <a:txBody>
                    <a:bodyPr/>
                    <a:lstStyle/>
                    <a:p>
                      <a:r>
                        <a:rPr lang="en-US" dirty="0"/>
                        <a:t>7</a:t>
                      </a:r>
                    </a:p>
                  </a:txBody>
                  <a:tcPr/>
                </a:tc>
                <a:tc>
                  <a:txBody>
                    <a:bodyPr/>
                    <a:lstStyle/>
                    <a:p>
                      <a:r>
                        <a:rPr lang="en-US" dirty="0"/>
                        <a:t>Two intercept form of a line</a:t>
                      </a:r>
                    </a:p>
                  </a:txBody>
                  <a:tcPr/>
                </a:tc>
                <a:extLst>
                  <a:ext uri="{0D108BD9-81ED-4DB2-BD59-A6C34878D82A}">
                    <a16:rowId xmlns:a16="http://schemas.microsoft.com/office/drawing/2014/main" val="1012888512"/>
                  </a:ext>
                </a:extLst>
              </a:tr>
              <a:tr h="370840">
                <a:tc>
                  <a:txBody>
                    <a:bodyPr/>
                    <a:lstStyle/>
                    <a:p>
                      <a:r>
                        <a:rPr lang="en-US" dirty="0"/>
                        <a:t>8</a:t>
                      </a:r>
                    </a:p>
                  </a:txBody>
                  <a:tcPr/>
                </a:tc>
                <a:tc>
                  <a:txBody>
                    <a:bodyPr/>
                    <a:lstStyle/>
                    <a:p>
                      <a:r>
                        <a:rPr lang="en-US" dirty="0"/>
                        <a:t>Normal form of a line</a:t>
                      </a:r>
                    </a:p>
                  </a:txBody>
                  <a:tcPr/>
                </a:tc>
                <a:extLst>
                  <a:ext uri="{0D108BD9-81ED-4DB2-BD59-A6C34878D82A}">
                    <a16:rowId xmlns:a16="http://schemas.microsoft.com/office/drawing/2014/main" val="2609867056"/>
                  </a:ext>
                </a:extLst>
              </a:tr>
              <a:tr h="370840">
                <a:tc>
                  <a:txBody>
                    <a:bodyPr/>
                    <a:lstStyle/>
                    <a:p>
                      <a:r>
                        <a:rPr lang="en-US" dirty="0"/>
                        <a:t>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General form of a line in the parametric forms</a:t>
                      </a:r>
                    </a:p>
                  </a:txBody>
                  <a:tcPr/>
                </a:tc>
                <a:extLst>
                  <a:ext uri="{0D108BD9-81ED-4DB2-BD59-A6C34878D82A}">
                    <a16:rowId xmlns:a16="http://schemas.microsoft.com/office/drawing/2014/main" val="2795709499"/>
                  </a:ext>
                </a:extLst>
              </a:tr>
              <a:tr h="370840">
                <a:tc>
                  <a:txBody>
                    <a:bodyPr/>
                    <a:lstStyle/>
                    <a:p>
                      <a:r>
                        <a:rPr lang="en-US" dirty="0"/>
                        <a:t>10</a:t>
                      </a:r>
                    </a:p>
                  </a:txBody>
                  <a:tcPr/>
                </a:tc>
                <a:tc>
                  <a:txBody>
                    <a:bodyPr/>
                    <a:lstStyle/>
                    <a:p>
                      <a:r>
                        <a:rPr lang="en-US" dirty="0"/>
                        <a:t>1. Distance of point from given line 2. Distance between two parallel lines</a:t>
                      </a:r>
                    </a:p>
                  </a:txBody>
                  <a:tcPr/>
                </a:tc>
                <a:extLst>
                  <a:ext uri="{0D108BD9-81ED-4DB2-BD59-A6C34878D82A}">
                    <a16:rowId xmlns:a16="http://schemas.microsoft.com/office/drawing/2014/main" val="161113186"/>
                  </a:ext>
                </a:extLst>
              </a:tr>
              <a:tr h="370840">
                <a:tc>
                  <a:txBody>
                    <a:bodyPr/>
                    <a:lstStyle/>
                    <a:p>
                      <a:r>
                        <a:rPr lang="en-US" dirty="0"/>
                        <a:t>11</a:t>
                      </a:r>
                    </a:p>
                  </a:txBody>
                  <a:tcPr/>
                </a:tc>
                <a:tc>
                  <a:txBody>
                    <a:bodyPr/>
                    <a:lstStyle/>
                    <a:p>
                      <a:r>
                        <a:rPr lang="en-US" dirty="0"/>
                        <a:t>Mirroring</a:t>
                      </a:r>
                    </a:p>
                  </a:txBody>
                  <a:tcPr/>
                </a:tc>
                <a:extLst>
                  <a:ext uri="{0D108BD9-81ED-4DB2-BD59-A6C34878D82A}">
                    <a16:rowId xmlns:a16="http://schemas.microsoft.com/office/drawing/2014/main" val="2107421793"/>
                  </a:ext>
                </a:extLst>
              </a:tr>
              <a:tr h="370840">
                <a:tc>
                  <a:txBody>
                    <a:bodyPr/>
                    <a:lstStyle/>
                    <a:p>
                      <a:r>
                        <a:rPr lang="en-US" dirty="0"/>
                        <a:t>12</a:t>
                      </a:r>
                    </a:p>
                  </a:txBody>
                  <a:tcPr/>
                </a:tc>
                <a:tc>
                  <a:txBody>
                    <a:bodyPr/>
                    <a:lstStyle/>
                    <a:p>
                      <a:r>
                        <a:rPr lang="en-US" dirty="0"/>
                        <a:t>Supplement (1. Centroid 2. Incentre 3. Circum-Centre)</a:t>
                      </a:r>
                    </a:p>
                  </a:txBody>
                  <a:tcPr/>
                </a:tc>
                <a:extLst>
                  <a:ext uri="{0D108BD9-81ED-4DB2-BD59-A6C34878D82A}">
                    <a16:rowId xmlns:a16="http://schemas.microsoft.com/office/drawing/2014/main" val="642883370"/>
                  </a:ext>
                </a:extLst>
              </a:tr>
            </a:tbl>
          </a:graphicData>
        </a:graphic>
      </p:graphicFrame>
    </p:spTree>
    <p:extLst>
      <p:ext uri="{BB962C8B-B14F-4D97-AF65-F5344CB8AC3E}">
        <p14:creationId xmlns:p14="http://schemas.microsoft.com/office/powerpoint/2010/main" val="682003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2156E-53DF-6362-565B-7E906AC54138}"/>
              </a:ext>
            </a:extLst>
          </p:cNvPr>
          <p:cNvSpPr>
            <a:spLocks noGrp="1"/>
          </p:cNvSpPr>
          <p:nvPr>
            <p:ph type="title"/>
          </p:nvPr>
        </p:nvSpPr>
        <p:spPr>
          <a:solidFill>
            <a:schemeClr val="accent2"/>
          </a:solidFill>
        </p:spPr>
        <p:txBody>
          <a:bodyPr/>
          <a:lstStyle/>
          <a:p>
            <a:r>
              <a:rPr lang="en-US" dirty="0"/>
              <a:t>10.2 Distance between parallel lines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0AE8248-6B8F-1507-1A27-9B0EC9C6A3F9}"/>
                  </a:ext>
                </a:extLst>
              </p:cNvPr>
              <p:cNvSpPr>
                <a:spLocks noGrp="1"/>
              </p:cNvSpPr>
              <p:nvPr>
                <p:ph idx="1"/>
              </p:nvPr>
            </p:nvSpPr>
            <p:spPr>
              <a:xfrm>
                <a:off x="838200" y="1825625"/>
                <a:ext cx="5637028" cy="4915418"/>
              </a:xfrm>
            </p:spPr>
            <p:txBody>
              <a:bodyPr/>
              <a:lstStyle/>
              <a:p>
                <a:r>
                  <a:rPr lang="en-US" dirty="0"/>
                  <a:t>Since the two lines have same slope, we can consider their equations as </a:t>
                </a:r>
              </a:p>
              <a:p>
                <a:pPr marL="0" indent="0">
                  <a:buNone/>
                </a:pPr>
                <a:r>
                  <a:rPr lang="en-US" dirty="0"/>
                  <a:t>f: y = mx+c1</a:t>
                </a:r>
              </a:p>
              <a:p>
                <a:pPr marL="0" indent="0">
                  <a:buNone/>
                </a:pPr>
                <a:r>
                  <a:rPr lang="en-US" dirty="0"/>
                  <a:t>g: y = mx+c2</a:t>
                </a:r>
              </a:p>
              <a:p>
                <a:pPr marL="0" indent="0">
                  <a:buNone/>
                </a:pPr>
                <a:r>
                  <a:rPr lang="en-US" dirty="0"/>
                  <a:t>Consider a point on g , the solution itself</a:t>
                </a:r>
              </a:p>
              <a:p>
                <a:pPr marL="0" indent="0">
                  <a:buNone/>
                </a:pPr>
                <a:r>
                  <a:rPr lang="en-US" dirty="0"/>
                  <a:t>A(</a:t>
                </a:r>
                <a14:m>
                  <m:oMath xmlns:m="http://schemas.openxmlformats.org/officeDocument/2006/math">
                    <m:f>
                      <m:fPr>
                        <m:ctrlPr>
                          <a:rPr lang="en-US" i="1" smtClean="0">
                            <a:latin typeface="Cambria Math" panose="02040503050406030204" pitchFamily="18" charset="0"/>
                          </a:rPr>
                        </m:ctrlPr>
                      </m:fPr>
                      <m:num>
                        <m:r>
                          <a:rPr lang="en-IN" b="0" i="1" smtClean="0">
                            <a:latin typeface="Cambria Math" panose="02040503050406030204" pitchFamily="18" charset="0"/>
                          </a:rPr>
                          <m:t>−</m:t>
                        </m:r>
                        <m:r>
                          <a:rPr lang="en-IN" b="0" i="1" smtClean="0">
                            <a:latin typeface="Cambria Math" panose="02040503050406030204" pitchFamily="18" charset="0"/>
                          </a:rPr>
                          <m:t>𝑐</m:t>
                        </m:r>
                        <m:r>
                          <a:rPr lang="en-IN" b="0" i="1" baseline="-25000" smtClean="0">
                            <a:latin typeface="Cambria Math" panose="02040503050406030204" pitchFamily="18" charset="0"/>
                          </a:rPr>
                          <m:t>2</m:t>
                        </m:r>
                      </m:num>
                      <m:den>
                        <m:r>
                          <a:rPr lang="en-IN" b="0" i="1" smtClean="0">
                            <a:latin typeface="Cambria Math" panose="02040503050406030204" pitchFamily="18" charset="0"/>
                          </a:rPr>
                          <m:t>𝑚</m:t>
                        </m:r>
                      </m:den>
                    </m:f>
                    <m:r>
                      <a:rPr lang="en-IN" b="0" i="1" smtClean="0">
                        <a:latin typeface="Cambria Math" panose="02040503050406030204" pitchFamily="18" charset="0"/>
                      </a:rPr>
                      <m:t>,0)</m:t>
                    </m:r>
                  </m:oMath>
                </a14:m>
                <a:endParaRPr lang="en-US" dirty="0"/>
              </a:p>
              <a:p>
                <a:pPr marL="0" indent="0">
                  <a:buNone/>
                </a:pPr>
                <a:r>
                  <a:rPr lang="en-US" dirty="0"/>
                  <a:t>Re arranging f , we get</a:t>
                </a:r>
              </a:p>
              <a:p>
                <a:pPr marL="0" indent="0">
                  <a:buNone/>
                </a:pPr>
                <a:r>
                  <a:rPr lang="en-US" dirty="0"/>
                  <a:t>f’(&lt;=f): -mx + y – c</a:t>
                </a:r>
                <a:r>
                  <a:rPr lang="en-US" baseline="-25000" dirty="0"/>
                  <a:t>1 </a:t>
                </a:r>
                <a:r>
                  <a:rPr lang="en-US" dirty="0"/>
                  <a:t>= 0</a:t>
                </a:r>
                <a:endParaRPr lang="en-US" baseline="-25000" dirty="0"/>
              </a:p>
            </p:txBody>
          </p:sp>
        </mc:Choice>
        <mc:Fallback xmlns="">
          <p:sp>
            <p:nvSpPr>
              <p:cNvPr id="3" name="Content Placeholder 2">
                <a:extLst>
                  <a:ext uri="{FF2B5EF4-FFF2-40B4-BE49-F238E27FC236}">
                    <a16:creationId xmlns:a16="http://schemas.microsoft.com/office/drawing/2014/main" id="{D0AE8248-6B8F-1507-1A27-9B0EC9C6A3F9}"/>
                  </a:ext>
                </a:extLst>
              </p:cNvPr>
              <p:cNvSpPr>
                <a:spLocks noGrp="1" noRot="1" noChangeAspect="1" noMove="1" noResize="1" noEditPoints="1" noAdjustHandles="1" noChangeArrowheads="1" noChangeShapeType="1" noTextEdit="1"/>
              </p:cNvSpPr>
              <p:nvPr>
                <p:ph idx="1"/>
              </p:nvPr>
            </p:nvSpPr>
            <p:spPr>
              <a:xfrm>
                <a:off x="838200" y="1825625"/>
                <a:ext cx="5637028" cy="4915418"/>
              </a:xfrm>
              <a:blipFill>
                <a:blip r:embed="rId2"/>
                <a:stretch>
                  <a:fillRect l="-2273" t="-1983" b="-1611"/>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99201496-90F2-7F7E-965E-FD034DB75987}"/>
              </a:ext>
            </a:extLst>
          </p:cNvPr>
          <p:cNvPicPr>
            <a:picLocks noChangeAspect="1"/>
          </p:cNvPicPr>
          <p:nvPr/>
        </p:nvPicPr>
        <p:blipFill>
          <a:blip r:embed="rId3"/>
          <a:stretch>
            <a:fillRect/>
          </a:stretch>
        </p:blipFill>
        <p:spPr>
          <a:xfrm>
            <a:off x="7145079" y="1858169"/>
            <a:ext cx="4208721" cy="2349783"/>
          </a:xfrm>
          <a:prstGeom prst="rect">
            <a:avLst/>
          </a:prstGeom>
        </p:spPr>
      </p:pic>
    </p:spTree>
    <p:extLst>
      <p:ext uri="{BB962C8B-B14F-4D97-AF65-F5344CB8AC3E}">
        <p14:creationId xmlns:p14="http://schemas.microsoft.com/office/powerpoint/2010/main" val="25331375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5589798-A569-63AA-EF0F-689E59369FB2}"/>
                  </a:ext>
                </a:extLst>
              </p:cNvPr>
              <p:cNvSpPr>
                <a:spLocks noGrp="1"/>
              </p:cNvSpPr>
              <p:nvPr>
                <p:ph idx="1"/>
              </p:nvPr>
            </p:nvSpPr>
            <p:spPr>
              <a:xfrm>
                <a:off x="838200" y="308344"/>
                <a:ext cx="10515600" cy="5868619"/>
              </a:xfrm>
            </p:spPr>
            <p:txBody>
              <a:bodyPr/>
              <a:lstStyle/>
              <a:p>
                <a:r>
                  <a:rPr lang="en-US" dirty="0"/>
                  <a:t>Now , The distance from A to the line f (or f’) is the same as distance between lines f and g</a:t>
                </a:r>
              </a:p>
              <a:p>
                <a:pPr marL="0" indent="0">
                  <a:buNone/>
                </a:pPr>
                <a:r>
                  <a:rPr lang="en-US" dirty="0"/>
                  <a:t>Let the distance between the parallel lines be D</a:t>
                </a:r>
              </a:p>
              <a:p>
                <a:pPr marL="0" indent="0">
                  <a:buNone/>
                </a:pPr>
                <a:r>
                  <a:rPr lang="en-US" dirty="0"/>
                  <a:t>D=</a:t>
                </a:r>
                <a14:m>
                  <m:oMath xmlns:m="http://schemas.openxmlformats.org/officeDocument/2006/math">
                    <m:f>
                      <m:fPr>
                        <m:ctrlPr>
                          <a:rPr lang="en-US" i="1" smtClean="0">
                            <a:latin typeface="Cambria Math" panose="02040503050406030204" pitchFamily="18" charset="0"/>
                          </a:rPr>
                        </m:ctrlPr>
                      </m:fPr>
                      <m:num>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m:t>
                            </m:r>
                            <m:r>
                              <a:rPr lang="en-IN" b="0" i="1" smtClean="0">
                                <a:latin typeface="Cambria Math" panose="02040503050406030204" pitchFamily="18" charset="0"/>
                              </a:rPr>
                              <m:t>𝑚</m:t>
                            </m:r>
                          </m:e>
                        </m:d>
                        <m:d>
                          <m:dPr>
                            <m:ctrlPr>
                              <a:rPr lang="en-IN" b="0" i="1" smtClean="0">
                                <a:latin typeface="Cambria Math" panose="02040503050406030204" pitchFamily="18" charset="0"/>
                              </a:rPr>
                            </m:ctrlPr>
                          </m:dPr>
                          <m:e>
                            <m:f>
                              <m:fPr>
                                <m:ctrlPr>
                                  <a:rPr lang="en-IN" b="0" i="1" smtClean="0">
                                    <a:latin typeface="Cambria Math" panose="02040503050406030204" pitchFamily="18" charset="0"/>
                                  </a:rPr>
                                </m:ctrlPr>
                              </m:fPr>
                              <m:num>
                                <m:r>
                                  <a:rPr lang="en-IN" b="0" i="1" smtClean="0">
                                    <a:latin typeface="Cambria Math" panose="02040503050406030204" pitchFamily="18" charset="0"/>
                                  </a:rPr>
                                  <m:t>−</m:t>
                                </m:r>
                                <m:r>
                                  <a:rPr lang="en-IN" b="0" i="1" smtClean="0">
                                    <a:latin typeface="Cambria Math" panose="02040503050406030204" pitchFamily="18" charset="0"/>
                                  </a:rPr>
                                  <m:t>𝑐</m:t>
                                </m:r>
                                <m:r>
                                  <a:rPr lang="en-IN" b="0" i="1" baseline="-25000" smtClean="0">
                                    <a:latin typeface="Cambria Math" panose="02040503050406030204" pitchFamily="18" charset="0"/>
                                  </a:rPr>
                                  <m:t>1</m:t>
                                </m:r>
                              </m:num>
                              <m:den>
                                <m:r>
                                  <a:rPr lang="en-IN" b="0" i="1" smtClean="0">
                                    <a:latin typeface="Cambria Math" panose="02040503050406030204" pitchFamily="18" charset="0"/>
                                  </a:rPr>
                                  <m:t>𝑚</m:t>
                                </m:r>
                              </m:den>
                            </m:f>
                          </m:e>
                        </m:d>
                        <m:r>
                          <a:rPr lang="en-IN" b="0" i="1" smtClean="0">
                            <a:latin typeface="Cambria Math" panose="02040503050406030204" pitchFamily="18" charset="0"/>
                          </a:rPr>
                          <m:t>+(−</m:t>
                        </m:r>
                        <m:r>
                          <a:rPr lang="en-IN" b="0" i="1" smtClean="0">
                            <a:latin typeface="Cambria Math" panose="02040503050406030204" pitchFamily="18" charset="0"/>
                          </a:rPr>
                          <m:t>𝑐</m:t>
                        </m:r>
                        <m:r>
                          <a:rPr lang="en-IN" b="0" i="1" baseline="-25000" smtClean="0">
                            <a:latin typeface="Cambria Math" panose="02040503050406030204" pitchFamily="18" charset="0"/>
                          </a:rPr>
                          <m:t>2</m:t>
                        </m:r>
                        <m:r>
                          <a:rPr lang="en-IN" b="0" i="1" smtClean="0">
                            <a:latin typeface="Cambria Math" panose="02040503050406030204" pitchFamily="18" charset="0"/>
                          </a:rPr>
                          <m:t>)|</m:t>
                        </m:r>
                      </m:num>
                      <m:den>
                        <m:rad>
                          <m:radPr>
                            <m:degHide m:val="on"/>
                            <m:ctrlPr>
                              <a:rPr lang="en-US" i="1" smtClean="0">
                                <a:latin typeface="Cambria Math" panose="02040503050406030204" pitchFamily="18" charset="0"/>
                              </a:rPr>
                            </m:ctrlPr>
                          </m:radPr>
                          <m:deg/>
                          <m:e>
                            <m:r>
                              <a:rPr lang="en-IN" b="0" i="1" smtClean="0">
                                <a:latin typeface="Cambria Math" panose="02040503050406030204" pitchFamily="18" charset="0"/>
                              </a:rPr>
                              <m:t>1+</m:t>
                            </m:r>
                            <m:r>
                              <a:rPr lang="en-IN" b="0" i="1" smtClean="0">
                                <a:latin typeface="Cambria Math" panose="02040503050406030204" pitchFamily="18" charset="0"/>
                              </a:rPr>
                              <m:t>𝑚</m:t>
                            </m:r>
                            <m:r>
                              <a:rPr lang="en-IN" b="0" i="1" baseline="30000" smtClean="0">
                                <a:latin typeface="Cambria Math" panose="02040503050406030204" pitchFamily="18" charset="0"/>
                              </a:rPr>
                              <m:t>2</m:t>
                            </m:r>
                          </m:e>
                        </m:rad>
                      </m:den>
                    </m:f>
                  </m:oMath>
                </a14:m>
                <a:endParaRPr lang="en-US" dirty="0"/>
              </a:p>
              <a:p>
                <a:pPr marL="0" indent="0">
                  <a:buNone/>
                </a:pPr>
                <a:endParaRPr lang="en-US" dirty="0"/>
              </a:p>
              <a:p>
                <a:pPr marL="0" indent="0">
                  <a:buNone/>
                </a:pPr>
                <a:r>
                  <a:rPr lang="en-US" dirty="0"/>
                  <a:t>Therefore distance D between parallel lines is given by</a:t>
                </a:r>
              </a:p>
              <a:p>
                <a:pPr marL="0" indent="0">
                  <a:buNone/>
                </a:pPr>
                <a:endParaRPr lang="en-US" dirty="0"/>
              </a:p>
              <a:p>
                <a:pPr marL="0" indent="0">
                  <a:buNone/>
                </a:pPr>
                <a:r>
                  <a:rPr lang="en-US" dirty="0"/>
                  <a:t>D=</a:t>
                </a:r>
                <a14:m>
                  <m:oMath xmlns:m="http://schemas.openxmlformats.org/officeDocument/2006/math">
                    <m:f>
                      <m:fPr>
                        <m:ctrlPr>
                          <a:rPr lang="en-US" i="1" smtClean="0">
                            <a:latin typeface="Cambria Math" panose="02040503050406030204" pitchFamily="18" charset="0"/>
                          </a:rPr>
                        </m:ctrlPr>
                      </m:fPr>
                      <m:num>
                        <m:r>
                          <a:rPr lang="en-IN" b="0" i="1" smtClean="0">
                            <a:latin typeface="Cambria Math" panose="02040503050406030204" pitchFamily="18" charset="0"/>
                          </a:rPr>
                          <m:t>|</m:t>
                        </m:r>
                        <m:r>
                          <a:rPr lang="en-IN" b="0" i="1" smtClean="0">
                            <a:latin typeface="Cambria Math" panose="02040503050406030204" pitchFamily="18" charset="0"/>
                          </a:rPr>
                          <m:t>𝐶</m:t>
                        </m:r>
                        <m:r>
                          <a:rPr lang="en-IN" b="0" i="1" baseline="-25000" smtClean="0">
                            <a:latin typeface="Cambria Math" panose="02040503050406030204" pitchFamily="18" charset="0"/>
                          </a:rPr>
                          <m:t>1</m:t>
                        </m:r>
                        <m:r>
                          <a:rPr lang="en-IN" b="0" i="1" smtClean="0">
                            <a:latin typeface="Cambria Math" panose="02040503050406030204" pitchFamily="18" charset="0"/>
                          </a:rPr>
                          <m:t>−</m:t>
                        </m:r>
                        <m:r>
                          <a:rPr lang="en-IN" b="0" i="1" smtClean="0">
                            <a:latin typeface="Cambria Math" panose="02040503050406030204" pitchFamily="18" charset="0"/>
                          </a:rPr>
                          <m:t>𝐶</m:t>
                        </m:r>
                        <m:r>
                          <a:rPr lang="en-IN" b="0" i="1" baseline="-25000" smtClean="0">
                            <a:latin typeface="Cambria Math" panose="02040503050406030204" pitchFamily="18" charset="0"/>
                          </a:rPr>
                          <m:t>2</m:t>
                        </m:r>
                        <m:r>
                          <a:rPr lang="en-IN" b="0" i="1" smtClean="0">
                            <a:latin typeface="Cambria Math" panose="02040503050406030204" pitchFamily="18" charset="0"/>
                          </a:rPr>
                          <m:t>|</m:t>
                        </m:r>
                      </m:num>
                      <m:den>
                        <m:rad>
                          <m:radPr>
                            <m:degHide m:val="on"/>
                            <m:ctrlPr>
                              <a:rPr lang="en-US" i="1" smtClean="0">
                                <a:latin typeface="Cambria Math" panose="02040503050406030204" pitchFamily="18" charset="0"/>
                              </a:rPr>
                            </m:ctrlPr>
                          </m:radPr>
                          <m:deg/>
                          <m:e>
                            <m:r>
                              <a:rPr lang="en-IN" b="0" i="1" smtClean="0">
                                <a:latin typeface="Cambria Math" panose="02040503050406030204" pitchFamily="18" charset="0"/>
                              </a:rPr>
                              <m:t>1+</m:t>
                            </m:r>
                            <m:r>
                              <a:rPr lang="en-IN" b="0" i="1" smtClean="0">
                                <a:latin typeface="Cambria Math" panose="02040503050406030204" pitchFamily="18" charset="0"/>
                              </a:rPr>
                              <m:t>𝑚</m:t>
                            </m:r>
                            <m:r>
                              <a:rPr lang="en-IN" b="0" i="1" baseline="30000" smtClean="0">
                                <a:latin typeface="Cambria Math" panose="02040503050406030204" pitchFamily="18" charset="0"/>
                              </a:rPr>
                              <m:t>2</m:t>
                            </m:r>
                          </m:e>
                        </m:rad>
                      </m:den>
                    </m:f>
                  </m:oMath>
                </a14:m>
                <a:r>
                  <a:rPr lang="en-US" dirty="0"/>
                  <a:t>   </a:t>
                </a:r>
                <a:r>
                  <a:rPr lang="en-US" dirty="0">
                    <a:solidFill>
                      <a:srgbClr val="00B0F0"/>
                    </a:solidFill>
                  </a:rPr>
                  <a:t>-----F15</a:t>
                </a:r>
              </a:p>
            </p:txBody>
          </p:sp>
        </mc:Choice>
        <mc:Fallback xmlns="">
          <p:sp>
            <p:nvSpPr>
              <p:cNvPr id="3" name="Content Placeholder 2">
                <a:extLst>
                  <a:ext uri="{FF2B5EF4-FFF2-40B4-BE49-F238E27FC236}">
                    <a16:creationId xmlns:a16="http://schemas.microsoft.com/office/drawing/2014/main" id="{B5589798-A569-63AA-EF0F-689E59369FB2}"/>
                  </a:ext>
                </a:extLst>
              </p:cNvPr>
              <p:cNvSpPr>
                <a:spLocks noGrp="1" noRot="1" noChangeAspect="1" noMove="1" noResize="1" noEditPoints="1" noAdjustHandles="1" noChangeArrowheads="1" noChangeShapeType="1" noTextEdit="1"/>
              </p:cNvSpPr>
              <p:nvPr>
                <p:ph idx="1"/>
              </p:nvPr>
            </p:nvSpPr>
            <p:spPr>
              <a:xfrm>
                <a:off x="838200" y="308344"/>
                <a:ext cx="10515600" cy="5868619"/>
              </a:xfrm>
              <a:blipFill>
                <a:blip r:embed="rId2"/>
                <a:stretch>
                  <a:fillRect l="-1217" t="-1767"/>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DAB4616C-D146-E353-E301-060B1B727D98}"/>
              </a:ext>
            </a:extLst>
          </p:cNvPr>
          <p:cNvSpPr/>
          <p:nvPr/>
        </p:nvSpPr>
        <p:spPr>
          <a:xfrm>
            <a:off x="838200" y="4040372"/>
            <a:ext cx="1522228" cy="79744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5235711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F8D4A-5653-DB3C-49B2-122D328D226F}"/>
              </a:ext>
            </a:extLst>
          </p:cNvPr>
          <p:cNvSpPr>
            <a:spLocks noGrp="1"/>
          </p:cNvSpPr>
          <p:nvPr>
            <p:ph type="title"/>
          </p:nvPr>
        </p:nvSpPr>
        <p:spPr>
          <a:xfrm>
            <a:off x="838200" y="195000"/>
            <a:ext cx="10515600" cy="1325563"/>
          </a:xfrm>
          <a:solidFill>
            <a:schemeClr val="accent2"/>
          </a:solidFill>
        </p:spPr>
        <p:txBody>
          <a:bodyPr/>
          <a:lstStyle/>
          <a:p>
            <a:r>
              <a:rPr lang="en-US" dirty="0"/>
              <a:t>11 Mirroring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543A067-FB16-FE54-4E39-425EB5E3DEB3}"/>
                  </a:ext>
                </a:extLst>
              </p:cNvPr>
              <p:cNvSpPr>
                <a:spLocks noGrp="1"/>
              </p:cNvSpPr>
              <p:nvPr>
                <p:ph idx="1"/>
              </p:nvPr>
            </p:nvSpPr>
            <p:spPr>
              <a:xfrm>
                <a:off x="838200" y="1520562"/>
                <a:ext cx="10515600" cy="5142437"/>
              </a:xfrm>
            </p:spPr>
            <p:txBody>
              <a:bodyPr>
                <a:normAutofit fontScale="92500"/>
              </a:bodyPr>
              <a:lstStyle/>
              <a:p>
                <a:r>
                  <a:rPr lang="en-US" dirty="0"/>
                  <a:t>Let us assume we have a point </a:t>
                </a:r>
                <a14:m>
                  <m:oMath xmlns:m="http://schemas.openxmlformats.org/officeDocument/2006/math">
                    <m:r>
                      <m:rPr>
                        <m:sty m:val="p"/>
                      </m:rPr>
                      <a:rPr lang="en-IN" b="0" i="0" smtClean="0">
                        <a:latin typeface="Cambria Math" panose="02040503050406030204" pitchFamily="18" charset="0"/>
                      </a:rPr>
                      <m:t>O</m:t>
                    </m:r>
                    <m:r>
                      <a:rPr lang="en-IN" b="0" i="0" smtClean="0">
                        <a:latin typeface="Cambria Math" panose="02040503050406030204" pitchFamily="18" charset="0"/>
                      </a:rPr>
                      <m:t>(</m:t>
                    </m:r>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𝑏</m:t>
                    </m:r>
                    <m:r>
                      <a:rPr lang="en-IN" b="0" i="1" smtClean="0">
                        <a:latin typeface="Cambria Math" panose="02040503050406030204" pitchFamily="18" charset="0"/>
                      </a:rPr>
                      <m:t>)</m:t>
                    </m:r>
                  </m:oMath>
                </a14:m>
                <a:r>
                  <a:rPr lang="en-US" dirty="0"/>
                  <a:t> and we need to obtain its reflection </a:t>
                </a:r>
                <a14:m>
                  <m:oMath xmlns:m="http://schemas.openxmlformats.org/officeDocument/2006/math">
                    <m:r>
                      <m:rPr>
                        <m:sty m:val="p"/>
                      </m:rPr>
                      <a:rPr lang="en-IN" b="0" i="0" smtClean="0">
                        <a:latin typeface="Cambria Math" panose="02040503050406030204" pitchFamily="18" charset="0"/>
                      </a:rPr>
                      <m:t>I</m:t>
                    </m:r>
                    <m:d>
                      <m:dPr>
                        <m:ctrlPr>
                          <a:rPr lang="en-IN" b="0" i="1" smtClean="0">
                            <a:latin typeface="Cambria Math" panose="02040503050406030204" pitchFamily="18" charset="0"/>
                          </a:rPr>
                        </m:ctrlPr>
                      </m:dPr>
                      <m:e>
                        <m:r>
                          <a:rPr lang="en-IN" b="0" i="1" smtClean="0">
                            <a:latin typeface="Cambria Math" panose="02040503050406030204" pitchFamily="18" charset="0"/>
                          </a:rPr>
                          <m:t>𝑝</m:t>
                        </m:r>
                        <m:r>
                          <a:rPr lang="en-IN" b="0" i="1" smtClean="0">
                            <a:latin typeface="Cambria Math" panose="02040503050406030204" pitchFamily="18" charset="0"/>
                          </a:rPr>
                          <m:t>,</m:t>
                        </m:r>
                        <m:r>
                          <a:rPr lang="en-IN" b="0" i="1" smtClean="0">
                            <a:latin typeface="Cambria Math" panose="02040503050406030204" pitchFamily="18" charset="0"/>
                          </a:rPr>
                          <m:t>𝑞</m:t>
                        </m:r>
                      </m:e>
                    </m:d>
                  </m:oMath>
                </a14:m>
                <a:r>
                  <a:rPr lang="en-US" dirty="0"/>
                  <a:t> over a line y=</a:t>
                </a:r>
                <a:r>
                  <a:rPr lang="en-US" dirty="0" err="1"/>
                  <a:t>mx+c</a:t>
                </a:r>
                <a:r>
                  <a:rPr lang="en-US" dirty="0"/>
                  <a:t>.</a:t>
                </a:r>
              </a:p>
              <a:p>
                <a:pPr marL="0" indent="0">
                  <a:buNone/>
                </a:pPr>
                <a:r>
                  <a:rPr lang="en-US" dirty="0"/>
                  <a:t>The coordinates of the reflection is given by </a:t>
                </a:r>
              </a:p>
              <a:p>
                <a:pPr marL="0" indent="0">
                  <a:buNone/>
                </a:pPr>
                <a14:m>
                  <m:oMath xmlns:m="http://schemas.openxmlformats.org/officeDocument/2006/math">
                    <m:borderBox>
                      <m:borderBoxPr>
                        <m:ctrlPr>
                          <a:rPr lang="en-US" i="1" smtClean="0">
                            <a:latin typeface="Cambria Math" panose="02040503050406030204" pitchFamily="18" charset="0"/>
                          </a:rPr>
                        </m:ctrlPr>
                      </m:borderBoxPr>
                      <m:e>
                        <m:d>
                          <m:dPr>
                            <m:ctrlPr>
                              <a:rPr lang="en-IN" i="1">
                                <a:latin typeface="Cambria Math" panose="02040503050406030204" pitchFamily="18" charset="0"/>
                              </a:rPr>
                            </m:ctrlPr>
                          </m:dPr>
                          <m:e>
                            <m:r>
                              <a:rPr lang="en-IN" i="1">
                                <a:latin typeface="Cambria Math" panose="02040503050406030204" pitchFamily="18" charset="0"/>
                              </a:rPr>
                              <m:t>𝑝</m:t>
                            </m:r>
                            <m:r>
                              <a:rPr lang="en-IN" i="1">
                                <a:latin typeface="Cambria Math" panose="02040503050406030204" pitchFamily="18" charset="0"/>
                              </a:rPr>
                              <m:t>,</m:t>
                            </m:r>
                            <m:r>
                              <a:rPr lang="en-IN" i="1">
                                <a:latin typeface="Cambria Math" panose="02040503050406030204" pitchFamily="18" charset="0"/>
                              </a:rPr>
                              <m:t>𝑞</m:t>
                            </m:r>
                          </m:e>
                        </m:d>
                        <m:r>
                          <a:rPr lang="en-IN" i="1">
                            <a:latin typeface="Cambria Math" panose="02040503050406030204" pitchFamily="18" charset="0"/>
                          </a:rPr>
                          <m:t>=</m:t>
                        </m:r>
                        <m:d>
                          <m:dPr>
                            <m:ctrlPr>
                              <a:rPr lang="en-IN" i="1">
                                <a:latin typeface="Cambria Math" panose="02040503050406030204" pitchFamily="18" charset="0"/>
                              </a:rPr>
                            </m:ctrlPr>
                          </m:dPr>
                          <m:e>
                            <m:f>
                              <m:fPr>
                                <m:ctrlPr>
                                  <a:rPr lang="en-IN" i="1">
                                    <a:latin typeface="Cambria Math" panose="02040503050406030204" pitchFamily="18" charset="0"/>
                                  </a:rPr>
                                </m:ctrlPr>
                              </m:fPr>
                              <m:num>
                                <m:d>
                                  <m:dPr>
                                    <m:ctrlPr>
                                      <a:rPr lang="en-IN" i="1">
                                        <a:latin typeface="Cambria Math" panose="02040503050406030204" pitchFamily="18" charset="0"/>
                                      </a:rPr>
                                    </m:ctrlPr>
                                  </m:dPr>
                                  <m:e>
                                    <m:r>
                                      <a:rPr lang="en-IN" i="1">
                                        <a:latin typeface="Cambria Math" panose="02040503050406030204" pitchFamily="18" charset="0"/>
                                      </a:rPr>
                                      <m:t>1−</m:t>
                                    </m:r>
                                    <m:sSup>
                                      <m:sSupPr>
                                        <m:ctrlPr>
                                          <a:rPr lang="en-IN" i="1">
                                            <a:latin typeface="Cambria Math" panose="02040503050406030204" pitchFamily="18" charset="0"/>
                                          </a:rPr>
                                        </m:ctrlPr>
                                      </m:sSupPr>
                                      <m:e>
                                        <m:r>
                                          <a:rPr lang="en-IN" i="1">
                                            <a:latin typeface="Cambria Math" panose="02040503050406030204" pitchFamily="18" charset="0"/>
                                          </a:rPr>
                                          <m:t>𝑚</m:t>
                                        </m:r>
                                      </m:e>
                                      <m:sup>
                                        <m:r>
                                          <a:rPr lang="en-IN" i="1">
                                            <a:latin typeface="Cambria Math" panose="02040503050406030204" pitchFamily="18" charset="0"/>
                                          </a:rPr>
                                          <m:t>2</m:t>
                                        </m:r>
                                      </m:sup>
                                    </m:sSup>
                                  </m:e>
                                </m:d>
                                <m:r>
                                  <a:rPr lang="en-IN" i="1">
                                    <a:latin typeface="Cambria Math" panose="02040503050406030204" pitchFamily="18" charset="0"/>
                                  </a:rPr>
                                  <m:t>𝑏</m:t>
                                </m:r>
                                <m:r>
                                  <a:rPr lang="en-IN" i="1">
                                    <a:latin typeface="Cambria Math" panose="02040503050406030204" pitchFamily="18" charset="0"/>
                                  </a:rPr>
                                  <m:t>+2</m:t>
                                </m:r>
                                <m:r>
                                  <a:rPr lang="en-IN" i="1">
                                    <a:latin typeface="Cambria Math" panose="02040503050406030204" pitchFamily="18" charset="0"/>
                                  </a:rPr>
                                  <m:t>𝑚</m:t>
                                </m:r>
                                <m:d>
                                  <m:dPr>
                                    <m:ctrlPr>
                                      <a:rPr lang="en-IN" i="1">
                                        <a:latin typeface="Cambria Math" panose="02040503050406030204" pitchFamily="18" charset="0"/>
                                      </a:rPr>
                                    </m:ctrlPr>
                                  </m:dPr>
                                  <m:e>
                                    <m:r>
                                      <a:rPr lang="en-IN" i="1">
                                        <a:latin typeface="Cambria Math" panose="02040503050406030204" pitchFamily="18" charset="0"/>
                                      </a:rPr>
                                      <m:t>𝑎</m:t>
                                    </m:r>
                                    <m:r>
                                      <a:rPr lang="en-IN" i="1">
                                        <a:latin typeface="Cambria Math" panose="02040503050406030204" pitchFamily="18" charset="0"/>
                                      </a:rPr>
                                      <m:t>+</m:t>
                                    </m:r>
                                    <m:r>
                                      <a:rPr lang="en-IN" i="1">
                                        <a:latin typeface="Cambria Math" panose="02040503050406030204" pitchFamily="18" charset="0"/>
                                      </a:rPr>
                                      <m:t>𝑐</m:t>
                                    </m:r>
                                  </m:e>
                                </m:d>
                              </m:num>
                              <m:den>
                                <m:r>
                                  <a:rPr lang="en-IN" i="1">
                                    <a:latin typeface="Cambria Math" panose="02040503050406030204" pitchFamily="18" charset="0"/>
                                  </a:rPr>
                                  <m:t>1+</m:t>
                                </m:r>
                                <m:sSup>
                                  <m:sSupPr>
                                    <m:ctrlPr>
                                      <a:rPr lang="en-IN" i="1">
                                        <a:latin typeface="Cambria Math" panose="02040503050406030204" pitchFamily="18" charset="0"/>
                                      </a:rPr>
                                    </m:ctrlPr>
                                  </m:sSupPr>
                                  <m:e>
                                    <m:r>
                                      <a:rPr lang="en-IN" i="1">
                                        <a:latin typeface="Cambria Math" panose="02040503050406030204" pitchFamily="18" charset="0"/>
                                      </a:rPr>
                                      <m:t>𝑚</m:t>
                                    </m:r>
                                  </m:e>
                                  <m:sup>
                                    <m:r>
                                      <a:rPr lang="en-IN" i="1">
                                        <a:latin typeface="Cambria Math" panose="02040503050406030204" pitchFamily="18" charset="0"/>
                                      </a:rPr>
                                      <m:t>2</m:t>
                                    </m:r>
                                  </m:sup>
                                </m:sSup>
                              </m:den>
                            </m:f>
                            <m:r>
                              <a:rPr lang="en-IN" i="1">
                                <a:latin typeface="Cambria Math" panose="02040503050406030204" pitchFamily="18" charset="0"/>
                              </a:rPr>
                              <m:t> ,</m:t>
                            </m:r>
                            <m:f>
                              <m:fPr>
                                <m:ctrlPr>
                                  <a:rPr lang="en-IN" i="1">
                                    <a:latin typeface="Cambria Math" panose="02040503050406030204" pitchFamily="18" charset="0"/>
                                  </a:rPr>
                                </m:ctrlPr>
                              </m:fPr>
                              <m:num>
                                <m:r>
                                  <a:rPr lang="en-IN" i="1">
                                    <a:latin typeface="Cambria Math" panose="02040503050406030204" pitchFamily="18" charset="0"/>
                                  </a:rPr>
                                  <m:t>2</m:t>
                                </m:r>
                                <m:r>
                                  <a:rPr lang="en-IN" i="1">
                                    <a:latin typeface="Cambria Math" panose="02040503050406030204" pitchFamily="18" charset="0"/>
                                  </a:rPr>
                                  <m:t>𝑚𝑏</m:t>
                                </m:r>
                                <m:r>
                                  <a:rPr lang="en-IN" i="1">
                                    <a:latin typeface="Cambria Math" panose="02040503050406030204" pitchFamily="18" charset="0"/>
                                  </a:rPr>
                                  <m:t>+2</m:t>
                                </m:r>
                                <m:r>
                                  <a:rPr lang="en-IN" i="1">
                                    <a:latin typeface="Cambria Math" panose="02040503050406030204" pitchFamily="18" charset="0"/>
                                  </a:rPr>
                                  <m:t>𝑐</m:t>
                                </m:r>
                                <m:r>
                                  <a:rPr lang="en-IN" i="1">
                                    <a:latin typeface="Cambria Math" panose="02040503050406030204" pitchFamily="18" charset="0"/>
                                  </a:rPr>
                                  <m:t>+</m:t>
                                </m:r>
                                <m:r>
                                  <a:rPr lang="en-IN" i="1">
                                    <a:latin typeface="Cambria Math" panose="02040503050406030204" pitchFamily="18" charset="0"/>
                                  </a:rPr>
                                  <m:t>𝑎</m:t>
                                </m:r>
                                <m:d>
                                  <m:dPr>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i="1">
                                            <a:latin typeface="Cambria Math" panose="02040503050406030204" pitchFamily="18" charset="0"/>
                                          </a:rPr>
                                          <m:t>𝑚</m:t>
                                        </m:r>
                                      </m:e>
                                      <m:sup>
                                        <m:r>
                                          <a:rPr lang="en-IN" i="1">
                                            <a:latin typeface="Cambria Math" panose="02040503050406030204" pitchFamily="18" charset="0"/>
                                          </a:rPr>
                                          <m:t>2</m:t>
                                        </m:r>
                                      </m:sup>
                                    </m:sSup>
                                    <m:r>
                                      <a:rPr lang="en-IN" i="1">
                                        <a:latin typeface="Cambria Math" panose="02040503050406030204" pitchFamily="18" charset="0"/>
                                      </a:rPr>
                                      <m:t>−1</m:t>
                                    </m:r>
                                  </m:e>
                                </m:d>
                              </m:num>
                              <m:den>
                                <m:sSup>
                                  <m:sSupPr>
                                    <m:ctrlPr>
                                      <a:rPr lang="en-IN" i="1">
                                        <a:latin typeface="Cambria Math" panose="02040503050406030204" pitchFamily="18" charset="0"/>
                                      </a:rPr>
                                    </m:ctrlPr>
                                  </m:sSupPr>
                                  <m:e>
                                    <m:r>
                                      <a:rPr lang="en-IN" i="1">
                                        <a:latin typeface="Cambria Math" panose="02040503050406030204" pitchFamily="18" charset="0"/>
                                      </a:rPr>
                                      <m:t>𝑚</m:t>
                                    </m:r>
                                  </m:e>
                                  <m:sup>
                                    <m:r>
                                      <a:rPr lang="en-IN" i="1">
                                        <a:latin typeface="Cambria Math" panose="02040503050406030204" pitchFamily="18" charset="0"/>
                                      </a:rPr>
                                      <m:t>2</m:t>
                                    </m:r>
                                  </m:sup>
                                </m:sSup>
                                <m:r>
                                  <a:rPr lang="en-IN" i="1">
                                    <a:latin typeface="Cambria Math" panose="02040503050406030204" pitchFamily="18" charset="0"/>
                                  </a:rPr>
                                  <m:t>+1</m:t>
                                </m:r>
                              </m:den>
                            </m:f>
                          </m:e>
                        </m:d>
                      </m:e>
                    </m:borderBox>
                  </m:oMath>
                </a14:m>
                <a:r>
                  <a:rPr lang="en-US" dirty="0"/>
                  <a:t> </a:t>
                </a:r>
              </a:p>
              <a:p>
                <a:pPr marL="0" indent="0">
                  <a:buNone/>
                </a:pPr>
                <a:endParaRPr lang="en-US" dirty="0"/>
              </a:p>
              <a:p>
                <a:pPr marL="0" indent="0">
                  <a:buNone/>
                </a:pPr>
                <a:r>
                  <a:rPr lang="en-IN" dirty="0"/>
                  <a:t>🔍</a:t>
                </a:r>
                <a:r>
                  <a:rPr lang="en-IN" dirty="0">
                    <a:highlight>
                      <a:srgbClr val="FFFF00"/>
                    </a:highlight>
                  </a:rPr>
                  <a:t>Try deriving this equation – Step 1: since they are reflections of each other, the line forms formed by the two points is perpendicular to given line. So slope is </a:t>
                </a:r>
                <a14:m>
                  <m:oMath xmlns:m="http://schemas.openxmlformats.org/officeDocument/2006/math">
                    <m:r>
                      <a:rPr lang="en-IN" b="0" i="1" smtClean="0">
                        <a:highlight>
                          <a:srgbClr val="FFFF00"/>
                        </a:highlight>
                        <a:latin typeface="Cambria Math" panose="02040503050406030204" pitchFamily="18" charset="0"/>
                      </a:rPr>
                      <m:t>−</m:t>
                    </m:r>
                    <m:f>
                      <m:fPr>
                        <m:ctrlPr>
                          <a:rPr lang="en-IN" b="0" i="1" smtClean="0">
                            <a:highlight>
                              <a:srgbClr val="FFFF00"/>
                            </a:highlight>
                            <a:latin typeface="Cambria Math" panose="02040503050406030204" pitchFamily="18" charset="0"/>
                          </a:rPr>
                        </m:ctrlPr>
                      </m:fPr>
                      <m:num>
                        <m:r>
                          <a:rPr lang="en-IN" b="0" i="1" smtClean="0">
                            <a:highlight>
                              <a:srgbClr val="FFFF00"/>
                            </a:highlight>
                            <a:latin typeface="Cambria Math" panose="02040503050406030204" pitchFamily="18" charset="0"/>
                          </a:rPr>
                          <m:t>1</m:t>
                        </m:r>
                      </m:num>
                      <m:den>
                        <m:r>
                          <a:rPr lang="en-IN" b="0" i="1" smtClean="0">
                            <a:highlight>
                              <a:srgbClr val="FFFF00"/>
                            </a:highlight>
                            <a:latin typeface="Cambria Math" panose="02040503050406030204" pitchFamily="18" charset="0"/>
                          </a:rPr>
                          <m:t>𝑚</m:t>
                        </m:r>
                      </m:den>
                    </m:f>
                  </m:oMath>
                </a14:m>
                <a:r>
                  <a:rPr lang="en-US" dirty="0">
                    <a:highlight>
                      <a:srgbClr val="FFFF00"/>
                    </a:highlight>
                  </a:rPr>
                  <a:t> . Step 2 : since reflections are always equidistant from the mirror line, the midpoint of the two points will surely lie on the mirror line. Step 3: Since a, b, m and c are constants we have two variables (p and q) and two linear equations. ( 1 from Step 1 and another from step 2)</a:t>
                </a:r>
              </a:p>
            </p:txBody>
          </p:sp>
        </mc:Choice>
        <mc:Fallback>
          <p:sp>
            <p:nvSpPr>
              <p:cNvPr id="3" name="Content Placeholder 2">
                <a:extLst>
                  <a:ext uri="{FF2B5EF4-FFF2-40B4-BE49-F238E27FC236}">
                    <a16:creationId xmlns:a16="http://schemas.microsoft.com/office/drawing/2014/main" id="{8543A067-FB16-FE54-4E39-425EB5E3DEB3}"/>
                  </a:ext>
                </a:extLst>
              </p:cNvPr>
              <p:cNvSpPr>
                <a:spLocks noGrp="1" noRot="1" noChangeAspect="1" noMove="1" noResize="1" noEditPoints="1" noAdjustHandles="1" noChangeArrowheads="1" noChangeShapeType="1" noTextEdit="1"/>
              </p:cNvSpPr>
              <p:nvPr>
                <p:ph idx="1"/>
              </p:nvPr>
            </p:nvSpPr>
            <p:spPr>
              <a:xfrm>
                <a:off x="838200" y="1520562"/>
                <a:ext cx="10515600" cy="5142437"/>
              </a:xfrm>
              <a:blipFill>
                <a:blip r:embed="rId2"/>
                <a:stretch>
                  <a:fillRect l="-1043" t="-1777" r="-928" b="-2370"/>
                </a:stretch>
              </a:blipFill>
            </p:spPr>
            <p:txBody>
              <a:bodyPr/>
              <a:lstStyle/>
              <a:p>
                <a:r>
                  <a:rPr lang="en-US">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501FFEF0-D9FA-4777-9058-12FAFDDD06EA}"/>
                  </a:ext>
                </a:extLst>
              </p14:cNvPr>
              <p14:cNvContentPartPr/>
              <p14:nvPr/>
            </p14:nvContentPartPr>
            <p14:xfrm>
              <a:off x="2163475" y="5088678"/>
              <a:ext cx="1318680" cy="248760"/>
            </p14:xfrm>
          </p:contentPart>
        </mc:Choice>
        <mc:Fallback>
          <p:pic>
            <p:nvPicPr>
              <p:cNvPr id="4" name="Ink 3">
                <a:extLst>
                  <a:ext uri="{FF2B5EF4-FFF2-40B4-BE49-F238E27FC236}">
                    <a16:creationId xmlns:a16="http://schemas.microsoft.com/office/drawing/2014/main" id="{501FFEF0-D9FA-4777-9058-12FAFDDD06EA}"/>
                  </a:ext>
                </a:extLst>
              </p:cNvPr>
              <p:cNvPicPr/>
              <p:nvPr/>
            </p:nvPicPr>
            <p:blipFill>
              <a:blip r:embed="rId4"/>
              <a:stretch>
                <a:fillRect/>
              </a:stretch>
            </p:blipFill>
            <p:spPr>
              <a:xfrm>
                <a:off x="2073835" y="4909038"/>
                <a:ext cx="1498320" cy="6084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92F71325-BADD-3538-7412-272CFF93ABC1}"/>
                  </a:ext>
                </a:extLst>
              </p14:cNvPr>
              <p14:cNvContentPartPr/>
              <p14:nvPr/>
            </p14:nvContentPartPr>
            <p14:xfrm>
              <a:off x="2166723" y="5060369"/>
              <a:ext cx="1353600" cy="449280"/>
            </p14:xfrm>
          </p:contentPart>
        </mc:Choice>
        <mc:Fallback>
          <p:pic>
            <p:nvPicPr>
              <p:cNvPr id="5" name="Ink 4">
                <a:extLst>
                  <a:ext uri="{FF2B5EF4-FFF2-40B4-BE49-F238E27FC236}">
                    <a16:creationId xmlns:a16="http://schemas.microsoft.com/office/drawing/2014/main" id="{92F71325-BADD-3538-7412-272CFF93ABC1}"/>
                  </a:ext>
                </a:extLst>
              </p:cNvPr>
              <p:cNvPicPr/>
              <p:nvPr/>
            </p:nvPicPr>
            <p:blipFill>
              <a:blip r:embed="rId6"/>
              <a:stretch>
                <a:fillRect/>
              </a:stretch>
            </p:blipFill>
            <p:spPr>
              <a:xfrm>
                <a:off x="2076723" y="4880369"/>
                <a:ext cx="1533240" cy="808920"/>
              </a:xfrm>
              <a:prstGeom prst="rect">
                <a:avLst/>
              </a:prstGeom>
            </p:spPr>
          </p:pic>
        </mc:Fallback>
      </mc:AlternateContent>
    </p:spTree>
    <p:extLst>
      <p:ext uri="{BB962C8B-B14F-4D97-AF65-F5344CB8AC3E}">
        <p14:creationId xmlns:p14="http://schemas.microsoft.com/office/powerpoint/2010/main" val="42079171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B13F49-A056-17B1-7DB9-8225B6E2ED9A}"/>
                  </a:ext>
                </a:extLst>
              </p:cNvPr>
              <p:cNvSpPr>
                <a:spLocks noGrp="1"/>
              </p:cNvSpPr>
              <p:nvPr>
                <p:ph idx="1"/>
              </p:nvPr>
            </p:nvSpPr>
            <p:spPr>
              <a:xfrm>
                <a:off x="838200" y="106326"/>
                <a:ext cx="10515600" cy="6517758"/>
              </a:xfrm>
            </p:spPr>
            <p:txBody>
              <a:bodyPr>
                <a:normAutofit/>
              </a:bodyPr>
              <a:lstStyle/>
              <a:p>
                <a:r>
                  <a:rPr lang="en-US" dirty="0"/>
                  <a:t>Equation of reflection of a given line (given : Equation of mirror line, equation of object line)</a:t>
                </a:r>
              </a:p>
              <a:p>
                <a:pPr marL="0" indent="0">
                  <a:buNone/>
                </a:pPr>
                <a:r>
                  <a:rPr lang="en-US" dirty="0"/>
                  <a:t>Given : </a:t>
                </a:r>
              </a:p>
              <a:p>
                <a:pPr marL="0" indent="0">
                  <a:buNone/>
                </a:pPr>
                <a:r>
                  <a:rPr lang="en-US" dirty="0"/>
                  <a:t>MLE: Y=MX + C</a:t>
                </a:r>
                <a:r>
                  <a:rPr lang="en-US" baseline="-25000" dirty="0"/>
                  <a:t>m</a:t>
                </a:r>
              </a:p>
              <a:p>
                <a:pPr marL="0" indent="0">
                  <a:buNone/>
                </a:pPr>
                <a:r>
                  <a:rPr lang="en-US" dirty="0"/>
                  <a:t>OLE : Y= OX + C</a:t>
                </a:r>
                <a:r>
                  <a:rPr lang="en-US" baseline="-25000" dirty="0"/>
                  <a:t>o</a:t>
                </a:r>
              </a:p>
              <a:p>
                <a:pPr marL="0" indent="0">
                  <a:buNone/>
                </a:pPr>
                <a:r>
                  <a:rPr lang="en-US" dirty="0"/>
                  <a:t>Steps to find the equation of the reflection</a:t>
                </a:r>
              </a:p>
              <a:p>
                <a:pPr marL="0" indent="0">
                  <a:buNone/>
                </a:pPr>
                <a:r>
                  <a:rPr lang="en-US" dirty="0"/>
                  <a:t>Step 1 : Finding the slope of the Image Line : Let the slope of the image line be I. the equation to finding it is given by </a:t>
                </a:r>
              </a:p>
              <a:p>
                <a:pPr marL="0" indent="0">
                  <a:buNone/>
                </a:pPr>
                <a14:m>
                  <m:oMath xmlns:m="http://schemas.openxmlformats.org/officeDocument/2006/math">
                    <m:borderBox>
                      <m:borderBoxPr>
                        <m:ctrlPr>
                          <a:rPr lang="en-US" i="1" smtClean="0">
                            <a:latin typeface="Cambria Math" panose="02040503050406030204" pitchFamily="18" charset="0"/>
                          </a:rPr>
                        </m:ctrlPr>
                      </m:borderBoxPr>
                      <m:e>
                        <m:r>
                          <a:rPr lang="en-IN" b="0" i="1" smtClean="0">
                            <a:latin typeface="Cambria Math" panose="02040503050406030204" pitchFamily="18" charset="0"/>
                          </a:rPr>
                          <m:t>𝐼</m:t>
                        </m:r>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2</m:t>
                            </m:r>
                            <m:r>
                              <a:rPr lang="en-IN" b="0" i="1" smtClean="0">
                                <a:latin typeface="Cambria Math" panose="02040503050406030204" pitchFamily="18" charset="0"/>
                              </a:rPr>
                              <m:t>𝑀</m:t>
                            </m:r>
                            <m:r>
                              <a:rPr lang="en-IN" b="0" i="1" smtClean="0">
                                <a:latin typeface="Cambria Math" panose="02040503050406030204" pitchFamily="18" charset="0"/>
                              </a:rPr>
                              <m:t>+</m:t>
                            </m:r>
                            <m:d>
                              <m:dPr>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a:rPr lang="en-IN" b="0" i="1" smtClean="0">
                                        <a:latin typeface="Cambria Math" panose="02040503050406030204" pitchFamily="18" charset="0"/>
                                      </a:rPr>
                                      <m:t>𝑀</m:t>
                                    </m:r>
                                  </m:e>
                                  <m:sup>
                                    <m:r>
                                      <a:rPr lang="en-IN" b="0" i="1" smtClean="0">
                                        <a:latin typeface="Cambria Math" panose="02040503050406030204" pitchFamily="18" charset="0"/>
                                      </a:rPr>
                                      <m:t>2</m:t>
                                    </m:r>
                                  </m:sup>
                                </m:sSup>
                                <m:r>
                                  <a:rPr lang="en-IN" b="0" i="1" smtClean="0">
                                    <a:latin typeface="Cambria Math" panose="02040503050406030204" pitchFamily="18" charset="0"/>
                                  </a:rPr>
                                  <m:t>−1</m:t>
                                </m:r>
                              </m:e>
                            </m:d>
                            <m:r>
                              <a:rPr lang="en-IN" b="0" i="1" smtClean="0">
                                <a:latin typeface="Cambria Math" panose="02040503050406030204" pitchFamily="18" charset="0"/>
                              </a:rPr>
                              <m:t>𝑂</m:t>
                            </m:r>
                          </m:num>
                          <m:den>
                            <m:r>
                              <a:rPr lang="en-IN" b="0" i="1" smtClean="0">
                                <a:latin typeface="Cambria Math" panose="02040503050406030204" pitchFamily="18" charset="0"/>
                              </a:rPr>
                              <m:t>2</m:t>
                            </m:r>
                            <m:r>
                              <a:rPr lang="en-IN" b="0" i="1" smtClean="0">
                                <a:latin typeface="Cambria Math" panose="02040503050406030204" pitchFamily="18" charset="0"/>
                              </a:rPr>
                              <m:t>𝑀𝑂</m:t>
                            </m:r>
                            <m:r>
                              <a:rPr lang="en-IN" b="0" i="1" smtClean="0">
                                <a:latin typeface="Cambria Math" panose="02040503050406030204" pitchFamily="18" charset="0"/>
                              </a:rPr>
                              <m:t>+1−</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𝑀</m:t>
                                </m:r>
                              </m:e>
                              <m:sup>
                                <m:r>
                                  <a:rPr lang="en-IN" b="0" i="1" smtClean="0">
                                    <a:latin typeface="Cambria Math" panose="02040503050406030204" pitchFamily="18" charset="0"/>
                                  </a:rPr>
                                  <m:t>2</m:t>
                                </m:r>
                              </m:sup>
                            </m:sSup>
                          </m:den>
                        </m:f>
                      </m:e>
                    </m:borderBox>
                  </m:oMath>
                </a14:m>
                <a:r>
                  <a:rPr lang="en-US" dirty="0"/>
                  <a:t> </a:t>
                </a:r>
              </a:p>
              <a:p>
                <a:pPr marL="0" indent="0">
                  <a:buNone/>
                </a:pPr>
                <a:r>
                  <a:rPr lang="en-US" dirty="0"/>
                  <a:t>Step 2 : Finding a fixed point on the image line : We know that at one point when the mirror line and the object line intersect, the image line will also pass through the same point. </a:t>
                </a:r>
                <a:r>
                  <a:rPr lang="en-IN" dirty="0"/>
                  <a:t>🔍</a:t>
                </a:r>
                <a:r>
                  <a:rPr lang="en-IN" dirty="0">
                    <a:highlight>
                      <a:srgbClr val="FFFF00"/>
                    </a:highlight>
                  </a:rPr>
                  <a:t>Why?</a:t>
                </a:r>
                <a:endParaRPr lang="en-US" dirty="0">
                  <a:highlight>
                    <a:srgbClr val="FFFF00"/>
                  </a:highlight>
                </a:endParaRPr>
              </a:p>
            </p:txBody>
          </p:sp>
        </mc:Choice>
        <mc:Fallback>
          <p:sp>
            <p:nvSpPr>
              <p:cNvPr id="3" name="Content Placeholder 2">
                <a:extLst>
                  <a:ext uri="{FF2B5EF4-FFF2-40B4-BE49-F238E27FC236}">
                    <a16:creationId xmlns:a16="http://schemas.microsoft.com/office/drawing/2014/main" id="{28B13F49-A056-17B1-7DB9-8225B6E2ED9A}"/>
                  </a:ext>
                </a:extLst>
              </p:cNvPr>
              <p:cNvSpPr>
                <a:spLocks noGrp="1" noRot="1" noChangeAspect="1" noMove="1" noResize="1" noEditPoints="1" noAdjustHandles="1" noChangeArrowheads="1" noChangeShapeType="1" noTextEdit="1"/>
              </p:cNvSpPr>
              <p:nvPr>
                <p:ph idx="1"/>
              </p:nvPr>
            </p:nvSpPr>
            <p:spPr>
              <a:xfrm>
                <a:off x="838200" y="106326"/>
                <a:ext cx="10515600" cy="6517758"/>
              </a:xfrm>
              <a:blipFill>
                <a:blip r:embed="rId2"/>
                <a:stretch>
                  <a:fillRect l="-1217" t="-1495" r="-870"/>
                </a:stretch>
              </a:blipFill>
            </p:spPr>
            <p:txBody>
              <a:bodyPr/>
              <a:lstStyle/>
              <a:p>
                <a:r>
                  <a:rPr lang="en-US">
                    <a:noFill/>
                  </a:rPr>
                  <a:t> </a:t>
                </a:r>
              </a:p>
            </p:txBody>
          </p:sp>
        </mc:Fallback>
      </mc:AlternateContent>
    </p:spTree>
    <p:extLst>
      <p:ext uri="{BB962C8B-B14F-4D97-AF65-F5344CB8AC3E}">
        <p14:creationId xmlns:p14="http://schemas.microsoft.com/office/powerpoint/2010/main" val="39034967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9B3513F-E51D-DB45-B13F-24E7D4DFFE4F}"/>
                  </a:ext>
                </a:extLst>
              </p:cNvPr>
              <p:cNvSpPr>
                <a:spLocks noGrp="1"/>
              </p:cNvSpPr>
              <p:nvPr>
                <p:ph idx="1"/>
              </p:nvPr>
            </p:nvSpPr>
            <p:spPr>
              <a:xfrm>
                <a:off x="838200" y="265814"/>
                <a:ext cx="10515600" cy="6347637"/>
              </a:xfrm>
            </p:spPr>
            <p:txBody>
              <a:bodyPr>
                <a:normAutofit/>
              </a:bodyPr>
              <a:lstStyle/>
              <a:p>
                <a:pPr marL="0" indent="0">
                  <a:buNone/>
                </a:pPr>
                <a:r>
                  <a:rPr lang="en-US" dirty="0"/>
                  <a:t>So solving the Object-Line-Equation (OLE) and Mirror-Line-Equation(MLE), we will get a point of coordinates lets say (P,Q) </a:t>
                </a:r>
              </a:p>
              <a:p>
                <a:pPr marL="0" indent="0">
                  <a:buNone/>
                </a:pPr>
                <a:r>
                  <a:rPr lang="en-US" dirty="0"/>
                  <a:t>Step 3: finding the equation: Now since we have a point (P,Q) on the Image-Line-Equation (ILE) and also its slope I, we adopt the slope-point form of a line to get the equation.</a:t>
                </a:r>
              </a:p>
              <a:p>
                <a:pPr marL="0" indent="0">
                  <a:buNone/>
                </a:pPr>
                <a14:m>
                  <m:oMath xmlns:m="http://schemas.openxmlformats.org/officeDocument/2006/math">
                    <m:borderBox>
                      <m:borderBoxPr>
                        <m:ctrlPr>
                          <a:rPr lang="en-US" i="1" smtClean="0">
                            <a:latin typeface="Cambria Math" panose="02040503050406030204" pitchFamily="18" charset="0"/>
                          </a:rPr>
                        </m:ctrlPr>
                      </m:borderBoxPr>
                      <m:e>
                        <m:r>
                          <a:rPr lang="en-IN" i="1">
                            <a:latin typeface="Cambria Math" panose="02040503050406030204" pitchFamily="18" charset="0"/>
                          </a:rPr>
                          <m:t>𝑌</m:t>
                        </m:r>
                        <m:r>
                          <a:rPr lang="en-IN" i="1">
                            <a:latin typeface="Cambria Math" panose="02040503050406030204" pitchFamily="18" charset="0"/>
                          </a:rPr>
                          <m:t>−</m:t>
                        </m:r>
                        <m:r>
                          <a:rPr lang="en-IN" i="1">
                            <a:latin typeface="Cambria Math" panose="02040503050406030204" pitchFamily="18" charset="0"/>
                          </a:rPr>
                          <m:t>𝑄</m:t>
                        </m:r>
                        <m:r>
                          <a:rPr lang="en-IN" i="1">
                            <a:latin typeface="Cambria Math" panose="02040503050406030204" pitchFamily="18" charset="0"/>
                          </a:rPr>
                          <m:t>=</m:t>
                        </m:r>
                        <m:r>
                          <a:rPr lang="en-IN" i="1">
                            <a:latin typeface="Cambria Math" panose="02040503050406030204" pitchFamily="18" charset="0"/>
                          </a:rPr>
                          <m:t>𝐼</m:t>
                        </m:r>
                        <m:r>
                          <a:rPr lang="en-IN" i="1">
                            <a:latin typeface="Cambria Math" panose="02040503050406030204" pitchFamily="18" charset="0"/>
                          </a:rPr>
                          <m:t>(</m:t>
                        </m:r>
                        <m:r>
                          <a:rPr lang="en-IN" i="1">
                            <a:latin typeface="Cambria Math" panose="02040503050406030204" pitchFamily="18" charset="0"/>
                          </a:rPr>
                          <m:t>𝑋</m:t>
                        </m:r>
                        <m:r>
                          <a:rPr lang="en-IN" i="1">
                            <a:latin typeface="Cambria Math" panose="02040503050406030204" pitchFamily="18" charset="0"/>
                          </a:rPr>
                          <m:t>−</m:t>
                        </m:r>
                        <m:r>
                          <a:rPr lang="en-IN" i="1">
                            <a:latin typeface="Cambria Math" panose="02040503050406030204" pitchFamily="18" charset="0"/>
                          </a:rPr>
                          <m:t>𝑃</m:t>
                        </m:r>
                        <m:r>
                          <a:rPr lang="en-IN" i="1">
                            <a:latin typeface="Cambria Math" panose="02040503050406030204" pitchFamily="18" charset="0"/>
                          </a:rPr>
                          <m:t>)</m:t>
                        </m:r>
                      </m:e>
                    </m:borderBox>
                  </m:oMath>
                </a14:m>
                <a:r>
                  <a:rPr lang="en-US" dirty="0"/>
                  <a:t> </a:t>
                </a:r>
              </a:p>
              <a:p>
                <a:pPr marL="0" indent="0">
                  <a:buNone/>
                </a:pPr>
                <a:r>
                  <a:rPr lang="en-US" u="sng" dirty="0">
                    <a:highlight>
                      <a:srgbClr val="00FFFF"/>
                    </a:highlight>
                  </a:rPr>
                  <a:t>Corollary:</a:t>
                </a:r>
              </a:p>
              <a:p>
                <a:pPr marL="0" indent="0">
                  <a:buNone/>
                </a:pPr>
                <a:r>
                  <a:rPr lang="en-US" dirty="0">
                    <a:highlight>
                      <a:srgbClr val="00FFFF"/>
                    </a:highlight>
                  </a:rPr>
                  <a:t>1. If the image point  and object point coordinates are given, and we are required to find the mirror line equation, it is analogous to finding the perpendicular bisector of the segment joining the image and the object points</a:t>
                </a:r>
              </a:p>
              <a:p>
                <a:pPr marL="0" indent="0">
                  <a:buNone/>
                </a:pPr>
                <a:r>
                  <a:rPr lang="en-US" dirty="0">
                    <a:highlight>
                      <a:srgbClr val="00FFFF"/>
                    </a:highlight>
                  </a:rPr>
                  <a:t>2. If the image line and object line equations are given and we are required to find the mirror line equation, it as analogous to finding the bisector of the angle formed by the image and object lines.</a:t>
                </a:r>
              </a:p>
            </p:txBody>
          </p:sp>
        </mc:Choice>
        <mc:Fallback>
          <p:sp>
            <p:nvSpPr>
              <p:cNvPr id="3" name="Content Placeholder 2">
                <a:extLst>
                  <a:ext uri="{FF2B5EF4-FFF2-40B4-BE49-F238E27FC236}">
                    <a16:creationId xmlns:a16="http://schemas.microsoft.com/office/drawing/2014/main" id="{B9B3513F-E51D-DB45-B13F-24E7D4DFFE4F}"/>
                  </a:ext>
                </a:extLst>
              </p:cNvPr>
              <p:cNvSpPr>
                <a:spLocks noGrp="1" noRot="1" noChangeAspect="1" noMove="1" noResize="1" noEditPoints="1" noAdjustHandles="1" noChangeArrowheads="1" noChangeShapeType="1" noTextEdit="1"/>
              </p:cNvSpPr>
              <p:nvPr>
                <p:ph idx="1"/>
              </p:nvPr>
            </p:nvSpPr>
            <p:spPr>
              <a:xfrm>
                <a:off x="838200" y="265814"/>
                <a:ext cx="10515600" cy="6347637"/>
              </a:xfrm>
              <a:blipFill>
                <a:blip r:embed="rId2"/>
                <a:stretch>
                  <a:fillRect l="-1217" t="-1633" r="-928" b="-961"/>
                </a:stretch>
              </a:blipFill>
            </p:spPr>
            <p:txBody>
              <a:bodyPr/>
              <a:lstStyle/>
              <a:p>
                <a:r>
                  <a:rPr lang="en-US">
                    <a:noFill/>
                  </a:rPr>
                  <a:t> </a:t>
                </a:r>
              </a:p>
            </p:txBody>
          </p:sp>
        </mc:Fallback>
      </mc:AlternateContent>
    </p:spTree>
    <p:extLst>
      <p:ext uri="{BB962C8B-B14F-4D97-AF65-F5344CB8AC3E}">
        <p14:creationId xmlns:p14="http://schemas.microsoft.com/office/powerpoint/2010/main" val="28514414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FFF93-B1D4-3634-E695-0A525973F7EC}"/>
              </a:ext>
            </a:extLst>
          </p:cNvPr>
          <p:cNvSpPr>
            <a:spLocks noGrp="1"/>
          </p:cNvSpPr>
          <p:nvPr>
            <p:ph type="title"/>
          </p:nvPr>
        </p:nvSpPr>
        <p:spPr>
          <a:solidFill>
            <a:schemeClr val="accent2"/>
          </a:solidFill>
        </p:spPr>
        <p:txBody>
          <a:bodyPr/>
          <a:lstStyle/>
          <a:p>
            <a:r>
              <a:rPr lang="en-US" dirty="0"/>
              <a:t>12 Supplement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DACF54E-6479-A7F4-D31F-4F8DA504038B}"/>
                  </a:ext>
                </a:extLst>
              </p:cNvPr>
              <p:cNvSpPr>
                <a:spLocks noGrp="1"/>
              </p:cNvSpPr>
              <p:nvPr>
                <p:ph idx="1"/>
              </p:nvPr>
            </p:nvSpPr>
            <p:spPr>
              <a:xfrm>
                <a:off x="838199" y="1825625"/>
                <a:ext cx="8358964" cy="4667249"/>
              </a:xfrm>
              <a:ln>
                <a:solidFill>
                  <a:schemeClr val="bg1"/>
                </a:solidFill>
              </a:ln>
            </p:spPr>
            <p:txBody>
              <a:bodyPr/>
              <a:lstStyle/>
              <a:p>
                <a:r>
                  <a:rPr lang="en-US" dirty="0"/>
                  <a:t>1. Centroid (O</a:t>
                </a:r>
                <a:r>
                  <a:rPr lang="en-US" baseline="-25000" dirty="0"/>
                  <a:t>mid</a:t>
                </a:r>
                <a:r>
                  <a:rPr lang="en-US" dirty="0"/>
                  <a:t>) : The point of intersection of all medians </a:t>
                </a:r>
              </a:p>
              <a:p>
                <a:pPr marL="0" indent="0">
                  <a:buNone/>
                </a:pPr>
                <a:r>
                  <a:rPr lang="en-US" dirty="0"/>
                  <a:t>O</a:t>
                </a:r>
                <a:r>
                  <a:rPr lang="en-US" baseline="-25000" dirty="0"/>
                  <a:t>mid</a:t>
                </a:r>
                <a:r>
                  <a:rPr lang="en-US" dirty="0"/>
                  <a:t>=</a:t>
                </a:r>
                <a14:m>
                  <m:oMath xmlns:m="http://schemas.openxmlformats.org/officeDocument/2006/math">
                    <m:d>
                      <m:dPr>
                        <m:endChr m:val=""/>
                        <m:ctrlPr>
                          <a:rPr lang="en-US" i="1" smtClean="0">
                            <a:latin typeface="Cambria Math" panose="02040503050406030204" pitchFamily="18" charset="0"/>
                          </a:rPr>
                        </m:ctrlPr>
                      </m:dPr>
                      <m:e>
                        <m:f>
                          <m:fPr>
                            <m:ctrlPr>
                              <a:rPr lang="en-US" i="1" smtClean="0">
                                <a:latin typeface="Cambria Math" panose="02040503050406030204" pitchFamily="18" charset="0"/>
                              </a:rPr>
                            </m:ctrlPr>
                          </m:fPr>
                          <m:num>
                            <m:r>
                              <a:rPr lang="en-IN" b="0" i="1" smtClean="0">
                                <a:latin typeface="Cambria Math" panose="02040503050406030204" pitchFamily="18" charset="0"/>
                              </a:rPr>
                              <m:t>𝑋</m:t>
                            </m:r>
                            <m:r>
                              <a:rPr lang="en-IN" b="0" i="1" baseline="-25000" smtClean="0">
                                <a:latin typeface="Cambria Math" panose="02040503050406030204" pitchFamily="18" charset="0"/>
                              </a:rPr>
                              <m:t>1</m:t>
                            </m:r>
                            <m:r>
                              <a:rPr lang="en-IN" b="0" i="1" smtClean="0">
                                <a:latin typeface="Cambria Math" panose="02040503050406030204" pitchFamily="18" charset="0"/>
                              </a:rPr>
                              <m:t>+</m:t>
                            </m:r>
                            <m:r>
                              <a:rPr lang="en-IN" b="0" i="1" smtClean="0">
                                <a:latin typeface="Cambria Math" panose="02040503050406030204" pitchFamily="18" charset="0"/>
                              </a:rPr>
                              <m:t>𝑋</m:t>
                            </m:r>
                            <m:r>
                              <a:rPr lang="en-IN" b="0" i="1" baseline="-25000" smtClean="0">
                                <a:latin typeface="Cambria Math" panose="02040503050406030204" pitchFamily="18" charset="0"/>
                              </a:rPr>
                              <m:t>2</m:t>
                            </m:r>
                            <m:r>
                              <a:rPr lang="en-IN" b="0" i="1" smtClean="0">
                                <a:latin typeface="Cambria Math" panose="02040503050406030204" pitchFamily="18" charset="0"/>
                              </a:rPr>
                              <m:t>+</m:t>
                            </m:r>
                            <m:r>
                              <a:rPr lang="en-IN" b="0" i="1" smtClean="0">
                                <a:latin typeface="Cambria Math" panose="02040503050406030204" pitchFamily="18" charset="0"/>
                              </a:rPr>
                              <m:t>𝑋</m:t>
                            </m:r>
                            <m:r>
                              <a:rPr lang="en-IN" b="0" i="1" baseline="-25000" smtClean="0">
                                <a:latin typeface="Cambria Math" panose="02040503050406030204" pitchFamily="18" charset="0"/>
                              </a:rPr>
                              <m:t>3</m:t>
                            </m:r>
                          </m:num>
                          <m:den>
                            <m:r>
                              <a:rPr lang="en-IN" b="0" i="1" smtClean="0">
                                <a:latin typeface="Cambria Math" panose="02040503050406030204" pitchFamily="18" charset="0"/>
                              </a:rPr>
                              <m:t>3</m:t>
                            </m:r>
                          </m:den>
                        </m:f>
                      </m:e>
                    </m:d>
                  </m:oMath>
                </a14:m>
                <a:r>
                  <a:rPr lang="en-US" dirty="0"/>
                  <a:t> , </a:t>
                </a:r>
                <a14:m>
                  <m:oMath xmlns:m="http://schemas.openxmlformats.org/officeDocument/2006/math">
                    <m:d>
                      <m:dPr>
                        <m:begChr m:val=""/>
                        <m:ctrlPr>
                          <a:rPr lang="en-US" i="1" smtClean="0">
                            <a:latin typeface="Cambria Math" panose="02040503050406030204" pitchFamily="18" charset="0"/>
                          </a:rPr>
                        </m:ctrlPr>
                      </m:dPr>
                      <m:e>
                        <m:f>
                          <m:fPr>
                            <m:ctrlPr>
                              <a:rPr lang="en-US" i="1">
                                <a:latin typeface="Cambria Math" panose="02040503050406030204" pitchFamily="18" charset="0"/>
                              </a:rPr>
                            </m:ctrlPr>
                          </m:fPr>
                          <m:num>
                            <m:r>
                              <a:rPr lang="en-IN" b="0" i="1" smtClean="0">
                                <a:latin typeface="Cambria Math" panose="02040503050406030204" pitchFamily="18" charset="0"/>
                              </a:rPr>
                              <m:t>𝑌</m:t>
                            </m:r>
                            <m:r>
                              <a:rPr lang="en-IN" i="1" baseline="-25000">
                                <a:latin typeface="Cambria Math" panose="02040503050406030204" pitchFamily="18" charset="0"/>
                              </a:rPr>
                              <m:t>1</m:t>
                            </m:r>
                            <m:r>
                              <a:rPr lang="en-IN" i="1">
                                <a:latin typeface="Cambria Math" panose="02040503050406030204" pitchFamily="18" charset="0"/>
                              </a:rPr>
                              <m:t>+</m:t>
                            </m:r>
                            <m:r>
                              <a:rPr lang="en-IN" b="0" i="1" smtClean="0">
                                <a:latin typeface="Cambria Math" panose="02040503050406030204" pitchFamily="18" charset="0"/>
                              </a:rPr>
                              <m:t>𝑌</m:t>
                            </m:r>
                            <m:r>
                              <a:rPr lang="en-IN" i="1" baseline="-25000">
                                <a:latin typeface="Cambria Math" panose="02040503050406030204" pitchFamily="18" charset="0"/>
                              </a:rPr>
                              <m:t>2</m:t>
                            </m:r>
                            <m:r>
                              <a:rPr lang="en-IN" i="1">
                                <a:latin typeface="Cambria Math" panose="02040503050406030204" pitchFamily="18" charset="0"/>
                              </a:rPr>
                              <m:t>+</m:t>
                            </m:r>
                            <m:r>
                              <a:rPr lang="en-IN" b="0" i="1" smtClean="0">
                                <a:latin typeface="Cambria Math" panose="02040503050406030204" pitchFamily="18" charset="0"/>
                              </a:rPr>
                              <m:t>𝑌</m:t>
                            </m:r>
                            <m:r>
                              <a:rPr lang="en-IN" i="1" baseline="-25000">
                                <a:latin typeface="Cambria Math" panose="02040503050406030204" pitchFamily="18" charset="0"/>
                              </a:rPr>
                              <m:t>3</m:t>
                            </m:r>
                          </m:num>
                          <m:den>
                            <m:r>
                              <a:rPr lang="en-IN" i="1">
                                <a:latin typeface="Cambria Math" panose="02040503050406030204" pitchFamily="18" charset="0"/>
                              </a:rPr>
                              <m:t>3</m:t>
                            </m:r>
                          </m:den>
                        </m:f>
                      </m:e>
                    </m:d>
                  </m:oMath>
                </a14:m>
                <a:r>
                  <a:rPr lang="en-US" dirty="0"/>
                  <a:t>   </a:t>
                </a:r>
                <a:r>
                  <a:rPr lang="en-US" dirty="0">
                    <a:solidFill>
                      <a:srgbClr val="00B0F0"/>
                    </a:solidFill>
                  </a:rPr>
                  <a:t>-----F16</a:t>
                </a:r>
              </a:p>
              <a:p>
                <a:r>
                  <a:rPr lang="en-US" dirty="0"/>
                  <a:t>2. Incentre (O</a:t>
                </a:r>
                <a:r>
                  <a:rPr lang="en-US" baseline="-25000" dirty="0"/>
                  <a:t>i</a:t>
                </a:r>
                <a:r>
                  <a:rPr lang="en-US" dirty="0"/>
                  <a:t>) : The point of intersection of all angle bisectors. The center of circle drawn such that each side of triangle is a tangent to it</a:t>
                </a:r>
              </a:p>
              <a:p>
                <a:pPr marL="0" indent="0">
                  <a:buNone/>
                </a:pPr>
                <a:r>
                  <a:rPr lang="en-US" dirty="0"/>
                  <a:t>O</a:t>
                </a:r>
                <a:r>
                  <a:rPr lang="en-US" baseline="-25000" dirty="0"/>
                  <a:t>i</a:t>
                </a:r>
                <a:r>
                  <a:rPr lang="en-US" dirty="0"/>
                  <a:t>= </a:t>
                </a:r>
                <a14:m>
                  <m:oMath xmlns:m="http://schemas.openxmlformats.org/officeDocument/2006/math">
                    <m:d>
                      <m:dPr>
                        <m:endChr m:val=""/>
                        <m:ctrlPr>
                          <a:rPr lang="en-US" i="1" smtClean="0">
                            <a:latin typeface="Cambria Math" panose="02040503050406030204" pitchFamily="18" charset="0"/>
                          </a:rPr>
                        </m:ctrlPr>
                      </m:dPr>
                      <m:e>
                        <m:f>
                          <m:fPr>
                            <m:ctrlPr>
                              <a:rPr lang="en-US" i="1" smtClean="0">
                                <a:latin typeface="Cambria Math" panose="02040503050406030204" pitchFamily="18" charset="0"/>
                              </a:rPr>
                            </m:ctrlPr>
                          </m:fPr>
                          <m:num>
                            <m:r>
                              <a:rPr lang="en-IN" b="0" i="1" smtClean="0">
                                <a:latin typeface="Cambria Math" panose="02040503050406030204" pitchFamily="18" charset="0"/>
                              </a:rPr>
                              <m:t>𝐵𝐶𝑋</m:t>
                            </m:r>
                            <m:r>
                              <a:rPr lang="en-IN" b="0" i="1" baseline="-25000" smtClean="0">
                                <a:latin typeface="Cambria Math" panose="02040503050406030204" pitchFamily="18" charset="0"/>
                              </a:rPr>
                              <m:t>1</m:t>
                            </m:r>
                            <m:r>
                              <a:rPr lang="en-IN" b="0" i="1" smtClean="0">
                                <a:latin typeface="Cambria Math" panose="02040503050406030204" pitchFamily="18" charset="0"/>
                              </a:rPr>
                              <m:t>+</m:t>
                            </m:r>
                            <m:r>
                              <a:rPr lang="en-IN" b="0" i="1" smtClean="0">
                                <a:latin typeface="Cambria Math" panose="02040503050406030204" pitchFamily="18" charset="0"/>
                              </a:rPr>
                              <m:t>𝐴𝐶𝑋</m:t>
                            </m:r>
                            <m:r>
                              <a:rPr lang="en-IN" b="0" i="1" baseline="-25000" smtClean="0">
                                <a:latin typeface="Cambria Math" panose="02040503050406030204" pitchFamily="18" charset="0"/>
                              </a:rPr>
                              <m:t>2</m:t>
                            </m:r>
                            <m:r>
                              <a:rPr lang="en-IN" b="0" i="1" smtClean="0">
                                <a:latin typeface="Cambria Math" panose="02040503050406030204" pitchFamily="18" charset="0"/>
                              </a:rPr>
                              <m:t>+</m:t>
                            </m:r>
                            <m:r>
                              <a:rPr lang="en-IN" b="0" i="1" smtClean="0">
                                <a:latin typeface="Cambria Math" panose="02040503050406030204" pitchFamily="18" charset="0"/>
                              </a:rPr>
                              <m:t>𝐴𝐵𝑋</m:t>
                            </m:r>
                            <m:r>
                              <a:rPr lang="en-IN" b="0" i="1" baseline="-25000" smtClean="0">
                                <a:latin typeface="Cambria Math" panose="02040503050406030204" pitchFamily="18" charset="0"/>
                              </a:rPr>
                              <m:t>3</m:t>
                            </m:r>
                          </m:num>
                          <m:den>
                            <m:r>
                              <a:rPr lang="en-IN" b="0" i="1" smtClean="0">
                                <a:latin typeface="Cambria Math" panose="02040503050406030204" pitchFamily="18" charset="0"/>
                              </a:rPr>
                              <m:t>𝑃𝑒𝑟𝑖𝑚𝑒𝑡𝑒𝑟</m:t>
                            </m:r>
                            <m:r>
                              <a:rPr lang="en-IN" b="0" i="1" smtClean="0">
                                <a:latin typeface="Cambria Math" panose="02040503050406030204" pitchFamily="18" charset="0"/>
                              </a:rPr>
                              <m:t> </m:t>
                            </m:r>
                            <m:r>
                              <a:rPr lang="en-IN" b="0" i="1" smtClean="0">
                                <a:latin typeface="Cambria Math" panose="02040503050406030204" pitchFamily="18" charset="0"/>
                              </a:rPr>
                              <m:t>𝑜𝑓</m:t>
                            </m:r>
                            <m:r>
                              <a:rPr lang="en-IN" b="0" i="1" smtClean="0">
                                <a:latin typeface="Cambria Math" panose="02040503050406030204" pitchFamily="18" charset="0"/>
                              </a:rPr>
                              <m:t> </m:t>
                            </m:r>
                            <m:r>
                              <a:rPr lang="en-IN" b="0" i="1" smtClean="0">
                                <a:latin typeface="Cambria Math" panose="02040503050406030204" pitchFamily="18" charset="0"/>
                              </a:rPr>
                              <m:t>𝑡𝑖𝑟𝑎𝑛𝑔𝑙𝑒</m:t>
                            </m:r>
                          </m:den>
                        </m:f>
                      </m:e>
                    </m:d>
                  </m:oMath>
                </a14:m>
                <a:r>
                  <a:rPr lang="en-US" dirty="0"/>
                  <a:t> , </a:t>
                </a:r>
                <a14:m>
                  <m:oMath xmlns:m="http://schemas.openxmlformats.org/officeDocument/2006/math">
                    <m:d>
                      <m:dPr>
                        <m:begChr m:val=""/>
                        <m:ctrlPr>
                          <a:rPr lang="en-US" i="1" smtClean="0">
                            <a:latin typeface="Cambria Math" panose="02040503050406030204" pitchFamily="18" charset="0"/>
                          </a:rPr>
                        </m:ctrlPr>
                      </m:dPr>
                      <m:e>
                        <m:f>
                          <m:fPr>
                            <m:ctrlPr>
                              <a:rPr lang="en-US" i="1">
                                <a:latin typeface="Cambria Math" panose="02040503050406030204" pitchFamily="18" charset="0"/>
                              </a:rPr>
                            </m:ctrlPr>
                          </m:fPr>
                          <m:num>
                            <m:r>
                              <a:rPr lang="en-IN" b="0" i="1" smtClean="0">
                                <a:latin typeface="Cambria Math" panose="02040503050406030204" pitchFamily="18" charset="0"/>
                              </a:rPr>
                              <m:t>𝐵𝐶𝑌</m:t>
                            </m:r>
                            <m:r>
                              <a:rPr lang="en-IN" i="1" baseline="-25000">
                                <a:latin typeface="Cambria Math" panose="02040503050406030204" pitchFamily="18" charset="0"/>
                              </a:rPr>
                              <m:t>1</m:t>
                            </m:r>
                            <m:r>
                              <a:rPr lang="en-IN" i="1">
                                <a:latin typeface="Cambria Math" panose="02040503050406030204" pitchFamily="18" charset="0"/>
                              </a:rPr>
                              <m:t>+</m:t>
                            </m:r>
                            <m:r>
                              <a:rPr lang="en-IN" b="0" i="1" smtClean="0">
                                <a:latin typeface="Cambria Math" panose="02040503050406030204" pitchFamily="18" charset="0"/>
                              </a:rPr>
                              <m:t>𝐴𝐶𝑌</m:t>
                            </m:r>
                            <m:r>
                              <a:rPr lang="en-IN" i="1" baseline="-25000">
                                <a:latin typeface="Cambria Math" panose="02040503050406030204" pitchFamily="18" charset="0"/>
                              </a:rPr>
                              <m:t>2</m:t>
                            </m:r>
                            <m:r>
                              <a:rPr lang="en-IN" i="1">
                                <a:latin typeface="Cambria Math" panose="02040503050406030204" pitchFamily="18" charset="0"/>
                              </a:rPr>
                              <m:t>+</m:t>
                            </m:r>
                            <m:r>
                              <a:rPr lang="en-IN" b="0" i="1" smtClean="0">
                                <a:latin typeface="Cambria Math" panose="02040503050406030204" pitchFamily="18" charset="0"/>
                              </a:rPr>
                              <m:t>𝐴𝐵𝑌</m:t>
                            </m:r>
                            <m:r>
                              <a:rPr lang="en-IN" i="1" baseline="-25000">
                                <a:latin typeface="Cambria Math" panose="02040503050406030204" pitchFamily="18" charset="0"/>
                              </a:rPr>
                              <m:t>3</m:t>
                            </m:r>
                          </m:num>
                          <m:den>
                            <m:r>
                              <a:rPr lang="en-IN" i="1">
                                <a:latin typeface="Cambria Math" panose="02040503050406030204" pitchFamily="18" charset="0"/>
                              </a:rPr>
                              <m:t>𝑃𝑒𝑟𝑖𝑚𝑒𝑡𝑒𝑟</m:t>
                            </m:r>
                            <m:r>
                              <a:rPr lang="en-IN" i="1">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𝑡𝑖𝑟𝑎𝑛𝑔𝑙𝑒</m:t>
                            </m:r>
                          </m:den>
                        </m:f>
                      </m:e>
                    </m:d>
                  </m:oMath>
                </a14:m>
                <a:r>
                  <a:rPr lang="en-US" dirty="0"/>
                  <a:t>  </a:t>
                </a:r>
                <a:r>
                  <a:rPr lang="en-US" dirty="0">
                    <a:solidFill>
                      <a:srgbClr val="00B0F0"/>
                    </a:solidFill>
                  </a:rPr>
                  <a:t>-----F17</a:t>
                </a:r>
                <a:endParaRPr lang="en-US" dirty="0"/>
              </a:p>
            </p:txBody>
          </p:sp>
        </mc:Choice>
        <mc:Fallback xmlns="">
          <p:sp>
            <p:nvSpPr>
              <p:cNvPr id="3" name="Content Placeholder 2">
                <a:extLst>
                  <a:ext uri="{FF2B5EF4-FFF2-40B4-BE49-F238E27FC236}">
                    <a16:creationId xmlns:a16="http://schemas.microsoft.com/office/drawing/2014/main" id="{7DACF54E-6479-A7F4-D31F-4F8DA504038B}"/>
                  </a:ext>
                </a:extLst>
              </p:cNvPr>
              <p:cNvSpPr>
                <a:spLocks noGrp="1" noRot="1" noChangeAspect="1" noMove="1" noResize="1" noEditPoints="1" noAdjustHandles="1" noChangeArrowheads="1" noChangeShapeType="1" noTextEdit="1"/>
              </p:cNvSpPr>
              <p:nvPr>
                <p:ph idx="1"/>
              </p:nvPr>
            </p:nvSpPr>
            <p:spPr>
              <a:xfrm>
                <a:off x="838199" y="1825625"/>
                <a:ext cx="8358964" cy="4667249"/>
              </a:xfrm>
              <a:blipFill>
                <a:blip r:embed="rId2"/>
                <a:stretch>
                  <a:fillRect l="-1383" t="-1953" r="-364"/>
                </a:stretch>
              </a:blipFill>
              <a:ln>
                <a:solidFill>
                  <a:schemeClr val="bg1"/>
                </a:solidFill>
              </a:ln>
            </p:spPr>
            <p:txBody>
              <a:bodyPr/>
              <a:lstStyle/>
              <a:p>
                <a:r>
                  <a:rPr lang="en-US">
                    <a:noFill/>
                  </a:rPr>
                  <a:t> </a:t>
                </a:r>
              </a:p>
            </p:txBody>
          </p:sp>
        </mc:Fallback>
      </mc:AlternateContent>
      <p:pic>
        <p:nvPicPr>
          <p:cNvPr id="5" name="Picture 4">
            <a:extLst>
              <a:ext uri="{FF2B5EF4-FFF2-40B4-BE49-F238E27FC236}">
                <a16:creationId xmlns:a16="http://schemas.microsoft.com/office/drawing/2014/main" id="{9E20BA45-0461-CDF1-3A8E-E8B1ACCC51C3}"/>
              </a:ext>
            </a:extLst>
          </p:cNvPr>
          <p:cNvPicPr>
            <a:picLocks noChangeAspect="1"/>
          </p:cNvPicPr>
          <p:nvPr/>
        </p:nvPicPr>
        <p:blipFill>
          <a:blip r:embed="rId3"/>
          <a:stretch>
            <a:fillRect/>
          </a:stretch>
        </p:blipFill>
        <p:spPr>
          <a:xfrm>
            <a:off x="8654902" y="1963849"/>
            <a:ext cx="3187995" cy="2620532"/>
          </a:xfrm>
          <a:prstGeom prst="rect">
            <a:avLst/>
          </a:prstGeom>
        </p:spPr>
      </p:pic>
      <p:sp>
        <p:nvSpPr>
          <p:cNvPr id="6" name="Rectangle 5">
            <a:extLst>
              <a:ext uri="{FF2B5EF4-FFF2-40B4-BE49-F238E27FC236}">
                <a16:creationId xmlns:a16="http://schemas.microsoft.com/office/drawing/2014/main" id="{EB1FADC5-D5DD-1213-3F6A-C8A017549C53}"/>
              </a:ext>
            </a:extLst>
          </p:cNvPr>
          <p:cNvSpPr/>
          <p:nvPr/>
        </p:nvSpPr>
        <p:spPr>
          <a:xfrm>
            <a:off x="838199" y="2631558"/>
            <a:ext cx="3957086" cy="91971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id="{4EF15846-BE72-8437-D0A6-44B384F2BB86}"/>
              </a:ext>
            </a:extLst>
          </p:cNvPr>
          <p:cNvSpPr/>
          <p:nvPr/>
        </p:nvSpPr>
        <p:spPr>
          <a:xfrm>
            <a:off x="838199" y="4837814"/>
            <a:ext cx="7019261" cy="91971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6316654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BF452D-6ED2-6997-DE57-4376A2F1FB60}"/>
              </a:ext>
            </a:extLst>
          </p:cNvPr>
          <p:cNvSpPr>
            <a:spLocks noGrp="1"/>
          </p:cNvSpPr>
          <p:nvPr>
            <p:ph idx="1"/>
          </p:nvPr>
        </p:nvSpPr>
        <p:spPr>
          <a:xfrm>
            <a:off x="838200" y="318977"/>
            <a:ext cx="10515600" cy="6326372"/>
          </a:xfrm>
        </p:spPr>
        <p:txBody>
          <a:bodyPr/>
          <a:lstStyle/>
          <a:p>
            <a:r>
              <a:rPr lang="en-US" dirty="0"/>
              <a:t>3. Circumcenter (</a:t>
            </a:r>
            <a:r>
              <a:rPr lang="en-US" dirty="0" err="1"/>
              <a:t>O</a:t>
            </a:r>
            <a:r>
              <a:rPr lang="en-US" baseline="-25000" dirty="0" err="1"/>
              <a:t>c</a:t>
            </a:r>
            <a:r>
              <a:rPr lang="en-US" dirty="0"/>
              <a:t>) : The center of circle that passes through all the vertices of the triangle. </a:t>
            </a:r>
          </a:p>
          <a:p>
            <a:pPr marL="0" indent="0">
              <a:buNone/>
            </a:pPr>
            <a:r>
              <a:rPr lang="en-US" dirty="0"/>
              <a:t>There is no direct formula to obtain the circumcenter but there is a standard procedure.</a:t>
            </a:r>
          </a:p>
          <a:p>
            <a:pPr marL="0" indent="0">
              <a:buNone/>
            </a:pPr>
            <a:r>
              <a:rPr lang="en-US" dirty="0"/>
              <a:t>Procedure to follow for finding the circumcenter :</a:t>
            </a:r>
          </a:p>
          <a:p>
            <a:pPr marL="0" indent="0">
              <a:buNone/>
            </a:pPr>
            <a:r>
              <a:rPr lang="en-US" dirty="0"/>
              <a:t>Step 1: Obtain the equations of perpendicular bisectors of all the three sides of the triangle.(Done using Slope-point form, orthogonality condition and midpoint theorem. Final equation given in next slide)</a:t>
            </a:r>
          </a:p>
          <a:p>
            <a:pPr marL="0" indent="0">
              <a:buNone/>
            </a:pPr>
            <a:r>
              <a:rPr lang="en-US" dirty="0"/>
              <a:t>Step 2: Solve the obtained equations simultaneously to get one single point. The resultant point is the circumcenter of the circle.</a:t>
            </a:r>
          </a:p>
          <a:p>
            <a:pPr marL="0" indent="0">
              <a:buNone/>
            </a:pPr>
            <a:endParaRPr lang="en-US" dirty="0"/>
          </a:p>
        </p:txBody>
      </p:sp>
      <p:sp>
        <p:nvSpPr>
          <p:cNvPr id="5" name="Rectangle 4">
            <a:extLst>
              <a:ext uri="{FF2B5EF4-FFF2-40B4-BE49-F238E27FC236}">
                <a16:creationId xmlns:a16="http://schemas.microsoft.com/office/drawing/2014/main" id="{83F90282-2AA3-00E9-2AD1-8834B7677E9D}"/>
              </a:ext>
            </a:extLst>
          </p:cNvPr>
          <p:cNvSpPr/>
          <p:nvPr/>
        </p:nvSpPr>
        <p:spPr>
          <a:xfrm>
            <a:off x="838200" y="2062716"/>
            <a:ext cx="10357884" cy="265813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42126127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CA791E8-A84E-9885-CAD8-7ABAE6B0418D}"/>
                  </a:ext>
                </a:extLst>
              </p:cNvPr>
              <p:cNvSpPr>
                <a:spLocks noGrp="1"/>
              </p:cNvSpPr>
              <p:nvPr>
                <p:ph idx="1"/>
              </p:nvPr>
            </p:nvSpPr>
            <p:spPr>
              <a:xfrm>
                <a:off x="838200" y="116958"/>
                <a:ext cx="10515600" cy="6528391"/>
              </a:xfrm>
            </p:spPr>
            <p:txBody>
              <a:bodyPr/>
              <a:lstStyle/>
              <a:p>
                <a:r>
                  <a:rPr lang="en-US" dirty="0"/>
                  <a:t>Procedure to find perpendicular bisector:</a:t>
                </a:r>
              </a:p>
              <a:p>
                <a:pPr marL="0" indent="0">
                  <a:buNone/>
                </a:pPr>
                <a:r>
                  <a:rPr lang="en-US" dirty="0"/>
                  <a:t>Step 1:</a:t>
                </a:r>
              </a:p>
              <a:p>
                <a:pPr marL="0" indent="0">
                  <a:buNone/>
                </a:pPr>
                <a:r>
                  <a:rPr lang="en-US" dirty="0"/>
                  <a:t>Find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𝑌</m:t>
                    </m:r>
                    <m:r>
                      <a:rPr lang="en-IN" b="0" i="1" smtClean="0">
                        <a:latin typeface="Cambria Math" panose="02040503050406030204" pitchFamily="18" charset="0"/>
                        <a:ea typeface="Cambria Math" panose="02040503050406030204" pitchFamily="18" charset="0"/>
                      </a:rPr>
                      <m:t>)</m:t>
                    </m:r>
                  </m:oMath>
                </a14:m>
                <a:r>
                  <a:rPr lang="en-US" dirty="0"/>
                  <a:t>,</a:t>
                </a: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𝑌</m:t>
                    </m:r>
                  </m:oMath>
                </a14:m>
                <a:r>
                  <a:rPr lang="en-US" baseline="30000" dirty="0"/>
                  <a:t>2</a:t>
                </a:r>
                <a:r>
                  <a:rPr lang="en-US" dirty="0"/>
                  <a:t>),</a:t>
                </a: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𝑋</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𝑋</m:t>
                    </m:r>
                    <m:r>
                      <a:rPr lang="en-IN" b="0" i="1" baseline="30000" smtClean="0">
                        <a:latin typeface="Cambria Math" panose="02040503050406030204" pitchFamily="18" charset="0"/>
                        <a:ea typeface="Cambria Math" panose="02040503050406030204" pitchFamily="18" charset="0"/>
                      </a:rPr>
                      <m:t>2</m:t>
                    </m:r>
                  </m:oMath>
                </a14:m>
                <a:r>
                  <a:rPr lang="en-US" dirty="0"/>
                  <a:t>).</a:t>
                </a:r>
              </a:p>
              <a:p>
                <a:pPr marL="0" indent="0">
                  <a:buNone/>
                </a:pPr>
                <a:r>
                  <a:rPr lang="en-US" dirty="0"/>
                  <a:t>In general, </a:t>
                </a:r>
                <a:endParaRPr lang="en-IN" i="1" dirty="0">
                  <a:latin typeface="Cambria Math" panose="02040503050406030204" pitchFamily="18" charset="0"/>
                  <a:ea typeface="Cambria Math" panose="02040503050406030204" pitchFamily="18" charset="0"/>
                </a:endParaRPr>
              </a:p>
              <a:p>
                <a:pPr marL="0" indent="0">
                  <a:buNone/>
                </a:pP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𝐴</m:t>
                    </m:r>
                    <m:r>
                      <a:rPr lang="en-IN" b="0" i="1" smtClean="0">
                        <a:latin typeface="Cambria Math" panose="02040503050406030204" pitchFamily="18" charset="0"/>
                        <a:ea typeface="Cambria Math" panose="02040503050406030204" pitchFamily="18" charset="0"/>
                      </a:rPr>
                      <m:t>)</m:t>
                    </m:r>
                  </m:oMath>
                </a14:m>
                <a:r>
                  <a:rPr lang="en-US" dirty="0"/>
                  <a:t>=A</a:t>
                </a:r>
                <a:r>
                  <a:rPr lang="en-US" baseline="-25000" dirty="0"/>
                  <a:t>2</a:t>
                </a:r>
                <a:r>
                  <a:rPr lang="en-US" dirty="0"/>
                  <a:t>-A</a:t>
                </a:r>
                <a:r>
                  <a:rPr lang="en-US" baseline="-25000" dirty="0"/>
                  <a:t>1</a:t>
                </a:r>
                <a:r>
                  <a:rPr lang="en-US" dirty="0"/>
                  <a:t> ;</a:t>
                </a: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𝐴</m:t>
                    </m:r>
                  </m:oMath>
                </a14:m>
                <a:r>
                  <a:rPr lang="en-US" baseline="30000" dirty="0"/>
                  <a:t>2</a:t>
                </a:r>
                <a:r>
                  <a:rPr lang="en-US" dirty="0"/>
                  <a:t>)=A</a:t>
                </a:r>
                <a:r>
                  <a:rPr lang="en-US" baseline="-25000" dirty="0"/>
                  <a:t>2</a:t>
                </a:r>
                <a:r>
                  <a:rPr lang="en-US" baseline="30000" dirty="0"/>
                  <a:t>2</a:t>
                </a:r>
                <a:r>
                  <a:rPr lang="en-US" dirty="0"/>
                  <a:t>-A</a:t>
                </a:r>
                <a:r>
                  <a:rPr lang="en-US" baseline="-25000" dirty="0"/>
                  <a:t>1</a:t>
                </a:r>
                <a:r>
                  <a:rPr lang="en-US" baseline="30000" dirty="0"/>
                  <a:t>2</a:t>
                </a:r>
                <a:r>
                  <a:rPr lang="en-US" dirty="0">
                    <a:ea typeface="Cambria Math" panose="02040503050406030204" pitchFamily="18" charset="0"/>
                  </a:rPr>
                  <a:t>  </a:t>
                </a:r>
                <a:r>
                  <a:rPr lang="en-US" dirty="0">
                    <a:solidFill>
                      <a:srgbClr val="00B0F0"/>
                    </a:solidFill>
                  </a:rPr>
                  <a:t>-----F18</a:t>
                </a:r>
                <a:endParaRPr lang="en-US" dirty="0">
                  <a:ea typeface="Cambria Math" panose="02040503050406030204" pitchFamily="18" charset="0"/>
                </a:endParaRPr>
              </a:p>
              <a:p>
                <a:pPr marL="0" indent="0">
                  <a:buNone/>
                </a:pPr>
                <a:endParaRPr lang="en-US" dirty="0">
                  <a:ea typeface="Cambria Math" panose="02040503050406030204" pitchFamily="18" charset="0"/>
                </a:endParaRPr>
              </a:p>
              <a:p>
                <a:pPr marL="0" indent="0">
                  <a:buNone/>
                </a:pPr>
                <a:r>
                  <a:rPr lang="en-US" dirty="0">
                    <a:ea typeface="Cambria Math" panose="02040503050406030204" pitchFamily="18" charset="0"/>
                  </a:rPr>
                  <a:t>Step 2: Substitute the above results in following equation</a:t>
                </a:r>
              </a:p>
              <a:p>
                <a:pPr marL="0" indent="0">
                  <a:buNone/>
                </a:pPr>
                <a:endParaRPr lang="en-US" dirty="0">
                  <a:ea typeface="Cambria Math" panose="02040503050406030204" pitchFamily="18" charset="0"/>
                </a:endParaRPr>
              </a:p>
              <a:p>
                <a:pPr marL="0" indent="0">
                  <a:buNone/>
                </a:pPr>
                <a14:m>
                  <m:oMath xmlns:m="http://schemas.openxmlformats.org/officeDocument/2006/math">
                    <m:r>
                      <a:rPr lang="en-IN" b="0" i="1" smtClean="0">
                        <a:latin typeface="Cambria Math" panose="02040503050406030204" pitchFamily="18" charset="0"/>
                      </a:rPr>
                      <m:t>2</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𝑦</m:t>
                        </m:r>
                        <m:d>
                          <m:dPr>
                            <m:begChr m:val="|"/>
                            <m:endChr m:val="|"/>
                            <m:ctrlPr>
                              <a:rPr lang="en-IN" b="0" i="1" smtClean="0">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m:t>
                            </m:r>
                            <m:d>
                              <m:dPr>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𝑌</m:t>
                                </m:r>
                              </m:e>
                            </m:d>
                          </m:e>
                        </m:d>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𝑋</m:t>
                        </m:r>
                        <m:d>
                          <m:dPr>
                            <m:begChr m:val="|"/>
                            <m:endChr m:val="|"/>
                            <m:ctrlPr>
                              <a:rPr lang="en-IN"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m:t>
                            </m:r>
                            <m:d>
                              <m:dPr>
                                <m:ctrlPr>
                                  <a:rPr lang="en-IN" i="1">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𝑋</m:t>
                                </m:r>
                              </m:e>
                            </m:d>
                          </m:e>
                        </m:d>
                      </m:e>
                    </m:d>
                    <m:r>
                      <a:rPr lang="en-IN"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d>
                      <m:dPr>
                        <m:ctrlPr>
                          <a:rPr lang="en-IN" i="1">
                            <a:latin typeface="Cambria Math" panose="02040503050406030204" pitchFamily="18" charset="0"/>
                            <a:ea typeface="Cambria Math" panose="02040503050406030204" pitchFamily="18" charset="0"/>
                          </a:rPr>
                        </m:ctrlPr>
                      </m:dPr>
                      <m:e>
                        <m:sSup>
                          <m:sSupPr>
                            <m:ctrlPr>
                              <a:rPr lang="en-IN"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𝑌</m:t>
                            </m:r>
                          </m:e>
                          <m:sup>
                            <m:r>
                              <a:rPr lang="en-IN" b="0" i="1" smtClean="0">
                                <a:latin typeface="Cambria Math" panose="02040503050406030204" pitchFamily="18" charset="0"/>
                                <a:ea typeface="Cambria Math" panose="02040503050406030204" pitchFamily="18" charset="0"/>
                              </a:rPr>
                              <m:t>2</m:t>
                            </m:r>
                          </m:sup>
                        </m:sSup>
                      </m:e>
                    </m:d>
                    <m:r>
                      <a:rPr lang="en-IN"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d>
                      <m:dPr>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𝑋</m:t>
                            </m:r>
                          </m:e>
                          <m:sup>
                            <m:r>
                              <a:rPr lang="en-IN" i="1">
                                <a:latin typeface="Cambria Math" panose="02040503050406030204" pitchFamily="18" charset="0"/>
                                <a:ea typeface="Cambria Math" panose="02040503050406030204" pitchFamily="18" charset="0"/>
                              </a:rPr>
                              <m:t>2</m:t>
                            </m:r>
                          </m:sup>
                        </m:sSup>
                      </m:e>
                    </m:d>
                    <m:r>
                      <a:rPr lang="en-IN" b="0" i="1" smtClean="0">
                        <a:latin typeface="Cambria Math" panose="02040503050406030204" pitchFamily="18" charset="0"/>
                        <a:ea typeface="Cambria Math" panose="02040503050406030204" pitchFamily="18" charset="0"/>
                      </a:rPr>
                      <m:t>=0</m:t>
                    </m:r>
                  </m:oMath>
                </a14:m>
                <a:r>
                  <a:rPr lang="en-US" dirty="0"/>
                  <a:t>   </a:t>
                </a:r>
                <a:r>
                  <a:rPr lang="en-US" dirty="0">
                    <a:solidFill>
                      <a:srgbClr val="00B0F0"/>
                    </a:solidFill>
                  </a:rPr>
                  <a:t>-----F19</a:t>
                </a: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DCA791E8-A84E-9885-CAD8-7ABAE6B0418D}"/>
                  </a:ext>
                </a:extLst>
              </p:cNvPr>
              <p:cNvSpPr>
                <a:spLocks noGrp="1" noRot="1" noChangeAspect="1" noMove="1" noResize="1" noEditPoints="1" noAdjustHandles="1" noChangeArrowheads="1" noChangeShapeType="1" noTextEdit="1"/>
              </p:cNvSpPr>
              <p:nvPr>
                <p:ph idx="1"/>
              </p:nvPr>
            </p:nvSpPr>
            <p:spPr>
              <a:xfrm>
                <a:off x="838200" y="116958"/>
                <a:ext cx="10515600" cy="6528391"/>
              </a:xfrm>
              <a:blipFill>
                <a:blip r:embed="rId2"/>
                <a:stretch>
                  <a:fillRect l="-1217" t="-1494"/>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E6080666-791B-A0D4-739B-4EAFA3D0D500}"/>
              </a:ext>
            </a:extLst>
          </p:cNvPr>
          <p:cNvSpPr/>
          <p:nvPr/>
        </p:nvSpPr>
        <p:spPr>
          <a:xfrm>
            <a:off x="838200" y="2083981"/>
            <a:ext cx="4063409" cy="59542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a:extLst>
              <a:ext uri="{FF2B5EF4-FFF2-40B4-BE49-F238E27FC236}">
                <a16:creationId xmlns:a16="http://schemas.microsoft.com/office/drawing/2014/main" id="{C5ACB787-ACF8-D498-10E2-1FA3FF5F2834}"/>
              </a:ext>
            </a:extLst>
          </p:cNvPr>
          <p:cNvSpPr/>
          <p:nvPr/>
        </p:nvSpPr>
        <p:spPr>
          <a:xfrm>
            <a:off x="838199" y="4178596"/>
            <a:ext cx="6774713" cy="59542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9608183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CB147-A71D-C003-1EC3-D85E52EF7359}"/>
              </a:ext>
            </a:extLst>
          </p:cNvPr>
          <p:cNvSpPr>
            <a:spLocks noGrp="1"/>
          </p:cNvSpPr>
          <p:nvPr>
            <p:ph type="ctrTitle"/>
          </p:nvPr>
        </p:nvSpPr>
        <p:spPr>
          <a:xfrm>
            <a:off x="1524000" y="2083980"/>
            <a:ext cx="9144000" cy="1345019"/>
          </a:xfrm>
          <a:solidFill>
            <a:schemeClr val="accent2"/>
          </a:solidFill>
        </p:spPr>
        <p:txBody>
          <a:bodyPr>
            <a:normAutofit/>
          </a:bodyPr>
          <a:lstStyle/>
          <a:p>
            <a:r>
              <a:rPr lang="en-US" sz="7200" dirty="0"/>
              <a:t>Thank you</a:t>
            </a:r>
          </a:p>
        </p:txBody>
      </p:sp>
      <p:sp>
        <p:nvSpPr>
          <p:cNvPr id="3" name="Subtitle 2">
            <a:extLst>
              <a:ext uri="{FF2B5EF4-FFF2-40B4-BE49-F238E27FC236}">
                <a16:creationId xmlns:a16="http://schemas.microsoft.com/office/drawing/2014/main" id="{B05BF8DA-5396-F5B8-AB3B-8D8C5D49D799}"/>
              </a:ext>
            </a:extLst>
          </p:cNvPr>
          <p:cNvSpPr>
            <a:spLocks noGrp="1"/>
          </p:cNvSpPr>
          <p:nvPr>
            <p:ph type="subTitle" idx="1"/>
          </p:nvPr>
        </p:nvSpPr>
        <p:spPr/>
        <p:txBody>
          <a:bodyPr/>
          <a:lstStyle/>
          <a:p>
            <a:r>
              <a:rPr lang="en-US" dirty="0"/>
              <a:t>Shreyas M</a:t>
            </a:r>
          </a:p>
          <a:p>
            <a:pPr>
              <a:tabLst>
                <a:tab pos="2239963" algn="l"/>
              </a:tabLst>
            </a:pPr>
            <a:r>
              <a:rPr lang="en-IN" sz="2400"/>
              <a:t>B.Tech in ECE PES University Bangalore</a:t>
            </a:r>
            <a:endParaRPr lang="en-IN" sz="2400" dirty="0"/>
          </a:p>
        </p:txBody>
      </p:sp>
    </p:spTree>
    <p:extLst>
      <p:ext uri="{BB962C8B-B14F-4D97-AF65-F5344CB8AC3E}">
        <p14:creationId xmlns:p14="http://schemas.microsoft.com/office/powerpoint/2010/main" val="2655186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FF2AF-3116-9803-4D8B-69AB76932BA2}"/>
              </a:ext>
            </a:extLst>
          </p:cNvPr>
          <p:cNvSpPr>
            <a:spLocks noGrp="1"/>
          </p:cNvSpPr>
          <p:nvPr>
            <p:ph type="title"/>
          </p:nvPr>
        </p:nvSpPr>
        <p:spPr>
          <a:solidFill>
            <a:schemeClr val="accent2"/>
          </a:solidFill>
        </p:spPr>
        <p:txBody>
          <a:bodyPr/>
          <a:lstStyle/>
          <a:p>
            <a:r>
              <a:rPr lang="en-US" dirty="0"/>
              <a:t>1 Introduction</a:t>
            </a:r>
          </a:p>
        </p:txBody>
      </p:sp>
      <p:sp>
        <p:nvSpPr>
          <p:cNvPr id="3" name="Content Placeholder 2">
            <a:extLst>
              <a:ext uri="{FF2B5EF4-FFF2-40B4-BE49-F238E27FC236}">
                <a16:creationId xmlns:a16="http://schemas.microsoft.com/office/drawing/2014/main" id="{4F62B95A-AC57-428D-5D24-2B3B0E617FA5}"/>
              </a:ext>
            </a:extLst>
          </p:cNvPr>
          <p:cNvSpPr>
            <a:spLocks noGrp="1"/>
          </p:cNvSpPr>
          <p:nvPr>
            <p:ph idx="1"/>
          </p:nvPr>
        </p:nvSpPr>
        <p:spPr/>
        <p:txBody>
          <a:bodyPr/>
          <a:lstStyle/>
          <a:p>
            <a:r>
              <a:rPr lang="en-US" dirty="0"/>
              <a:t>Basis to coordinate geometry – Straight lines in 2D plane creates the basic understanding of the link between Geometry and Algebra. The concepts discussed in this unit has wide applications such as Electromagnetics, kinematics, optics, etc.</a:t>
            </a:r>
          </a:p>
          <a:p>
            <a:r>
              <a:rPr lang="en-US" dirty="0"/>
              <a:t>These concepts are also used as a tool in few other concepts like calculus which are in turn widely used widely in various other fields.</a:t>
            </a:r>
          </a:p>
          <a:p>
            <a:r>
              <a:rPr lang="en-US" dirty="0"/>
              <a:t>The father of Coordinate Geometry (the link between geometry and algebra) is </a:t>
            </a:r>
            <a:r>
              <a:rPr lang="en-US" b="0" i="0" u="none" strike="noStrike" baseline="0" dirty="0"/>
              <a:t>René Descartes , a celebrated French philosopher. </a:t>
            </a:r>
            <a:endParaRPr lang="en-US" dirty="0"/>
          </a:p>
        </p:txBody>
      </p:sp>
    </p:spTree>
    <p:extLst>
      <p:ext uri="{BB962C8B-B14F-4D97-AF65-F5344CB8AC3E}">
        <p14:creationId xmlns:p14="http://schemas.microsoft.com/office/powerpoint/2010/main" val="455983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5B406-A9B9-471C-D1D9-4139C7E25261}"/>
              </a:ext>
            </a:extLst>
          </p:cNvPr>
          <p:cNvSpPr>
            <a:spLocks noGrp="1"/>
          </p:cNvSpPr>
          <p:nvPr>
            <p:ph type="title"/>
          </p:nvPr>
        </p:nvSpPr>
        <p:spPr>
          <a:xfrm>
            <a:off x="529855" y="58164"/>
            <a:ext cx="11430000" cy="1325563"/>
          </a:xfrm>
          <a:solidFill>
            <a:schemeClr val="accent2"/>
          </a:solidFill>
        </p:spPr>
        <p:txBody>
          <a:bodyPr/>
          <a:lstStyle/>
          <a:p>
            <a:r>
              <a:rPr lang="en-US" dirty="0"/>
              <a:t>2 Fundamentals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ED32D89-1CFB-8D7A-2AC8-1DB092788872}"/>
                  </a:ext>
                </a:extLst>
              </p:cNvPr>
              <p:cNvSpPr>
                <a:spLocks noGrp="1"/>
              </p:cNvSpPr>
              <p:nvPr>
                <p:ph idx="1"/>
              </p:nvPr>
            </p:nvSpPr>
            <p:spPr>
              <a:xfrm>
                <a:off x="423531" y="1433245"/>
                <a:ext cx="10515600" cy="5105777"/>
              </a:xfrm>
            </p:spPr>
            <p:txBody>
              <a:bodyPr/>
              <a:lstStyle/>
              <a:p>
                <a:r>
                  <a:rPr lang="en-US" dirty="0"/>
                  <a:t>Distance formula:</a:t>
                </a:r>
              </a:p>
              <a:p>
                <a:pPr marL="0" indent="0">
                  <a:buNone/>
                </a:pPr>
                <a:r>
                  <a:rPr lang="en-US" dirty="0"/>
                  <a:t>In the diagram shown along side , the </a:t>
                </a:r>
              </a:p>
              <a:p>
                <a:pPr marL="0" indent="0">
                  <a:buNone/>
                </a:pPr>
                <a:r>
                  <a:rPr lang="en-US" dirty="0"/>
                  <a:t>Line segment AB is clearly the hypotenuse</a:t>
                </a:r>
              </a:p>
              <a:p>
                <a:pPr marL="0" indent="0">
                  <a:buNone/>
                </a:pPr>
                <a:r>
                  <a:rPr lang="en-US" dirty="0"/>
                  <a:t>of a right-angled triangle. Hence we can </a:t>
                </a:r>
              </a:p>
              <a:p>
                <a:pPr marL="0" indent="0">
                  <a:buNone/>
                </a:pPr>
                <a:r>
                  <a:rPr lang="en-US" dirty="0"/>
                  <a:t>apply Pythagoras theorem and get the </a:t>
                </a:r>
              </a:p>
              <a:p>
                <a:pPr marL="0" indent="0">
                  <a:buNone/>
                </a:pPr>
                <a:r>
                  <a:rPr lang="en-US" dirty="0"/>
                  <a:t>distance equation as</a:t>
                </a:r>
              </a:p>
              <a:p>
                <a:pPr marL="0" indent="0">
                  <a:buNone/>
                </a:pPr>
                <a:endParaRPr lang="en-US" dirty="0"/>
              </a:p>
              <a:p>
                <a:pPr marL="0" indent="0">
                  <a:buNone/>
                </a:pPr>
                <a:endParaRPr lang="en-US" dirty="0"/>
              </a:p>
              <a:p>
                <a:pPr marL="0" indent="0">
                  <a:buNone/>
                </a:pPr>
                <a:r>
                  <a:rPr lang="en-US" dirty="0"/>
                  <a:t>|AB|= D = </a:t>
                </a:r>
                <a14:m>
                  <m:oMath xmlns:m="http://schemas.openxmlformats.org/officeDocument/2006/math">
                    <m:rad>
                      <m:radPr>
                        <m:degHide m:val="on"/>
                        <m:ctrlPr>
                          <a:rPr lang="en-US" i="1" smtClean="0">
                            <a:latin typeface="Cambria Math" panose="02040503050406030204" pitchFamily="18" charset="0"/>
                          </a:rPr>
                        </m:ctrlPr>
                      </m:radPr>
                      <m:deg/>
                      <m:e>
                        <m:d>
                          <m:dPr>
                            <m:ctrlPr>
                              <a:rPr lang="en-IN" b="0" i="1" smtClean="0">
                                <a:latin typeface="Cambria Math" panose="02040503050406030204" pitchFamily="18" charset="0"/>
                              </a:rPr>
                            </m:ctrlPr>
                          </m:dPr>
                          <m:e>
                            <m:sSub>
                              <m:sSubPr>
                                <m:ctrlPr>
                                  <a:rPr lang="en-IN" i="1">
                                    <a:latin typeface="Cambria Math" panose="02040503050406030204" pitchFamily="18" charset="0"/>
                                  </a:rPr>
                                </m:ctrlPr>
                              </m:sSubPr>
                              <m:e>
                                <m:r>
                                  <a:rPr lang="en-IN" b="0" i="1" smtClean="0">
                                    <a:latin typeface="Cambria Math" panose="02040503050406030204" pitchFamily="18" charset="0"/>
                                  </a:rPr>
                                  <m:t>𝑋</m:t>
                                </m:r>
                              </m:e>
                              <m:sub>
                                <m:r>
                                  <a:rPr lang="en-IN" i="1">
                                    <a:latin typeface="Cambria Math" panose="02040503050406030204" pitchFamily="18" charset="0"/>
                                  </a:rPr>
                                  <m:t>2</m:t>
                                </m:r>
                              </m:sub>
                            </m:sSub>
                            <m:r>
                              <a:rPr lang="en-IN" b="0" i="1" smtClean="0">
                                <a:latin typeface="Cambria Math" panose="02040503050406030204" pitchFamily="18" charset="0"/>
                              </a:rPr>
                              <m:t>−</m:t>
                            </m:r>
                            <m:sSub>
                              <m:sSubPr>
                                <m:ctrlPr>
                                  <a:rPr lang="en-IN" i="1">
                                    <a:latin typeface="Cambria Math" panose="02040503050406030204" pitchFamily="18" charset="0"/>
                                  </a:rPr>
                                </m:ctrlPr>
                              </m:sSubPr>
                              <m:e>
                                <m:r>
                                  <a:rPr lang="en-IN" b="0" i="1" smtClean="0">
                                    <a:latin typeface="Cambria Math" panose="02040503050406030204" pitchFamily="18" charset="0"/>
                                  </a:rPr>
                                  <m:t>𝑋</m:t>
                                </m:r>
                              </m:e>
                              <m:sub>
                                <m:r>
                                  <a:rPr lang="en-IN" i="1">
                                    <a:latin typeface="Cambria Math" panose="02040503050406030204" pitchFamily="18" charset="0"/>
                                  </a:rPr>
                                  <m:t>2</m:t>
                                </m:r>
                              </m:sub>
                            </m:sSub>
                          </m:e>
                        </m:d>
                        <m:r>
                          <a:rPr lang="en-IN" b="0" i="1" baseline="30000" smtClean="0">
                            <a:latin typeface="Cambria Math" panose="02040503050406030204" pitchFamily="18" charset="0"/>
                          </a:rPr>
                          <m:t>2</m:t>
                        </m:r>
                        <m:r>
                          <a:rPr lang="en-IN" b="0" i="1" smtClean="0">
                            <a:latin typeface="Cambria Math" panose="02040503050406030204" pitchFamily="18" charset="0"/>
                          </a:rPr>
                          <m:t>+</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𝑌</m:t>
                                </m:r>
                              </m:e>
                              <m:sub>
                                <m:r>
                                  <a:rPr lang="en-IN" b="0" i="1" smtClean="0">
                                    <a:latin typeface="Cambria Math" panose="02040503050406030204" pitchFamily="18" charset="0"/>
                                  </a:rPr>
                                  <m:t>2</m:t>
                                </m:r>
                              </m:sub>
                            </m:sSub>
                            <m:r>
                              <a:rPr lang="en-IN" b="0" i="1" smtClean="0">
                                <a:latin typeface="Cambria Math" panose="02040503050406030204" pitchFamily="18" charset="0"/>
                              </a:rPr>
                              <m:t>−</m:t>
                            </m:r>
                            <m:sSub>
                              <m:sSubPr>
                                <m:ctrlPr>
                                  <a:rPr lang="en-IN" i="1">
                                    <a:latin typeface="Cambria Math" panose="02040503050406030204" pitchFamily="18" charset="0"/>
                                  </a:rPr>
                                </m:ctrlPr>
                              </m:sSubPr>
                              <m:e>
                                <m:r>
                                  <a:rPr lang="en-IN" b="0" i="1" smtClean="0">
                                    <a:latin typeface="Cambria Math" panose="02040503050406030204" pitchFamily="18" charset="0"/>
                                  </a:rPr>
                                  <m:t>𝑌</m:t>
                                </m:r>
                              </m:e>
                              <m:sub>
                                <m:r>
                                  <a:rPr lang="en-IN" b="0" i="1" smtClean="0">
                                    <a:latin typeface="Cambria Math" panose="02040503050406030204" pitchFamily="18" charset="0"/>
                                  </a:rPr>
                                  <m:t>1</m:t>
                                </m:r>
                              </m:sub>
                            </m:sSub>
                          </m:e>
                        </m:d>
                        <m:r>
                          <a:rPr lang="en-IN" b="0" i="1" baseline="30000" smtClean="0">
                            <a:latin typeface="Cambria Math" panose="02040503050406030204" pitchFamily="18" charset="0"/>
                          </a:rPr>
                          <m:t>2</m:t>
                        </m:r>
                      </m:e>
                    </m:rad>
                  </m:oMath>
                </a14:m>
                <a:r>
                  <a:rPr lang="en-US" dirty="0"/>
                  <a:t>     </a:t>
                </a:r>
                <a:r>
                  <a:rPr lang="en-US" dirty="0">
                    <a:solidFill>
                      <a:srgbClr val="00B0F0"/>
                    </a:solidFill>
                  </a:rPr>
                  <a:t>---------- F1</a:t>
                </a:r>
              </a:p>
            </p:txBody>
          </p:sp>
        </mc:Choice>
        <mc:Fallback xmlns="">
          <p:sp>
            <p:nvSpPr>
              <p:cNvPr id="3" name="Content Placeholder 2">
                <a:extLst>
                  <a:ext uri="{FF2B5EF4-FFF2-40B4-BE49-F238E27FC236}">
                    <a16:creationId xmlns:a16="http://schemas.microsoft.com/office/drawing/2014/main" id="{3ED32D89-1CFB-8D7A-2AC8-1DB092788872}"/>
                  </a:ext>
                </a:extLst>
              </p:cNvPr>
              <p:cNvSpPr>
                <a:spLocks noGrp="1" noRot="1" noChangeAspect="1" noMove="1" noResize="1" noEditPoints="1" noAdjustHandles="1" noChangeArrowheads="1" noChangeShapeType="1" noTextEdit="1"/>
              </p:cNvSpPr>
              <p:nvPr>
                <p:ph idx="1"/>
              </p:nvPr>
            </p:nvSpPr>
            <p:spPr>
              <a:xfrm>
                <a:off x="423531" y="1433245"/>
                <a:ext cx="10515600" cy="5105777"/>
              </a:xfrm>
              <a:blipFill>
                <a:blip r:embed="rId2"/>
                <a:stretch>
                  <a:fillRect l="-1159" t="-1909"/>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7DAEDBC7-B854-D11A-7228-21F86DC36CE4}"/>
              </a:ext>
            </a:extLst>
          </p:cNvPr>
          <p:cNvPicPr>
            <a:picLocks noChangeAspect="1"/>
          </p:cNvPicPr>
          <p:nvPr/>
        </p:nvPicPr>
        <p:blipFill>
          <a:blip r:embed="rId3"/>
          <a:stretch>
            <a:fillRect/>
          </a:stretch>
        </p:blipFill>
        <p:spPr>
          <a:xfrm>
            <a:off x="6702055" y="1452839"/>
            <a:ext cx="5257800" cy="3691647"/>
          </a:xfrm>
          <a:prstGeom prst="rect">
            <a:avLst/>
          </a:prstGeom>
        </p:spPr>
      </p:pic>
      <p:sp>
        <p:nvSpPr>
          <p:cNvPr id="8" name="Rectangle 7">
            <a:extLst>
              <a:ext uri="{FF2B5EF4-FFF2-40B4-BE49-F238E27FC236}">
                <a16:creationId xmlns:a16="http://schemas.microsoft.com/office/drawing/2014/main" id="{5B179DBA-2912-BA5B-3F8C-7FC61951A12F}"/>
              </a:ext>
            </a:extLst>
          </p:cNvPr>
          <p:cNvSpPr/>
          <p:nvPr/>
        </p:nvSpPr>
        <p:spPr>
          <a:xfrm>
            <a:off x="423531" y="5326913"/>
            <a:ext cx="5672469" cy="87186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88455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6B8A8A9-8384-CB42-F3DA-9FBA9B196302}"/>
              </a:ext>
            </a:extLst>
          </p:cNvPr>
          <p:cNvSpPr>
            <a:spLocks noGrp="1"/>
          </p:cNvSpPr>
          <p:nvPr>
            <p:ph type="body" idx="1"/>
          </p:nvPr>
        </p:nvSpPr>
        <p:spPr>
          <a:xfrm>
            <a:off x="279421" y="128809"/>
            <a:ext cx="5718154" cy="823912"/>
          </a:xfrm>
        </p:spPr>
        <p:txBody>
          <a:bodyPr>
            <a:normAutofit/>
          </a:bodyPr>
          <a:lstStyle/>
          <a:p>
            <a:pPr marL="457200" indent="-457200">
              <a:buFont typeface="Arial" panose="020B0604020202020204" pitchFamily="34" charset="0"/>
              <a:buChar char="•"/>
            </a:pPr>
            <a:r>
              <a:rPr lang="en-US" sz="2800" b="0" dirty="0"/>
              <a:t>Internal Division</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9AD39116-C3A4-C63A-A0DD-3BDCA9C4E61A}"/>
                  </a:ext>
                </a:extLst>
              </p:cNvPr>
              <p:cNvSpPr>
                <a:spLocks noGrp="1"/>
              </p:cNvSpPr>
              <p:nvPr>
                <p:ph sz="half" idx="2"/>
              </p:nvPr>
            </p:nvSpPr>
            <p:spPr>
              <a:xfrm>
                <a:off x="251639" y="952721"/>
                <a:ext cx="5745936" cy="5236942"/>
              </a:xfrm>
            </p:spPr>
            <p:txBody>
              <a:bodyPr/>
              <a:lstStyle/>
              <a:p>
                <a:pPr marL="0" indent="0">
                  <a:buNone/>
                </a:pPr>
                <a:r>
                  <a:rPr lang="en-US" dirty="0"/>
                  <a:t>Assume the point O divides the segment AB in the ratio m:n internally given the coordinates of A and B points</a:t>
                </a:r>
              </a:p>
              <a:p>
                <a:pPr marL="0" indent="0">
                  <a:buNone/>
                </a:pPr>
                <a:r>
                  <a:rPr lang="en-US" dirty="0"/>
                  <a:t>AO:BO=</a:t>
                </a:r>
                <a:r>
                  <a:rPr lang="en-US" dirty="0" err="1"/>
                  <a:t>m:n</a:t>
                </a:r>
                <a:endParaRPr lang="en-US" dirty="0"/>
              </a:p>
              <a:p>
                <a:pPr marL="0" indent="0">
                  <a:buNone/>
                </a:pPr>
                <a:endParaRPr lang="en-US" dirty="0"/>
              </a:p>
              <a:p>
                <a:pPr marL="0" indent="0">
                  <a:buNone/>
                </a:pPr>
                <a:r>
                  <a:rPr lang="en-US" dirty="0"/>
                  <a:t>O( h , k ) =[</a:t>
                </a:r>
                <a14:m>
                  <m:oMath xmlns:m="http://schemas.openxmlformats.org/officeDocument/2006/math">
                    <m:f>
                      <m:fPr>
                        <m:ctrlPr>
                          <a:rPr lang="en-US" i="1" smtClean="0">
                            <a:latin typeface="Cambria Math" panose="02040503050406030204" pitchFamily="18" charset="0"/>
                          </a:rPr>
                        </m:ctrlPr>
                      </m:fPr>
                      <m:num>
                        <m:r>
                          <a:rPr lang="en-IN" b="0" i="1" smtClean="0">
                            <a:latin typeface="Cambria Math" panose="02040503050406030204" pitchFamily="18" charset="0"/>
                          </a:rPr>
                          <m:t>𝑚</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2</m:t>
                            </m:r>
                          </m:sub>
                        </m:sSub>
                        <m:r>
                          <a:rPr lang="en-IN" b="0" i="1" smtClean="0">
                            <a:latin typeface="Cambria Math" panose="02040503050406030204" pitchFamily="18" charset="0"/>
                          </a:rPr>
                          <m:t>+</m:t>
                        </m:r>
                        <m:r>
                          <a:rPr lang="en-IN" b="0" i="1" smtClean="0">
                            <a:latin typeface="Cambria Math" panose="02040503050406030204" pitchFamily="18" charset="0"/>
                          </a:rPr>
                          <m:t>𝑛</m:t>
                        </m:r>
                        <m:sSub>
                          <m:sSubPr>
                            <m:ctrlPr>
                              <a:rPr lang="en-IN" i="1">
                                <a:latin typeface="Cambria Math" panose="02040503050406030204" pitchFamily="18" charset="0"/>
                              </a:rPr>
                            </m:ctrlPr>
                          </m:sSubPr>
                          <m:e>
                            <m:r>
                              <a:rPr lang="en-IN" i="1">
                                <a:latin typeface="Cambria Math" panose="02040503050406030204" pitchFamily="18" charset="0"/>
                              </a:rPr>
                              <m:t>𝑋</m:t>
                            </m:r>
                          </m:e>
                          <m:sub>
                            <m:r>
                              <a:rPr lang="en-IN" b="0" i="1" smtClean="0">
                                <a:latin typeface="Cambria Math" panose="02040503050406030204" pitchFamily="18" charset="0"/>
                              </a:rPr>
                              <m:t>1</m:t>
                            </m:r>
                          </m:sub>
                        </m:sSub>
                      </m:num>
                      <m:den>
                        <m:r>
                          <a:rPr lang="en-IN" b="0" i="1" smtClean="0">
                            <a:latin typeface="Cambria Math" panose="02040503050406030204" pitchFamily="18" charset="0"/>
                          </a:rPr>
                          <m:t>𝑚</m:t>
                        </m:r>
                        <m:r>
                          <a:rPr lang="en-IN" b="0" i="1" smtClean="0">
                            <a:latin typeface="Cambria Math" panose="02040503050406030204" pitchFamily="18" charset="0"/>
                          </a:rPr>
                          <m:t>+</m:t>
                        </m:r>
                        <m:r>
                          <a:rPr lang="en-IN" b="0" i="1" smtClean="0">
                            <a:latin typeface="Cambria Math" panose="02040503050406030204" pitchFamily="18" charset="0"/>
                          </a:rPr>
                          <m:t>𝑛</m:t>
                        </m:r>
                      </m:den>
                    </m:f>
                    <m:r>
                      <a:rPr lang="en-IN" b="0" i="1" smtClean="0">
                        <a:latin typeface="Cambria Math" panose="02040503050406030204" pitchFamily="18" charset="0"/>
                      </a:rPr>
                      <m:t> ,</m:t>
                    </m:r>
                    <m:f>
                      <m:fPr>
                        <m:ctrlPr>
                          <a:rPr lang="en-US" i="1">
                            <a:latin typeface="Cambria Math" panose="02040503050406030204" pitchFamily="18" charset="0"/>
                          </a:rPr>
                        </m:ctrlPr>
                      </m:fPr>
                      <m:num>
                        <m:r>
                          <a:rPr lang="en-IN" i="1">
                            <a:latin typeface="Cambria Math" panose="02040503050406030204" pitchFamily="18" charset="0"/>
                          </a:rPr>
                          <m:t>𝑚</m:t>
                        </m:r>
                        <m:sSub>
                          <m:sSubPr>
                            <m:ctrlPr>
                              <a:rPr lang="en-IN" i="1">
                                <a:latin typeface="Cambria Math" panose="02040503050406030204" pitchFamily="18" charset="0"/>
                              </a:rPr>
                            </m:ctrlPr>
                          </m:sSubPr>
                          <m:e>
                            <m:r>
                              <a:rPr lang="en-IN" b="0" i="1" smtClean="0">
                                <a:latin typeface="Cambria Math" panose="02040503050406030204" pitchFamily="18" charset="0"/>
                              </a:rPr>
                              <m:t>𝑌</m:t>
                            </m:r>
                          </m:e>
                          <m:sub>
                            <m:r>
                              <a:rPr lang="en-IN" b="0" i="1" smtClean="0">
                                <a:latin typeface="Cambria Math" panose="02040503050406030204" pitchFamily="18" charset="0"/>
                              </a:rPr>
                              <m:t>2</m:t>
                            </m:r>
                          </m:sub>
                        </m:sSub>
                        <m:r>
                          <a:rPr lang="en-IN" i="1">
                            <a:latin typeface="Cambria Math" panose="02040503050406030204" pitchFamily="18" charset="0"/>
                          </a:rPr>
                          <m:t>+</m:t>
                        </m:r>
                        <m:r>
                          <a:rPr lang="en-IN" i="1">
                            <a:latin typeface="Cambria Math" panose="02040503050406030204" pitchFamily="18" charset="0"/>
                          </a:rPr>
                          <m:t>𝑛</m:t>
                        </m:r>
                        <m:sSub>
                          <m:sSubPr>
                            <m:ctrlPr>
                              <a:rPr lang="en-IN" i="1">
                                <a:latin typeface="Cambria Math" panose="02040503050406030204" pitchFamily="18" charset="0"/>
                              </a:rPr>
                            </m:ctrlPr>
                          </m:sSubPr>
                          <m:e>
                            <m:r>
                              <a:rPr lang="en-IN" b="0" i="1" smtClean="0">
                                <a:latin typeface="Cambria Math" panose="02040503050406030204" pitchFamily="18" charset="0"/>
                              </a:rPr>
                              <m:t>𝑌</m:t>
                            </m:r>
                          </m:e>
                          <m:sub>
                            <m:r>
                              <a:rPr lang="en-IN" b="0" i="1" smtClean="0">
                                <a:latin typeface="Cambria Math" panose="02040503050406030204" pitchFamily="18" charset="0"/>
                              </a:rPr>
                              <m:t>1</m:t>
                            </m:r>
                          </m:sub>
                        </m:sSub>
                      </m:num>
                      <m:den>
                        <m:r>
                          <a:rPr lang="en-IN" i="1">
                            <a:latin typeface="Cambria Math" panose="02040503050406030204" pitchFamily="18" charset="0"/>
                          </a:rPr>
                          <m:t>𝑚</m:t>
                        </m:r>
                        <m:r>
                          <a:rPr lang="en-IN" i="1">
                            <a:latin typeface="Cambria Math" panose="02040503050406030204" pitchFamily="18" charset="0"/>
                          </a:rPr>
                          <m:t>+</m:t>
                        </m:r>
                        <m:r>
                          <a:rPr lang="en-IN" i="1">
                            <a:latin typeface="Cambria Math" panose="02040503050406030204" pitchFamily="18" charset="0"/>
                          </a:rPr>
                          <m:t>𝑛</m:t>
                        </m:r>
                      </m:den>
                    </m:f>
                  </m:oMath>
                </a14:m>
                <a:r>
                  <a:rPr lang="en-US" dirty="0"/>
                  <a:t>]   </a:t>
                </a:r>
                <a:r>
                  <a:rPr lang="en-US" dirty="0">
                    <a:solidFill>
                      <a:srgbClr val="00B0F0"/>
                    </a:solidFill>
                  </a:rPr>
                  <a:t>----F2</a:t>
                </a:r>
              </a:p>
            </p:txBody>
          </p:sp>
        </mc:Choice>
        <mc:Fallback xmlns="">
          <p:sp>
            <p:nvSpPr>
              <p:cNvPr id="4" name="Content Placeholder 3">
                <a:extLst>
                  <a:ext uri="{FF2B5EF4-FFF2-40B4-BE49-F238E27FC236}">
                    <a16:creationId xmlns:a16="http://schemas.microsoft.com/office/drawing/2014/main" id="{9AD39116-C3A4-C63A-A0DD-3BDCA9C4E61A}"/>
                  </a:ext>
                </a:extLst>
              </p:cNvPr>
              <p:cNvSpPr>
                <a:spLocks noGrp="1" noRot="1" noChangeAspect="1" noMove="1" noResize="1" noEditPoints="1" noAdjustHandles="1" noChangeArrowheads="1" noChangeShapeType="1" noTextEdit="1"/>
              </p:cNvSpPr>
              <p:nvPr>
                <p:ph sz="half" idx="2"/>
              </p:nvPr>
            </p:nvSpPr>
            <p:spPr>
              <a:xfrm>
                <a:off x="251639" y="952721"/>
                <a:ext cx="5745936" cy="5236942"/>
              </a:xfrm>
              <a:blipFill>
                <a:blip r:embed="rId2"/>
                <a:stretch>
                  <a:fillRect l="-2121" t="-1863" r="-2121"/>
                </a:stretch>
              </a:blipFill>
            </p:spPr>
            <p:txBody>
              <a:bodyPr/>
              <a:lstStyle/>
              <a:p>
                <a:r>
                  <a:rPr lang="en-US">
                    <a:noFill/>
                  </a:rPr>
                  <a:t> </a:t>
                </a:r>
              </a:p>
            </p:txBody>
          </p:sp>
        </mc:Fallback>
      </mc:AlternateContent>
      <p:sp>
        <p:nvSpPr>
          <p:cNvPr id="5" name="Text Placeholder 4">
            <a:extLst>
              <a:ext uri="{FF2B5EF4-FFF2-40B4-BE49-F238E27FC236}">
                <a16:creationId xmlns:a16="http://schemas.microsoft.com/office/drawing/2014/main" id="{4D4C2587-94B5-0F79-CB12-5AA561F0ECE2}"/>
              </a:ext>
            </a:extLst>
          </p:cNvPr>
          <p:cNvSpPr>
            <a:spLocks noGrp="1"/>
          </p:cNvSpPr>
          <p:nvPr>
            <p:ph type="body" sz="quarter" idx="3"/>
          </p:nvPr>
        </p:nvSpPr>
        <p:spPr>
          <a:xfrm>
            <a:off x="6172199" y="128809"/>
            <a:ext cx="5718153" cy="823912"/>
          </a:xfrm>
        </p:spPr>
        <p:txBody>
          <a:bodyPr>
            <a:normAutofit/>
          </a:bodyPr>
          <a:lstStyle/>
          <a:p>
            <a:pPr marL="457200" indent="-457200">
              <a:buFont typeface="Arial" panose="020B0604020202020204" pitchFamily="34" charset="0"/>
              <a:buChar char="•"/>
            </a:pPr>
            <a:r>
              <a:rPr lang="en-US" sz="2800" b="0" dirty="0"/>
              <a:t>External Division</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2C1E1FA1-B61D-400A-7739-6DF5BB5826C0}"/>
                  </a:ext>
                </a:extLst>
              </p:cNvPr>
              <p:cNvSpPr>
                <a:spLocks noGrp="1"/>
              </p:cNvSpPr>
              <p:nvPr>
                <p:ph sz="quarter" idx="4"/>
              </p:nvPr>
            </p:nvSpPr>
            <p:spPr>
              <a:xfrm>
                <a:off x="6172199" y="952721"/>
                <a:ext cx="5768163" cy="5236942"/>
              </a:xfrm>
            </p:spPr>
            <p:txBody>
              <a:bodyPr/>
              <a:lstStyle/>
              <a:p>
                <a:pPr marL="0" indent="0">
                  <a:buNone/>
                </a:pPr>
                <a:r>
                  <a:rPr lang="en-US" dirty="0"/>
                  <a:t>Assume the point O divides the segment AB in the ratio m:n externally given the coordinates of A and B points</a:t>
                </a:r>
              </a:p>
              <a:p>
                <a:pPr marL="0" indent="0">
                  <a:buNone/>
                </a:pPr>
                <a:r>
                  <a:rPr lang="en-US" dirty="0"/>
                  <a:t>AO:BO=</a:t>
                </a:r>
                <a:r>
                  <a:rPr lang="en-US" dirty="0" err="1"/>
                  <a:t>m:n</a:t>
                </a:r>
                <a:endParaRPr lang="en-US" dirty="0"/>
              </a:p>
              <a:p>
                <a:pPr marL="0" indent="0">
                  <a:buNone/>
                </a:pPr>
                <a:endParaRPr lang="en-US" dirty="0"/>
              </a:p>
              <a:p>
                <a:pPr marL="0" indent="0">
                  <a:buNone/>
                </a:pPr>
                <a:r>
                  <a:rPr lang="en-US" dirty="0"/>
                  <a:t>O( h , k ) =[</a:t>
                </a:r>
                <a14:m>
                  <m:oMath xmlns:m="http://schemas.openxmlformats.org/officeDocument/2006/math">
                    <m:f>
                      <m:fPr>
                        <m:ctrlPr>
                          <a:rPr lang="en-US" i="1" smtClean="0">
                            <a:latin typeface="Cambria Math" panose="02040503050406030204" pitchFamily="18" charset="0"/>
                          </a:rPr>
                        </m:ctrlPr>
                      </m:fPr>
                      <m:num>
                        <m:r>
                          <a:rPr lang="en-IN" b="0" i="1" smtClean="0">
                            <a:latin typeface="Cambria Math" panose="02040503050406030204" pitchFamily="18" charset="0"/>
                          </a:rPr>
                          <m:t>𝑚</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2</m:t>
                            </m:r>
                          </m:sub>
                        </m:sSub>
                        <m:r>
                          <a:rPr lang="en-IN" b="0" i="1" smtClean="0">
                            <a:latin typeface="Cambria Math" panose="02040503050406030204" pitchFamily="18" charset="0"/>
                          </a:rPr>
                          <m:t>−</m:t>
                        </m:r>
                        <m:r>
                          <a:rPr lang="en-IN" b="0" i="1" smtClean="0">
                            <a:latin typeface="Cambria Math" panose="02040503050406030204" pitchFamily="18" charset="0"/>
                          </a:rPr>
                          <m:t>𝑛</m:t>
                        </m:r>
                        <m:sSub>
                          <m:sSubPr>
                            <m:ctrlPr>
                              <a:rPr lang="en-IN" i="1">
                                <a:latin typeface="Cambria Math" panose="02040503050406030204" pitchFamily="18" charset="0"/>
                              </a:rPr>
                            </m:ctrlPr>
                          </m:sSubPr>
                          <m:e>
                            <m:r>
                              <a:rPr lang="en-IN" i="1">
                                <a:latin typeface="Cambria Math" panose="02040503050406030204" pitchFamily="18" charset="0"/>
                              </a:rPr>
                              <m:t>𝑋</m:t>
                            </m:r>
                          </m:e>
                          <m:sub>
                            <m:r>
                              <a:rPr lang="en-IN" b="0" i="1" smtClean="0">
                                <a:latin typeface="Cambria Math" panose="02040503050406030204" pitchFamily="18" charset="0"/>
                              </a:rPr>
                              <m:t>1</m:t>
                            </m:r>
                          </m:sub>
                        </m:sSub>
                      </m:num>
                      <m:den>
                        <m:r>
                          <a:rPr lang="en-IN" b="0" i="1" smtClean="0">
                            <a:latin typeface="Cambria Math" panose="02040503050406030204" pitchFamily="18" charset="0"/>
                          </a:rPr>
                          <m:t>𝑚</m:t>
                        </m:r>
                        <m:r>
                          <a:rPr lang="en-IN" b="0" i="1" smtClean="0">
                            <a:latin typeface="Cambria Math" panose="02040503050406030204" pitchFamily="18" charset="0"/>
                          </a:rPr>
                          <m:t>−</m:t>
                        </m:r>
                        <m:r>
                          <a:rPr lang="en-IN" b="0" i="1" smtClean="0">
                            <a:latin typeface="Cambria Math" panose="02040503050406030204" pitchFamily="18" charset="0"/>
                          </a:rPr>
                          <m:t>𝑛</m:t>
                        </m:r>
                      </m:den>
                    </m:f>
                    <m:r>
                      <a:rPr lang="en-IN" b="0" i="1" smtClean="0">
                        <a:latin typeface="Cambria Math" panose="02040503050406030204" pitchFamily="18" charset="0"/>
                      </a:rPr>
                      <m:t> ,</m:t>
                    </m:r>
                    <m:f>
                      <m:fPr>
                        <m:ctrlPr>
                          <a:rPr lang="en-US" i="1">
                            <a:latin typeface="Cambria Math" panose="02040503050406030204" pitchFamily="18" charset="0"/>
                          </a:rPr>
                        </m:ctrlPr>
                      </m:fPr>
                      <m:num>
                        <m:r>
                          <a:rPr lang="en-IN" i="1">
                            <a:latin typeface="Cambria Math" panose="02040503050406030204" pitchFamily="18" charset="0"/>
                          </a:rPr>
                          <m:t>𝑚</m:t>
                        </m:r>
                        <m:sSub>
                          <m:sSubPr>
                            <m:ctrlPr>
                              <a:rPr lang="en-IN" i="1">
                                <a:latin typeface="Cambria Math" panose="02040503050406030204" pitchFamily="18" charset="0"/>
                              </a:rPr>
                            </m:ctrlPr>
                          </m:sSubPr>
                          <m:e>
                            <m:r>
                              <a:rPr lang="en-IN" b="0" i="1" smtClean="0">
                                <a:latin typeface="Cambria Math" panose="02040503050406030204" pitchFamily="18" charset="0"/>
                              </a:rPr>
                              <m:t>𝑌</m:t>
                            </m:r>
                          </m:e>
                          <m:sub>
                            <m:r>
                              <a:rPr lang="en-IN" b="0" i="1" smtClean="0">
                                <a:latin typeface="Cambria Math" panose="02040503050406030204" pitchFamily="18" charset="0"/>
                              </a:rPr>
                              <m:t>2</m:t>
                            </m:r>
                          </m:sub>
                        </m:sSub>
                        <m:r>
                          <a:rPr lang="en-IN" b="0" i="1" smtClean="0">
                            <a:latin typeface="Cambria Math" panose="02040503050406030204" pitchFamily="18" charset="0"/>
                          </a:rPr>
                          <m:t>−</m:t>
                        </m:r>
                        <m:r>
                          <a:rPr lang="en-IN" i="1">
                            <a:latin typeface="Cambria Math" panose="02040503050406030204" pitchFamily="18" charset="0"/>
                          </a:rPr>
                          <m:t>𝑛</m:t>
                        </m:r>
                        <m:sSub>
                          <m:sSubPr>
                            <m:ctrlPr>
                              <a:rPr lang="en-IN" i="1">
                                <a:latin typeface="Cambria Math" panose="02040503050406030204" pitchFamily="18" charset="0"/>
                              </a:rPr>
                            </m:ctrlPr>
                          </m:sSubPr>
                          <m:e>
                            <m:r>
                              <a:rPr lang="en-IN" b="0" i="1" smtClean="0">
                                <a:latin typeface="Cambria Math" panose="02040503050406030204" pitchFamily="18" charset="0"/>
                              </a:rPr>
                              <m:t>𝑌</m:t>
                            </m:r>
                          </m:e>
                          <m:sub>
                            <m:r>
                              <a:rPr lang="en-IN" b="0" i="1" smtClean="0">
                                <a:latin typeface="Cambria Math" panose="02040503050406030204" pitchFamily="18" charset="0"/>
                              </a:rPr>
                              <m:t>1</m:t>
                            </m:r>
                          </m:sub>
                        </m:sSub>
                      </m:num>
                      <m:den>
                        <m:r>
                          <a:rPr lang="en-IN" i="1">
                            <a:latin typeface="Cambria Math" panose="02040503050406030204" pitchFamily="18" charset="0"/>
                          </a:rPr>
                          <m:t>𝑚</m:t>
                        </m:r>
                        <m:r>
                          <a:rPr lang="en-IN" b="0" i="1" smtClean="0">
                            <a:latin typeface="Cambria Math" panose="02040503050406030204" pitchFamily="18" charset="0"/>
                          </a:rPr>
                          <m:t>−</m:t>
                        </m:r>
                        <m:r>
                          <a:rPr lang="en-IN" i="1">
                            <a:latin typeface="Cambria Math" panose="02040503050406030204" pitchFamily="18" charset="0"/>
                          </a:rPr>
                          <m:t>𝑛</m:t>
                        </m:r>
                      </m:den>
                    </m:f>
                  </m:oMath>
                </a14:m>
                <a:r>
                  <a:rPr lang="en-US" dirty="0"/>
                  <a:t>]   </a:t>
                </a:r>
                <a:r>
                  <a:rPr lang="en-US" dirty="0">
                    <a:solidFill>
                      <a:srgbClr val="00B0F0"/>
                    </a:solidFill>
                  </a:rPr>
                  <a:t>----F3</a:t>
                </a:r>
              </a:p>
              <a:p>
                <a:endParaRPr lang="en-US" dirty="0"/>
              </a:p>
            </p:txBody>
          </p:sp>
        </mc:Choice>
        <mc:Fallback xmlns="">
          <p:sp>
            <p:nvSpPr>
              <p:cNvPr id="6" name="Content Placeholder 5">
                <a:extLst>
                  <a:ext uri="{FF2B5EF4-FFF2-40B4-BE49-F238E27FC236}">
                    <a16:creationId xmlns:a16="http://schemas.microsoft.com/office/drawing/2014/main" id="{2C1E1FA1-B61D-400A-7739-6DF5BB5826C0}"/>
                  </a:ext>
                </a:extLst>
              </p:cNvPr>
              <p:cNvSpPr>
                <a:spLocks noGrp="1" noRot="1" noChangeAspect="1" noMove="1" noResize="1" noEditPoints="1" noAdjustHandles="1" noChangeArrowheads="1" noChangeShapeType="1" noTextEdit="1"/>
              </p:cNvSpPr>
              <p:nvPr>
                <p:ph sz="quarter" idx="4"/>
              </p:nvPr>
            </p:nvSpPr>
            <p:spPr>
              <a:xfrm>
                <a:off x="6172199" y="952721"/>
                <a:ext cx="5768163" cy="5236942"/>
              </a:xfrm>
              <a:blipFill>
                <a:blip r:embed="rId3"/>
                <a:stretch>
                  <a:fillRect l="-2112" t="-1863" r="-2746"/>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21B09BAC-08BC-17D9-1CC7-A2BC34D0F6AC}"/>
              </a:ext>
            </a:extLst>
          </p:cNvPr>
          <p:cNvSpPr/>
          <p:nvPr/>
        </p:nvSpPr>
        <p:spPr>
          <a:xfrm>
            <a:off x="279420" y="3571192"/>
            <a:ext cx="4473333" cy="87186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9" name="Picture 8">
            <a:extLst>
              <a:ext uri="{FF2B5EF4-FFF2-40B4-BE49-F238E27FC236}">
                <a16:creationId xmlns:a16="http://schemas.microsoft.com/office/drawing/2014/main" id="{8FD1FC64-C263-4C0E-EAD5-DABE216D9018}"/>
              </a:ext>
            </a:extLst>
          </p:cNvPr>
          <p:cNvPicPr>
            <a:picLocks noChangeAspect="1"/>
          </p:cNvPicPr>
          <p:nvPr/>
        </p:nvPicPr>
        <p:blipFill>
          <a:blip r:embed="rId4"/>
          <a:stretch>
            <a:fillRect/>
          </a:stretch>
        </p:blipFill>
        <p:spPr>
          <a:xfrm>
            <a:off x="563341" y="4605514"/>
            <a:ext cx="3838538" cy="1996026"/>
          </a:xfrm>
          <a:prstGeom prst="rect">
            <a:avLst/>
          </a:prstGeom>
        </p:spPr>
      </p:pic>
      <p:sp>
        <p:nvSpPr>
          <p:cNvPr id="10" name="Rectangle 9">
            <a:extLst>
              <a:ext uri="{FF2B5EF4-FFF2-40B4-BE49-F238E27FC236}">
                <a16:creationId xmlns:a16="http://schemas.microsoft.com/office/drawing/2014/main" id="{4B8623D6-5B52-F132-E113-B24DFF730D3F}"/>
              </a:ext>
            </a:extLst>
          </p:cNvPr>
          <p:cNvSpPr/>
          <p:nvPr/>
        </p:nvSpPr>
        <p:spPr>
          <a:xfrm>
            <a:off x="6214731" y="3540911"/>
            <a:ext cx="4428460" cy="87186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2" name="Straight Connector 11">
            <a:extLst>
              <a:ext uri="{FF2B5EF4-FFF2-40B4-BE49-F238E27FC236}">
                <a16:creationId xmlns:a16="http://schemas.microsoft.com/office/drawing/2014/main" id="{584004DE-12BD-6DC3-9ADD-897AACB1F2E8}"/>
              </a:ext>
            </a:extLst>
          </p:cNvPr>
          <p:cNvCxnSpPr/>
          <p:nvPr/>
        </p:nvCxnSpPr>
        <p:spPr>
          <a:xfrm>
            <a:off x="5986943" y="0"/>
            <a:ext cx="0" cy="685800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632F0577-FAFF-718E-0904-1D589E711E80}"/>
              </a:ext>
            </a:extLst>
          </p:cNvPr>
          <p:cNvPicPr>
            <a:picLocks noChangeAspect="1"/>
          </p:cNvPicPr>
          <p:nvPr/>
        </p:nvPicPr>
        <p:blipFill>
          <a:blip r:embed="rId5"/>
          <a:stretch>
            <a:fillRect/>
          </a:stretch>
        </p:blipFill>
        <p:spPr>
          <a:xfrm>
            <a:off x="6214731" y="4639234"/>
            <a:ext cx="4369235" cy="1857259"/>
          </a:xfrm>
          <a:prstGeom prst="rect">
            <a:avLst/>
          </a:prstGeom>
        </p:spPr>
      </p:pic>
    </p:spTree>
    <p:extLst>
      <p:ext uri="{BB962C8B-B14F-4D97-AF65-F5344CB8AC3E}">
        <p14:creationId xmlns:p14="http://schemas.microsoft.com/office/powerpoint/2010/main" val="1431988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3A603F2B-6277-67C2-BC08-CEE002C76536}"/>
                  </a:ext>
                </a:extLst>
              </p:cNvPr>
              <p:cNvSpPr>
                <a:spLocks noGrp="1"/>
              </p:cNvSpPr>
              <p:nvPr>
                <p:ph sz="half" idx="2"/>
              </p:nvPr>
            </p:nvSpPr>
            <p:spPr>
              <a:xfrm>
                <a:off x="839788" y="372141"/>
                <a:ext cx="10420091" cy="3200400"/>
              </a:xfrm>
            </p:spPr>
            <p:txBody>
              <a:bodyPr/>
              <a:lstStyle/>
              <a:p>
                <a:r>
                  <a:rPr lang="en-US" dirty="0"/>
                  <a:t>Area of triangle given the vertices</a:t>
                </a:r>
              </a:p>
              <a:p>
                <a:pPr marL="0" indent="0">
                  <a:buNone/>
                </a:pPr>
                <a:r>
                  <a:rPr lang="en-US" dirty="0"/>
                  <a:t>The Area S of a triangle with vertices is A(X</a:t>
                </a:r>
                <a:r>
                  <a:rPr lang="en-US" baseline="-25000" dirty="0"/>
                  <a:t>A</a:t>
                </a:r>
                <a:r>
                  <a:rPr lang="en-US" dirty="0"/>
                  <a:t>,Y</a:t>
                </a:r>
                <a:r>
                  <a:rPr lang="en-US" baseline="-25000" dirty="0"/>
                  <a:t>A</a:t>
                </a:r>
                <a:r>
                  <a:rPr lang="en-US" dirty="0"/>
                  <a:t>);B(X</a:t>
                </a:r>
                <a:r>
                  <a:rPr lang="en-US" baseline="-25000" dirty="0"/>
                  <a:t>B</a:t>
                </a:r>
                <a:r>
                  <a:rPr lang="en-US" dirty="0"/>
                  <a:t>,Y</a:t>
                </a:r>
                <a:r>
                  <a:rPr lang="en-US" baseline="-25000" dirty="0"/>
                  <a:t>B</a:t>
                </a:r>
                <a:r>
                  <a:rPr lang="en-US" dirty="0"/>
                  <a:t>);C(X</a:t>
                </a:r>
                <a:r>
                  <a:rPr lang="en-US" baseline="-25000" dirty="0"/>
                  <a:t>C</a:t>
                </a:r>
                <a:r>
                  <a:rPr lang="en-US" dirty="0"/>
                  <a:t>,Y</a:t>
                </a:r>
                <a:r>
                  <a:rPr lang="en-US" baseline="-25000" dirty="0"/>
                  <a:t>C</a:t>
                </a:r>
                <a:r>
                  <a:rPr lang="en-US" dirty="0"/>
                  <a:t>) is given by</a:t>
                </a:r>
              </a:p>
              <a:p>
                <a:pPr marL="0" indent="0">
                  <a:buNone/>
                </a:pPr>
                <a:endParaRPr lang="en-US" dirty="0"/>
              </a:p>
              <a:p>
                <a:pPr marL="0" indent="0">
                  <a:buNone/>
                </a:pPr>
                <a:r>
                  <a:rPr lang="en-US" dirty="0"/>
                  <a:t>S=</a:t>
                </a:r>
                <a14:m>
                  <m:oMath xmlns:m="http://schemas.openxmlformats.org/officeDocument/2006/math">
                    <m:f>
                      <m:fPr>
                        <m:ctrlPr>
                          <a:rPr lang="en-US"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m:t>
                        </m:r>
                      </m:den>
                    </m:f>
                  </m:oMath>
                </a14:m>
                <a:r>
                  <a:rPr lang="en-US" dirty="0"/>
                  <a:t>|X</a:t>
                </a:r>
                <a:r>
                  <a:rPr lang="en-US" baseline="-25000" dirty="0"/>
                  <a:t>A</a:t>
                </a:r>
                <a:r>
                  <a:rPr lang="en-US" dirty="0"/>
                  <a:t>(Y</a:t>
                </a:r>
                <a:r>
                  <a:rPr lang="en-US" baseline="-25000" dirty="0"/>
                  <a:t>B</a:t>
                </a:r>
                <a:r>
                  <a:rPr lang="en-US" dirty="0"/>
                  <a:t>-Y</a:t>
                </a:r>
                <a:r>
                  <a:rPr lang="en-US" baseline="-25000" dirty="0"/>
                  <a:t>C</a:t>
                </a:r>
                <a:r>
                  <a:rPr lang="en-US" dirty="0"/>
                  <a:t>)+X</a:t>
                </a:r>
                <a:r>
                  <a:rPr lang="en-US" baseline="-25000" dirty="0"/>
                  <a:t>B</a:t>
                </a:r>
                <a:r>
                  <a:rPr lang="en-US" dirty="0"/>
                  <a:t>(Y</a:t>
                </a:r>
                <a:r>
                  <a:rPr lang="en-US" baseline="-25000" dirty="0"/>
                  <a:t>C</a:t>
                </a:r>
                <a:r>
                  <a:rPr lang="en-US" dirty="0"/>
                  <a:t>-Y</a:t>
                </a:r>
                <a:r>
                  <a:rPr lang="en-US" baseline="-25000" dirty="0"/>
                  <a:t>A</a:t>
                </a:r>
                <a:r>
                  <a:rPr lang="en-US" dirty="0"/>
                  <a:t>)+X</a:t>
                </a:r>
                <a:r>
                  <a:rPr lang="en-US" baseline="-25000" dirty="0"/>
                  <a:t>C</a:t>
                </a:r>
                <a:r>
                  <a:rPr lang="en-US" dirty="0"/>
                  <a:t>(Y</a:t>
                </a:r>
                <a:r>
                  <a:rPr lang="en-US" baseline="-25000" dirty="0"/>
                  <a:t>A</a:t>
                </a:r>
                <a:r>
                  <a:rPr lang="en-US" dirty="0"/>
                  <a:t>-Y</a:t>
                </a:r>
                <a:r>
                  <a:rPr lang="en-US" baseline="-25000" dirty="0"/>
                  <a:t>B</a:t>
                </a:r>
                <a:r>
                  <a:rPr lang="en-US" dirty="0"/>
                  <a:t>)|   </a:t>
                </a:r>
                <a:r>
                  <a:rPr lang="en-US" dirty="0">
                    <a:solidFill>
                      <a:srgbClr val="00B0F0"/>
                    </a:solidFill>
                  </a:rPr>
                  <a:t>-----F4</a:t>
                </a:r>
              </a:p>
            </p:txBody>
          </p:sp>
        </mc:Choice>
        <mc:Fallback xmlns="">
          <p:sp>
            <p:nvSpPr>
              <p:cNvPr id="4" name="Content Placeholder 3">
                <a:extLst>
                  <a:ext uri="{FF2B5EF4-FFF2-40B4-BE49-F238E27FC236}">
                    <a16:creationId xmlns:a16="http://schemas.microsoft.com/office/drawing/2014/main" id="{3A603F2B-6277-67C2-BC08-CEE002C76536}"/>
                  </a:ext>
                </a:extLst>
              </p:cNvPr>
              <p:cNvSpPr>
                <a:spLocks noGrp="1" noRot="1" noChangeAspect="1" noMove="1" noResize="1" noEditPoints="1" noAdjustHandles="1" noChangeArrowheads="1" noChangeShapeType="1" noTextEdit="1"/>
              </p:cNvSpPr>
              <p:nvPr>
                <p:ph sz="half" idx="2"/>
              </p:nvPr>
            </p:nvSpPr>
            <p:spPr>
              <a:xfrm>
                <a:off x="839788" y="372141"/>
                <a:ext cx="10420091" cy="3200400"/>
              </a:xfrm>
              <a:blipFill>
                <a:blip r:embed="rId2"/>
                <a:stretch>
                  <a:fillRect l="-1229" t="-3048" r="-1872"/>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42C5788B-F110-2D94-63D6-F00AAE6605ED}"/>
              </a:ext>
            </a:extLst>
          </p:cNvPr>
          <p:cNvPicPr>
            <a:picLocks noChangeAspect="1"/>
          </p:cNvPicPr>
          <p:nvPr/>
        </p:nvPicPr>
        <p:blipFill>
          <a:blip r:embed="rId3"/>
          <a:stretch>
            <a:fillRect/>
          </a:stretch>
        </p:blipFill>
        <p:spPr>
          <a:xfrm>
            <a:off x="839788" y="3572541"/>
            <a:ext cx="4837814" cy="2373946"/>
          </a:xfrm>
          <a:prstGeom prst="rect">
            <a:avLst/>
          </a:prstGeom>
        </p:spPr>
      </p:pic>
      <p:sp>
        <p:nvSpPr>
          <p:cNvPr id="9" name="Rectangle 8">
            <a:extLst>
              <a:ext uri="{FF2B5EF4-FFF2-40B4-BE49-F238E27FC236}">
                <a16:creationId xmlns:a16="http://schemas.microsoft.com/office/drawing/2014/main" id="{2AB47D7F-BFAF-3FFA-CE23-8E325E999B14}"/>
              </a:ext>
            </a:extLst>
          </p:cNvPr>
          <p:cNvSpPr/>
          <p:nvPr/>
        </p:nvSpPr>
        <p:spPr>
          <a:xfrm>
            <a:off x="839788" y="2244984"/>
            <a:ext cx="4933692" cy="87186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369124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1220A-B482-D659-FEFA-3F7E69DEFAD3}"/>
              </a:ext>
            </a:extLst>
          </p:cNvPr>
          <p:cNvSpPr>
            <a:spLocks noGrp="1"/>
          </p:cNvSpPr>
          <p:nvPr>
            <p:ph type="title"/>
          </p:nvPr>
        </p:nvSpPr>
        <p:spPr>
          <a:solidFill>
            <a:schemeClr val="accent2"/>
          </a:solidFill>
        </p:spPr>
        <p:txBody>
          <a:bodyPr/>
          <a:lstStyle/>
          <a:p>
            <a:r>
              <a:rPr lang="en-US" dirty="0"/>
              <a:t>3 Slope of a line</a:t>
            </a:r>
          </a:p>
        </p:txBody>
      </p:sp>
      <p:sp>
        <p:nvSpPr>
          <p:cNvPr id="3" name="Content Placeholder 2">
            <a:extLst>
              <a:ext uri="{FF2B5EF4-FFF2-40B4-BE49-F238E27FC236}">
                <a16:creationId xmlns:a16="http://schemas.microsoft.com/office/drawing/2014/main" id="{431B6E64-CC2D-A5B3-E6DD-B79AB1830B87}"/>
              </a:ext>
            </a:extLst>
          </p:cNvPr>
          <p:cNvSpPr>
            <a:spLocks noGrp="1"/>
          </p:cNvSpPr>
          <p:nvPr>
            <p:ph idx="1"/>
          </p:nvPr>
        </p:nvSpPr>
        <p:spPr/>
        <p:txBody>
          <a:bodyPr/>
          <a:lstStyle/>
          <a:p>
            <a:r>
              <a:rPr lang="en-US" dirty="0"/>
              <a:t>The slope of a line is defined by the angle of the line made with the positive X Axis </a:t>
            </a:r>
          </a:p>
          <a:p>
            <a:r>
              <a:rPr lang="en-US" dirty="0"/>
              <a:t>In general, we denote slope by the alphabet ‘m’ .</a:t>
            </a:r>
          </a:p>
          <a:p>
            <a:r>
              <a:rPr lang="en-US" dirty="0"/>
              <a:t>Applications : Few of the applications are,</a:t>
            </a:r>
          </a:p>
          <a:p>
            <a:pPr lvl="1">
              <a:buFont typeface="Wingdings" panose="05000000000000000000" pitchFamily="2" charset="2"/>
              <a:buChar char="Ø"/>
            </a:pPr>
            <a:r>
              <a:rPr lang="en-US" dirty="0"/>
              <a:t>The slope defines how a quantity varies w.r.t another (For example, slope of distance versus time plot gives us the velocity)</a:t>
            </a:r>
          </a:p>
          <a:p>
            <a:pPr lvl="1">
              <a:buFont typeface="Wingdings" panose="05000000000000000000" pitchFamily="2" charset="2"/>
              <a:buChar char="Ø"/>
            </a:pPr>
            <a:r>
              <a:rPr lang="en-US" dirty="0"/>
              <a:t>Used in finding the maximum and minimum value of a function (called the maxima and minima, discussed in detail in “Relation and function – 2” )</a:t>
            </a:r>
          </a:p>
          <a:p>
            <a:pPr lvl="1">
              <a:buFont typeface="Wingdings" panose="05000000000000000000" pitchFamily="2" charset="2"/>
              <a:buChar char="Ø"/>
            </a:pPr>
            <a:r>
              <a:rPr lang="en-US" dirty="0"/>
              <a:t>Widely used in the complex analysis</a:t>
            </a:r>
          </a:p>
        </p:txBody>
      </p:sp>
    </p:spTree>
    <p:extLst>
      <p:ext uri="{BB962C8B-B14F-4D97-AF65-F5344CB8AC3E}">
        <p14:creationId xmlns:p14="http://schemas.microsoft.com/office/powerpoint/2010/main" val="889183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AD21F-1BF3-8466-47F0-727E50AE8A18}"/>
              </a:ext>
            </a:extLst>
          </p:cNvPr>
          <p:cNvSpPr>
            <a:spLocks noGrp="1"/>
          </p:cNvSpPr>
          <p:nvPr>
            <p:ph type="title"/>
          </p:nvPr>
        </p:nvSpPr>
        <p:spPr>
          <a:xfrm>
            <a:off x="499730" y="120577"/>
            <a:ext cx="10515600" cy="1325563"/>
          </a:xfrm>
          <a:solidFill>
            <a:schemeClr val="accent2"/>
          </a:solidFill>
        </p:spPr>
        <p:txBody>
          <a:bodyPr/>
          <a:lstStyle/>
          <a:p>
            <a:r>
              <a:rPr lang="en-US" dirty="0"/>
              <a:t>3.1 Slope of a line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9BC4E5C-B8E9-60CC-2D9F-A159263B3ED7}"/>
                  </a:ext>
                </a:extLst>
              </p:cNvPr>
              <p:cNvSpPr>
                <a:spLocks noGrp="1"/>
              </p:cNvSpPr>
              <p:nvPr>
                <p:ph idx="1"/>
              </p:nvPr>
            </p:nvSpPr>
            <p:spPr>
              <a:xfrm>
                <a:off x="499730" y="1446140"/>
                <a:ext cx="6209414" cy="4730823"/>
              </a:xfrm>
            </p:spPr>
            <p:txBody>
              <a:bodyPr/>
              <a:lstStyle/>
              <a:p>
                <a:r>
                  <a:rPr lang="en-US" dirty="0"/>
                  <a:t>In general, slope of a line is given by the tangent of the angle made with the </a:t>
                </a:r>
                <a:r>
                  <a:rPr lang="en-US" dirty="0" err="1"/>
                  <a:t>X</a:t>
                </a:r>
                <a:r>
                  <a:rPr lang="en-US" baseline="30000" dirty="0" err="1"/>
                  <a:t>+</a:t>
                </a:r>
                <a:r>
                  <a:rPr lang="en-US" dirty="0" err="1"/>
                  <a:t>Axis</a:t>
                </a:r>
                <a:r>
                  <a:rPr lang="en-US" dirty="0"/>
                  <a:t> at that particular point. </a:t>
                </a:r>
              </a:p>
              <a:p>
                <a:r>
                  <a:rPr lang="en-US" dirty="0"/>
                  <a:t>In the diagram shown along side, the slope of the line ‘l1’ is derived as below</a:t>
                </a:r>
              </a:p>
              <a:p>
                <a:pPr marL="0" indent="0">
                  <a:buNone/>
                </a:pPr>
                <a:r>
                  <a:rPr lang="en-US" dirty="0"/>
                  <a:t>m=tan </a:t>
                </a:r>
                <a:r>
                  <a:rPr lang="el-GR" sz="2800" b="0" i="0" dirty="0">
                    <a:effectLst/>
                  </a:rPr>
                  <a:t>θ</a:t>
                </a:r>
                <a:endParaRPr lang="en-US" sz="2800" b="0" i="0" dirty="0">
                  <a:effectLst/>
                </a:endParaRPr>
              </a:p>
              <a:p>
                <a:pPr marL="0" indent="0">
                  <a:buNone/>
                </a:pPr>
                <a:r>
                  <a:rPr lang="en-US" dirty="0"/>
                  <a:t>Consider the triangle PQR where Q is right-angled.</a:t>
                </a:r>
              </a:p>
              <a:p>
                <a:pPr marL="0" indent="0">
                  <a:buNone/>
                </a:pPr>
                <a:r>
                  <a:rPr lang="en-US" dirty="0"/>
                  <a:t>M=Tan </a:t>
                </a:r>
                <a:r>
                  <a:rPr lang="el-GR" sz="2800" b="0" i="0" dirty="0">
                    <a:effectLst/>
                  </a:rPr>
                  <a:t>θ</a:t>
                </a:r>
                <a:r>
                  <a:rPr lang="en-IN" sz="2800" b="0" i="0" dirty="0">
                    <a:effectLst/>
                  </a:rPr>
                  <a:t> = </a:t>
                </a:r>
                <a14:m>
                  <m:oMath xmlns:m="http://schemas.openxmlformats.org/officeDocument/2006/math">
                    <m:f>
                      <m:fPr>
                        <m:ctrlPr>
                          <a:rPr lang="en-IN" sz="2800" b="0" i="1" smtClean="0">
                            <a:effectLst/>
                            <a:latin typeface="Cambria Math" panose="02040503050406030204" pitchFamily="18" charset="0"/>
                          </a:rPr>
                        </m:ctrlPr>
                      </m:fPr>
                      <m:num>
                        <m:r>
                          <a:rPr lang="en-IN" sz="2800" b="0" i="1" smtClean="0">
                            <a:effectLst/>
                            <a:latin typeface="Cambria Math" panose="02040503050406030204" pitchFamily="18" charset="0"/>
                          </a:rPr>
                          <m:t>𝑃𝑄</m:t>
                        </m:r>
                      </m:num>
                      <m:den>
                        <m:r>
                          <a:rPr lang="en-IN" sz="2800" b="0" i="1" smtClean="0">
                            <a:effectLst/>
                            <a:latin typeface="Cambria Math" panose="02040503050406030204" pitchFamily="18" charset="0"/>
                          </a:rPr>
                          <m:t>𝑄𝑅</m:t>
                        </m:r>
                      </m:den>
                    </m:f>
                  </m:oMath>
                </a14:m>
                <a:r>
                  <a:rPr lang="en-US" sz="2800" b="0" i="0" dirty="0">
                    <a:effectLst/>
                  </a:rPr>
                  <a:t> = </a:t>
                </a:r>
                <a14:m>
                  <m:oMath xmlns:m="http://schemas.openxmlformats.org/officeDocument/2006/math">
                    <m:f>
                      <m:fPr>
                        <m:ctrlPr>
                          <a:rPr lang="en-US" sz="2800" b="0" i="1" smtClean="0">
                            <a:effectLst/>
                            <a:latin typeface="Cambria Math" panose="02040503050406030204" pitchFamily="18" charset="0"/>
                          </a:rPr>
                        </m:ctrlPr>
                      </m:fPr>
                      <m:num>
                        <m:r>
                          <a:rPr lang="en-US" sz="2800" b="0" i="1" smtClean="0">
                            <a:effectLst/>
                            <a:latin typeface="Cambria Math" panose="02040503050406030204" pitchFamily="18" charset="0"/>
                            <a:ea typeface="Cambria Math" panose="02040503050406030204" pitchFamily="18" charset="0"/>
                          </a:rPr>
                          <m:t>∆</m:t>
                        </m:r>
                        <m:r>
                          <a:rPr lang="en-IN" sz="2800" b="0" i="1" smtClean="0">
                            <a:effectLst/>
                            <a:latin typeface="Cambria Math" panose="02040503050406030204" pitchFamily="18" charset="0"/>
                            <a:ea typeface="Cambria Math" panose="02040503050406030204" pitchFamily="18" charset="0"/>
                          </a:rPr>
                          <m:t>𝑌</m:t>
                        </m:r>
                      </m:num>
                      <m:den>
                        <m:r>
                          <a:rPr lang="en-US" i="1">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𝑋</m:t>
                        </m:r>
                      </m:den>
                    </m:f>
                  </m:oMath>
                </a14:m>
                <a:r>
                  <a:rPr lang="en-US" dirty="0"/>
                  <a:t>    </a:t>
                </a:r>
                <a:r>
                  <a:rPr lang="en-US" dirty="0">
                    <a:solidFill>
                      <a:srgbClr val="00B0F0"/>
                    </a:solidFill>
                  </a:rPr>
                  <a:t>------- F5</a:t>
                </a:r>
                <a:r>
                  <a:rPr lang="en-US" dirty="0"/>
                  <a:t>  </a:t>
                </a:r>
              </a:p>
            </p:txBody>
          </p:sp>
        </mc:Choice>
        <mc:Fallback xmlns="">
          <p:sp>
            <p:nvSpPr>
              <p:cNvPr id="3" name="Content Placeholder 2">
                <a:extLst>
                  <a:ext uri="{FF2B5EF4-FFF2-40B4-BE49-F238E27FC236}">
                    <a16:creationId xmlns:a16="http://schemas.microsoft.com/office/drawing/2014/main" id="{79BC4E5C-B8E9-60CC-2D9F-A159263B3ED7}"/>
                  </a:ext>
                </a:extLst>
              </p:cNvPr>
              <p:cNvSpPr>
                <a:spLocks noGrp="1" noRot="1" noChangeAspect="1" noMove="1" noResize="1" noEditPoints="1" noAdjustHandles="1" noChangeArrowheads="1" noChangeShapeType="1" noTextEdit="1"/>
              </p:cNvSpPr>
              <p:nvPr>
                <p:ph idx="1"/>
              </p:nvPr>
            </p:nvSpPr>
            <p:spPr>
              <a:xfrm>
                <a:off x="499730" y="1446140"/>
                <a:ext cx="6209414" cy="4730823"/>
              </a:xfrm>
              <a:blipFill>
                <a:blip r:embed="rId2"/>
                <a:stretch>
                  <a:fillRect l="-2061" t="-2062" r="-2453"/>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9AC21A40-3B75-67E2-C50A-A717BEB0A85C}"/>
              </a:ext>
            </a:extLst>
          </p:cNvPr>
          <p:cNvPicPr>
            <a:picLocks noChangeAspect="1"/>
          </p:cNvPicPr>
          <p:nvPr/>
        </p:nvPicPr>
        <p:blipFill>
          <a:blip r:embed="rId3"/>
          <a:stretch>
            <a:fillRect/>
          </a:stretch>
        </p:blipFill>
        <p:spPr>
          <a:xfrm>
            <a:off x="7687340" y="1472721"/>
            <a:ext cx="4159213" cy="4486275"/>
          </a:xfrm>
          <a:prstGeom prst="rect">
            <a:avLst/>
          </a:prstGeom>
        </p:spPr>
      </p:pic>
      <p:sp>
        <p:nvSpPr>
          <p:cNvPr id="8" name="Rectangle 7">
            <a:extLst>
              <a:ext uri="{FF2B5EF4-FFF2-40B4-BE49-F238E27FC236}">
                <a16:creationId xmlns:a16="http://schemas.microsoft.com/office/drawing/2014/main" id="{FE20F988-9DDF-B484-F81B-7989FAEA1280}"/>
              </a:ext>
            </a:extLst>
          </p:cNvPr>
          <p:cNvSpPr/>
          <p:nvPr/>
        </p:nvSpPr>
        <p:spPr>
          <a:xfrm>
            <a:off x="499730" y="4975925"/>
            <a:ext cx="2870791" cy="87186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728317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481BA-E3EF-A84D-D21D-B055014D5A95}"/>
              </a:ext>
            </a:extLst>
          </p:cNvPr>
          <p:cNvSpPr>
            <a:spLocks noGrp="1"/>
          </p:cNvSpPr>
          <p:nvPr>
            <p:ph type="title"/>
          </p:nvPr>
        </p:nvSpPr>
        <p:spPr>
          <a:xfrm>
            <a:off x="191386" y="109944"/>
            <a:ext cx="10515600" cy="1325563"/>
          </a:xfrm>
          <a:solidFill>
            <a:schemeClr val="accent2"/>
          </a:solidFill>
        </p:spPr>
        <p:txBody>
          <a:bodyPr/>
          <a:lstStyle/>
          <a:p>
            <a:r>
              <a:rPr lang="en-US" dirty="0"/>
              <a:t>3.2 Angle between two lines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FAA5C2A-FADF-5D8A-2BBB-2D45AC4D7317}"/>
                  </a:ext>
                </a:extLst>
              </p:cNvPr>
              <p:cNvSpPr>
                <a:spLocks noGrp="1"/>
              </p:cNvSpPr>
              <p:nvPr>
                <p:ph idx="1"/>
              </p:nvPr>
            </p:nvSpPr>
            <p:spPr>
              <a:xfrm>
                <a:off x="235800" y="1435507"/>
                <a:ext cx="7740502" cy="5312550"/>
              </a:xfrm>
            </p:spPr>
            <p:txBody>
              <a:bodyPr>
                <a:normAutofit/>
              </a:bodyPr>
              <a:lstStyle/>
              <a:p>
                <a:r>
                  <a:rPr lang="en-US" sz="2400" dirty="0"/>
                  <a:t>Let two lines L1,L2 with slope </a:t>
                </a:r>
                <a:r>
                  <a:rPr lang="en-IN" sz="2400" dirty="0">
                    <a:effectLst/>
                    <a:ea typeface="Calibri" panose="020F0502020204030204" pitchFamily="34" charset="0"/>
                    <a:cs typeface="Mangal" panose="02040503050203030202" pitchFamily="18" charset="0"/>
                  </a:rPr>
                  <a:t>M</a:t>
                </a:r>
                <a:r>
                  <a:rPr lang="en-IN" sz="2400" baseline="-25000" dirty="0">
                    <a:effectLst/>
                    <a:ea typeface="Calibri" panose="020F0502020204030204" pitchFamily="34" charset="0"/>
                    <a:cs typeface="Mangal" panose="02040503050203030202" pitchFamily="18" charset="0"/>
                  </a:rPr>
                  <a:t>1 , </a:t>
                </a:r>
                <a:r>
                  <a:rPr lang="en-IN" sz="2400" dirty="0">
                    <a:effectLst/>
                    <a:ea typeface="Calibri" panose="020F0502020204030204" pitchFamily="34" charset="0"/>
                    <a:cs typeface="Mangal" panose="02040503050203030202" pitchFamily="18" charset="0"/>
                  </a:rPr>
                  <a:t>and M</a:t>
                </a:r>
                <a:r>
                  <a:rPr lang="en-IN" sz="2400" baseline="-25000" dirty="0">
                    <a:effectLst/>
                    <a:ea typeface="Calibri" panose="020F0502020204030204" pitchFamily="34" charset="0"/>
                    <a:cs typeface="Mangal" panose="02040503050203030202" pitchFamily="18" charset="0"/>
                  </a:rPr>
                  <a:t>2 </a:t>
                </a:r>
                <a:r>
                  <a:rPr lang="en-US" sz="2400" dirty="0"/>
                  <a:t>make angles </a:t>
                </a:r>
                <a:r>
                  <a:rPr lang="en-IN" sz="2400" dirty="0">
                    <a:cs typeface="Mangal" panose="02040503050203030202" pitchFamily="18" charset="0"/>
                  </a:rPr>
                  <a:t>A</a:t>
                </a:r>
                <a:r>
                  <a:rPr lang="en-IN" sz="2400" baseline="-25000" dirty="0">
                    <a:effectLst/>
                    <a:ea typeface="Calibri" panose="020F0502020204030204" pitchFamily="34" charset="0"/>
                    <a:cs typeface="Mangal" panose="02040503050203030202" pitchFamily="18" charset="0"/>
                  </a:rPr>
                  <a:t>1 </a:t>
                </a:r>
                <a:r>
                  <a:rPr lang="en-IN" sz="2400" dirty="0">
                    <a:effectLst/>
                    <a:ea typeface="Calibri" panose="020F0502020204030204" pitchFamily="34" charset="0"/>
                    <a:cs typeface="Mangal" panose="02040503050203030202" pitchFamily="18" charset="0"/>
                  </a:rPr>
                  <a:t>and A</a:t>
                </a:r>
                <a:r>
                  <a:rPr lang="en-IN" sz="2400" baseline="-25000" dirty="0">
                    <a:effectLst/>
                    <a:ea typeface="Calibri" panose="020F0502020204030204" pitchFamily="34" charset="0"/>
                    <a:cs typeface="Mangal" panose="02040503050203030202" pitchFamily="18" charset="0"/>
                  </a:rPr>
                  <a:t>2 </a:t>
                </a:r>
                <a:r>
                  <a:rPr lang="en-US" sz="2400" dirty="0"/>
                  <a:t>respectively with the X axis and angle </a:t>
                </a:r>
                <a:r>
                  <a:rPr lang="el-GR" sz="2400" b="0" i="0" dirty="0">
                    <a:effectLst/>
                  </a:rPr>
                  <a:t>θ</a:t>
                </a:r>
                <a:r>
                  <a:rPr lang="en-IN" sz="2400" b="0" i="0" dirty="0">
                    <a:effectLst/>
                  </a:rPr>
                  <a:t> with each other</a:t>
                </a:r>
                <a:endParaRPr lang="en-US" sz="2400" dirty="0"/>
              </a:p>
              <a:p>
                <a:pPr marL="0" indent="0">
                  <a:buNone/>
                </a:pPr>
                <a:r>
                  <a:rPr lang="en-US" sz="2400" dirty="0"/>
                  <a:t>   (refer to the shown diagram)</a:t>
                </a:r>
              </a:p>
              <a:p>
                <a:pPr marL="0" indent="0">
                  <a:buNone/>
                </a:pPr>
                <a14:m>
                  <m:oMath xmlns:m="http://schemas.openxmlformats.org/officeDocument/2006/math">
                    <m:sSub>
                      <m:sSubPr>
                        <m:ctrlPr>
                          <a:rPr lang="en-US" sz="2400" i="1" smtClean="0">
                            <a:effectLst/>
                            <a:latin typeface="Cambria Math" panose="02040503050406030204" pitchFamily="18" charset="0"/>
                            <a:cs typeface="Mangal" panose="02040503050203030202" pitchFamily="18" charset="0"/>
                          </a:rPr>
                        </m:ctrlPr>
                      </m:sSubPr>
                      <m:e>
                        <m:r>
                          <a:rPr lang="en-IN" sz="2400" b="0" i="1" smtClean="0">
                            <a:effectLst/>
                            <a:latin typeface="Cambria Math" panose="02040503050406030204" pitchFamily="18" charset="0"/>
                            <a:cs typeface="Mangal" panose="02040503050203030202" pitchFamily="18" charset="0"/>
                          </a:rPr>
                          <m:t>𝑀</m:t>
                        </m:r>
                      </m:e>
                      <m:sub>
                        <m:r>
                          <a:rPr lang="en-IN" sz="2400" b="0" i="1" smtClean="0">
                            <a:effectLst/>
                            <a:latin typeface="Cambria Math" panose="02040503050406030204" pitchFamily="18" charset="0"/>
                            <a:cs typeface="Mangal" panose="02040503050203030202" pitchFamily="18" charset="0"/>
                          </a:rPr>
                          <m:t>1</m:t>
                        </m:r>
                      </m:sub>
                    </m:sSub>
                    <m:r>
                      <a:rPr lang="en-IN" sz="2400" b="0" i="1" smtClean="0">
                        <a:effectLst/>
                        <a:latin typeface="Cambria Math" panose="02040503050406030204" pitchFamily="18" charset="0"/>
                        <a:cs typeface="Mangal" panose="02040503050203030202" pitchFamily="18" charset="0"/>
                      </a:rPr>
                      <m:t>=</m:t>
                    </m:r>
                    <m:r>
                      <a:rPr lang="en-IN" sz="2400" i="1">
                        <a:latin typeface="Cambria Math" panose="02040503050406030204" pitchFamily="18" charset="0"/>
                        <a:cs typeface="Mangal" panose="02040503050203030202" pitchFamily="18" charset="0"/>
                      </a:rPr>
                      <m:t>𝑇𝑎𝑛</m:t>
                    </m:r>
                    <m:r>
                      <a:rPr lang="en-IN" sz="2400" i="1">
                        <a:latin typeface="Cambria Math" panose="02040503050406030204" pitchFamily="18" charset="0"/>
                        <a:cs typeface="Mangal" panose="02040503050203030202" pitchFamily="18" charset="0"/>
                      </a:rPr>
                      <m:t> </m:t>
                    </m:r>
                    <m:sSub>
                      <m:sSubPr>
                        <m:ctrlPr>
                          <a:rPr lang="en-IN" sz="2400" i="1">
                            <a:latin typeface="Cambria Math" panose="02040503050406030204" pitchFamily="18" charset="0"/>
                            <a:cs typeface="Mangal" panose="02040503050203030202" pitchFamily="18" charset="0"/>
                          </a:rPr>
                        </m:ctrlPr>
                      </m:sSubPr>
                      <m:e>
                        <m:r>
                          <a:rPr lang="en-IN" sz="2400" i="1">
                            <a:latin typeface="Cambria Math" panose="02040503050406030204" pitchFamily="18" charset="0"/>
                            <a:cs typeface="Mangal" panose="02040503050203030202" pitchFamily="18" charset="0"/>
                          </a:rPr>
                          <m:t>𝐴</m:t>
                        </m:r>
                      </m:e>
                      <m:sub>
                        <m:r>
                          <a:rPr lang="en-IN" sz="2400" b="0" i="1" smtClean="0">
                            <a:latin typeface="Cambria Math" panose="02040503050406030204" pitchFamily="18" charset="0"/>
                            <a:cs typeface="Mangal" panose="02040503050203030202" pitchFamily="18" charset="0"/>
                          </a:rPr>
                          <m:t>1</m:t>
                        </m:r>
                      </m:sub>
                    </m:sSub>
                  </m:oMath>
                </a14:m>
                <a:r>
                  <a:rPr lang="en-US" sz="2400" dirty="0">
                    <a:effectLst/>
                    <a:ea typeface="Calibri" panose="020F0502020204030204" pitchFamily="34" charset="0"/>
                    <a:cs typeface="Mangal" panose="02040503050203030202" pitchFamily="18" charset="0"/>
                  </a:rPr>
                  <a:t>; </a:t>
                </a:r>
                <a14:m>
                  <m:oMath xmlns:m="http://schemas.openxmlformats.org/officeDocument/2006/math">
                    <m:sSub>
                      <m:sSubPr>
                        <m:ctrlPr>
                          <a:rPr lang="en-US" sz="2400" i="1" smtClean="0">
                            <a:effectLst/>
                            <a:latin typeface="Cambria Math" panose="02040503050406030204" pitchFamily="18" charset="0"/>
                            <a:cs typeface="Mangal" panose="02040503050203030202" pitchFamily="18" charset="0"/>
                          </a:rPr>
                        </m:ctrlPr>
                      </m:sSubPr>
                      <m:e>
                        <m:r>
                          <a:rPr lang="en-IN" sz="2400" b="0" i="1" smtClean="0">
                            <a:effectLst/>
                            <a:latin typeface="Cambria Math" panose="02040503050406030204" pitchFamily="18" charset="0"/>
                            <a:cs typeface="Mangal" panose="02040503050203030202" pitchFamily="18" charset="0"/>
                          </a:rPr>
                          <m:t>𝑀</m:t>
                        </m:r>
                      </m:e>
                      <m:sub>
                        <m:r>
                          <a:rPr lang="en-IN" sz="2400" b="0" i="1" smtClean="0">
                            <a:effectLst/>
                            <a:latin typeface="Cambria Math" panose="02040503050406030204" pitchFamily="18" charset="0"/>
                            <a:cs typeface="Mangal" panose="02040503050203030202" pitchFamily="18" charset="0"/>
                          </a:rPr>
                          <m:t>2</m:t>
                        </m:r>
                      </m:sub>
                    </m:sSub>
                    <m:r>
                      <a:rPr lang="en-IN" sz="2400" b="0" i="1" smtClean="0">
                        <a:effectLst/>
                        <a:latin typeface="Cambria Math" panose="02040503050406030204" pitchFamily="18" charset="0"/>
                        <a:cs typeface="Mangal" panose="02040503050203030202" pitchFamily="18" charset="0"/>
                      </a:rPr>
                      <m:t>=</m:t>
                    </m:r>
                    <m:r>
                      <a:rPr lang="en-IN" sz="2400" b="0" i="1" smtClean="0">
                        <a:effectLst/>
                        <a:latin typeface="Cambria Math" panose="02040503050406030204" pitchFamily="18" charset="0"/>
                        <a:cs typeface="Mangal" panose="02040503050203030202" pitchFamily="18" charset="0"/>
                      </a:rPr>
                      <m:t>𝑇𝑎𝑛</m:t>
                    </m:r>
                    <m:r>
                      <a:rPr lang="en-IN" sz="2400" b="0" i="1" smtClean="0">
                        <a:effectLst/>
                        <a:latin typeface="Cambria Math" panose="02040503050406030204" pitchFamily="18" charset="0"/>
                        <a:cs typeface="Mangal" panose="02040503050203030202" pitchFamily="18" charset="0"/>
                      </a:rPr>
                      <m:t> </m:t>
                    </m:r>
                    <m:sSub>
                      <m:sSubPr>
                        <m:ctrlPr>
                          <a:rPr lang="en-IN" sz="2400" b="0" i="1" smtClean="0">
                            <a:effectLst/>
                            <a:latin typeface="Cambria Math" panose="02040503050406030204" pitchFamily="18" charset="0"/>
                            <a:cs typeface="Mangal" panose="02040503050203030202" pitchFamily="18" charset="0"/>
                          </a:rPr>
                        </m:ctrlPr>
                      </m:sSubPr>
                      <m:e>
                        <m:r>
                          <a:rPr lang="en-IN" sz="2400" b="0" i="1" smtClean="0">
                            <a:effectLst/>
                            <a:latin typeface="Cambria Math" panose="02040503050406030204" pitchFamily="18" charset="0"/>
                            <a:cs typeface="Mangal" panose="02040503050203030202" pitchFamily="18" charset="0"/>
                          </a:rPr>
                          <m:t>𝐴</m:t>
                        </m:r>
                      </m:e>
                      <m:sub>
                        <m:r>
                          <a:rPr lang="en-IN" sz="2400" b="0" i="1" smtClean="0">
                            <a:effectLst/>
                            <a:latin typeface="Cambria Math" panose="02040503050406030204" pitchFamily="18" charset="0"/>
                            <a:cs typeface="Mangal" panose="02040503050203030202" pitchFamily="18" charset="0"/>
                          </a:rPr>
                          <m:t>2</m:t>
                        </m:r>
                      </m:sub>
                    </m:sSub>
                  </m:oMath>
                </a14:m>
                <a:endParaRPr lang="en-US" sz="2400" dirty="0"/>
              </a:p>
              <a:p>
                <a:pPr marL="0" indent="0">
                  <a:buNone/>
                </a:pPr>
                <a:r>
                  <a:rPr lang="en-US" sz="2400" dirty="0"/>
                  <a:t>From VOAT and Exterior angle property, </a:t>
                </a:r>
                <a14:m>
                  <m:oMath xmlns:m="http://schemas.openxmlformats.org/officeDocument/2006/math">
                    <m:sSub>
                      <m:sSubPr>
                        <m:ctrlPr>
                          <a:rPr lang="en-IN" sz="2400" b="0" i="1" smtClean="0">
                            <a:effectLst/>
                            <a:latin typeface="Cambria Math" panose="02040503050406030204" pitchFamily="18" charset="0"/>
                            <a:cs typeface="Mangal" panose="02040503050203030202" pitchFamily="18" charset="0"/>
                          </a:rPr>
                        </m:ctrlPr>
                      </m:sSubPr>
                      <m:e>
                        <m:r>
                          <a:rPr lang="en-IN" sz="2400" b="0" i="1" smtClean="0">
                            <a:effectLst/>
                            <a:latin typeface="Cambria Math" panose="02040503050406030204" pitchFamily="18" charset="0"/>
                            <a:cs typeface="Mangal" panose="02040503050203030202" pitchFamily="18" charset="0"/>
                          </a:rPr>
                          <m:t>𝐴</m:t>
                        </m:r>
                      </m:e>
                      <m:sub>
                        <m:r>
                          <a:rPr lang="en-IN" sz="2400" b="0" i="1" smtClean="0">
                            <a:effectLst/>
                            <a:latin typeface="Cambria Math" panose="02040503050406030204" pitchFamily="18" charset="0"/>
                            <a:cs typeface="Mangal" panose="02040503050203030202" pitchFamily="18" charset="0"/>
                          </a:rPr>
                          <m:t>2</m:t>
                        </m:r>
                      </m:sub>
                    </m:sSub>
                    <m:r>
                      <a:rPr lang="en-IN" sz="2400" b="0" i="1" smtClean="0">
                        <a:effectLst/>
                        <a:latin typeface="Cambria Math" panose="02040503050406030204" pitchFamily="18" charset="0"/>
                        <a:cs typeface="Mangal" panose="02040503050203030202" pitchFamily="18" charset="0"/>
                      </a:rPr>
                      <m:t> </m:t>
                    </m:r>
                  </m:oMath>
                </a14:m>
                <a:r>
                  <a:rPr lang="en-US" sz="2400" dirty="0"/>
                  <a:t>=</a:t>
                </a:r>
                <a:r>
                  <a:rPr lang="en-IN" sz="2400" dirty="0">
                    <a:cs typeface="Mangal" panose="02040503050203030202" pitchFamily="18" charset="0"/>
                  </a:rPr>
                  <a:t> </a:t>
                </a:r>
                <a14:m>
                  <m:oMath xmlns:m="http://schemas.openxmlformats.org/officeDocument/2006/math">
                    <m:sSub>
                      <m:sSubPr>
                        <m:ctrlPr>
                          <a:rPr lang="en-IN" sz="2400" i="1">
                            <a:latin typeface="Cambria Math" panose="02040503050406030204" pitchFamily="18" charset="0"/>
                            <a:cs typeface="Mangal" panose="02040503050203030202" pitchFamily="18" charset="0"/>
                          </a:rPr>
                        </m:ctrlPr>
                      </m:sSubPr>
                      <m:e>
                        <m:r>
                          <a:rPr lang="en-IN" sz="2400" i="1">
                            <a:latin typeface="Cambria Math" panose="02040503050406030204" pitchFamily="18" charset="0"/>
                            <a:cs typeface="Mangal" panose="02040503050203030202" pitchFamily="18" charset="0"/>
                          </a:rPr>
                          <m:t>𝐴</m:t>
                        </m:r>
                      </m:e>
                      <m:sub>
                        <m:r>
                          <a:rPr lang="en-IN" sz="2400" b="0" i="1" smtClean="0">
                            <a:latin typeface="Cambria Math" panose="02040503050406030204" pitchFamily="18" charset="0"/>
                            <a:cs typeface="Mangal" panose="02040503050203030202" pitchFamily="18" charset="0"/>
                          </a:rPr>
                          <m:t>1</m:t>
                        </m:r>
                      </m:sub>
                    </m:sSub>
                  </m:oMath>
                </a14:m>
                <a:r>
                  <a:rPr lang="en-US" sz="2400" dirty="0"/>
                  <a:t>  + </a:t>
                </a:r>
                <a:r>
                  <a:rPr lang="el-GR" sz="2400" b="0" i="0" dirty="0">
                    <a:effectLst/>
                  </a:rPr>
                  <a:t>θ</a:t>
                </a:r>
                <a:endParaRPr lang="en-IN" sz="2400" b="0" i="0" dirty="0">
                  <a:effectLst/>
                </a:endParaRPr>
              </a:p>
              <a:p>
                <a:pPr marL="0" indent="0">
                  <a:buNone/>
                </a:pPr>
                <a:r>
                  <a:rPr lang="el-GR" sz="2400" b="0" i="0" dirty="0">
                    <a:effectLst/>
                  </a:rPr>
                  <a:t>θ</a:t>
                </a:r>
                <a:r>
                  <a:rPr lang="en-IN" sz="2400" b="0" i="0" dirty="0">
                    <a:effectLst/>
                  </a:rPr>
                  <a:t> = </a:t>
                </a:r>
                <a14:m>
                  <m:oMath xmlns:m="http://schemas.openxmlformats.org/officeDocument/2006/math">
                    <m:sSub>
                      <m:sSubPr>
                        <m:ctrlPr>
                          <a:rPr lang="en-IN" sz="2400" b="0" i="1" smtClean="0">
                            <a:effectLst/>
                            <a:latin typeface="Cambria Math" panose="02040503050406030204" pitchFamily="18" charset="0"/>
                            <a:cs typeface="Mangal" panose="02040503050203030202" pitchFamily="18" charset="0"/>
                          </a:rPr>
                        </m:ctrlPr>
                      </m:sSubPr>
                      <m:e>
                        <m:r>
                          <a:rPr lang="en-IN" sz="2400" b="0" i="1" smtClean="0">
                            <a:effectLst/>
                            <a:latin typeface="Cambria Math" panose="02040503050406030204" pitchFamily="18" charset="0"/>
                            <a:cs typeface="Mangal" panose="02040503050203030202" pitchFamily="18" charset="0"/>
                          </a:rPr>
                          <m:t>𝐴</m:t>
                        </m:r>
                      </m:e>
                      <m:sub>
                        <m:r>
                          <a:rPr lang="en-IN" sz="2400" b="0" i="1" smtClean="0">
                            <a:effectLst/>
                            <a:latin typeface="Cambria Math" panose="02040503050406030204" pitchFamily="18" charset="0"/>
                            <a:cs typeface="Mangal" panose="02040503050203030202" pitchFamily="18" charset="0"/>
                          </a:rPr>
                          <m:t>2</m:t>
                        </m:r>
                      </m:sub>
                    </m:sSub>
                    <m:r>
                      <a:rPr lang="en-IN" sz="2400" b="0" i="1" smtClean="0">
                        <a:effectLst/>
                        <a:latin typeface="Cambria Math" panose="02040503050406030204" pitchFamily="18" charset="0"/>
                        <a:cs typeface="Mangal" panose="02040503050203030202" pitchFamily="18" charset="0"/>
                      </a:rPr>
                      <m:t> </m:t>
                    </m:r>
                    <m:r>
                      <a:rPr lang="en-IN" sz="2400" b="0" i="0" smtClean="0">
                        <a:effectLst/>
                        <a:latin typeface="Cambria Math" panose="02040503050406030204" pitchFamily="18" charset="0"/>
                        <a:cs typeface="Mangal" panose="02040503050203030202" pitchFamily="18" charset="0"/>
                      </a:rPr>
                      <m:t>−</m:t>
                    </m:r>
                  </m:oMath>
                </a14:m>
                <a:r>
                  <a:rPr lang="en-IN" sz="2400" dirty="0">
                    <a:cs typeface="Mangal" panose="02040503050203030202" pitchFamily="18" charset="0"/>
                  </a:rPr>
                  <a:t> </a:t>
                </a:r>
                <a14:m>
                  <m:oMath xmlns:m="http://schemas.openxmlformats.org/officeDocument/2006/math">
                    <m:sSub>
                      <m:sSubPr>
                        <m:ctrlPr>
                          <a:rPr lang="en-IN" sz="2400" i="1">
                            <a:latin typeface="Cambria Math" panose="02040503050406030204" pitchFamily="18" charset="0"/>
                            <a:cs typeface="Mangal" panose="02040503050203030202" pitchFamily="18" charset="0"/>
                          </a:rPr>
                        </m:ctrlPr>
                      </m:sSubPr>
                      <m:e>
                        <m:r>
                          <a:rPr lang="en-IN" sz="2400" i="1">
                            <a:latin typeface="Cambria Math" panose="02040503050406030204" pitchFamily="18" charset="0"/>
                            <a:cs typeface="Mangal" panose="02040503050203030202" pitchFamily="18" charset="0"/>
                          </a:rPr>
                          <m:t>𝐴</m:t>
                        </m:r>
                      </m:e>
                      <m:sub>
                        <m:r>
                          <a:rPr lang="en-IN" sz="2400" b="0" i="1" smtClean="0">
                            <a:latin typeface="Cambria Math" panose="02040503050406030204" pitchFamily="18" charset="0"/>
                            <a:cs typeface="Mangal" panose="02040503050203030202" pitchFamily="18" charset="0"/>
                          </a:rPr>
                          <m:t>1</m:t>
                        </m:r>
                      </m:sub>
                    </m:sSub>
                  </m:oMath>
                </a14:m>
                <a:endParaRPr lang="en-IN" sz="2400" dirty="0"/>
              </a:p>
              <a:p>
                <a:pPr marL="0" indent="0">
                  <a:buNone/>
                </a:pPr>
                <a:r>
                  <a:rPr lang="en-IN" sz="2400" dirty="0"/>
                  <a:t>Taking Tangent on both sides,</a:t>
                </a:r>
              </a:p>
              <a:p>
                <a:pPr marL="0" indent="0">
                  <a:buNone/>
                </a:pPr>
                <a:r>
                  <a:rPr lang="en-IN" sz="2400" dirty="0"/>
                  <a:t>Tan </a:t>
                </a:r>
                <a:r>
                  <a:rPr lang="el-GR" sz="2400" b="0" i="0" dirty="0">
                    <a:effectLst/>
                  </a:rPr>
                  <a:t>θ</a:t>
                </a:r>
                <a:r>
                  <a:rPr lang="en-US" sz="2400" b="0" i="0" dirty="0">
                    <a:effectLst/>
                  </a:rPr>
                  <a:t> = </a:t>
                </a:r>
                <a14:m>
                  <m:oMath xmlns:m="http://schemas.openxmlformats.org/officeDocument/2006/math">
                    <m:f>
                      <m:fPr>
                        <m:ctrlPr>
                          <a:rPr lang="en-US" sz="2400" b="0" i="1" smtClean="0">
                            <a:effectLst/>
                            <a:latin typeface="Cambria Math" panose="02040503050406030204" pitchFamily="18" charset="0"/>
                          </a:rPr>
                        </m:ctrlPr>
                      </m:fPr>
                      <m:num>
                        <m:r>
                          <a:rPr lang="en-IN" sz="2400" i="1">
                            <a:latin typeface="Cambria Math" panose="02040503050406030204" pitchFamily="18" charset="0"/>
                            <a:cs typeface="Mangal" panose="02040503050203030202" pitchFamily="18" charset="0"/>
                          </a:rPr>
                          <m:t>𝑇𝑎𝑛</m:t>
                        </m:r>
                        <m:d>
                          <m:dPr>
                            <m:ctrlPr>
                              <a:rPr lang="en-IN" sz="2400" i="1">
                                <a:latin typeface="Cambria Math" panose="02040503050406030204" pitchFamily="18" charset="0"/>
                                <a:cs typeface="Mangal" panose="02040503050203030202" pitchFamily="18" charset="0"/>
                              </a:rPr>
                            </m:ctrlPr>
                          </m:dPr>
                          <m:e>
                            <m:sSub>
                              <m:sSubPr>
                                <m:ctrlPr>
                                  <a:rPr lang="en-IN" sz="2400" i="1">
                                    <a:latin typeface="Cambria Math" panose="02040503050406030204" pitchFamily="18" charset="0"/>
                                    <a:cs typeface="Mangal" panose="02040503050203030202" pitchFamily="18" charset="0"/>
                                  </a:rPr>
                                </m:ctrlPr>
                              </m:sSubPr>
                              <m:e>
                                <m:r>
                                  <a:rPr lang="en-IN" sz="2400" i="1">
                                    <a:latin typeface="Cambria Math" panose="02040503050406030204" pitchFamily="18" charset="0"/>
                                    <a:cs typeface="Mangal" panose="02040503050203030202" pitchFamily="18" charset="0"/>
                                  </a:rPr>
                                  <m:t>𝐴</m:t>
                                </m:r>
                              </m:e>
                              <m:sub>
                                <m:r>
                                  <a:rPr lang="en-IN" sz="2400" b="0" i="1" smtClean="0">
                                    <a:latin typeface="Cambria Math" panose="02040503050406030204" pitchFamily="18" charset="0"/>
                                    <a:cs typeface="Mangal" panose="02040503050203030202" pitchFamily="18" charset="0"/>
                                  </a:rPr>
                                  <m:t>2</m:t>
                                </m:r>
                              </m:sub>
                            </m:sSub>
                          </m:e>
                        </m:d>
                        <m:r>
                          <a:rPr lang="en-IN" sz="2400" b="0" i="1" smtClean="0">
                            <a:latin typeface="Cambria Math" panose="02040503050406030204" pitchFamily="18" charset="0"/>
                            <a:cs typeface="Mangal" panose="02040503050203030202" pitchFamily="18" charset="0"/>
                          </a:rPr>
                          <m:t>−</m:t>
                        </m:r>
                        <m:r>
                          <a:rPr lang="en-IN" sz="2400" i="1">
                            <a:latin typeface="Cambria Math" panose="02040503050406030204" pitchFamily="18" charset="0"/>
                            <a:cs typeface="Mangal" panose="02040503050203030202" pitchFamily="18" charset="0"/>
                          </a:rPr>
                          <m:t>𝑇𝑎𝑛</m:t>
                        </m:r>
                        <m:r>
                          <a:rPr lang="en-IN" sz="2400" i="1">
                            <a:latin typeface="Cambria Math" panose="02040503050406030204" pitchFamily="18" charset="0"/>
                            <a:cs typeface="Mangal" panose="02040503050203030202" pitchFamily="18" charset="0"/>
                          </a:rPr>
                          <m:t>(</m:t>
                        </m:r>
                        <m:sSub>
                          <m:sSubPr>
                            <m:ctrlPr>
                              <a:rPr lang="en-IN" sz="2400" i="1">
                                <a:latin typeface="Cambria Math" panose="02040503050406030204" pitchFamily="18" charset="0"/>
                                <a:cs typeface="Mangal" panose="02040503050203030202" pitchFamily="18" charset="0"/>
                              </a:rPr>
                            </m:ctrlPr>
                          </m:sSubPr>
                          <m:e>
                            <m:r>
                              <a:rPr lang="en-IN" sz="2400" i="1">
                                <a:latin typeface="Cambria Math" panose="02040503050406030204" pitchFamily="18" charset="0"/>
                                <a:cs typeface="Mangal" panose="02040503050203030202" pitchFamily="18" charset="0"/>
                              </a:rPr>
                              <m:t>𝐴</m:t>
                            </m:r>
                          </m:e>
                          <m:sub>
                            <m:r>
                              <a:rPr lang="en-IN" sz="2400" i="1">
                                <a:latin typeface="Cambria Math" panose="02040503050406030204" pitchFamily="18" charset="0"/>
                                <a:cs typeface="Mangal" panose="02040503050203030202" pitchFamily="18" charset="0"/>
                              </a:rPr>
                              <m:t>1</m:t>
                            </m:r>
                          </m:sub>
                        </m:sSub>
                        <m:r>
                          <a:rPr lang="en-IN" sz="2400" i="1">
                            <a:latin typeface="Cambria Math" panose="02040503050406030204" pitchFamily="18" charset="0"/>
                            <a:cs typeface="Mangal" panose="02040503050203030202" pitchFamily="18" charset="0"/>
                          </a:rPr>
                          <m:t>)</m:t>
                        </m:r>
                      </m:num>
                      <m:den>
                        <m:sSub>
                          <m:sSubPr>
                            <m:ctrlPr>
                              <a:rPr lang="en-IN" sz="2400" i="1">
                                <a:latin typeface="Cambria Math" panose="02040503050406030204" pitchFamily="18" charset="0"/>
                                <a:cs typeface="Mangal" panose="02040503050203030202" pitchFamily="18" charset="0"/>
                              </a:rPr>
                            </m:ctrlPr>
                          </m:sSubPr>
                          <m:e>
                            <m:r>
                              <a:rPr lang="en-IN" sz="2400" b="0" i="1" smtClean="0">
                                <a:latin typeface="Cambria Math" panose="02040503050406030204" pitchFamily="18" charset="0"/>
                                <a:cs typeface="Mangal" panose="02040503050203030202" pitchFamily="18" charset="0"/>
                              </a:rPr>
                              <m:t>1−</m:t>
                            </m:r>
                            <m:r>
                              <a:rPr lang="en-IN" sz="2400" b="0" i="1" smtClean="0">
                                <a:latin typeface="Cambria Math" panose="02040503050406030204" pitchFamily="18" charset="0"/>
                                <a:cs typeface="Mangal" panose="02040503050203030202" pitchFamily="18" charset="0"/>
                              </a:rPr>
                              <m:t>𝑇𝑎𝑛</m:t>
                            </m:r>
                            <m:r>
                              <a:rPr lang="en-IN" sz="2400" b="0" i="1" smtClean="0">
                                <a:latin typeface="Cambria Math" panose="02040503050406030204" pitchFamily="18" charset="0"/>
                                <a:cs typeface="Mangal" panose="02040503050203030202" pitchFamily="18" charset="0"/>
                              </a:rPr>
                              <m:t>(</m:t>
                            </m:r>
                            <m:r>
                              <a:rPr lang="en-IN" sz="2400" i="1">
                                <a:latin typeface="Cambria Math" panose="02040503050406030204" pitchFamily="18" charset="0"/>
                                <a:cs typeface="Mangal" panose="02040503050203030202" pitchFamily="18" charset="0"/>
                              </a:rPr>
                              <m:t>𝐴</m:t>
                            </m:r>
                          </m:e>
                          <m:sub>
                            <m:r>
                              <a:rPr lang="en-IN" sz="2400" i="1">
                                <a:latin typeface="Cambria Math" panose="02040503050406030204" pitchFamily="18" charset="0"/>
                                <a:cs typeface="Mangal" panose="02040503050203030202" pitchFamily="18" charset="0"/>
                              </a:rPr>
                              <m:t>2</m:t>
                            </m:r>
                          </m:sub>
                        </m:sSub>
                        <m:r>
                          <a:rPr lang="en-IN" sz="2400" b="0" i="1" smtClean="0">
                            <a:latin typeface="Cambria Math" panose="02040503050406030204" pitchFamily="18" charset="0"/>
                            <a:cs typeface="Mangal" panose="02040503050203030202" pitchFamily="18" charset="0"/>
                          </a:rPr>
                          <m:t>)</m:t>
                        </m:r>
                        <m:r>
                          <a:rPr lang="en-IN" sz="2400" b="0" i="1" smtClean="0">
                            <a:latin typeface="Cambria Math" panose="02040503050406030204" pitchFamily="18" charset="0"/>
                            <a:cs typeface="Mangal" panose="02040503050203030202" pitchFamily="18" charset="0"/>
                          </a:rPr>
                          <m:t>𝑇𝑎𝑛</m:t>
                        </m:r>
                        <m:r>
                          <a:rPr lang="en-IN" sz="2400" b="0" i="1" smtClean="0">
                            <a:latin typeface="Cambria Math" panose="02040503050406030204" pitchFamily="18" charset="0"/>
                            <a:cs typeface="Mangal" panose="02040503050203030202" pitchFamily="18" charset="0"/>
                          </a:rPr>
                          <m:t>(</m:t>
                        </m:r>
                        <m:sSub>
                          <m:sSubPr>
                            <m:ctrlPr>
                              <a:rPr lang="en-IN" sz="2400" i="1">
                                <a:latin typeface="Cambria Math" panose="02040503050406030204" pitchFamily="18" charset="0"/>
                                <a:cs typeface="Mangal" panose="02040503050203030202" pitchFamily="18" charset="0"/>
                              </a:rPr>
                            </m:ctrlPr>
                          </m:sSubPr>
                          <m:e>
                            <m:r>
                              <a:rPr lang="en-IN" sz="2400" i="1">
                                <a:latin typeface="Cambria Math" panose="02040503050406030204" pitchFamily="18" charset="0"/>
                                <a:cs typeface="Mangal" panose="02040503050203030202" pitchFamily="18" charset="0"/>
                              </a:rPr>
                              <m:t>𝐴</m:t>
                            </m:r>
                          </m:e>
                          <m:sub>
                            <m:r>
                              <a:rPr lang="en-IN" sz="2400" i="1">
                                <a:latin typeface="Cambria Math" panose="02040503050406030204" pitchFamily="18" charset="0"/>
                                <a:cs typeface="Mangal" panose="02040503050203030202" pitchFamily="18" charset="0"/>
                              </a:rPr>
                              <m:t>1</m:t>
                            </m:r>
                          </m:sub>
                        </m:sSub>
                        <m:r>
                          <a:rPr lang="en-IN" sz="2400" b="0" i="1" smtClean="0">
                            <a:latin typeface="Cambria Math" panose="02040503050406030204" pitchFamily="18" charset="0"/>
                            <a:cs typeface="Mangal" panose="02040503050203030202" pitchFamily="18" charset="0"/>
                          </a:rPr>
                          <m:t>)</m:t>
                        </m:r>
                      </m:den>
                    </m:f>
                  </m:oMath>
                </a14:m>
                <a:endParaRPr lang="en-US" sz="2400" dirty="0"/>
              </a:p>
              <a:p>
                <a:pPr marL="0" indent="0">
                  <a:buNone/>
                </a:pPr>
                <a:r>
                  <a:rPr lang="en-IN" sz="2400" dirty="0"/>
                  <a:t>Tan </a:t>
                </a:r>
                <a:r>
                  <a:rPr lang="el-GR" sz="2400" b="0" i="0" dirty="0">
                    <a:effectLst/>
                  </a:rPr>
                  <a:t>θ</a:t>
                </a:r>
                <a:r>
                  <a:rPr lang="en-IN" sz="2400" b="0" i="0" dirty="0">
                    <a:effectLst/>
                  </a:rPr>
                  <a:t> = </a:t>
                </a:r>
                <a14:m>
                  <m:oMath xmlns:m="http://schemas.openxmlformats.org/officeDocument/2006/math">
                    <m:f>
                      <m:fPr>
                        <m:ctrlPr>
                          <a:rPr lang="en-IN" sz="2400" b="0" i="1" smtClean="0">
                            <a:effectLst/>
                            <a:latin typeface="Cambria Math" panose="02040503050406030204" pitchFamily="18" charset="0"/>
                          </a:rPr>
                        </m:ctrlPr>
                      </m:fPr>
                      <m:num>
                        <m:sSub>
                          <m:sSubPr>
                            <m:ctrlPr>
                              <a:rPr lang="en-IN" sz="2400" b="0" i="1" smtClean="0">
                                <a:effectLst/>
                                <a:latin typeface="Cambria Math" panose="02040503050406030204" pitchFamily="18" charset="0"/>
                              </a:rPr>
                            </m:ctrlPr>
                          </m:sSubPr>
                          <m:e>
                            <m:r>
                              <a:rPr lang="en-IN" sz="2400" b="0" i="1" smtClean="0">
                                <a:effectLst/>
                                <a:latin typeface="Cambria Math" panose="02040503050406030204" pitchFamily="18" charset="0"/>
                              </a:rPr>
                              <m:t>𝑀</m:t>
                            </m:r>
                          </m:e>
                          <m:sub>
                            <m:r>
                              <a:rPr lang="en-IN" sz="2400" b="0" i="1" smtClean="0">
                                <a:effectLst/>
                                <a:latin typeface="Cambria Math" panose="02040503050406030204" pitchFamily="18" charset="0"/>
                              </a:rPr>
                              <m:t>2</m:t>
                            </m:r>
                          </m:sub>
                        </m:sSub>
                        <m:r>
                          <a:rPr lang="en-IN" sz="2400" b="0" i="1" smtClean="0">
                            <a:effectLst/>
                            <a:latin typeface="Cambria Math" panose="02040503050406030204" pitchFamily="18" charset="0"/>
                          </a:rPr>
                          <m:t>−</m:t>
                        </m:r>
                        <m:sSub>
                          <m:sSubPr>
                            <m:ctrlPr>
                              <a:rPr lang="en-IN" sz="2400" b="0" i="1" smtClean="0">
                                <a:effectLst/>
                                <a:latin typeface="Cambria Math" panose="02040503050406030204" pitchFamily="18" charset="0"/>
                              </a:rPr>
                            </m:ctrlPr>
                          </m:sSubPr>
                          <m:e>
                            <m:r>
                              <a:rPr lang="en-IN" sz="2400" b="0" i="1" smtClean="0">
                                <a:effectLst/>
                                <a:latin typeface="Cambria Math" panose="02040503050406030204" pitchFamily="18" charset="0"/>
                              </a:rPr>
                              <m:t>𝑀</m:t>
                            </m:r>
                          </m:e>
                          <m:sub>
                            <m:r>
                              <a:rPr lang="en-IN" sz="2400" b="0" i="1" smtClean="0">
                                <a:effectLst/>
                                <a:latin typeface="Cambria Math" panose="02040503050406030204" pitchFamily="18" charset="0"/>
                              </a:rPr>
                              <m:t>1</m:t>
                            </m:r>
                          </m:sub>
                        </m:sSub>
                      </m:num>
                      <m:den>
                        <m:r>
                          <a:rPr lang="en-IN" sz="2400" b="0" i="1" smtClean="0">
                            <a:effectLst/>
                            <a:latin typeface="Cambria Math" panose="02040503050406030204" pitchFamily="18" charset="0"/>
                          </a:rPr>
                          <m:t>1+</m:t>
                        </m:r>
                        <m:sSub>
                          <m:sSubPr>
                            <m:ctrlPr>
                              <a:rPr lang="en-IN" sz="2400" b="0" i="1" smtClean="0">
                                <a:effectLst/>
                                <a:latin typeface="Cambria Math" panose="02040503050406030204" pitchFamily="18" charset="0"/>
                              </a:rPr>
                            </m:ctrlPr>
                          </m:sSubPr>
                          <m:e>
                            <m:r>
                              <a:rPr lang="en-IN" sz="2400" b="0" i="1" smtClean="0">
                                <a:effectLst/>
                                <a:latin typeface="Cambria Math" panose="02040503050406030204" pitchFamily="18" charset="0"/>
                              </a:rPr>
                              <m:t>𝑀</m:t>
                            </m:r>
                          </m:e>
                          <m:sub>
                            <m:r>
                              <a:rPr lang="en-IN" sz="2400" b="0" i="1" smtClean="0">
                                <a:effectLst/>
                                <a:latin typeface="Cambria Math" panose="02040503050406030204" pitchFamily="18" charset="0"/>
                              </a:rPr>
                              <m:t>2</m:t>
                            </m:r>
                          </m:sub>
                        </m:sSub>
                        <m:sSub>
                          <m:sSubPr>
                            <m:ctrlPr>
                              <a:rPr lang="en-IN" sz="2400" b="0" i="1" smtClean="0">
                                <a:effectLst/>
                                <a:latin typeface="Cambria Math" panose="02040503050406030204" pitchFamily="18" charset="0"/>
                              </a:rPr>
                            </m:ctrlPr>
                          </m:sSubPr>
                          <m:e>
                            <m:r>
                              <a:rPr lang="en-IN" sz="2400" b="0" i="1" smtClean="0">
                                <a:effectLst/>
                                <a:latin typeface="Cambria Math" panose="02040503050406030204" pitchFamily="18" charset="0"/>
                              </a:rPr>
                              <m:t>𝑀</m:t>
                            </m:r>
                          </m:e>
                          <m:sub>
                            <m:r>
                              <a:rPr lang="en-IN" sz="2400" b="0" i="1" smtClean="0">
                                <a:effectLst/>
                                <a:latin typeface="Cambria Math" panose="02040503050406030204" pitchFamily="18" charset="0"/>
                              </a:rPr>
                              <m:t>1</m:t>
                            </m:r>
                          </m:sub>
                        </m:sSub>
                      </m:den>
                    </m:f>
                    <m:r>
                      <a:rPr lang="en-IN" sz="2400" b="0" i="1" smtClean="0">
                        <a:effectLst/>
                        <a:latin typeface="Cambria Math" panose="02040503050406030204" pitchFamily="18" charset="0"/>
                      </a:rPr>
                      <m:t> </m:t>
                    </m:r>
                  </m:oMath>
                </a14:m>
                <a:r>
                  <a:rPr lang="en-IN" sz="2400" b="0" i="0" dirty="0">
                    <a:effectLst/>
                  </a:rPr>
                  <a:t>    ;  </a:t>
                </a:r>
                <a:r>
                  <a:rPr lang="el-GR" sz="2400" b="0" i="0" dirty="0">
                    <a:effectLst/>
                  </a:rPr>
                  <a:t>θ</a:t>
                </a:r>
                <a:r>
                  <a:rPr lang="en-IN" sz="2400" b="0" i="0" dirty="0">
                    <a:effectLst/>
                  </a:rPr>
                  <a:t> = </a:t>
                </a:r>
                <a14:m>
                  <m:oMath xmlns:m="http://schemas.openxmlformats.org/officeDocument/2006/math">
                    <m:sSup>
                      <m:sSupPr>
                        <m:ctrlPr>
                          <a:rPr lang="en-IN" sz="2400" b="0" i="1" smtClean="0">
                            <a:effectLst/>
                            <a:latin typeface="Cambria Math" panose="02040503050406030204" pitchFamily="18" charset="0"/>
                          </a:rPr>
                        </m:ctrlPr>
                      </m:sSupPr>
                      <m:e>
                        <m:r>
                          <a:rPr lang="en-IN" sz="2400" b="0" i="1" smtClean="0">
                            <a:effectLst/>
                            <a:latin typeface="Cambria Math" panose="02040503050406030204" pitchFamily="18" charset="0"/>
                          </a:rPr>
                          <m:t>𝑇𝑎𝑛</m:t>
                        </m:r>
                      </m:e>
                      <m:sup>
                        <m:r>
                          <a:rPr lang="en-IN" sz="2400" b="0" i="1" smtClean="0">
                            <a:effectLst/>
                            <a:latin typeface="Cambria Math" panose="02040503050406030204" pitchFamily="18" charset="0"/>
                          </a:rPr>
                          <m:t>−1</m:t>
                        </m:r>
                      </m:sup>
                    </m:sSup>
                    <m:r>
                      <a:rPr lang="en-IN" sz="2400" b="0" i="0" smtClean="0">
                        <a:effectLst/>
                        <a:latin typeface="Cambria Math" panose="02040503050406030204" pitchFamily="18" charset="0"/>
                      </a:rPr>
                      <m:t>[</m:t>
                    </m:r>
                    <m:f>
                      <m:fPr>
                        <m:ctrlPr>
                          <a:rPr lang="en-IN" sz="2400" b="0" i="1" smtClean="0">
                            <a:effectLst/>
                            <a:latin typeface="Cambria Math" panose="02040503050406030204" pitchFamily="18" charset="0"/>
                          </a:rPr>
                        </m:ctrlPr>
                      </m:fPr>
                      <m:num>
                        <m:sSub>
                          <m:sSubPr>
                            <m:ctrlPr>
                              <a:rPr lang="en-IN" sz="2400" b="0" i="1" smtClean="0">
                                <a:effectLst/>
                                <a:latin typeface="Cambria Math" panose="02040503050406030204" pitchFamily="18" charset="0"/>
                              </a:rPr>
                            </m:ctrlPr>
                          </m:sSubPr>
                          <m:e>
                            <m:r>
                              <a:rPr lang="en-IN" sz="2400" b="0" i="1" smtClean="0">
                                <a:effectLst/>
                                <a:latin typeface="Cambria Math" panose="02040503050406030204" pitchFamily="18" charset="0"/>
                              </a:rPr>
                              <m:t>𝑀</m:t>
                            </m:r>
                          </m:e>
                          <m:sub>
                            <m:r>
                              <a:rPr lang="en-IN" sz="2400" b="0" i="1" smtClean="0">
                                <a:effectLst/>
                                <a:latin typeface="Cambria Math" panose="02040503050406030204" pitchFamily="18" charset="0"/>
                              </a:rPr>
                              <m:t>2</m:t>
                            </m:r>
                          </m:sub>
                        </m:sSub>
                        <m:r>
                          <a:rPr lang="en-IN" sz="2400" b="0" i="1" smtClean="0">
                            <a:effectLst/>
                            <a:latin typeface="Cambria Math" panose="02040503050406030204" pitchFamily="18" charset="0"/>
                          </a:rPr>
                          <m:t>−</m:t>
                        </m:r>
                        <m:sSub>
                          <m:sSubPr>
                            <m:ctrlPr>
                              <a:rPr lang="en-IN" sz="2400" b="0" i="1" smtClean="0">
                                <a:effectLst/>
                                <a:latin typeface="Cambria Math" panose="02040503050406030204" pitchFamily="18" charset="0"/>
                              </a:rPr>
                            </m:ctrlPr>
                          </m:sSubPr>
                          <m:e>
                            <m:r>
                              <a:rPr lang="en-IN" sz="2400" b="0" i="1" smtClean="0">
                                <a:effectLst/>
                                <a:latin typeface="Cambria Math" panose="02040503050406030204" pitchFamily="18" charset="0"/>
                              </a:rPr>
                              <m:t>𝑀</m:t>
                            </m:r>
                          </m:e>
                          <m:sub>
                            <m:r>
                              <a:rPr lang="en-IN" sz="2400" b="0" i="1" smtClean="0">
                                <a:effectLst/>
                                <a:latin typeface="Cambria Math" panose="02040503050406030204" pitchFamily="18" charset="0"/>
                              </a:rPr>
                              <m:t>1</m:t>
                            </m:r>
                          </m:sub>
                        </m:sSub>
                      </m:num>
                      <m:den>
                        <m:r>
                          <a:rPr lang="en-IN" sz="2400" b="0" i="1" smtClean="0">
                            <a:effectLst/>
                            <a:latin typeface="Cambria Math" panose="02040503050406030204" pitchFamily="18" charset="0"/>
                          </a:rPr>
                          <m:t>1+</m:t>
                        </m:r>
                        <m:sSub>
                          <m:sSubPr>
                            <m:ctrlPr>
                              <a:rPr lang="en-IN" sz="2400" b="0" i="1" smtClean="0">
                                <a:effectLst/>
                                <a:latin typeface="Cambria Math" panose="02040503050406030204" pitchFamily="18" charset="0"/>
                              </a:rPr>
                            </m:ctrlPr>
                          </m:sSubPr>
                          <m:e>
                            <m:r>
                              <a:rPr lang="en-IN" sz="2400" b="0" i="1" smtClean="0">
                                <a:effectLst/>
                                <a:latin typeface="Cambria Math" panose="02040503050406030204" pitchFamily="18" charset="0"/>
                              </a:rPr>
                              <m:t>𝑀</m:t>
                            </m:r>
                          </m:e>
                          <m:sub>
                            <m:r>
                              <a:rPr lang="en-IN" sz="2400" b="0" i="1" smtClean="0">
                                <a:effectLst/>
                                <a:latin typeface="Cambria Math" panose="02040503050406030204" pitchFamily="18" charset="0"/>
                              </a:rPr>
                              <m:t>2</m:t>
                            </m:r>
                          </m:sub>
                        </m:sSub>
                        <m:sSub>
                          <m:sSubPr>
                            <m:ctrlPr>
                              <a:rPr lang="en-IN" sz="2400" b="0" i="1" smtClean="0">
                                <a:effectLst/>
                                <a:latin typeface="Cambria Math" panose="02040503050406030204" pitchFamily="18" charset="0"/>
                              </a:rPr>
                            </m:ctrlPr>
                          </m:sSubPr>
                          <m:e>
                            <m:r>
                              <a:rPr lang="en-IN" sz="2400" b="0" i="1" smtClean="0">
                                <a:effectLst/>
                                <a:latin typeface="Cambria Math" panose="02040503050406030204" pitchFamily="18" charset="0"/>
                              </a:rPr>
                              <m:t>𝑀</m:t>
                            </m:r>
                          </m:e>
                          <m:sub>
                            <m:r>
                              <a:rPr lang="en-IN" sz="2400" b="0" i="1" smtClean="0">
                                <a:effectLst/>
                                <a:latin typeface="Cambria Math" panose="02040503050406030204" pitchFamily="18" charset="0"/>
                              </a:rPr>
                              <m:t>1</m:t>
                            </m:r>
                          </m:sub>
                        </m:sSub>
                      </m:den>
                    </m:f>
                  </m:oMath>
                </a14:m>
                <a:r>
                  <a:rPr lang="en-US" sz="2400" dirty="0"/>
                  <a:t>]  </a:t>
                </a:r>
                <a:r>
                  <a:rPr lang="en-US" sz="2400" dirty="0">
                    <a:solidFill>
                      <a:srgbClr val="00B0F0"/>
                    </a:solidFill>
                  </a:rPr>
                  <a:t>------------F6 ,F7</a:t>
                </a:r>
              </a:p>
            </p:txBody>
          </p:sp>
        </mc:Choice>
        <mc:Fallback xmlns="">
          <p:sp>
            <p:nvSpPr>
              <p:cNvPr id="3" name="Content Placeholder 2">
                <a:extLst>
                  <a:ext uri="{FF2B5EF4-FFF2-40B4-BE49-F238E27FC236}">
                    <a16:creationId xmlns:a16="http://schemas.microsoft.com/office/drawing/2014/main" id="{CFAA5C2A-FADF-5D8A-2BBB-2D45AC4D7317}"/>
                  </a:ext>
                </a:extLst>
              </p:cNvPr>
              <p:cNvSpPr>
                <a:spLocks noGrp="1" noRot="1" noChangeAspect="1" noMove="1" noResize="1" noEditPoints="1" noAdjustHandles="1" noChangeArrowheads="1" noChangeShapeType="1" noTextEdit="1"/>
              </p:cNvSpPr>
              <p:nvPr>
                <p:ph idx="1"/>
              </p:nvPr>
            </p:nvSpPr>
            <p:spPr>
              <a:xfrm>
                <a:off x="235800" y="1435507"/>
                <a:ext cx="7740502" cy="5312550"/>
              </a:xfrm>
              <a:blipFill>
                <a:blip r:embed="rId2"/>
                <a:stretch>
                  <a:fillRect l="-1261" t="-1606"/>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7768421F-6778-DC50-EB75-4DC5EC79385B}"/>
              </a:ext>
            </a:extLst>
          </p:cNvPr>
          <p:cNvPicPr>
            <a:picLocks noChangeAspect="1"/>
          </p:cNvPicPr>
          <p:nvPr/>
        </p:nvPicPr>
        <p:blipFill>
          <a:blip r:embed="rId3"/>
          <a:stretch>
            <a:fillRect/>
          </a:stretch>
        </p:blipFill>
        <p:spPr>
          <a:xfrm>
            <a:off x="8008198" y="1647935"/>
            <a:ext cx="4086225" cy="3838575"/>
          </a:xfrm>
          <a:prstGeom prst="rect">
            <a:avLst/>
          </a:prstGeom>
        </p:spPr>
      </p:pic>
      <p:sp>
        <p:nvSpPr>
          <p:cNvPr id="8" name="Rectangle 7">
            <a:extLst>
              <a:ext uri="{FF2B5EF4-FFF2-40B4-BE49-F238E27FC236}">
                <a16:creationId xmlns:a16="http://schemas.microsoft.com/office/drawing/2014/main" id="{463555F0-0205-BE18-8A6C-0428FB43DE73}"/>
              </a:ext>
            </a:extLst>
          </p:cNvPr>
          <p:cNvSpPr/>
          <p:nvPr/>
        </p:nvSpPr>
        <p:spPr>
          <a:xfrm>
            <a:off x="235800" y="5486510"/>
            <a:ext cx="4952888" cy="74417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0523236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4421</TotalTime>
  <Words>2147</Words>
  <Application>Microsoft Office PowerPoint</Application>
  <PresentationFormat>Widescreen</PresentationFormat>
  <Paragraphs>240</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Calibri Light</vt:lpstr>
      <vt:lpstr>Cambria Math</vt:lpstr>
      <vt:lpstr>Symbol</vt:lpstr>
      <vt:lpstr>Wingdings</vt:lpstr>
      <vt:lpstr>Office Theme</vt:lpstr>
      <vt:lpstr>Straight Lines</vt:lpstr>
      <vt:lpstr>Chapter Map</vt:lpstr>
      <vt:lpstr>1 Introduction</vt:lpstr>
      <vt:lpstr>2 Fundamentals</vt:lpstr>
      <vt:lpstr>PowerPoint Presentation</vt:lpstr>
      <vt:lpstr>PowerPoint Presentation</vt:lpstr>
      <vt:lpstr>3 Slope of a line</vt:lpstr>
      <vt:lpstr>3.1 Slope of a line</vt:lpstr>
      <vt:lpstr>3.2 Angle between two lines</vt:lpstr>
      <vt:lpstr>3.3 Orthogonal and parallel lines</vt:lpstr>
      <vt:lpstr>4 Two-Point Form of a line </vt:lpstr>
      <vt:lpstr>5 Slope-Point Form</vt:lpstr>
      <vt:lpstr>6 Slope-Intercept form of a line</vt:lpstr>
      <vt:lpstr>7 Two-Intercept form</vt:lpstr>
      <vt:lpstr>8 Normal form</vt:lpstr>
      <vt:lpstr>PowerPoint Presentation</vt:lpstr>
      <vt:lpstr>9 General form of a line in the parametric forms ax+by+k=0 --------- This is the general form</vt:lpstr>
      <vt:lpstr>10.1 Distance of point from a given line</vt:lpstr>
      <vt:lpstr>PowerPoint Presentation</vt:lpstr>
      <vt:lpstr>10.2 Distance between parallel lines</vt:lpstr>
      <vt:lpstr>PowerPoint Presentation</vt:lpstr>
      <vt:lpstr>11 Mirroring</vt:lpstr>
      <vt:lpstr>PowerPoint Presentation</vt:lpstr>
      <vt:lpstr>PowerPoint Presentation</vt:lpstr>
      <vt:lpstr>12 Supplement</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Shreyas Murali</dc:creator>
  <cp:lastModifiedBy>Shreyas Murali</cp:lastModifiedBy>
  <cp:revision>28</cp:revision>
  <dcterms:created xsi:type="dcterms:W3CDTF">2022-10-03T01:43:01Z</dcterms:created>
  <dcterms:modified xsi:type="dcterms:W3CDTF">2022-11-06T07:02:33Z</dcterms:modified>
</cp:coreProperties>
</file>