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75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6" r:id="rId19"/>
    <p:sldId id="272" r:id="rId20"/>
    <p:sldId id="273" r:id="rId21"/>
    <p:sldId id="274" r:id="rId22"/>
    <p:sldId id="278" r:id="rId23"/>
    <p:sldId id="279" r:id="rId24"/>
    <p:sldId id="277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2T13:07:3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2T13:08:15.3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803 2 24575,'-90'-1'0,"-102"3"0,188-1 0,0-1 0,0 1 0,0 0 0,0 0 0,0 0 0,0 0 0,0 1 0,0 0 0,0 0 0,1 0 0,-1 0 0,1 0 0,-5 5 0,1-1 0,1 1 0,0 1 0,1-1 0,-7 12 0,-7 10 0,13-21 0,0-1 0,-1 0 0,0 0 0,0 0 0,0-1 0,-1-1 0,0 1 0,-12 6 0,15-9 0,0 1 0,0-1 0,0 1 0,1 0 0,0 0 0,0 1 0,0-1 0,0 1 0,1 0 0,-1 0 0,1 1 0,1-1 0,-4 9 0,-2 6 0,2 1 0,-6 30 0,5-19 0,6-22 0,0-1 0,-1 0 0,0 0 0,0 0 0,-1 0 0,-1 0 0,1-1 0,-1 1 0,-1-1 0,0 0 0,-10 14 0,-1-4 0,-6 6 0,-32 45 0,48-59 0,0 0 0,0 1 0,1-1 0,1 1 0,0 0 0,0 0 0,1 1 0,-2 16 0,3 8 0,2-29 0,0 0 0,-1 0 0,1 0 0,-1 0 0,-1 0 0,1 0 0,-1 0 0,0-1 0,-1 1 0,-5 10 0,-18 25-1365,16-23-5461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2T13:08:32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24575,'22'0'0,"-4"0"0,-1 0 0,1 0 0,-1 2 0,0 0 0,1 1 0,-1 1 0,0 0 0,-1 2 0,21 8 0,-19-6 0,0 0 0,1-2 0,34 8 0,-48-12 0,-1-1 0,1 1 0,0 0 0,-1 0 0,1 1 0,-1-1 0,0 1 0,0 0 0,0 0 0,0 0 0,5 6 0,2 4 0,-1 1 0,10 16 0,2 2 0,-13-20 0,1 0 0,-1 0 0,2-1 0,16 13 0,-19-16 0,0 0 0,0 1 0,-1 0 0,0 0 0,0 1 0,-1-1 0,0 1 0,-1 1 0,0-1 0,3 12 0,0-4 0,0-1 0,14 23 0,-15-28 0,0 1 0,0-1 0,-1 2 0,-1-1 0,0 0 0,-1 1 0,-1 0 0,0 0 0,1 19 0,-1 14 0,-5 71 0,0-41 0,1 63-1365,1-109-5461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E036-7C57-A7BD-7DDF-2395BA68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71DA4-1864-8D15-D2D0-7B156132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7B08-AF7E-16E9-1966-A6DEAD82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17EC-C6A2-E492-15BF-1A045A1A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BF39-DCDF-D027-3E2E-81237B1E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7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FD80-C27E-0BC9-ED05-24A51E8A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037A2-A670-DAED-8DBB-34359956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3EF6-475B-FD25-C376-5E22FD85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1EFFA-9A4A-44DA-A970-194602D5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A7F93-E4F1-229D-B398-F7C954AA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7F2A3-2672-2680-6B89-B08BEE12E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4A297-48F9-483F-686B-B10B68FF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4CA4-742D-5FE4-A9D2-004F4AB0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2C77-3A97-B25A-797F-3A824B03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3C60-5726-67CA-5A28-BF6AA0D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23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D3C-C1A0-3A81-BF38-E8D361B8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EB2A-22DF-2E16-F02A-8E2E988D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D4D5-9C40-4BC8-7232-94763B41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4CF8-283C-A16A-2D02-28FD28E3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922F-0B94-85D7-4E56-50E4307D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49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0FB-21F3-BB5C-865B-776FCF18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DA6FC-C7F5-986D-9250-822CD9C9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FFB2-7923-2DA4-3E49-62714C16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48876-DD5B-36FD-1BF0-5CE5B3F8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EC79-BFCE-30CD-8A7F-1CEC3A14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29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FB05-503B-763F-3F2F-A178E8A5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6E39-EEA4-BF8D-052D-6CF80BE01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6927-C30D-712B-5065-25481A2E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AE20-B1C5-0542-ECCF-50D786A1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111B-AAD8-68A8-C9B5-A3CE9F8A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F13CF-FB66-6837-891A-C0423D2F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5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19FD-12C2-2D57-B8A5-4B483F1D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51850-2F96-390F-F560-4B4E5154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2E0A-158F-D905-D2CF-BC6E8FDA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90E9-9034-C4CF-4C9B-7AF366D1A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753A3-1DC3-DD6F-4B06-AD8E9ABB2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DC482-44E0-6896-C218-31F064B7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0433-282E-F31D-C96C-81FF49CF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B37A-B254-8EF1-36DA-360C6F54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3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CBBB-1213-9D69-98ED-89515E86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C5C44-B994-D649-98E1-54F6F1DD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5E720-F96A-502E-FC80-210CDF0B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8A66C-0A98-CD20-6C30-B522ED82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46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09F1E-1E50-D68E-9FA9-4CEEB8A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091E9-A0EF-78EF-CCEC-A76E6BCC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CFBE-EF77-90D5-4F68-6A26802D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07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04CC-83B6-A25C-2054-B3B9067D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E9CA-BF79-78F1-591A-68F719F9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F161-7B46-6ACE-788C-EC11BBEC1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7FE9F-23F3-7D45-2B24-AEB178A7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82B5-A420-7746-714E-CA9905F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3FCD1-7655-AD50-06AD-C7BE43FB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04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ECC4-4A36-A6CB-17AD-0B62CF19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4D5A8-03CA-2565-1FBA-0DC0D4CE0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A0DDA-FF44-432B-E3F2-7154A8685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0CBDA-BF75-2307-C770-EB51FB54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5AC8C-F420-650D-DD3C-43D727E5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88C9-9519-120B-DE38-F421AF08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09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FA023-B054-786B-2428-CB661032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33E5-9303-4FE4-A3B0-1325BE99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5252-F6B9-889D-C7B0-035C07398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6C63-4F2C-4E0B-8367-CD406591E963}" type="datetimeFigureOut">
              <a:rPr lang="en-IN" smtClean="0"/>
              <a:t>29-10-2022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0B29-1E16-CF2D-4F36-36BEB1AEA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A655-C865-35CD-C39D-5C139B79C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75E-5534-4C86-B781-C9035D6176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0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8B08-ED3C-5924-EAAE-20BEE466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400"/>
            <a:ext cx="9144000" cy="1356870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IN" sz="7200" dirty="0"/>
              <a:t>Trigonometric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4FFF6-0840-D986-8C7C-CA95C818A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/>
              <a:t>Shreyas M</a:t>
            </a:r>
          </a:p>
          <a:p>
            <a:pPr>
              <a:tabLst>
                <a:tab pos="2239963" algn="l"/>
              </a:tabLst>
            </a:pPr>
            <a:r>
              <a:rPr lang="en-IN" sz="2400" dirty="0"/>
              <a:t>B.Tech in ECE PES University Bangalore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1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7A1A1-5203-5042-117D-242A2935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712" y="297712"/>
            <a:ext cx="11589488" cy="6337004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Basic Identity: Sum of squares of T-Ratios</a:t>
            </a:r>
          </a:p>
          <a:p>
            <a:pPr marL="0" indent="0">
              <a:buNone/>
            </a:pPr>
            <a:r>
              <a:rPr lang="en-IN" dirty="0"/>
              <a:t>Sin</a:t>
            </a:r>
            <a:r>
              <a:rPr lang="en-IN" baseline="30000" dirty="0"/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+</a:t>
            </a:r>
            <a:r>
              <a:rPr lang="en-IN" dirty="0"/>
              <a:t> Cos</a:t>
            </a:r>
            <a:r>
              <a:rPr lang="en-IN" baseline="30000" dirty="0"/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= 1 ------------------------A</a:t>
            </a:r>
          </a:p>
          <a:p>
            <a:pPr marL="0" indent="0">
              <a:buNone/>
            </a:pPr>
            <a:r>
              <a:rPr lang="en-IN" dirty="0"/>
              <a:t>1 + Cot</a:t>
            </a:r>
            <a:r>
              <a:rPr lang="en-IN" baseline="30000" dirty="0"/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= Csc</a:t>
            </a:r>
            <a:r>
              <a:rPr lang="en-IN" sz="2800" b="0" i="0" baseline="30000" dirty="0">
                <a:effectLst/>
              </a:rPr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------------------------B</a:t>
            </a:r>
          </a:p>
          <a:p>
            <a:pPr marL="0" indent="0">
              <a:buNone/>
            </a:pPr>
            <a:r>
              <a:rPr lang="en-IN" dirty="0"/>
              <a:t>1 + Tan</a:t>
            </a:r>
            <a:r>
              <a:rPr lang="en-IN" baseline="30000" dirty="0"/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= Sc</a:t>
            </a:r>
            <a:r>
              <a:rPr lang="en-IN" sz="2800" b="0" i="0" baseline="30000" dirty="0">
                <a:effectLst/>
              </a:rPr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--------------------------C</a:t>
            </a:r>
          </a:p>
          <a:p>
            <a:pPr marL="0" indent="0">
              <a:buNone/>
            </a:pPr>
            <a:r>
              <a:rPr lang="en-IN" sz="2800" b="0" i="0" dirty="0">
                <a:effectLst/>
              </a:rPr>
              <a:t>Csc</a:t>
            </a:r>
            <a:r>
              <a:rPr lang="en-IN" sz="2800" b="0" i="0" baseline="30000" dirty="0">
                <a:effectLst/>
              </a:rPr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+ Sc</a:t>
            </a:r>
            <a:r>
              <a:rPr lang="en-IN" sz="2800" b="0" i="0" baseline="30000" dirty="0">
                <a:effectLst/>
              </a:rPr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= (Csc</a:t>
            </a:r>
            <a:r>
              <a:rPr lang="en-IN" sz="2800" b="0" i="0" baseline="30000" dirty="0">
                <a:effectLst/>
              </a:rPr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) X (Sc</a:t>
            </a:r>
            <a:r>
              <a:rPr lang="en-IN" sz="2800" b="0" i="0" baseline="30000" dirty="0">
                <a:effectLst/>
              </a:rPr>
              <a:t>2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) --------D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b="0" i="0" dirty="0">
                <a:effectLst/>
              </a:rPr>
              <a:t>🔍</a:t>
            </a:r>
            <a:r>
              <a:rPr lang="en-IN" sz="2800" b="0" i="0" dirty="0">
                <a:effectLst/>
                <a:highlight>
                  <a:srgbClr val="FFFF00"/>
                </a:highlight>
              </a:rPr>
              <a:t>Try proving the above identities Hint: Use Pythagoras theorem for A and derive B and C from A itself. For D, Substitute the ratios from previous slides directly . </a:t>
            </a:r>
          </a:p>
          <a:p>
            <a:pPr marL="0" indent="0">
              <a:buNone/>
            </a:pPr>
            <a:endParaRPr lang="en-IN" sz="2800" b="0" i="0" dirty="0"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sz="2800" b="0" i="0" dirty="0">
              <a:effectLst/>
            </a:endParaRPr>
          </a:p>
          <a:p>
            <a:pPr marL="0" indent="0">
              <a:buNone/>
            </a:pPr>
            <a:endParaRPr lang="en-IN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626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9D4C-DE94-E181-9868-1A0F59CB6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IN" dirty="0"/>
              <a:t>4 Sign of trigonometric functions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C44675-C3EF-32F6-655C-D2C9883A8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121902"/>
              </p:ext>
            </p:extLst>
          </p:nvPr>
        </p:nvGraphicFramePr>
        <p:xfrm>
          <a:off x="148856" y="2079625"/>
          <a:ext cx="11855302" cy="3870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8774">
                  <a:extLst>
                    <a:ext uri="{9D8B030D-6E8A-4147-A177-3AD203B41FA5}">
                      <a16:colId xmlns:a16="http://schemas.microsoft.com/office/drawing/2014/main" val="531452077"/>
                    </a:ext>
                  </a:extLst>
                </a:gridCol>
                <a:gridCol w="1732299">
                  <a:extLst>
                    <a:ext uri="{9D8B030D-6E8A-4147-A177-3AD203B41FA5}">
                      <a16:colId xmlns:a16="http://schemas.microsoft.com/office/drawing/2014/main" val="2444510443"/>
                    </a:ext>
                  </a:extLst>
                </a:gridCol>
                <a:gridCol w="1162038">
                  <a:extLst>
                    <a:ext uri="{9D8B030D-6E8A-4147-A177-3AD203B41FA5}">
                      <a16:colId xmlns:a16="http://schemas.microsoft.com/office/drawing/2014/main" val="147484180"/>
                    </a:ext>
                  </a:extLst>
                </a:gridCol>
                <a:gridCol w="1065202">
                  <a:extLst>
                    <a:ext uri="{9D8B030D-6E8A-4147-A177-3AD203B41FA5}">
                      <a16:colId xmlns:a16="http://schemas.microsoft.com/office/drawing/2014/main" val="2642806258"/>
                    </a:ext>
                  </a:extLst>
                </a:gridCol>
                <a:gridCol w="1280394">
                  <a:extLst>
                    <a:ext uri="{9D8B030D-6E8A-4147-A177-3AD203B41FA5}">
                      <a16:colId xmlns:a16="http://schemas.microsoft.com/office/drawing/2014/main" val="3944081242"/>
                    </a:ext>
                  </a:extLst>
                </a:gridCol>
                <a:gridCol w="1215836">
                  <a:extLst>
                    <a:ext uri="{9D8B030D-6E8A-4147-A177-3AD203B41FA5}">
                      <a16:colId xmlns:a16="http://schemas.microsoft.com/office/drawing/2014/main" val="1691050462"/>
                    </a:ext>
                  </a:extLst>
                </a:gridCol>
                <a:gridCol w="1312673">
                  <a:extLst>
                    <a:ext uri="{9D8B030D-6E8A-4147-A177-3AD203B41FA5}">
                      <a16:colId xmlns:a16="http://schemas.microsoft.com/office/drawing/2014/main" val="1878005688"/>
                    </a:ext>
                  </a:extLst>
                </a:gridCol>
                <a:gridCol w="1214043">
                  <a:extLst>
                    <a:ext uri="{9D8B030D-6E8A-4147-A177-3AD203B41FA5}">
                      <a16:colId xmlns:a16="http://schemas.microsoft.com/office/drawing/2014/main" val="1313550104"/>
                    </a:ext>
                  </a:extLst>
                </a:gridCol>
                <a:gridCol w="1214043">
                  <a:extLst>
                    <a:ext uri="{9D8B030D-6E8A-4147-A177-3AD203B41FA5}">
                      <a16:colId xmlns:a16="http://schemas.microsoft.com/office/drawing/2014/main" val="3497560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sz="28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r>
                        <a:rPr lang="en-IN" sz="2800" b="0" i="0" dirty="0">
                          <a:effectLst/>
                          <a:latin typeface="arial" panose="020B0604020202020204" pitchFamily="34" charset="0"/>
                        </a:rPr>
                        <a:t>(Deg)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Quadrant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Cosec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(0,90)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(90,180)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Sin &amp; cosec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0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(180,270)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Tan &amp; cot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2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(270,360)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Cos &amp;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7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7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78D9-B5DD-5680-FE81-5D4310F2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233916"/>
            <a:ext cx="11759609" cy="6379535"/>
          </a:xfrm>
        </p:spPr>
        <p:txBody>
          <a:bodyPr/>
          <a:lstStyle/>
          <a:p>
            <a:r>
              <a:rPr lang="en-IN" dirty="0"/>
              <a:t>Concept of allied angles: Assume that </a:t>
            </a:r>
            <a:r>
              <a:rPr lang="el-GR" sz="2800" b="0" i="0" dirty="0">
                <a:effectLst/>
                <a:latin typeface="arial" panose="020B0604020202020204" pitchFamily="34" charset="0"/>
              </a:rPr>
              <a:t>θ</a:t>
            </a:r>
            <a:r>
              <a:rPr lang="en-IN" sz="2800" b="0" i="0" dirty="0">
                <a:effectLst/>
                <a:latin typeface="arial" panose="020B0604020202020204" pitchFamily="34" charset="0"/>
              </a:rPr>
              <a:t>&lt;90</a:t>
            </a:r>
            <a:r>
              <a:rPr lang="en-IN" sz="2800" b="0" i="0" baseline="30000" dirty="0">
                <a:effectLst/>
                <a:latin typeface="arial" panose="020B0604020202020204" pitchFamily="34" charset="0"/>
              </a:rPr>
              <a:t>0</a:t>
            </a:r>
          </a:p>
          <a:p>
            <a:pPr marL="0" indent="0">
              <a:buNone/>
            </a:pPr>
            <a:r>
              <a:rPr lang="en-IN" dirty="0"/>
              <a:t>The following table shows conversion between the allied angles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75D716-93C9-0AE8-DF77-40951B0E2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96940"/>
              </p:ext>
            </p:extLst>
          </p:nvPr>
        </p:nvGraphicFramePr>
        <p:xfrm>
          <a:off x="104552" y="1292101"/>
          <a:ext cx="11982896" cy="50200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9751">
                  <a:extLst>
                    <a:ext uri="{9D8B030D-6E8A-4147-A177-3AD203B41FA5}">
                      <a16:colId xmlns:a16="http://schemas.microsoft.com/office/drawing/2014/main" val="1111004035"/>
                    </a:ext>
                  </a:extLst>
                </a:gridCol>
                <a:gridCol w="1483114">
                  <a:extLst>
                    <a:ext uri="{9D8B030D-6E8A-4147-A177-3AD203B41FA5}">
                      <a16:colId xmlns:a16="http://schemas.microsoft.com/office/drawing/2014/main" val="4088991777"/>
                    </a:ext>
                  </a:extLst>
                </a:gridCol>
                <a:gridCol w="1382826">
                  <a:extLst>
                    <a:ext uri="{9D8B030D-6E8A-4147-A177-3AD203B41FA5}">
                      <a16:colId xmlns:a16="http://schemas.microsoft.com/office/drawing/2014/main" val="444081906"/>
                    </a:ext>
                  </a:extLst>
                </a:gridCol>
                <a:gridCol w="1280040">
                  <a:extLst>
                    <a:ext uri="{9D8B030D-6E8A-4147-A177-3AD203B41FA5}">
                      <a16:colId xmlns:a16="http://schemas.microsoft.com/office/drawing/2014/main" val="4029262328"/>
                    </a:ext>
                  </a:extLst>
                </a:gridCol>
                <a:gridCol w="1331433">
                  <a:extLst>
                    <a:ext uri="{9D8B030D-6E8A-4147-A177-3AD203B41FA5}">
                      <a16:colId xmlns:a16="http://schemas.microsoft.com/office/drawing/2014/main" val="718503855"/>
                    </a:ext>
                  </a:extLst>
                </a:gridCol>
                <a:gridCol w="1331433">
                  <a:extLst>
                    <a:ext uri="{9D8B030D-6E8A-4147-A177-3AD203B41FA5}">
                      <a16:colId xmlns:a16="http://schemas.microsoft.com/office/drawing/2014/main" val="1476108104"/>
                    </a:ext>
                  </a:extLst>
                </a:gridCol>
                <a:gridCol w="1331433">
                  <a:extLst>
                    <a:ext uri="{9D8B030D-6E8A-4147-A177-3AD203B41FA5}">
                      <a16:colId xmlns:a16="http://schemas.microsoft.com/office/drawing/2014/main" val="2115011502"/>
                    </a:ext>
                  </a:extLst>
                </a:gridCol>
                <a:gridCol w="1331433">
                  <a:extLst>
                    <a:ext uri="{9D8B030D-6E8A-4147-A177-3AD203B41FA5}">
                      <a16:colId xmlns:a16="http://schemas.microsoft.com/office/drawing/2014/main" val="1078044779"/>
                    </a:ext>
                  </a:extLst>
                </a:gridCol>
                <a:gridCol w="1331433">
                  <a:extLst>
                    <a:ext uri="{9D8B030D-6E8A-4147-A177-3AD203B41FA5}">
                      <a16:colId xmlns:a16="http://schemas.microsoft.com/office/drawing/2014/main" val="1631574568"/>
                    </a:ext>
                  </a:extLst>
                </a:gridCol>
              </a:tblGrid>
              <a:tr h="53116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90-</a:t>
                      </a:r>
                      <a:r>
                        <a:rPr lang="el-GR" sz="24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90+</a:t>
                      </a:r>
                      <a:r>
                        <a:rPr lang="el-GR" sz="24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180-</a:t>
                      </a:r>
                      <a:r>
                        <a:rPr lang="el-GR" sz="24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180+</a:t>
                      </a:r>
                      <a:r>
                        <a:rPr lang="el-GR" sz="24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270-</a:t>
                      </a:r>
                      <a:r>
                        <a:rPr lang="el-GR" sz="24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270+</a:t>
                      </a:r>
                      <a:r>
                        <a:rPr lang="el-GR" sz="24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l-GR" sz="2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96205"/>
                  </a:ext>
                </a:extLst>
              </a:tr>
              <a:tr h="74981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+Sin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+Cos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+Cos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+Sin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-Sin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-Cos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Cos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-Sin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16063"/>
                  </a:ext>
                </a:extLst>
              </a:tr>
              <a:tr h="66985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+Cos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+Sin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-Sin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-Cos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-Cos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-Sin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+Sin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+Cos </a:t>
                      </a:r>
                      <a:r>
                        <a:rPr kumimoji="0" lang="el-G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θ</a:t>
                      </a:r>
                      <a:endParaRPr lang="en-IN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587480"/>
                  </a:ext>
                </a:extLst>
              </a:tr>
              <a:tr h="74427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Cosec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-Cosec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-Cosec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482033"/>
                  </a:ext>
                </a:extLst>
              </a:tr>
              <a:tr h="75977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Sec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+Cosec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-Cosec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-Cosec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+Sec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65569"/>
                  </a:ext>
                </a:extLst>
              </a:tr>
              <a:tr h="73227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Tan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+Tan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+Cot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-Cot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-Tan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+Tan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+Cot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-Cot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-Tan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78239"/>
                  </a:ext>
                </a:extLst>
              </a:tr>
              <a:tr h="83284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+Cot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+Tan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-Tan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-Cot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+Cot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+Tan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-Tan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dirty="0">
                          <a:effectLst/>
                          <a:latin typeface="arial" panose="020B0604020202020204" pitchFamily="34" charset="0"/>
                        </a:rPr>
                        <a:t>-Cot </a:t>
                      </a:r>
                      <a:r>
                        <a:rPr lang="el-GR" sz="2000" b="0" i="0" dirty="0">
                          <a:effectLst/>
                          <a:latin typeface="arial" panose="020B0604020202020204" pitchFamily="34" charset="0"/>
                        </a:rPr>
                        <a:t>θ</a:t>
                      </a:r>
                      <a:endParaRPr lang="en-IN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0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4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DF12-05EB-818A-A2D3-08C944F5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772"/>
            <a:ext cx="10515600" cy="6262577"/>
          </a:xfrm>
        </p:spPr>
        <p:txBody>
          <a:bodyPr/>
          <a:lstStyle/>
          <a:p>
            <a:r>
              <a:rPr lang="en-IN" dirty="0"/>
              <a:t>In the table, For x=(2n+1)90</a:t>
            </a:r>
            <a:r>
              <a:rPr lang="en-IN" baseline="30000" dirty="0"/>
              <a:t>o </a:t>
            </a:r>
            <a:r>
              <a:rPr lang="en-IN" dirty="0"/>
              <a:t>+/- </a:t>
            </a:r>
            <a:r>
              <a:rPr lang="el-GR" sz="2800" b="0" i="0" dirty="0">
                <a:effectLst/>
                <a:latin typeface="arial" panose="020B0604020202020204" pitchFamily="34" charset="0"/>
              </a:rPr>
              <a:t>θ</a:t>
            </a:r>
            <a:r>
              <a:rPr lang="en-IN" baseline="30000" dirty="0"/>
              <a:t> </a:t>
            </a:r>
            <a:r>
              <a:rPr lang="en-IN" dirty="0"/>
              <a:t>, we observe the substitution as</a:t>
            </a:r>
          </a:p>
          <a:p>
            <a:pPr marL="0" indent="0">
              <a:buNone/>
            </a:pPr>
            <a:r>
              <a:rPr lang="en-IN" dirty="0"/>
              <a:t>Sin </a:t>
            </a:r>
            <a:r>
              <a:rPr lang="en-IN" dirty="0">
                <a:sym typeface="Wingdings" panose="05000000000000000000" pitchFamily="2" charset="2"/>
              </a:rPr>
              <a:t>Cos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SecCosec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TanCot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This is the reason that angles of the form</a:t>
            </a:r>
            <a:r>
              <a:rPr lang="en-IN" dirty="0"/>
              <a:t> x=(n)90</a:t>
            </a:r>
            <a:r>
              <a:rPr lang="en-IN" baseline="30000" dirty="0"/>
              <a:t>o </a:t>
            </a:r>
            <a:r>
              <a:rPr lang="en-IN" dirty="0"/>
              <a:t>+/- </a:t>
            </a:r>
            <a:r>
              <a:rPr lang="el-GR" sz="2800" b="0" i="0" dirty="0">
                <a:effectLst/>
                <a:latin typeface="arial" panose="020B0604020202020204" pitchFamily="34" charset="0"/>
              </a:rPr>
              <a:t>θ</a:t>
            </a:r>
            <a:r>
              <a:rPr lang="en-IN" baseline="30000" dirty="0"/>
              <a:t> </a:t>
            </a:r>
            <a:r>
              <a:rPr lang="en-IN" dirty="0"/>
              <a:t>are called “Allied” angles if n is odd.</a:t>
            </a:r>
          </a:p>
          <a:p>
            <a:r>
              <a:rPr lang="en-IN" dirty="0">
                <a:sym typeface="Wingdings" panose="05000000000000000000" pitchFamily="2" charset="2"/>
              </a:rPr>
              <a:t>Shortcut to remember the table: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ym typeface="Wingdings" panose="05000000000000000000" pitchFamily="2" charset="2"/>
              </a:rPr>
              <a:t>Identify the quadrant and mention the sign accordingly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ym typeface="Wingdings" panose="05000000000000000000" pitchFamily="2" charset="2"/>
              </a:rPr>
              <a:t>Identify whether x is allied angle or not. If so, identify the corresponding substitution.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ym typeface="Wingdings" panose="05000000000000000000" pitchFamily="2" charset="2"/>
              </a:rPr>
              <a:t>Insert the original angle </a:t>
            </a:r>
            <a:r>
              <a:rPr lang="el-GR" sz="2800" b="0" i="0" dirty="0">
                <a:effectLst/>
                <a:latin typeface="arial" panose="020B0604020202020204" pitchFamily="34" charset="0"/>
              </a:rPr>
              <a:t>θ</a:t>
            </a:r>
            <a:r>
              <a:rPr lang="en-IN" sz="2800" b="0" i="0" dirty="0">
                <a:effectLst/>
                <a:latin typeface="arial" panose="020B0604020202020204" pitchFamily="34" charset="0"/>
              </a:rPr>
              <a:t>. </a:t>
            </a:r>
            <a:r>
              <a:rPr lang="en-IN" sz="2800" b="0" i="0" dirty="0">
                <a:effectLst/>
              </a:rPr>
              <a:t>Evaluation of this gives the final result.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ym typeface="Wingdings" panose="05000000000000000000" pitchFamily="2" charset="2"/>
              </a:rPr>
              <a:t>To calculate trigonometric functions of large angles, write the angle in the form </a:t>
            </a:r>
            <a:r>
              <a:rPr lang="en-IN" dirty="0">
                <a:highlight>
                  <a:srgbClr val="00FFFF"/>
                </a:highlight>
              </a:rPr>
              <a:t>(n)90</a:t>
            </a:r>
            <a:r>
              <a:rPr lang="en-IN" baseline="30000" dirty="0">
                <a:highlight>
                  <a:srgbClr val="00FFFF"/>
                </a:highlight>
              </a:rPr>
              <a:t>o </a:t>
            </a:r>
            <a:r>
              <a:rPr lang="en-IN" dirty="0">
                <a:highlight>
                  <a:srgbClr val="00FFFF"/>
                </a:highlight>
              </a:rPr>
              <a:t>+/- </a:t>
            </a:r>
            <a:r>
              <a:rPr lang="el-GR" sz="2800" b="0" i="0" dirty="0"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θ</a:t>
            </a:r>
            <a:r>
              <a:rPr lang="en-IN" dirty="0">
                <a:latin typeface="arial" panose="020B0604020202020204" pitchFamily="34" charset="0"/>
              </a:rPr>
              <a:t> and then apply the above three steps.</a:t>
            </a:r>
            <a:endParaRPr lang="en-IN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007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6B49-EE97-3EF2-9C42-2F1C94B4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712"/>
            <a:ext cx="10515600" cy="6337004"/>
          </a:xfrm>
        </p:spPr>
        <p:txBody>
          <a:bodyPr/>
          <a:lstStyle/>
          <a:p>
            <a:r>
              <a:rPr lang="en-IN" dirty="0"/>
              <a:t>Example to demonstrate the shortcut:</a:t>
            </a:r>
          </a:p>
          <a:p>
            <a:pPr marL="0" indent="0">
              <a:buNone/>
            </a:pPr>
            <a:r>
              <a:rPr lang="en-IN" dirty="0"/>
              <a:t>Q: Compute Cot(x)  i)x= 270-37</a:t>
            </a:r>
            <a:r>
              <a:rPr lang="en-IN" baseline="30000" dirty="0"/>
              <a:t>o </a:t>
            </a:r>
            <a:r>
              <a:rPr lang="en-IN" dirty="0"/>
              <a:t>ii) 180-37</a:t>
            </a:r>
            <a:r>
              <a:rPr lang="en-IN" baseline="30000" dirty="0"/>
              <a:t>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Sol: </a:t>
            </a:r>
          </a:p>
          <a:p>
            <a:pPr marL="571500" indent="-571500">
              <a:buAutoNum type="romanLcParenR"/>
            </a:pPr>
            <a:r>
              <a:rPr lang="en-IN" dirty="0"/>
              <a:t>X is of the form (2n+1)90 – 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where </a:t>
            </a:r>
            <a:r>
              <a:rPr lang="el-GR" sz="2800" b="0" i="0" dirty="0">
                <a:effectLst/>
              </a:rPr>
              <a:t>θ</a:t>
            </a:r>
            <a:r>
              <a:rPr lang="en-IN" dirty="0"/>
              <a:t>=37</a:t>
            </a:r>
            <a:r>
              <a:rPr lang="en-IN" baseline="30000" dirty="0"/>
              <a:t>o</a:t>
            </a:r>
          </a:p>
          <a:p>
            <a:pPr marL="0" indent="0">
              <a:buNone/>
            </a:pPr>
            <a:r>
              <a:rPr lang="en-IN" dirty="0"/>
              <a:t>So x is an allied angle. So result is Tan</a:t>
            </a:r>
            <a:r>
              <a:rPr lang="el-GR" sz="2800" b="0" i="0" dirty="0">
                <a:effectLst/>
              </a:rPr>
              <a:t> θ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Also 270-</a:t>
            </a:r>
            <a:r>
              <a:rPr lang="el-GR" sz="2800" b="0" i="0" dirty="0">
                <a:effectLst/>
              </a:rPr>
              <a:t>θ</a:t>
            </a:r>
            <a:r>
              <a:rPr lang="en-IN" sz="2800" b="0" i="0" dirty="0">
                <a:effectLst/>
              </a:rPr>
              <a:t> lies in the 3</a:t>
            </a:r>
            <a:r>
              <a:rPr lang="en-IN" sz="2800" b="0" i="0" baseline="30000" dirty="0">
                <a:effectLst/>
              </a:rPr>
              <a:t>rd</a:t>
            </a:r>
            <a:r>
              <a:rPr lang="en-IN" sz="2800" b="0" i="0" dirty="0">
                <a:effectLst/>
              </a:rPr>
              <a:t> quadrant so the result is Positive as cot and tan are positive in 3</a:t>
            </a:r>
            <a:r>
              <a:rPr lang="en-IN" sz="2800" b="0" i="0" baseline="30000" dirty="0">
                <a:effectLst/>
              </a:rPr>
              <a:t>rd</a:t>
            </a:r>
            <a:r>
              <a:rPr lang="en-IN" sz="2800" b="0" i="0" dirty="0">
                <a:effectLst/>
              </a:rPr>
              <a:t> quadrant</a:t>
            </a:r>
          </a:p>
          <a:p>
            <a:pPr marL="0" indent="0">
              <a:buNone/>
            </a:pPr>
            <a:r>
              <a:rPr lang="en-IN" dirty="0"/>
              <a:t>So </a:t>
            </a:r>
            <a:r>
              <a:rPr lang="en-IN" u="sng" dirty="0"/>
              <a:t>Cot(270-37</a:t>
            </a:r>
            <a:r>
              <a:rPr lang="en-IN" u="sng" baseline="30000" dirty="0"/>
              <a:t>o</a:t>
            </a:r>
            <a:r>
              <a:rPr lang="en-IN" u="sng" dirty="0"/>
              <a:t>) = + Tan (37</a:t>
            </a:r>
            <a:r>
              <a:rPr lang="en-IN" u="sng" baseline="30000" dirty="0"/>
              <a:t>o</a:t>
            </a:r>
            <a:r>
              <a:rPr lang="en-IN" u="sng" dirty="0"/>
              <a:t>)</a:t>
            </a:r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sz="2800" b="0" i="0" dirty="0">
                <a:effectLst/>
              </a:rPr>
              <a:t>ii) X is of the form 180-</a:t>
            </a:r>
            <a:r>
              <a:rPr lang="el-GR" sz="2800" b="0" i="0" dirty="0">
                <a:effectLst/>
              </a:rPr>
              <a:t> θ</a:t>
            </a:r>
            <a:r>
              <a:rPr lang="en-IN" sz="2800" b="0" i="0" dirty="0">
                <a:effectLst/>
              </a:rPr>
              <a:t> which is not an allied angle. So result remains Cot</a:t>
            </a:r>
            <a:r>
              <a:rPr lang="el-GR" sz="2800" b="0" i="0" dirty="0">
                <a:effectLst/>
              </a:rPr>
              <a:t> θ</a:t>
            </a:r>
            <a:r>
              <a:rPr lang="en-IN" dirty="0"/>
              <a:t>. Also the angle is in 2</a:t>
            </a:r>
            <a:r>
              <a:rPr lang="en-IN" baseline="30000" dirty="0"/>
              <a:t>nd</a:t>
            </a:r>
            <a:r>
              <a:rPr lang="en-IN" dirty="0"/>
              <a:t> quadrant so the sign will be negative</a:t>
            </a:r>
          </a:p>
          <a:p>
            <a:pPr marL="0" indent="0">
              <a:buNone/>
            </a:pPr>
            <a:r>
              <a:rPr lang="en-IN" sz="2800" b="0" i="0" dirty="0">
                <a:effectLst/>
              </a:rPr>
              <a:t>Hence  Cot(</a:t>
            </a:r>
            <a:r>
              <a:rPr lang="en-IN" dirty="0"/>
              <a:t>180-37</a:t>
            </a:r>
            <a:r>
              <a:rPr lang="en-IN" baseline="30000" dirty="0"/>
              <a:t>o</a:t>
            </a:r>
            <a:r>
              <a:rPr lang="en-IN" sz="2800" b="0" i="0" dirty="0">
                <a:effectLst/>
              </a:rPr>
              <a:t>)= -Cot(</a:t>
            </a:r>
            <a:r>
              <a:rPr lang="en-IN" dirty="0"/>
              <a:t>37</a:t>
            </a:r>
            <a:r>
              <a:rPr lang="en-IN" baseline="30000" dirty="0"/>
              <a:t>o</a:t>
            </a:r>
            <a:r>
              <a:rPr lang="en-IN" dirty="0"/>
              <a:t>)</a:t>
            </a:r>
            <a:endParaRPr lang="en-IN" sz="2800" b="0" i="0" u="sng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05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C3D4-58E8-8EFB-B90C-E4B31B44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1" y="217171"/>
            <a:ext cx="10611293" cy="1291590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IN" dirty="0"/>
              <a:t>5 Values of trigonometric functions of some commonly used angles</a:t>
            </a:r>
            <a:endParaRPr lang="en-IN" u="s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67B53F-3983-E91D-FFF4-1C8E842DA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70" y="2270880"/>
            <a:ext cx="10978042" cy="3485469"/>
          </a:xfrm>
        </p:spPr>
      </p:pic>
    </p:spTree>
    <p:extLst>
      <p:ext uri="{BB962C8B-B14F-4D97-AF65-F5344CB8AC3E}">
        <p14:creationId xmlns:p14="http://schemas.microsoft.com/office/powerpoint/2010/main" val="157004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9A9E-23AD-263B-2342-8B391CA5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49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Identities are equations which hold good for any non-trivial values of variables</a:t>
            </a:r>
          </a:p>
          <a:p>
            <a:r>
              <a:rPr lang="en-IN" dirty="0"/>
              <a:t>In Trigonometry, we have the following set of identities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3.6.1 SoA (Sum-of-Angles) </a:t>
            </a:r>
            <a:r>
              <a:rPr lang="en-IN" dirty="0">
                <a:highlight>
                  <a:srgbClr val="FF00FF"/>
                </a:highlight>
              </a:rPr>
              <a:t>⚠️basis of all derivations and proofs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3.6.2 DoA (Difference-of-Angles)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3.6.3 DTA (Double and Triple Angles)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3.6.4 HA (Half Angles)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3.6.5 PTR (Product of Trigonometric Ratios)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3.6.6 SDTR (Sum and Difference of Trigonometric Ratios)</a:t>
            </a:r>
          </a:p>
          <a:p>
            <a:pPr marL="0" indent="0">
              <a:buNone/>
            </a:pPr>
            <a:r>
              <a:rPr lang="en-IN" dirty="0">
                <a:highlight>
                  <a:srgbClr val="00FFFF"/>
                </a:highlight>
              </a:rPr>
              <a:t>Note: You might want to refer back to the yellow column on Concept of Allied Angles for DOA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12AF12-985E-4AAD-DB4B-12BF52E8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37"/>
            <a:ext cx="10611293" cy="1729488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IN" dirty="0"/>
              <a:t>6 Trigonometric Identities and proof</a:t>
            </a:r>
          </a:p>
        </p:txBody>
      </p:sp>
    </p:spTree>
    <p:extLst>
      <p:ext uri="{BB962C8B-B14F-4D97-AF65-F5344CB8AC3E}">
        <p14:creationId xmlns:p14="http://schemas.microsoft.com/office/powerpoint/2010/main" val="26254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A4F-635E-A055-97FC-936C98E5F6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IN" dirty="0"/>
              <a:t>6.(1,2) SoA and DoA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E8F5-FA2C-9234-9193-2BF3C769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344" y="1857523"/>
            <a:ext cx="7100777" cy="4635352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Cos(x + y)</a:t>
            </a:r>
            <a:r>
              <a:rPr lang="en-IN" dirty="0"/>
              <a:t> </a:t>
            </a:r>
            <a:r>
              <a:rPr lang="en-IN" dirty="0">
                <a:highlight>
                  <a:srgbClr val="00FF00"/>
                </a:highlight>
              </a:rPr>
              <a:t>⚠️Derivation 1</a:t>
            </a:r>
          </a:p>
          <a:p>
            <a:pPr marL="0" indent="0">
              <a:buNone/>
            </a:pPr>
            <a:r>
              <a:rPr lang="en-IN" u="sng" dirty="0"/>
              <a:t>Prerequisite</a:t>
            </a:r>
            <a:r>
              <a:rPr lang="en-IN" dirty="0"/>
              <a:t> : deriving coordinates of P</a:t>
            </a:r>
            <a:r>
              <a:rPr lang="en-IN" sz="1600" dirty="0"/>
              <a:t>1</a:t>
            </a:r>
            <a:r>
              <a:rPr lang="en-IN" dirty="0"/>
              <a:t>,P</a:t>
            </a:r>
            <a:r>
              <a:rPr lang="en-IN" sz="1600" dirty="0"/>
              <a:t>2</a:t>
            </a:r>
            <a:r>
              <a:rPr lang="en-IN" dirty="0"/>
              <a:t>,P</a:t>
            </a:r>
            <a:r>
              <a:rPr lang="en-IN" sz="1600" dirty="0"/>
              <a:t>3</a:t>
            </a:r>
            <a:r>
              <a:rPr lang="en-IN" dirty="0"/>
              <a:t> and P</a:t>
            </a:r>
            <a:r>
              <a:rPr lang="en-IN" sz="1600" dirty="0"/>
              <a:t>4</a:t>
            </a:r>
            <a:r>
              <a:rPr lang="en-IN" dirty="0"/>
              <a:t> as shown in the diagram</a:t>
            </a:r>
          </a:p>
          <a:p>
            <a:pPr marL="0" indent="0">
              <a:buNone/>
            </a:pPr>
            <a:r>
              <a:rPr lang="en-IN" u="sng" dirty="0"/>
              <a:t>Proof:</a:t>
            </a:r>
          </a:p>
          <a:p>
            <a:pPr marL="0" indent="0">
              <a:buNone/>
            </a:pPr>
            <a:r>
              <a:rPr lang="en-IN" dirty="0"/>
              <a:t>Triangle P</a:t>
            </a:r>
            <a:r>
              <a:rPr lang="en-IN" sz="1600" dirty="0"/>
              <a:t>1</a:t>
            </a:r>
            <a:r>
              <a:rPr lang="en-IN" dirty="0"/>
              <a:t>OP</a:t>
            </a:r>
            <a:r>
              <a:rPr lang="en-IN" sz="1600" dirty="0"/>
              <a:t>3</a:t>
            </a:r>
            <a:r>
              <a:rPr lang="en-IN" dirty="0"/>
              <a:t> is congruent to P</a:t>
            </a:r>
            <a:r>
              <a:rPr lang="en-IN" sz="1600" dirty="0"/>
              <a:t>2</a:t>
            </a:r>
            <a:r>
              <a:rPr lang="en-IN" dirty="0"/>
              <a:t>OP</a:t>
            </a:r>
            <a:r>
              <a:rPr lang="en-IN" sz="1600" dirty="0"/>
              <a:t>4</a:t>
            </a:r>
            <a:r>
              <a:rPr lang="en-IN" dirty="0"/>
              <a:t> by Side-Angle-Side criteria</a:t>
            </a:r>
          </a:p>
          <a:p>
            <a:pPr marL="0" indent="0">
              <a:buNone/>
            </a:pPr>
            <a:r>
              <a:rPr lang="en-IN" dirty="0"/>
              <a:t>Therefore </a:t>
            </a:r>
          </a:p>
          <a:p>
            <a:pPr marL="0" indent="0">
              <a:buNone/>
            </a:pPr>
            <a:r>
              <a:rPr lang="en-IN" dirty="0"/>
              <a:t>(P</a:t>
            </a:r>
            <a:r>
              <a:rPr lang="en-IN" sz="1600" dirty="0"/>
              <a:t>1</a:t>
            </a:r>
            <a:r>
              <a:rPr lang="en-IN" dirty="0"/>
              <a:t>P</a:t>
            </a:r>
            <a:r>
              <a:rPr lang="en-IN" sz="1600" dirty="0"/>
              <a:t>3 </a:t>
            </a:r>
            <a:r>
              <a:rPr lang="en-IN" dirty="0"/>
              <a:t>)= (P</a:t>
            </a:r>
            <a:r>
              <a:rPr lang="en-IN" sz="1600" dirty="0"/>
              <a:t>2</a:t>
            </a:r>
            <a:r>
              <a:rPr lang="en-IN" dirty="0"/>
              <a:t>P</a:t>
            </a:r>
            <a:r>
              <a:rPr lang="en-IN" sz="1600" dirty="0"/>
              <a:t>4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=&gt; (P</a:t>
            </a:r>
            <a:r>
              <a:rPr lang="en-IN" sz="1600" dirty="0"/>
              <a:t>1</a:t>
            </a:r>
            <a:r>
              <a:rPr lang="en-IN" dirty="0"/>
              <a:t>P</a:t>
            </a:r>
            <a:r>
              <a:rPr lang="en-IN" sz="1600" dirty="0"/>
              <a:t>3 </a:t>
            </a:r>
            <a:r>
              <a:rPr lang="en-IN" dirty="0"/>
              <a:t>)</a:t>
            </a:r>
            <a:r>
              <a:rPr lang="en-IN" baseline="30000" dirty="0"/>
              <a:t>2</a:t>
            </a:r>
            <a:r>
              <a:rPr lang="en-IN" dirty="0"/>
              <a:t>= (P</a:t>
            </a:r>
            <a:r>
              <a:rPr lang="en-IN" sz="1600" dirty="0"/>
              <a:t>2</a:t>
            </a:r>
            <a:r>
              <a:rPr lang="en-IN" dirty="0"/>
              <a:t>P</a:t>
            </a:r>
            <a:r>
              <a:rPr lang="en-IN" sz="1600" dirty="0"/>
              <a:t>4</a:t>
            </a:r>
            <a:r>
              <a:rPr lang="en-IN" dirty="0"/>
              <a:t>)</a:t>
            </a:r>
            <a:r>
              <a:rPr lang="en-IN" baseline="30000" dirty="0"/>
              <a:t>2</a:t>
            </a:r>
            <a:r>
              <a:rPr lang="en-IN" dirty="0"/>
              <a:t>--------------(1)</a:t>
            </a:r>
            <a:endParaRPr lang="en-IN" baseline="30000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CC5D767-688F-7B83-42E9-205187D9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523"/>
            <a:ext cx="3850758" cy="33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6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BD2E-D7C6-084B-9117-31EC218E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0"/>
            <a:ext cx="11531600" cy="6337300"/>
          </a:xfrm>
        </p:spPr>
        <p:txBody>
          <a:bodyPr/>
          <a:lstStyle/>
          <a:p>
            <a:r>
              <a:rPr lang="en-IN" dirty="0"/>
              <a:t>Applying distance formula for P</a:t>
            </a:r>
            <a:r>
              <a:rPr lang="en-IN" sz="1600" dirty="0"/>
              <a:t>1</a:t>
            </a:r>
            <a:r>
              <a:rPr lang="en-IN" dirty="0"/>
              <a:t>P</a:t>
            </a:r>
            <a:r>
              <a:rPr lang="en-IN" sz="1600" dirty="0"/>
              <a:t>3 </a:t>
            </a:r>
            <a:r>
              <a:rPr lang="en-IN" dirty="0"/>
              <a:t>and P</a:t>
            </a:r>
            <a:r>
              <a:rPr lang="en-IN" sz="1600" dirty="0"/>
              <a:t>2</a:t>
            </a:r>
            <a:r>
              <a:rPr lang="en-IN" dirty="0"/>
              <a:t>P</a:t>
            </a:r>
            <a:r>
              <a:rPr lang="en-IN" sz="1600" dirty="0"/>
              <a:t>4 </a:t>
            </a:r>
            <a:r>
              <a:rPr lang="en-IN" dirty="0"/>
              <a:t>we get the equations as follows</a:t>
            </a:r>
          </a:p>
          <a:p>
            <a:r>
              <a:rPr lang="en-IN" dirty="0"/>
              <a:t>LHS(1) =</a:t>
            </a:r>
            <a:r>
              <a:rPr lang="es-ES" b="0" u="none" strike="noStrike" baseline="0" dirty="0"/>
              <a:t>[cos x – cos (– y)]</a:t>
            </a:r>
            <a:r>
              <a:rPr lang="es-ES" b="0" u="none" strike="noStrike" baseline="30000" dirty="0"/>
              <a:t>2</a:t>
            </a:r>
            <a:r>
              <a:rPr lang="es-ES" b="0" u="none" strike="noStrike" baseline="0" dirty="0"/>
              <a:t> + [sin x – sin(–y)]</a:t>
            </a:r>
            <a:r>
              <a:rPr lang="es-ES" b="0" u="none" strike="noStrike" baseline="30000" dirty="0"/>
              <a:t>2</a:t>
            </a:r>
            <a:r>
              <a:rPr lang="es-ES" b="0" u="none" strike="noStrike" baseline="0" dirty="0"/>
              <a:t> </a:t>
            </a:r>
            <a:endParaRPr lang="en-IN" baseline="30000" dirty="0"/>
          </a:p>
          <a:p>
            <a:pPr marL="0" indent="0">
              <a:buNone/>
            </a:pPr>
            <a:r>
              <a:rPr lang="en-IN" b="0" u="none" strike="noStrike" baseline="30000" dirty="0"/>
              <a:t>                      </a:t>
            </a:r>
            <a:r>
              <a:rPr lang="es-ES" b="0" u="none" strike="noStrike" baseline="0" dirty="0"/>
              <a:t>= (cos x – cos y)</a:t>
            </a:r>
            <a:r>
              <a:rPr lang="es-ES" b="0" u="none" strike="noStrike" baseline="30000" dirty="0"/>
              <a:t>2</a:t>
            </a:r>
            <a:r>
              <a:rPr lang="es-ES" b="0" u="none" strike="noStrike" baseline="0" dirty="0"/>
              <a:t> + (sin x + sin y)</a:t>
            </a:r>
            <a:r>
              <a:rPr lang="es-ES" b="0" u="none" strike="noStrike" baseline="30000" dirty="0"/>
              <a:t>2</a:t>
            </a:r>
          </a:p>
          <a:p>
            <a:pPr marL="0" indent="0">
              <a:buNone/>
            </a:pPr>
            <a:r>
              <a:rPr lang="es-ES" baseline="30000" dirty="0"/>
              <a:t>	     </a:t>
            </a:r>
            <a:r>
              <a:rPr lang="es-ES" b="0" u="none" strike="noStrike" baseline="0" dirty="0"/>
              <a:t>= 2 – 2 (cos x cos y – sin x sin y)</a:t>
            </a:r>
          </a:p>
          <a:p>
            <a:r>
              <a:rPr lang="es-ES" dirty="0"/>
              <a:t>RHS(1) = </a:t>
            </a:r>
            <a:r>
              <a:rPr lang="es-ES" b="0" u="none" strike="noStrike" baseline="0" dirty="0"/>
              <a:t>[1 – cos (x + y)]</a:t>
            </a:r>
            <a:r>
              <a:rPr lang="es-ES" b="0" u="none" strike="noStrike" baseline="30000" dirty="0"/>
              <a:t>2</a:t>
            </a:r>
            <a:r>
              <a:rPr lang="es-ES" b="0" u="none" strike="noStrike" baseline="0" dirty="0"/>
              <a:t> + [0 – sin (x + y)]</a:t>
            </a:r>
            <a:r>
              <a:rPr lang="es-ES" b="0" u="none" strike="noStrike" baseline="30000" dirty="0"/>
              <a:t>2</a:t>
            </a:r>
          </a:p>
          <a:p>
            <a:pPr marL="0" indent="0" algn="l">
              <a:buNone/>
            </a:pPr>
            <a:r>
              <a:rPr lang="es-ES" baseline="30000" dirty="0"/>
              <a:t>                        </a:t>
            </a:r>
            <a:r>
              <a:rPr lang="es-ES" b="0" i="0" u="none" strike="noStrike" baseline="0" dirty="0"/>
              <a:t>= 1 – 2cos (</a:t>
            </a:r>
            <a:r>
              <a:rPr lang="es-ES" b="0" i="1" u="none" strike="noStrike" baseline="0" dirty="0"/>
              <a:t>x </a:t>
            </a:r>
            <a:r>
              <a:rPr lang="es-ES" b="0" i="0" u="none" strike="noStrike" baseline="0" dirty="0"/>
              <a:t>+ </a:t>
            </a:r>
            <a:r>
              <a:rPr lang="es-ES" b="0" i="1" u="none" strike="noStrike" baseline="0" dirty="0"/>
              <a:t>y</a:t>
            </a:r>
            <a:r>
              <a:rPr lang="es-ES" b="0" i="0" u="none" strike="noStrike" baseline="0" dirty="0"/>
              <a:t>) + cos2 (</a:t>
            </a:r>
            <a:r>
              <a:rPr lang="es-ES" b="0" i="1" u="none" strike="noStrike" baseline="0" dirty="0"/>
              <a:t>x </a:t>
            </a:r>
            <a:r>
              <a:rPr lang="es-ES" b="0" i="0" u="none" strike="noStrike" baseline="0" dirty="0"/>
              <a:t>+ </a:t>
            </a:r>
            <a:r>
              <a:rPr lang="es-ES" b="0" i="1" u="none" strike="noStrike" baseline="0" dirty="0"/>
              <a:t>y</a:t>
            </a:r>
            <a:r>
              <a:rPr lang="es-ES" b="0" i="0" u="none" strike="noStrike" baseline="0" dirty="0"/>
              <a:t>) + sin2 (</a:t>
            </a:r>
            <a:r>
              <a:rPr lang="es-ES" b="0" i="1" u="none" strike="noStrike" baseline="0" dirty="0"/>
              <a:t>x </a:t>
            </a:r>
            <a:r>
              <a:rPr lang="es-ES" b="0" i="0" u="none" strike="noStrike" baseline="0" dirty="0"/>
              <a:t>+ </a:t>
            </a:r>
            <a:r>
              <a:rPr lang="es-ES" b="0" i="1" u="none" strike="noStrike" baseline="0" dirty="0"/>
              <a:t>y</a:t>
            </a:r>
            <a:r>
              <a:rPr lang="es-ES" b="0" i="0" u="none" strike="noStrike" baseline="0" dirty="0"/>
              <a:t>)</a:t>
            </a:r>
          </a:p>
          <a:p>
            <a:pPr marL="0" indent="0" algn="l">
              <a:buNone/>
            </a:pPr>
            <a:r>
              <a:rPr lang="es-ES" b="0" i="0" u="none" strike="noStrike" baseline="0" dirty="0"/>
              <a:t>	     = 2 – 2 cos (</a:t>
            </a:r>
            <a:r>
              <a:rPr lang="es-ES" b="0" i="1" u="none" strike="noStrike" baseline="0" dirty="0"/>
              <a:t>x </a:t>
            </a:r>
            <a:r>
              <a:rPr lang="es-ES" b="0" i="0" u="none" strike="noStrike" baseline="0" dirty="0"/>
              <a:t>+ </a:t>
            </a:r>
            <a:r>
              <a:rPr lang="es-ES" b="0" i="1" u="none" strike="noStrike" baseline="0" dirty="0"/>
              <a:t>y</a:t>
            </a:r>
            <a:r>
              <a:rPr lang="es-ES" b="0" i="0" u="none" strike="noStrike" baseline="0" dirty="0"/>
              <a:t>)</a:t>
            </a:r>
          </a:p>
          <a:p>
            <a:pPr marL="0" indent="0" algn="l">
              <a:buNone/>
            </a:pPr>
            <a:r>
              <a:rPr lang="es-ES" dirty="0"/>
              <a:t>Substitute LHS(1) and RHS(1) in (1). With required cancelation, we get</a:t>
            </a:r>
          </a:p>
          <a:p>
            <a:pPr marL="0" indent="0" algn="l">
              <a:buNone/>
            </a:pPr>
            <a:r>
              <a:rPr lang="es-ES" dirty="0"/>
              <a:t>Cos(x + y)= Cos(x) Cos(y) – Sin(x) Sin(y) </a:t>
            </a:r>
            <a:endParaRPr lang="en-US" noProof="1"/>
          </a:p>
          <a:p>
            <a:pPr marL="0" indent="0" algn="l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42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32B5-CFEE-8578-A8FD-98294F4B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55600"/>
            <a:ext cx="10972800" cy="6286500"/>
          </a:xfrm>
        </p:spPr>
        <p:txBody>
          <a:bodyPr/>
          <a:lstStyle/>
          <a:p>
            <a:r>
              <a:rPr lang="en-IN" dirty="0"/>
              <a:t>Summary of SoA and DoA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59CD7A-2A10-CE86-178A-182F375A4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32797"/>
              </p:ext>
            </p:extLst>
          </p:nvPr>
        </p:nvGraphicFramePr>
        <p:xfrm>
          <a:off x="0" y="939800"/>
          <a:ext cx="12090400" cy="481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5503436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78574932"/>
                    </a:ext>
                  </a:extLst>
                </a:gridCol>
                <a:gridCol w="6350000">
                  <a:extLst>
                    <a:ext uri="{9D8B030D-6E8A-4147-A177-3AD203B41FA5}">
                      <a16:colId xmlns:a16="http://schemas.microsoft.com/office/drawing/2014/main" val="3820780312"/>
                    </a:ext>
                  </a:extLst>
                </a:gridCol>
              </a:tblGrid>
              <a:tr h="819406">
                <a:tc>
                  <a:txBody>
                    <a:bodyPr/>
                    <a:lstStyle/>
                    <a:p>
                      <a:r>
                        <a:rPr lang="en-US" sz="2800" dirty="0"/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Identity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83095"/>
                  </a:ext>
                </a:extLst>
              </a:tr>
              <a:tr h="6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Cos(x + y)= Cos(x) Cos(y) – Sin(x) Sin(y) </a:t>
                      </a:r>
                      <a:endParaRPr lang="en-US" sz="1800" noProof="1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SoA</a:t>
                      </a:r>
                      <a:r>
                        <a:rPr lang="en-US" sz="28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Graphical (as illustrated in previous two slides)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7184"/>
                  </a:ext>
                </a:extLst>
              </a:tr>
              <a:tr h="6265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Cos(x - y)= Cos(x) Cos(y) + Sin(x) Sin(y) </a:t>
                      </a:r>
                      <a:endParaRPr lang="en-US" sz="1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DoA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Substitute y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-y in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SoA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89364"/>
                  </a:ext>
                </a:extLst>
              </a:tr>
              <a:tr h="695266">
                <a:tc>
                  <a:txBody>
                    <a:bodyPr/>
                    <a:lstStyle/>
                    <a:p>
                      <a:r>
                        <a:rPr lang="en-US" sz="1800" dirty="0"/>
                        <a:t>Sin(x + y)= </a:t>
                      </a:r>
                      <a:r>
                        <a:rPr lang="es-ES" sz="1800" dirty="0"/>
                        <a:t>Sin(x) Cos(y) + Cos(x) Sin(y)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SoA</a:t>
                      </a:r>
                      <a:r>
                        <a:rPr lang="en-US" sz="28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Sin(A)=Cos(90-A)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A=x + y  Sin(x + y)=Cos[(90-x)-y] Expand using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DoA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1  Substitute Cos(90-x) as Sin(x)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66352"/>
                  </a:ext>
                </a:extLst>
              </a:tr>
              <a:tr h="626548">
                <a:tc>
                  <a:txBody>
                    <a:bodyPr/>
                    <a:lstStyle/>
                    <a:p>
                      <a:r>
                        <a:rPr lang="en-US" sz="1800" dirty="0"/>
                        <a:t>Sin(x - y)= </a:t>
                      </a:r>
                      <a:r>
                        <a:rPr lang="es-ES" sz="1800" dirty="0"/>
                        <a:t>Sin(x) Cos(y) – Cos(x) Sin(y)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DoA</a:t>
                      </a:r>
                      <a:r>
                        <a:rPr lang="en-US" sz="28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Substitute y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-y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25613"/>
                  </a:ext>
                </a:extLst>
              </a:tr>
              <a:tr h="62654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SoA</a:t>
                      </a:r>
                      <a:r>
                        <a:rPr lang="en-US" sz="28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SoA</a:t>
                      </a:r>
                      <a:r>
                        <a:rPr lang="en-US" sz="2000" dirty="0"/>
                        <a:t> 2 / </a:t>
                      </a:r>
                      <a:r>
                        <a:rPr lang="en-US" sz="2000" dirty="0" err="1"/>
                        <a:t>SoA</a:t>
                      </a:r>
                      <a:r>
                        <a:rPr lang="en-US" sz="2000" dirty="0"/>
                        <a:t>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Divide numerator and denominator by</a:t>
                      </a: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Cos(x) Cos(y)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33603"/>
                  </a:ext>
                </a:extLst>
              </a:tr>
              <a:tr h="62654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DoA</a:t>
                      </a:r>
                      <a:r>
                        <a:rPr lang="en-US" sz="28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DoA</a:t>
                      </a:r>
                      <a:r>
                        <a:rPr lang="en-US" sz="2000" dirty="0"/>
                        <a:t> 2 / </a:t>
                      </a:r>
                      <a:r>
                        <a:rPr lang="en-US" sz="2000" dirty="0" err="1"/>
                        <a:t>DoA</a:t>
                      </a:r>
                      <a:r>
                        <a:rPr lang="en-US" sz="2000" dirty="0"/>
                        <a:t> 1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Divide numerator and denominator by</a:t>
                      </a: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Cos(x) Cos(y)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181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FB224E9-E90E-06EE-1629-ED228514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4200"/>
            <a:ext cx="3670300" cy="541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6347DE-D96A-87DA-D39F-AFCE51E0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00359"/>
            <a:ext cx="3670300" cy="5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6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3D4C-5482-98FB-B119-4B611272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28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IN" dirty="0"/>
              <a:t>Chapter map</a:t>
            </a:r>
            <a:endParaRPr lang="en-IN" dirty="0">
              <a:highlight>
                <a:srgbClr val="C0C0C0"/>
              </a:highligh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92EF49-7EFC-9795-9657-565F62761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1375"/>
              </p:ext>
            </p:extLst>
          </p:nvPr>
        </p:nvGraphicFramePr>
        <p:xfrm>
          <a:off x="838200" y="1690688"/>
          <a:ext cx="10515600" cy="375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335">
                  <a:extLst>
                    <a:ext uri="{9D8B030D-6E8A-4147-A177-3AD203B41FA5}">
                      <a16:colId xmlns:a16="http://schemas.microsoft.com/office/drawing/2014/main" val="412623511"/>
                    </a:ext>
                  </a:extLst>
                </a:gridCol>
                <a:gridCol w="9546265">
                  <a:extLst>
                    <a:ext uri="{9D8B030D-6E8A-4147-A177-3AD203B41FA5}">
                      <a16:colId xmlns:a16="http://schemas.microsoft.com/office/drawing/2014/main" val="1317279047"/>
                    </a:ext>
                  </a:extLst>
                </a:gridCol>
              </a:tblGrid>
              <a:tr h="41772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0084"/>
                  </a:ext>
                </a:extLst>
              </a:tr>
              <a:tr h="41772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02648"/>
                  </a:ext>
                </a:extLst>
              </a:tr>
              <a:tr h="41772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Conventions and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49720"/>
                  </a:ext>
                </a:extLst>
              </a:tr>
              <a:tr h="41772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Recap of Trigonometric functions and their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26659"/>
                  </a:ext>
                </a:extLst>
              </a:tr>
              <a:tr h="41772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Sign of trigonometric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37416"/>
                  </a:ext>
                </a:extLst>
              </a:tr>
              <a:tr h="41772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 of trigonometric functions of some commonly used angles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24221"/>
                  </a:ext>
                </a:extLst>
              </a:tr>
              <a:tr h="417725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Identities and proof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75479"/>
                  </a:ext>
                </a:extLst>
              </a:tr>
              <a:tr h="417725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Trigonometric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46020"/>
                  </a:ext>
                </a:extLst>
              </a:tr>
              <a:tr h="417725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Sine rule and cosine rule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4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2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AEAE-3C0B-D927-032F-CA88AA71F62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IN" dirty="0"/>
              <a:t>6.3 DTA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BBCE6-DCBA-C8B6-C439-CFD0E7398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8075"/>
              </a:xfrm>
            </p:spPr>
            <p:txBody>
              <a:bodyPr/>
              <a:lstStyle/>
              <a:p>
                <a:r>
                  <a:rPr lang="en-IN" dirty="0"/>
                  <a:t>Double Angles (Substitute y </a:t>
                </a:r>
                <a:r>
                  <a:rPr lang="en-IN" dirty="0">
                    <a:sym typeface="Wingdings" panose="05000000000000000000" pitchFamily="2" charset="2"/>
                  </a:rPr>
                  <a:t> x in all </a:t>
                </a:r>
                <a:r>
                  <a:rPr lang="en-IN" dirty="0" err="1">
                    <a:sym typeface="Wingdings" panose="05000000000000000000" pitchFamily="2" charset="2"/>
                  </a:rPr>
                  <a:t>SoAs</a:t>
                </a:r>
                <a:r>
                  <a:rPr lang="en-IN" dirty="0">
                    <a:sym typeface="Wingdings" panose="05000000000000000000" pitchFamily="2" charset="2"/>
                  </a:rPr>
                  <a:t>) (DA 1,2,3)</a:t>
                </a:r>
                <a:endParaRPr lang="en-IN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2800" dirty="0"/>
                  <a:t>Sin(2x)= 2sin(x)cos(x)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2800" dirty="0"/>
                  <a:t>Cos(2x)=Cos</a:t>
                </a:r>
                <a:r>
                  <a:rPr lang="en-IN" sz="2800" baseline="30000" dirty="0"/>
                  <a:t>2</a:t>
                </a:r>
                <a:r>
                  <a:rPr lang="en-IN" sz="2800" dirty="0"/>
                  <a:t>(x)-Sin</a:t>
                </a:r>
                <a:r>
                  <a:rPr lang="en-IN" sz="2800" baseline="30000" dirty="0"/>
                  <a:t>2</a:t>
                </a:r>
                <a:r>
                  <a:rPr lang="en-IN" sz="2800" dirty="0"/>
                  <a:t>(x)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2800" dirty="0"/>
                  <a:t>Tan2x=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𝑇𝑎𝑛𝑥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𝑇𝑎𝑛</m:t>
                        </m:r>
                        <m:r>
                          <a:rPr lang="en-IN" sz="2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sz="2800" dirty="0"/>
              </a:p>
              <a:p>
                <a:pPr marL="457200" lvl="2" indent="-457200"/>
                <a:r>
                  <a:rPr lang="en-IN" sz="2800" dirty="0"/>
                  <a:t>Triple Angle (Substitute y </a:t>
                </a:r>
                <a:r>
                  <a:rPr lang="en-IN" sz="2800" dirty="0">
                    <a:sym typeface="Wingdings" panose="05000000000000000000" pitchFamily="2" charset="2"/>
                  </a:rPr>
                  <a:t> 2x in all </a:t>
                </a:r>
                <a:r>
                  <a:rPr lang="en-IN" sz="2800" dirty="0" err="1">
                    <a:sym typeface="Wingdings" panose="05000000000000000000" pitchFamily="2" charset="2"/>
                  </a:rPr>
                  <a:t>SoAs</a:t>
                </a:r>
                <a:r>
                  <a:rPr lang="en-IN" sz="2800" dirty="0">
                    <a:sym typeface="Wingdings" panose="05000000000000000000" pitchFamily="2" charset="2"/>
                  </a:rPr>
                  <a:t>) (TA 1,2,3)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4BBCE6-DCBA-C8B6-C439-CFD0E7398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8075"/>
              </a:xfrm>
              <a:blipFill>
                <a:blip r:embed="rId2"/>
                <a:stretch>
                  <a:fillRect l="-1043" t="-2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4D1904-1AB2-1D15-CB28-84E39B021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124"/>
          <a:stretch/>
        </p:blipFill>
        <p:spPr>
          <a:xfrm>
            <a:off x="1400012" y="4301486"/>
            <a:ext cx="3651576" cy="698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946E0-D726-BCD4-450D-834F9435B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772" b="43180"/>
          <a:stretch/>
        </p:blipFill>
        <p:spPr>
          <a:xfrm>
            <a:off x="1400012" y="4999829"/>
            <a:ext cx="3651576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BD3A15-88D2-9131-5D32-9EB3AA825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45"/>
          <a:stretch/>
        </p:blipFill>
        <p:spPr>
          <a:xfrm>
            <a:off x="1400012" y="5602998"/>
            <a:ext cx="3829050" cy="9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49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E2F-DD5D-44DD-70AE-442806CB3B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IN" dirty="0"/>
              <a:t>6.4 Half Angle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00AC-384B-6522-9F46-A49610E3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Derivation not required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049D6-1692-1EAF-A24C-8AC92470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268537"/>
            <a:ext cx="693737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5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41C-14B7-6617-FBA4-9148BE18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/>
              <a:t>6.4 Product of Trigonometric Ratios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3B4D7F-AE68-F220-3FA0-3FE3905AD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can be derived by applying </a:t>
            </a:r>
            <a:r>
              <a:rPr lang="en-US" dirty="0" err="1"/>
              <a:t>SoA</a:t>
            </a:r>
            <a:r>
              <a:rPr lang="en-US" dirty="0"/>
              <a:t>/</a:t>
            </a:r>
            <a:r>
              <a:rPr lang="en-US" dirty="0" err="1"/>
              <a:t>DoA</a:t>
            </a:r>
            <a:r>
              <a:rPr lang="en-US" dirty="0"/>
              <a:t> to the right hand side of the equations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60D1B7-DC16-5086-4870-893F6F736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2237"/>
            <a:ext cx="7570010" cy="38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20E694-E149-4B8A-8FFD-1661974470B0}"/>
              </a:ext>
            </a:extLst>
          </p:cNvPr>
          <p:cNvSpPr txBox="1"/>
          <p:nvPr/>
        </p:nvSpPr>
        <p:spPr>
          <a:xfrm>
            <a:off x="8305800" y="2662237"/>
            <a:ext cx="337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sz="2800" dirty="0"/>
              <a:t>PTR 1</a:t>
            </a:r>
          </a:p>
          <a:p>
            <a:pPr marL="400050" indent="-400050">
              <a:buAutoNum type="romanLcParenBoth"/>
            </a:pPr>
            <a:r>
              <a:rPr lang="en-US" sz="2800" dirty="0"/>
              <a:t>PTR 2</a:t>
            </a:r>
          </a:p>
          <a:p>
            <a:pPr marL="400050" indent="-400050">
              <a:buAutoNum type="romanLcParenBoth"/>
            </a:pPr>
            <a:r>
              <a:rPr lang="en-US" sz="2800" dirty="0"/>
              <a:t> PTR 3</a:t>
            </a:r>
          </a:p>
          <a:p>
            <a:pPr marL="400050" indent="-400050">
              <a:buAutoNum type="romanLcParenBoth"/>
            </a:pPr>
            <a:r>
              <a:rPr lang="en-US" sz="2800" dirty="0"/>
              <a:t> PTR 4</a:t>
            </a:r>
          </a:p>
        </p:txBody>
      </p:sp>
    </p:spTree>
    <p:extLst>
      <p:ext uri="{BB962C8B-B14F-4D97-AF65-F5344CB8AC3E}">
        <p14:creationId xmlns:p14="http://schemas.microsoft.com/office/powerpoint/2010/main" val="1586070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CEAF-E44F-2BFF-D4FB-87679341D5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/>
              <a:t>6.5 Sum and Difference of Trigonometric Ratios (STR, DTR)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B57A-6AC6-EE8C-94E1-32F71C8D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can be derived by applying </a:t>
            </a:r>
            <a:r>
              <a:rPr lang="en-US" dirty="0" err="1"/>
              <a:t>SoA</a:t>
            </a:r>
            <a:r>
              <a:rPr lang="en-US" dirty="0"/>
              <a:t>/</a:t>
            </a:r>
            <a:r>
              <a:rPr lang="en-US" dirty="0" err="1"/>
              <a:t>DoA</a:t>
            </a:r>
            <a:r>
              <a:rPr lang="en-US" dirty="0"/>
              <a:t> to the right hand side of the equations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C66E9-FE5A-A6BF-A531-0C57052D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2543175"/>
            <a:ext cx="6638925" cy="431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EFF4C0-E11F-C267-C5EA-D847ABA45B7C}"/>
              </a:ext>
            </a:extLst>
          </p:cNvPr>
          <p:cNvSpPr txBox="1"/>
          <p:nvPr/>
        </p:nvSpPr>
        <p:spPr>
          <a:xfrm>
            <a:off x="7874000" y="2543175"/>
            <a:ext cx="337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sz="2800" dirty="0"/>
              <a:t>STR 1</a:t>
            </a:r>
          </a:p>
          <a:p>
            <a:pPr marL="400050" indent="-400050">
              <a:buAutoNum type="romanLcParenBoth"/>
            </a:pPr>
            <a:r>
              <a:rPr lang="en-US" sz="2800" dirty="0"/>
              <a:t>DTR 1</a:t>
            </a:r>
          </a:p>
          <a:p>
            <a:pPr marL="400050" indent="-400050">
              <a:buAutoNum type="romanLcParenBoth"/>
            </a:pPr>
            <a:r>
              <a:rPr lang="en-US" sz="2800" dirty="0"/>
              <a:t>STR 2</a:t>
            </a:r>
          </a:p>
          <a:p>
            <a:pPr marL="400050" indent="-400050">
              <a:buAutoNum type="romanLcParenBoth"/>
            </a:pPr>
            <a:r>
              <a:rPr lang="en-US" sz="2800" dirty="0"/>
              <a:t>DTR 2</a:t>
            </a:r>
          </a:p>
        </p:txBody>
      </p:sp>
    </p:spTree>
    <p:extLst>
      <p:ext uri="{BB962C8B-B14F-4D97-AF65-F5344CB8AC3E}">
        <p14:creationId xmlns:p14="http://schemas.microsoft.com/office/powerpoint/2010/main" val="1011307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5775-0602-8ECA-5ACC-2145BDCC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5"/>
            <a:ext cx="10515600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/>
              <a:t>7 Trigonometric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917AC-57C7-76DF-E220-15F370CB6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18"/>
                <a:ext cx="10515600" cy="5450682"/>
              </a:xfrm>
            </p:spPr>
            <p:txBody>
              <a:bodyPr/>
              <a:lstStyle/>
              <a:p>
                <a:r>
                  <a:rPr lang="en-US" dirty="0"/>
                  <a:t>To any trigonometric Equation, There are two types of solution</a:t>
                </a:r>
              </a:p>
              <a:p>
                <a:pPr marL="0" indent="0">
                  <a:buNone/>
                </a:pPr>
                <a:r>
                  <a:rPr lang="en-US" dirty="0"/>
                  <a:t>A principal solution (pointing to a particular angle between 0 and 360 degrees) and a general solution (valid for any angle of the form of the solution)</a:t>
                </a:r>
              </a:p>
              <a:p>
                <a:pPr marL="0" indent="0">
                  <a:buNone/>
                </a:pPr>
                <a:r>
                  <a:rPr lang="en-US" dirty="0"/>
                  <a:t>For example, lets say we have the equation as below</a:t>
                </a:r>
              </a:p>
              <a:p>
                <a:pPr marL="0" indent="0">
                  <a:buNone/>
                </a:pPr>
                <a:r>
                  <a:rPr lang="en-US" dirty="0"/>
                  <a:t>Sin(x)=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PS :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(according to table shown in section 3.5)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GS : X=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IN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(holds good for any natural value of 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917AC-57C7-76DF-E220-15F370CB6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18"/>
                <a:ext cx="10515600" cy="5450682"/>
              </a:xfrm>
              <a:blipFill>
                <a:blip r:embed="rId2"/>
                <a:stretch>
                  <a:fillRect l="-1217" t="-1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EDEE8A9-21DA-FF30-2727-CB4411FF98C9}"/>
              </a:ext>
            </a:extLst>
          </p:cNvPr>
          <p:cNvSpPr/>
          <p:nvPr/>
        </p:nvSpPr>
        <p:spPr>
          <a:xfrm>
            <a:off x="850900" y="4508500"/>
            <a:ext cx="1435100" cy="584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1D4EE-ECFE-CF69-E7E1-7D380633DB27}"/>
              </a:ext>
            </a:extLst>
          </p:cNvPr>
          <p:cNvSpPr/>
          <p:nvPr/>
        </p:nvSpPr>
        <p:spPr>
          <a:xfrm>
            <a:off x="850900" y="5588000"/>
            <a:ext cx="3352800" cy="698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40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6713-B3A5-5564-3217-D5D283A95D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/>
              <a:t>9 Sine rule and cosine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FC6F-82B5-CF79-540C-661F55FE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89063"/>
            <a:ext cx="5157787" cy="823912"/>
          </a:xfrm>
        </p:spPr>
        <p:txBody>
          <a:bodyPr/>
          <a:lstStyle/>
          <a:p>
            <a:r>
              <a:rPr lang="en-US" sz="2800" b="0" u="sng" dirty="0"/>
              <a:t>Sin Rule</a:t>
            </a:r>
            <a:endParaRPr lang="en-US" b="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84843-D099-C3BC-AE2E-2CCF0AF7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89063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Cosine Rule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F6B635-358B-A0AE-D011-36DBEDA780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170" y="3797865"/>
            <a:ext cx="4575550" cy="229076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52D81-5E6D-98C8-39BB-6699CAFB8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"/>
          <a:stretch/>
        </p:blipFill>
        <p:spPr>
          <a:xfrm>
            <a:off x="6256337" y="2212975"/>
            <a:ext cx="4403257" cy="1632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92CF6-B287-674D-3426-2EAEFFDF482C}"/>
                  </a:ext>
                </a:extLst>
              </p:cNvPr>
              <p:cNvSpPr txBox="1"/>
              <p:nvPr/>
            </p:nvSpPr>
            <p:spPr>
              <a:xfrm>
                <a:off x="836612" y="2212975"/>
                <a:ext cx="4639794" cy="760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800" dirty="0"/>
                  <a:t> = k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92CF6-B287-674D-3426-2EAEFFDF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2212975"/>
                <a:ext cx="4639794" cy="760978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2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1A44-C307-1209-0548-F958B2FA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Applications of Sine and Cosine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A0CD-BA97-8DBF-5FF1-571336C7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/>
          <a:p>
            <a:r>
              <a:rPr lang="en-US" dirty="0"/>
              <a:t>Given any 2 sides and the angle between them, all the other sides can be calculated and thus whole triangle can be constructed.</a:t>
            </a:r>
          </a:p>
          <a:p>
            <a:r>
              <a:rPr lang="en-US" dirty="0"/>
              <a:t>                                                   Q. Find x and all the two base angles </a:t>
            </a:r>
            <a:r>
              <a:rPr lang="en-US" dirty="0" err="1"/>
              <a:t>y,z</a:t>
            </a:r>
            <a:r>
              <a:rPr lang="en-US" dirty="0"/>
              <a:t> angles</a:t>
            </a:r>
          </a:p>
          <a:p>
            <a:pPr lvl="8"/>
            <a:r>
              <a:rPr lang="en-US" dirty="0"/>
              <a:t>          </a:t>
            </a:r>
            <a:r>
              <a:rPr lang="en-US" sz="2800" dirty="0"/>
              <a:t>Hint : Cosine rule for x and Sine rule for     	the base angles</a:t>
            </a:r>
            <a:endParaRPr lang="en-US" dirty="0"/>
          </a:p>
          <a:p>
            <a:r>
              <a:rPr lang="en-US" dirty="0"/>
              <a:t>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3B0AD-E538-5261-61E9-33208B70E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b="2285"/>
          <a:stretch/>
        </p:blipFill>
        <p:spPr>
          <a:xfrm>
            <a:off x="698500" y="2392363"/>
            <a:ext cx="4013200" cy="3462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7DD9CC-EBE8-0913-AD90-524CB5AC2908}"/>
              </a:ext>
            </a:extLst>
          </p:cNvPr>
          <p:cNvSpPr txBox="1"/>
          <p:nvPr/>
        </p:nvSpPr>
        <p:spPr>
          <a:xfrm>
            <a:off x="1130300" y="4914900"/>
            <a:ext cx="372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Y                            Z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F703D6-285C-C351-9D50-2C323BD87BEC}"/>
                  </a:ext>
                </a:extLst>
              </p14:cNvPr>
              <p14:cNvContentPartPr/>
              <p14:nvPr/>
            </p14:nvContentPartPr>
            <p14:xfrm>
              <a:off x="1257060" y="51565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F703D6-285C-C351-9D50-2C323BD87B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060" y="5147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4BE44F-DA91-8AE1-6F45-D653F732D76F}"/>
                  </a:ext>
                </a:extLst>
              </p14:cNvPr>
              <p14:cNvContentPartPr/>
              <p14:nvPr/>
            </p14:nvContentPartPr>
            <p14:xfrm>
              <a:off x="3787860" y="5117260"/>
              <a:ext cx="289080" cy="320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4BE44F-DA91-8AE1-6F45-D653F732D7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9220" y="5108620"/>
                <a:ext cx="306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037BFBA-321B-1A2D-1965-40D5A6DBDB8F}"/>
                  </a:ext>
                </a:extLst>
              </p14:cNvPr>
              <p14:cNvContentPartPr/>
              <p14:nvPr/>
            </p14:nvContentPartPr>
            <p14:xfrm>
              <a:off x="1002900" y="5066500"/>
              <a:ext cx="243360" cy="36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037BFBA-321B-1A2D-1965-40D5A6DBDB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3900" y="5057860"/>
                <a:ext cx="26100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279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2391-04DB-027D-2E43-04027BF55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599"/>
            <a:ext cx="9144000" cy="1503363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CCBE8-D430-79CE-119E-8F7A4728E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/>
              <a:t>Shreyas M</a:t>
            </a:r>
          </a:p>
          <a:p>
            <a:pPr>
              <a:tabLst>
                <a:tab pos="2239963" algn="l"/>
              </a:tabLst>
            </a:pPr>
            <a:r>
              <a:rPr lang="en-IN" sz="2400"/>
              <a:t>B.Tech in ECE PES University Bangalore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B1B6-887E-0615-8B15-944E9E7980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IN" dirty="0"/>
              <a:t>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C727-8B6F-CCD6-B8AD-ED112D23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The word ‘trigonometry’ is derived from the two Greek words ‘</a:t>
            </a:r>
            <a:r>
              <a:rPr lang="en-US" sz="2400" b="0" i="1" u="none" strike="noStrike" baseline="0" dirty="0"/>
              <a:t>trigon</a:t>
            </a:r>
            <a:r>
              <a:rPr lang="en-US" sz="2400" b="0" i="0" u="none" strike="noStrike" baseline="0" dirty="0"/>
              <a:t>’ (triangle) and ‘</a:t>
            </a:r>
            <a:r>
              <a:rPr lang="en-US" sz="2400" b="0" i="1" u="none" strike="noStrike" baseline="0" dirty="0"/>
              <a:t>metron</a:t>
            </a:r>
            <a:r>
              <a:rPr lang="en-US" sz="2400" b="0" i="0" u="none" strike="noStrike" baseline="0" dirty="0"/>
              <a:t>’ (measure) and it means ‘measuring the sides of </a:t>
            </a:r>
            <a:r>
              <a:rPr lang="en-IN" sz="2400" b="0" i="0" u="none" strike="noStrike" baseline="0" dirty="0"/>
              <a:t>a triangle’.</a:t>
            </a:r>
          </a:p>
          <a:p>
            <a:pPr algn="l"/>
            <a:r>
              <a:rPr lang="en-IN" sz="2400" b="0" i="0" u="none" strike="noStrike" baseline="0" dirty="0"/>
              <a:t>Currently, trigonometry is </a:t>
            </a:r>
            <a:r>
              <a:rPr lang="en-US" sz="2400" b="0" i="0" u="none" strike="noStrike" baseline="0" dirty="0"/>
              <a:t>used in many areas such as the science of seismology, designing electric circuits, describing the state of an atom, predicting the heights of tides in the ocean, analyzing a musical tone and in many other areas.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201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BEC6-D312-3CBD-D79B-AE1C2A378E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IN" dirty="0"/>
              <a:t>2 Conventions and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0074-21B1-D416-61AE-C1D317F8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most important convention is, </a:t>
            </a:r>
          </a:p>
          <a:p>
            <a:r>
              <a:rPr lang="en-IN" sz="2400" dirty="0"/>
              <a:t>The positive x-axis is taken as reference.</a:t>
            </a:r>
          </a:p>
          <a:p>
            <a:r>
              <a:rPr lang="en-IN" sz="2400" dirty="0"/>
              <a:t>Any angle measured clockwise wrt reference is taken as negative. </a:t>
            </a:r>
          </a:p>
          <a:p>
            <a:r>
              <a:rPr lang="en-IN" sz="2400" dirty="0"/>
              <a:t>Any angle measure anti-clockwise wrt reference is taken as positive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Units of angles: There are 2 universal units of angles </a:t>
            </a:r>
          </a:p>
          <a:p>
            <a:pPr marL="457200" indent="-457200">
              <a:buAutoNum type="arabicPeriod"/>
            </a:pPr>
            <a:r>
              <a:rPr lang="en-IN" sz="2400" dirty="0"/>
              <a:t>Degrees </a:t>
            </a:r>
          </a:p>
          <a:p>
            <a:pPr marL="457200" indent="-457200">
              <a:buAutoNum type="arabicPeriod"/>
            </a:pPr>
            <a:r>
              <a:rPr lang="en-IN" sz="2400" dirty="0"/>
              <a:t>Radians </a:t>
            </a:r>
          </a:p>
          <a:p>
            <a:pPr marL="0" indent="0">
              <a:buNone/>
            </a:pPr>
            <a:r>
              <a:rPr lang="en-IN" sz="2400" dirty="0"/>
              <a:t>Radians measure is the SI unit of Angle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682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B2224-37F9-97C8-C1E2-94F4252B1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0874"/>
                <a:ext cx="10515600" cy="5826089"/>
              </a:xfrm>
            </p:spPr>
            <p:txBody>
              <a:bodyPr/>
              <a:lstStyle/>
              <a:p>
                <a:r>
                  <a:rPr lang="en-IN" sz="2400" dirty="0"/>
                  <a:t>Radians: Assume a circle of radius R. Let an angle </a:t>
                </a:r>
                <a:r>
                  <a:rPr lang="el-GR" sz="2400" b="0" i="0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en-IN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IN" sz="2400" b="0" i="0" dirty="0">
                    <a:effectLst/>
                  </a:rPr>
                  <a:t>be subtended at the centre</a:t>
                </a:r>
                <a:r>
                  <a:rPr lang="en-IN" sz="2000" b="0" i="0" dirty="0">
                    <a:effectLst/>
                    <a:latin typeface="arial" panose="020B0604020202020204" pitchFamily="34" charset="0"/>
                  </a:rPr>
                  <a:t> by an arc of length S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arial" panose="020B0604020202020204" pitchFamily="34" charset="0"/>
                  </a:rPr>
                  <a:t>The Radian measure of the angle </a:t>
                </a:r>
                <a:r>
                  <a:rPr lang="el-GR" sz="2000" b="0" i="0" dirty="0">
                    <a:effectLst/>
                  </a:rPr>
                  <a:t>θ</a:t>
                </a:r>
                <a:r>
                  <a:rPr lang="en-IN" sz="2000" dirty="0">
                    <a:latin typeface="arial" panose="020B0604020202020204" pitchFamily="34" charset="0"/>
                  </a:rPr>
                  <a:t> is given by</a:t>
                </a:r>
              </a:p>
              <a:p>
                <a:pPr marL="0" indent="0">
                  <a:buNone/>
                </a:pPr>
                <a:r>
                  <a:rPr lang="el-GR" sz="2400" b="0" i="0" dirty="0">
                    <a:effectLst/>
                  </a:rPr>
                  <a:t>θ</a:t>
                </a:r>
                <a:r>
                  <a:rPr lang="en-IN" sz="2400" b="0" i="0" dirty="0">
                    <a:effectLst/>
                  </a:rPr>
                  <a:t>(Radians)</a:t>
                </a:r>
                <a:r>
                  <a:rPr lang="el-GR" sz="2400" b="0" i="0" dirty="0">
                    <a:effectLst/>
                  </a:rPr>
                  <a:t> </a:t>
                </a:r>
                <a:r>
                  <a:rPr lang="en-IN" sz="2400" b="0" i="0" dirty="0">
                    <a:effectLst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IN" sz="2400" dirty="0"/>
                  <a:t>          </a:t>
                </a:r>
                <a:r>
                  <a:rPr lang="en-IN" sz="3200" dirty="0">
                    <a:solidFill>
                      <a:srgbClr val="FF0000"/>
                    </a:solidFill>
                  </a:rPr>
                  <a:t>F1</a:t>
                </a:r>
              </a:p>
              <a:p>
                <a:pPr marL="0" indent="0">
                  <a:buNone/>
                </a:pPr>
                <a:endParaRPr lang="en-IN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sz="2400" u="sng" dirty="0"/>
                  <a:t>Conversion between radians and degrees:</a:t>
                </a:r>
              </a:p>
              <a:p>
                <a:pPr marL="0" indent="0">
                  <a:buNone/>
                </a:pPr>
                <a:r>
                  <a:rPr lang="el-GR" sz="2400" b="0" i="0" dirty="0">
                    <a:effectLst/>
                  </a:rPr>
                  <a:t>θ</a:t>
                </a:r>
                <a:r>
                  <a:rPr lang="en-IN" sz="2400" b="0" i="0" dirty="0">
                    <a:effectLst/>
                  </a:rPr>
                  <a:t>(R)=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/>
                          <m:t>θ</m:t>
                        </m:r>
                        <m:r>
                          <m:rPr>
                            <m:nor/>
                          </m:rPr>
                          <a:rPr lang="en-IN" sz="2400" dirty="0"/>
                          <m:t>(</m:t>
                        </m:r>
                        <m:r>
                          <m:rPr>
                            <m:nor/>
                          </m:rPr>
                          <a:rPr lang="en-IN" sz="2400" dirty="0"/>
                          <m:t>D</m:t>
                        </m:r>
                        <m:r>
                          <m:rPr>
                            <m:nor/>
                          </m:rPr>
                          <a:rPr lang="en-IN" sz="2400" dirty="0"/>
                          <m:t>)</m:t>
                        </m:r>
                      </m:num>
                      <m:den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</m:oMath>
                </a14:m>
                <a:r>
                  <a:rPr lang="en-IN" sz="2400" dirty="0"/>
                  <a:t>x </a:t>
                </a:r>
                <a:r>
                  <a:rPr lang="el-GR" dirty="0"/>
                  <a:t>π</a:t>
                </a:r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                               </a:t>
                </a:r>
                <a:r>
                  <a:rPr lang="en-IN" sz="3200" dirty="0">
                    <a:solidFill>
                      <a:srgbClr val="FF0000"/>
                    </a:solidFill>
                  </a:rPr>
                  <a:t>F2 (derived from F1)</a:t>
                </a:r>
              </a:p>
              <a:p>
                <a:pPr marL="0" indent="0">
                  <a:buNone/>
                </a:pPr>
                <a:r>
                  <a:rPr lang="el-GR" sz="2400" b="0" i="0" dirty="0">
                    <a:effectLst/>
                  </a:rPr>
                  <a:t>θ</a:t>
                </a:r>
                <a:r>
                  <a:rPr lang="en-IN" sz="2400" b="0" i="0" dirty="0">
                    <a:effectLst/>
                  </a:rPr>
                  <a:t>(D)=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/>
                          <m:t>θ</m:t>
                        </m:r>
                        <m:r>
                          <m:rPr>
                            <m:nor/>
                          </m:rPr>
                          <a:rPr lang="en-IN" sz="2400" dirty="0"/>
                          <m:t>(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R</m:t>
                        </m:r>
                        <m:r>
                          <m:rPr>
                            <m:nor/>
                          </m:rPr>
                          <a:rPr lang="en-IN" sz="24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/>
                          <m:t>π</m:t>
                        </m:r>
                      </m:den>
                    </m:f>
                  </m:oMath>
                </a14:m>
                <a:r>
                  <a:rPr lang="en-IN" sz="2400" dirty="0"/>
                  <a:t>x180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🔍</a:t>
                </a:r>
                <a:r>
                  <a:rPr lang="en-IN" sz="2400" dirty="0">
                    <a:highlight>
                      <a:srgbClr val="FFFF00"/>
                    </a:highlight>
                  </a:rPr>
                  <a:t>Try proving (Using </a:t>
                </a:r>
                <a:r>
                  <a:rPr lang="en-I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F1</a:t>
                </a:r>
                <a:r>
                  <a:rPr lang="en-IN" sz="2400" dirty="0">
                    <a:highlight>
                      <a:srgbClr val="FFFF00"/>
                    </a:highlight>
                  </a:rPr>
                  <a:t>)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smtClean="0">
                        <a:highlight>
                          <a:srgbClr val="FFFF00"/>
                        </a:highlight>
                      </a:rPr>
                      <m:t>π</m:t>
                    </m:r>
                  </m:oMath>
                </a14:m>
                <a:r>
                  <a:rPr lang="en-IN" sz="2400" dirty="0">
                    <a:highlight>
                      <a:srgbClr val="FFFF00"/>
                    </a:highlight>
                  </a:rPr>
                  <a:t> radians = 180 degrees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B2224-37F9-97C8-C1E2-94F4252B1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0874"/>
                <a:ext cx="10515600" cy="5826089"/>
              </a:xfrm>
              <a:blipFill>
                <a:blip r:embed="rId2"/>
                <a:stretch>
                  <a:fillRect l="-928" t="-157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30BCAD6-9A09-D672-6971-35FCB87BFDB5}"/>
              </a:ext>
            </a:extLst>
          </p:cNvPr>
          <p:cNvSpPr/>
          <p:nvPr/>
        </p:nvSpPr>
        <p:spPr>
          <a:xfrm>
            <a:off x="839972" y="1446027"/>
            <a:ext cx="1977656" cy="7230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CA0CD-1E53-916C-D710-F9B7A2B694F8}"/>
              </a:ext>
            </a:extLst>
          </p:cNvPr>
          <p:cNvSpPr/>
          <p:nvPr/>
        </p:nvSpPr>
        <p:spPr>
          <a:xfrm>
            <a:off x="838200" y="3051544"/>
            <a:ext cx="1977656" cy="1998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1FCEF-CE43-8F0A-28C2-A98BE7DDD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4" r="8328"/>
          <a:stretch/>
        </p:blipFill>
        <p:spPr>
          <a:xfrm>
            <a:off x="7641265" y="1088617"/>
            <a:ext cx="3710763" cy="351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7DD-0EBD-7F64-AA20-B62A1A2212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IN" dirty="0"/>
              <a:t>3 Recap of Trigonometric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0D8-9526-2833-7D85-319F0C68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Diagram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F9A16-BEDB-0AEA-A972-EE2D60A3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"/>
          <a:stretch/>
        </p:blipFill>
        <p:spPr>
          <a:xfrm>
            <a:off x="1608175" y="2385459"/>
            <a:ext cx="6467475" cy="4105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F7C11D-5D40-962D-FD3E-6326FC4FDF4F}"/>
              </a:ext>
            </a:extLst>
          </p:cNvPr>
          <p:cNvSpPr/>
          <p:nvPr/>
        </p:nvSpPr>
        <p:spPr>
          <a:xfrm>
            <a:off x="6385073" y="5061098"/>
            <a:ext cx="3827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4E8C4-3AAB-2D89-9B77-D85D541FA4E9}"/>
              </a:ext>
            </a:extLst>
          </p:cNvPr>
          <p:cNvSpPr txBox="1"/>
          <p:nvPr/>
        </p:nvSpPr>
        <p:spPr>
          <a:xfrm>
            <a:off x="6374440" y="4954787"/>
            <a:ext cx="393405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l-GR" sz="3200" b="0" i="0" dirty="0">
                <a:effectLst/>
              </a:rPr>
              <a:t>θ</a:t>
            </a:r>
            <a:endParaRPr lang="en-IN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39FF0-BE81-5263-5D27-ACA0CD722438}"/>
              </a:ext>
            </a:extLst>
          </p:cNvPr>
          <p:cNvSpPr/>
          <p:nvPr/>
        </p:nvSpPr>
        <p:spPr>
          <a:xfrm>
            <a:off x="7527851" y="5316279"/>
            <a:ext cx="462738" cy="4465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9F7E14-89FD-4E80-665F-F19D5C0FF3D1}"/>
              </a:ext>
            </a:extLst>
          </p:cNvPr>
          <p:cNvSpPr/>
          <p:nvPr/>
        </p:nvSpPr>
        <p:spPr>
          <a:xfrm>
            <a:off x="3841897" y="2252663"/>
            <a:ext cx="462738" cy="4465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1BC506-D58C-4B26-03B1-42AC9BA2B59A}"/>
              </a:ext>
            </a:extLst>
          </p:cNvPr>
          <p:cNvSpPr/>
          <p:nvPr/>
        </p:nvSpPr>
        <p:spPr>
          <a:xfrm>
            <a:off x="3831376" y="5390691"/>
            <a:ext cx="462738" cy="4465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6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66E5E-B928-626B-00A4-E6CD70BC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563" y="256381"/>
            <a:ext cx="4983162" cy="82391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Sine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38B83CC-8746-65AC-CEB7-2F4FC5F6529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0563" y="1212112"/>
                <a:ext cx="5106987" cy="5389507"/>
              </a:xfrm>
            </p:spPr>
            <p:txBody>
              <a:bodyPr/>
              <a:lstStyle/>
              <a:p>
                <a:r>
                  <a:rPr lang="en-IN" dirty="0"/>
                  <a:t>Sin </a:t>
                </a:r>
                <a:r>
                  <a:rPr lang="el-GR" sz="2800" b="0" i="0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en-IN" sz="2800" b="0" i="0" dirty="0">
                    <a:effectLst/>
                    <a:latin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3200" b="0" i="0" smtClean="0">
                            <a:effectLst/>
                            <a:latin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3200" b="0" i="0" smtClean="0"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IN" sz="3200" dirty="0"/>
                  <a:t>          </a:t>
                </a:r>
                <a:r>
                  <a:rPr lang="en-IN" sz="3200" dirty="0">
                    <a:solidFill>
                      <a:srgbClr val="FF0000"/>
                    </a:solidFill>
                  </a:rPr>
                  <a:t>F3</a:t>
                </a:r>
              </a:p>
              <a:p>
                <a:endParaRPr lang="en-IN" sz="3200" dirty="0"/>
              </a:p>
              <a:p>
                <a:r>
                  <a:rPr lang="en-IN" dirty="0"/>
                  <a:t>Graph: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38B83CC-8746-65AC-CEB7-2F4FC5F65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0563" y="1212112"/>
                <a:ext cx="5106987" cy="5389507"/>
              </a:xfrm>
              <a:blipFill>
                <a:blip r:embed="rId2"/>
                <a:stretch>
                  <a:fillRect l="-2148" t="-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8DD0F-F0D9-0F60-8EBC-D3622A3F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7124" y="222966"/>
            <a:ext cx="5197365" cy="82391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Cosine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822750C-A307-0748-1F39-70D3AD7D5CE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07124" y="1212112"/>
                <a:ext cx="5780085" cy="5389507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Cos </a:t>
                </a:r>
                <a:r>
                  <a:rPr lang="el-GR" b="0" i="0" dirty="0">
                    <a:effectLst/>
                  </a:rPr>
                  <a:t>θ</a:t>
                </a:r>
                <a:r>
                  <a:rPr lang="en-IN" b="0" i="0" dirty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3200" b="0" i="0" smtClean="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3200" b="0" i="0" smtClean="0"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IN" sz="3200" dirty="0"/>
                  <a:t>         </a:t>
                </a:r>
                <a:r>
                  <a:rPr lang="en-IN" sz="3200" dirty="0">
                    <a:solidFill>
                      <a:srgbClr val="FF0000"/>
                    </a:solidFill>
                  </a:rPr>
                  <a:t>F4</a:t>
                </a:r>
              </a:p>
              <a:p>
                <a:endParaRPr lang="en-IN" sz="3200" dirty="0"/>
              </a:p>
              <a:p>
                <a:r>
                  <a:rPr lang="en-IN" dirty="0"/>
                  <a:t>Graph: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822750C-A307-0748-1F39-70D3AD7D5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07124" y="1212112"/>
                <a:ext cx="5780085" cy="5389507"/>
              </a:xfrm>
              <a:blipFill>
                <a:blip r:embed="rId3"/>
                <a:stretch>
                  <a:fillRect l="-1899" t="-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2224980-EB19-4CB1-36AF-CEEC03C2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3167681"/>
            <a:ext cx="5157787" cy="26955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740897-EA90-9263-4200-ADD494B79265}"/>
              </a:ext>
            </a:extLst>
          </p:cNvPr>
          <p:cNvSpPr/>
          <p:nvPr/>
        </p:nvSpPr>
        <p:spPr>
          <a:xfrm>
            <a:off x="690563" y="3176438"/>
            <a:ext cx="5157787" cy="26955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D2FDC7-A270-0145-2F7F-C60940CE8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124" y="3185199"/>
            <a:ext cx="5581650" cy="26780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493B3A-231A-FDCE-5926-E08EB3CEB4E9}"/>
              </a:ext>
            </a:extLst>
          </p:cNvPr>
          <p:cNvSpPr/>
          <p:nvPr/>
        </p:nvSpPr>
        <p:spPr>
          <a:xfrm>
            <a:off x="6207124" y="3185199"/>
            <a:ext cx="5529262" cy="2678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AA5F1F-22FF-D62C-2DE1-66035997CE9E}"/>
              </a:ext>
            </a:extLst>
          </p:cNvPr>
          <p:cNvSpPr/>
          <p:nvPr/>
        </p:nvSpPr>
        <p:spPr>
          <a:xfrm>
            <a:off x="925335" y="1212112"/>
            <a:ext cx="1446211" cy="7230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003ACC-1D69-3B9F-CF1E-CE4CC0D649E4}"/>
              </a:ext>
            </a:extLst>
          </p:cNvPr>
          <p:cNvSpPr/>
          <p:nvPr/>
        </p:nvSpPr>
        <p:spPr>
          <a:xfrm>
            <a:off x="6432699" y="1212112"/>
            <a:ext cx="1520456" cy="8187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C9AF03-92AA-1868-ACF5-1F16791E8BB4}"/>
              </a:ext>
            </a:extLst>
          </p:cNvPr>
          <p:cNvCxnSpPr>
            <a:cxnSpLocks/>
          </p:cNvCxnSpPr>
          <p:nvPr/>
        </p:nvCxnSpPr>
        <p:spPr>
          <a:xfrm>
            <a:off x="5986130" y="0"/>
            <a:ext cx="0" cy="6932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4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2A79B-F967-AC80-20D6-2A7DFE0E6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195" y="419599"/>
            <a:ext cx="5157787" cy="82391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Cosecant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5FCDD58-4CE4-C7B2-9D2D-FCC10F3451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529573"/>
                <a:ext cx="5157787" cy="5179570"/>
              </a:xfrm>
            </p:spPr>
            <p:txBody>
              <a:bodyPr/>
              <a:lstStyle/>
              <a:p>
                <a:r>
                  <a:rPr lang="en-IN" dirty="0"/>
                  <a:t>csc</a:t>
                </a:r>
                <a:r>
                  <a:rPr lang="el-GR" dirty="0"/>
                  <a:t> θ </a:t>
                </a:r>
                <a:r>
                  <a:rPr lang="en-IN" dirty="0"/>
                  <a:t>= Cosec</a:t>
                </a:r>
                <a:r>
                  <a:rPr lang="el-GR" sz="2800" b="0" i="0" dirty="0">
                    <a:effectLst/>
                  </a:rPr>
                  <a:t> θ</a:t>
                </a:r>
                <a:r>
                  <a:rPr lang="en-IN" sz="2800" b="0" i="0" dirty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Sin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den>
                    </m:f>
                  </m:oMath>
                </a14:m>
                <a:r>
                  <a:rPr lang="en-IN" dirty="0"/>
                  <a:t>       </a:t>
                </a:r>
                <a:r>
                  <a:rPr lang="en-IN" sz="3200" dirty="0">
                    <a:solidFill>
                      <a:srgbClr val="FF0000"/>
                    </a:solidFill>
                  </a:rPr>
                  <a:t>F5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  <a:p>
                <a:r>
                  <a:rPr lang="en-IN" dirty="0"/>
                  <a:t>Graph 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5FCDD58-4CE4-C7B2-9D2D-FCC10F345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529573"/>
                <a:ext cx="5157787" cy="5179570"/>
              </a:xfrm>
              <a:blipFill>
                <a:blip r:embed="rId2"/>
                <a:stretch>
                  <a:fillRect l="-2128" t="-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23D5C-81D9-F165-1E96-03273C80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19599"/>
            <a:ext cx="5183188" cy="82391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sz="4400" b="0" dirty="0"/>
              <a:t>Secant</a:t>
            </a:r>
            <a:endParaRPr lang="en-I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22A11-B345-DA1C-5AB8-4EBFDEACBBC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529573"/>
                <a:ext cx="5183188" cy="517957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Sc</a:t>
                </a:r>
                <a:r>
                  <a:rPr lang="el-GR" dirty="0"/>
                  <a:t> θ </a:t>
                </a:r>
                <a:r>
                  <a:rPr lang="en-IN" dirty="0"/>
                  <a:t>= Sec</a:t>
                </a:r>
                <a:r>
                  <a:rPr lang="el-GR" b="0" i="0" dirty="0">
                    <a:effectLst/>
                  </a:rPr>
                  <a:t> θ</a:t>
                </a:r>
                <a:r>
                  <a:rPr lang="en-IN" b="0" i="0" dirty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smtClean="0">
                            <a:effectLst/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den>
                    </m:f>
                  </m:oMath>
                </a14:m>
                <a:r>
                  <a:rPr lang="en-IN" dirty="0"/>
                  <a:t>       </a:t>
                </a:r>
                <a:r>
                  <a:rPr lang="en-IN" sz="3200" dirty="0">
                    <a:solidFill>
                      <a:srgbClr val="FF0000"/>
                    </a:solidFill>
                  </a:rPr>
                  <a:t>F6</a:t>
                </a:r>
                <a:endParaRPr lang="en-IN" sz="3200" dirty="0"/>
              </a:p>
              <a:p>
                <a:endParaRPr lang="en-IN" dirty="0"/>
              </a:p>
              <a:p>
                <a:r>
                  <a:rPr lang="en-IN" dirty="0"/>
                  <a:t>Graph: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22A11-B345-DA1C-5AB8-4EBFDEACB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529573"/>
                <a:ext cx="5183188" cy="5179570"/>
              </a:xfrm>
              <a:blipFill>
                <a:blip r:embed="rId3"/>
                <a:stretch>
                  <a:fillRect l="-2118" t="-1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02D8962-CB03-6629-CCB7-08B9A27A8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5" y="3184541"/>
            <a:ext cx="4607258" cy="32177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A9922B-CD6E-45F3-CFF1-DC875515FC53}"/>
              </a:ext>
            </a:extLst>
          </p:cNvPr>
          <p:cNvSpPr/>
          <p:nvPr/>
        </p:nvSpPr>
        <p:spPr>
          <a:xfrm>
            <a:off x="6172200" y="3194155"/>
            <a:ext cx="4607258" cy="33290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5180BF-8BDA-B6AF-D4F8-EAD3F1A7F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3194155"/>
            <a:ext cx="4986338" cy="33290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DFFB2B-FA5E-205A-EA5C-1AE1485756D2}"/>
              </a:ext>
            </a:extLst>
          </p:cNvPr>
          <p:cNvSpPr/>
          <p:nvPr/>
        </p:nvSpPr>
        <p:spPr>
          <a:xfrm>
            <a:off x="791350" y="3194155"/>
            <a:ext cx="5031600" cy="33290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A2C77B-0EE7-C539-2F3B-188961515F0C}"/>
              </a:ext>
            </a:extLst>
          </p:cNvPr>
          <p:cNvCxnSpPr>
            <a:cxnSpLocks/>
          </p:cNvCxnSpPr>
          <p:nvPr/>
        </p:nvCxnSpPr>
        <p:spPr>
          <a:xfrm>
            <a:off x="5986130" y="0"/>
            <a:ext cx="0" cy="6932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B0042-9FFD-974E-C1A8-DCE95B1DAAF3}"/>
              </a:ext>
            </a:extLst>
          </p:cNvPr>
          <p:cNvSpPr/>
          <p:nvPr/>
        </p:nvSpPr>
        <p:spPr>
          <a:xfrm>
            <a:off x="1074191" y="1529573"/>
            <a:ext cx="3550972" cy="7230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AEE6B-1CFE-7AA6-6BE7-86FEE6CBD941}"/>
              </a:ext>
            </a:extLst>
          </p:cNvPr>
          <p:cNvSpPr/>
          <p:nvPr/>
        </p:nvSpPr>
        <p:spPr>
          <a:xfrm>
            <a:off x="6443329" y="1491011"/>
            <a:ext cx="3191793" cy="7230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92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6C49-2A80-6B0E-54A4-EEB1D2CD4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759" y="362725"/>
            <a:ext cx="5157787" cy="82391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DA6128C-5AB4-6A95-EF42-7B497AA0D5B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1759" y="1403498"/>
                <a:ext cx="5157787" cy="5252483"/>
              </a:xfrm>
            </p:spPr>
            <p:txBody>
              <a:bodyPr/>
              <a:lstStyle/>
              <a:p>
                <a:r>
                  <a:rPr lang="en-IN" dirty="0"/>
                  <a:t>Tan</a:t>
                </a:r>
                <a:r>
                  <a:rPr lang="el-GR" sz="2800" b="0" i="0" dirty="0">
                    <a:effectLst/>
                    <a:latin typeface="arial" panose="020B0604020202020204" pitchFamily="34" charset="0"/>
                  </a:rPr>
                  <a:t> θ</a:t>
                </a:r>
                <a:r>
                  <a:rPr lang="en-IN" sz="2800" b="0" i="0" dirty="0">
                    <a:effectLst/>
                    <a:latin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Sin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l-GR" dirty="0">
                            <a:latin typeface="arial" panose="020B0604020202020204" pitchFamily="34" charset="0"/>
                          </a:rPr>
                          <m:t>θ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Cos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den>
                    </m:f>
                  </m:oMath>
                </a14:m>
                <a:r>
                  <a:rPr lang="en-IN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Sec</m:t>
                        </m:r>
                        <m:r>
                          <m:rPr>
                            <m:nor/>
                          </m:rPr>
                          <a:rPr lang="el-GR" dirty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c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o</m:t>
                        </m:r>
                        <m:r>
                          <m:rPr>
                            <m:nor/>
                          </m:rPr>
                          <a:rPr lang="en-IN" dirty="0"/>
                          <m:t>s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e</m:t>
                        </m:r>
                        <m:r>
                          <m:rPr>
                            <m:nor/>
                          </m:rPr>
                          <a:rPr lang="en-IN" dirty="0"/>
                          <m:t>c</m:t>
                        </m:r>
                        <m:r>
                          <m:rPr>
                            <m:nor/>
                          </m:rPr>
                          <a:rPr lang="el-GR" dirty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den>
                    </m:f>
                  </m:oMath>
                </a14:m>
                <a:r>
                  <a:rPr lang="en-IN" dirty="0"/>
                  <a:t>     </a:t>
                </a:r>
                <a:r>
                  <a:rPr lang="en-IN" sz="3200" dirty="0">
                    <a:solidFill>
                      <a:srgbClr val="FF0000"/>
                    </a:solidFill>
                  </a:rPr>
                  <a:t>F7</a:t>
                </a:r>
              </a:p>
              <a:p>
                <a:endParaRPr lang="en-IN" sz="3200" dirty="0">
                  <a:solidFill>
                    <a:srgbClr val="FF0000"/>
                  </a:solidFill>
                </a:endParaRPr>
              </a:p>
              <a:p>
                <a:r>
                  <a:rPr lang="en-IN" dirty="0"/>
                  <a:t>Graph: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DA6128C-5AB4-6A95-EF42-7B497AA0D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1759" y="1403498"/>
                <a:ext cx="5157787" cy="5252483"/>
              </a:xfrm>
              <a:blipFill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B7E59B-1CB3-EAEB-884C-C095A944A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362725"/>
            <a:ext cx="5183188" cy="82391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IN" sz="4400" b="0" dirty="0"/>
              <a:t>Co-Tangent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324F96-CD84-E0E3-DD4C-99C8A79C921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403498"/>
                <a:ext cx="5183188" cy="5454502"/>
              </a:xfrm>
            </p:spPr>
            <p:txBody>
              <a:bodyPr/>
              <a:lstStyle/>
              <a:p>
                <a:r>
                  <a:rPr lang="en-IN" dirty="0"/>
                  <a:t>Cot</a:t>
                </a:r>
                <a:r>
                  <a:rPr lang="el-GR" sz="2800" b="0" i="0" dirty="0">
                    <a:effectLst/>
                    <a:latin typeface="arial" panose="020B0604020202020204" pitchFamily="34" charset="0"/>
                  </a:rPr>
                  <a:t> θ</a:t>
                </a:r>
                <a:r>
                  <a:rPr lang="en-IN" sz="2800" b="0" i="0" dirty="0">
                    <a:effectLst/>
                    <a:latin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/>
                          <m:t>Tan</m:t>
                        </m:r>
                        <m:r>
                          <m:rPr>
                            <m:nor/>
                          </m:rPr>
                          <a:rPr lang="el-GR" dirty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den>
                    </m:f>
                  </m:oMath>
                </a14:m>
                <a:r>
                  <a:rPr lang="en-IN" dirty="0"/>
                  <a:t>        </a:t>
                </a:r>
                <a:r>
                  <a:rPr lang="en-IN" sz="3200" dirty="0">
                    <a:solidFill>
                      <a:srgbClr val="FF0000"/>
                    </a:solidFill>
                  </a:rPr>
                  <a:t>F8</a:t>
                </a:r>
              </a:p>
              <a:p>
                <a:endParaRPr lang="en-IN" sz="3200" dirty="0">
                  <a:solidFill>
                    <a:srgbClr val="FF0000"/>
                  </a:solidFill>
                </a:endParaRPr>
              </a:p>
              <a:p>
                <a:r>
                  <a:rPr lang="en-IN" dirty="0"/>
                  <a:t>Graph: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324F96-CD84-E0E3-DD4C-99C8A79C9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403498"/>
                <a:ext cx="5183188" cy="5454502"/>
              </a:xfrm>
              <a:blipFill>
                <a:blip r:embed="rId3"/>
                <a:stretch>
                  <a:fillRect l="-2118" t="-12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7FE12B-1C88-D17A-B1F5-0EB647E87697}"/>
              </a:ext>
            </a:extLst>
          </p:cNvPr>
          <p:cNvCxnSpPr>
            <a:cxnSpLocks/>
          </p:cNvCxnSpPr>
          <p:nvPr/>
        </p:nvCxnSpPr>
        <p:spPr>
          <a:xfrm>
            <a:off x="5986130" y="0"/>
            <a:ext cx="0" cy="6932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4AF95-A709-C914-367C-D3F04D2941FB}"/>
              </a:ext>
            </a:extLst>
          </p:cNvPr>
          <p:cNvSpPr/>
          <p:nvPr/>
        </p:nvSpPr>
        <p:spPr>
          <a:xfrm>
            <a:off x="925032" y="1403498"/>
            <a:ext cx="3498111" cy="8239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2D417-9D85-29EC-5220-D52D99EF39BB}"/>
              </a:ext>
            </a:extLst>
          </p:cNvPr>
          <p:cNvSpPr/>
          <p:nvPr/>
        </p:nvSpPr>
        <p:spPr>
          <a:xfrm>
            <a:off x="6393712" y="1403498"/>
            <a:ext cx="2314354" cy="8239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2E1091-B0BC-EE6F-5298-D41DD9C3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00" y="3329319"/>
            <a:ext cx="4360939" cy="316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ther96">
            <a:extLst>
              <a:ext uri="{FF2B5EF4-FFF2-40B4-BE49-F238E27FC236}">
                <a16:creationId xmlns:a16="http://schemas.microsoft.com/office/drawing/2014/main" id="{88ADC6BD-4985-B6F5-3F07-15650750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11" y="3329319"/>
            <a:ext cx="4961677" cy="31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F6835A-5A2E-BCA5-D845-7E4A5376D157}"/>
              </a:ext>
            </a:extLst>
          </p:cNvPr>
          <p:cNvSpPr/>
          <p:nvPr/>
        </p:nvSpPr>
        <p:spPr>
          <a:xfrm>
            <a:off x="836612" y="3247792"/>
            <a:ext cx="4741937" cy="33290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DB0C41-F89D-7573-2060-F42A349422FA}"/>
              </a:ext>
            </a:extLst>
          </p:cNvPr>
          <p:cNvSpPr/>
          <p:nvPr/>
        </p:nvSpPr>
        <p:spPr>
          <a:xfrm>
            <a:off x="6358748" y="3247792"/>
            <a:ext cx="5103149" cy="33290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32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1838</Words>
  <Application>Microsoft Office PowerPoint</Application>
  <PresentationFormat>Widescreen</PresentationFormat>
  <Paragraphs>301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Trigonometric functions</vt:lpstr>
      <vt:lpstr>Chapter map</vt:lpstr>
      <vt:lpstr>1 Introduction</vt:lpstr>
      <vt:lpstr>2 Conventions and units</vt:lpstr>
      <vt:lpstr>PowerPoint Presentation</vt:lpstr>
      <vt:lpstr>3 Recap of Trigonometric functions</vt:lpstr>
      <vt:lpstr>PowerPoint Presentation</vt:lpstr>
      <vt:lpstr>PowerPoint Presentation</vt:lpstr>
      <vt:lpstr>PowerPoint Presentation</vt:lpstr>
      <vt:lpstr>PowerPoint Presentation</vt:lpstr>
      <vt:lpstr>4 Sign of trigonometric functions</vt:lpstr>
      <vt:lpstr>PowerPoint Presentation</vt:lpstr>
      <vt:lpstr>PowerPoint Presentation</vt:lpstr>
      <vt:lpstr>PowerPoint Presentation</vt:lpstr>
      <vt:lpstr>5 Values of trigonometric functions of some commonly used angles</vt:lpstr>
      <vt:lpstr>6 Trigonometric Identities and proof</vt:lpstr>
      <vt:lpstr>6.(1,2) SoA and DoA Identities</vt:lpstr>
      <vt:lpstr>PowerPoint Presentation</vt:lpstr>
      <vt:lpstr>PowerPoint Presentation</vt:lpstr>
      <vt:lpstr>6.3 DTA Identities</vt:lpstr>
      <vt:lpstr>6.4 Half Angle Identities</vt:lpstr>
      <vt:lpstr>6.4 Product of Trigonometric Ratios</vt:lpstr>
      <vt:lpstr>6.5 Sum and Difference of Trigonometric Ratios (STR, DTR)</vt:lpstr>
      <vt:lpstr>7 Trigonometric Equations</vt:lpstr>
      <vt:lpstr>9 Sine rule and cosine rule</vt:lpstr>
      <vt:lpstr>Applications of Sine and Cosine rule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: Trigonometric functions</dc:title>
  <dc:creator>Shreyas Murali</dc:creator>
  <cp:lastModifiedBy>Shreyas Murali</cp:lastModifiedBy>
  <cp:revision>24</cp:revision>
  <dcterms:created xsi:type="dcterms:W3CDTF">2022-05-30T17:09:22Z</dcterms:created>
  <dcterms:modified xsi:type="dcterms:W3CDTF">2022-10-29T10:38:08Z</dcterms:modified>
</cp:coreProperties>
</file>