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grandir Narrow Bold" charset="1" panose="00000806000000000000"/>
      <p:regular r:id="rId18"/>
    </p:embeddedFont>
    <p:embeddedFont>
      <p:font typeface="League Spartan" charset="1" panose="00000800000000000000"/>
      <p:regular r:id="rId19"/>
    </p:embeddedFont>
    <p:embeddedFont>
      <p:font typeface="Open Sauce Medium" charset="1" panose="00000600000000000000"/>
      <p:regular r:id="rId21"/>
    </p:embeddedFont>
    <p:embeddedFont>
      <p:font typeface="Arial" charset="1" panose="020B0502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47453">
            <a:off x="-212140" y="-387358"/>
            <a:ext cx="18712279" cy="11061715"/>
          </a:xfrm>
          <a:custGeom>
            <a:avLst/>
            <a:gdLst/>
            <a:ahLst/>
            <a:cxnLst/>
            <a:rect r="r" b="b" t="t" l="l"/>
            <a:pathLst>
              <a:path h="11061715" w="18712279">
                <a:moveTo>
                  <a:pt x="441100" y="0"/>
                </a:moveTo>
                <a:lnTo>
                  <a:pt x="18712280" y="784177"/>
                </a:lnTo>
                <a:lnTo>
                  <a:pt x="18271180" y="11061716"/>
                </a:lnTo>
                <a:lnTo>
                  <a:pt x="0" y="10277539"/>
                </a:lnTo>
                <a:lnTo>
                  <a:pt x="441100" y="0"/>
                </a:lnTo>
                <a:close/>
              </a:path>
            </a:pathLst>
          </a:custGeom>
          <a:blipFill>
            <a:blip r:embed="rId3"/>
            <a:stretch>
              <a:fillRect l="-9549" t="-14710" r="-62593" b="-49091"/>
            </a:stretch>
          </a:blipFill>
        </p:spPr>
      </p:sp>
      <p:sp>
        <p:nvSpPr>
          <p:cNvPr name="Freeform 3" id="3"/>
          <p:cNvSpPr/>
          <p:nvPr/>
        </p:nvSpPr>
        <p:spPr>
          <a:xfrm flipH="false" flipV="false" rot="0">
            <a:off x="2964522" y="6293605"/>
            <a:ext cx="591018" cy="733769"/>
          </a:xfrm>
          <a:custGeom>
            <a:avLst/>
            <a:gdLst/>
            <a:ahLst/>
            <a:cxnLst/>
            <a:rect r="r" b="b" t="t" l="l"/>
            <a:pathLst>
              <a:path h="733769" w="591018">
                <a:moveTo>
                  <a:pt x="0" y="0"/>
                </a:moveTo>
                <a:lnTo>
                  <a:pt x="591018" y="0"/>
                </a:lnTo>
                <a:lnTo>
                  <a:pt x="591018" y="733769"/>
                </a:lnTo>
                <a:lnTo>
                  <a:pt x="0" y="7337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2010494" y="8821949"/>
            <a:ext cx="9526284" cy="0"/>
          </a:xfrm>
          <a:prstGeom prst="line">
            <a:avLst/>
          </a:prstGeom>
          <a:ln cap="rnd" w="76200">
            <a:solidFill>
              <a:srgbClr val="F5F5F5"/>
            </a:solidFill>
            <a:prstDash val="solid"/>
            <a:headEnd type="none" len="sm" w="sm"/>
            <a:tailEnd type="none" len="sm" w="sm"/>
          </a:ln>
        </p:spPr>
      </p:sp>
      <p:sp>
        <p:nvSpPr>
          <p:cNvPr name="Freeform 5" id="5"/>
          <p:cNvSpPr/>
          <p:nvPr/>
        </p:nvSpPr>
        <p:spPr>
          <a:xfrm flipH="false" flipV="false" rot="0">
            <a:off x="3435583" y="1028700"/>
            <a:ext cx="11416834" cy="2740591"/>
          </a:xfrm>
          <a:custGeom>
            <a:avLst/>
            <a:gdLst/>
            <a:ahLst/>
            <a:cxnLst/>
            <a:rect r="r" b="b" t="t" l="l"/>
            <a:pathLst>
              <a:path h="2740591" w="11416834">
                <a:moveTo>
                  <a:pt x="0" y="0"/>
                </a:moveTo>
                <a:lnTo>
                  <a:pt x="11416834" y="0"/>
                </a:lnTo>
                <a:lnTo>
                  <a:pt x="11416834" y="2740591"/>
                </a:lnTo>
                <a:lnTo>
                  <a:pt x="0" y="2740591"/>
                </a:lnTo>
                <a:lnTo>
                  <a:pt x="0" y="0"/>
                </a:lnTo>
                <a:close/>
              </a:path>
            </a:pathLst>
          </a:custGeom>
          <a:blipFill>
            <a:blip r:embed="rId6"/>
            <a:stretch>
              <a:fillRect l="0" t="0" r="0" b="0"/>
            </a:stretch>
          </a:blipFill>
        </p:spPr>
      </p:sp>
      <p:sp>
        <p:nvSpPr>
          <p:cNvPr name="TextBox 6" id="6"/>
          <p:cNvSpPr txBox="true"/>
          <p:nvPr/>
        </p:nvSpPr>
        <p:spPr>
          <a:xfrm rot="0">
            <a:off x="3933650" y="6179305"/>
            <a:ext cx="6825249" cy="1018818"/>
          </a:xfrm>
          <a:prstGeom prst="rect">
            <a:avLst/>
          </a:prstGeom>
        </p:spPr>
        <p:txBody>
          <a:bodyPr anchor="t" rtlCol="false" tIns="0" lIns="0" bIns="0" rIns="0">
            <a:spAutoFit/>
          </a:bodyPr>
          <a:lstStyle/>
          <a:p>
            <a:pPr algn="l">
              <a:lnSpc>
                <a:spcPts val="6578"/>
              </a:lnSpc>
            </a:pPr>
            <a:r>
              <a:rPr lang="en-US" sz="5980" spc="448">
                <a:solidFill>
                  <a:srgbClr val="FFFFFF"/>
                </a:solidFill>
                <a:latin typeface="Agrandir Narrow Bold"/>
              </a:rPr>
              <a:t>ME504</a:t>
            </a:r>
          </a:p>
        </p:txBody>
      </p:sp>
      <p:sp>
        <p:nvSpPr>
          <p:cNvPr name="TextBox 7" id="7"/>
          <p:cNvSpPr txBox="true"/>
          <p:nvPr/>
        </p:nvSpPr>
        <p:spPr>
          <a:xfrm rot="0">
            <a:off x="2751288" y="7833279"/>
            <a:ext cx="8159804" cy="988670"/>
          </a:xfrm>
          <a:prstGeom prst="rect">
            <a:avLst/>
          </a:prstGeom>
        </p:spPr>
        <p:txBody>
          <a:bodyPr anchor="t" rtlCol="false" tIns="0" lIns="0" bIns="0" rIns="0">
            <a:spAutoFit/>
          </a:bodyPr>
          <a:lstStyle/>
          <a:p>
            <a:pPr algn="ctr" marL="0" indent="0" lvl="0">
              <a:lnSpc>
                <a:spcPts val="7357"/>
              </a:lnSpc>
              <a:spcBef>
                <a:spcPct val="0"/>
              </a:spcBef>
            </a:pPr>
            <a:r>
              <a:rPr lang="en-US" sz="7744" spc="-387">
                <a:solidFill>
                  <a:srgbClr val="FCFBFC"/>
                </a:solidFill>
                <a:latin typeface="League Spartan"/>
              </a:rPr>
              <a:t>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TextBox 3" id="3"/>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PROBLEM STATEMENT</a:t>
            </a:r>
          </a:p>
        </p:txBody>
      </p:sp>
      <p:sp>
        <p:nvSpPr>
          <p:cNvPr name="AutoShape 4" id="4"/>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TextBox 5" id="5"/>
          <p:cNvSpPr txBox="true"/>
          <p:nvPr/>
        </p:nvSpPr>
        <p:spPr>
          <a:xfrm rot="0">
            <a:off x="779511" y="2907350"/>
            <a:ext cx="16728979" cy="5946137"/>
          </a:xfrm>
          <a:prstGeom prst="rect">
            <a:avLst/>
          </a:prstGeom>
        </p:spPr>
        <p:txBody>
          <a:bodyPr anchor="t" rtlCol="false" tIns="0" lIns="0" bIns="0" rIns="0">
            <a:spAutoFit/>
          </a:bodyPr>
          <a:lstStyle/>
          <a:p>
            <a:pPr algn="just">
              <a:lnSpc>
                <a:spcPts val="4635"/>
              </a:lnSpc>
            </a:pPr>
            <a:r>
              <a:rPr lang="en-US" sz="4879" spc="-243" u="sng">
                <a:solidFill>
                  <a:srgbClr val="FEFEFE"/>
                </a:solidFill>
                <a:latin typeface="Arial"/>
              </a:rPr>
              <a:t>Variant 7</a:t>
            </a:r>
            <a:r>
              <a:rPr lang="en-US" sz="4879" spc="-243">
                <a:solidFill>
                  <a:srgbClr val="FEFEFE"/>
                </a:solidFill>
                <a:latin typeface="Arial"/>
              </a:rPr>
              <a:t> : Consider three fixed forces of the known magnitude. Generate the random</a:t>
            </a:r>
          </a:p>
          <a:p>
            <a:pPr algn="just">
              <a:lnSpc>
                <a:spcPts val="4635"/>
              </a:lnSpc>
            </a:pPr>
            <a:r>
              <a:rPr lang="en-US" sz="4879" spc="-243">
                <a:solidFill>
                  <a:srgbClr val="FEFEFE"/>
                </a:solidFill>
                <a:latin typeface="Arial"/>
              </a:rPr>
              <a:t>topologies of the beam by altering the positions, sizes, and quantities of the holes in a</a:t>
            </a:r>
          </a:p>
          <a:p>
            <a:pPr algn="just">
              <a:lnSpc>
                <a:spcPts val="4635"/>
              </a:lnSpc>
            </a:pPr>
            <a:r>
              <a:rPr lang="en-US" sz="4879" spc="-243">
                <a:solidFill>
                  <a:srgbClr val="FEFEFE"/>
                </a:solidFill>
                <a:latin typeface="Arial"/>
              </a:rPr>
              <a:t>random manner. </a:t>
            </a:r>
          </a:p>
          <a:p>
            <a:pPr algn="just">
              <a:lnSpc>
                <a:spcPts val="4635"/>
              </a:lnSpc>
            </a:pPr>
            <a:r>
              <a:rPr lang="en-US" sz="4879" spc="-243">
                <a:solidFill>
                  <a:srgbClr val="FEFEFE"/>
                </a:solidFill>
                <a:latin typeface="Arial"/>
              </a:rPr>
              <a:t>1) Train a CNN network to predict the displacement of the beam. </a:t>
            </a:r>
          </a:p>
          <a:p>
            <a:pPr algn="just">
              <a:lnSpc>
                <a:spcPts val="4635"/>
              </a:lnSpc>
            </a:pPr>
            <a:r>
              <a:rPr lang="en-US" sz="4879" spc="-243">
                <a:solidFill>
                  <a:srgbClr val="FEFEFE"/>
                </a:solidFill>
                <a:latin typeface="Arial"/>
              </a:rPr>
              <a:t>2) Now allow any two forces to vary in magnitude and location and predict the displacement of the</a:t>
            </a:r>
          </a:p>
          <a:p>
            <a:pPr algn="just">
              <a:lnSpc>
                <a:spcPts val="4635"/>
              </a:lnSpc>
            </a:pPr>
            <a:r>
              <a:rPr lang="en-US" sz="4879" spc="-243">
                <a:solidFill>
                  <a:srgbClr val="FEFEFE"/>
                </a:solidFill>
                <a:latin typeface="Arial"/>
              </a:rPr>
              <a:t>beam. </a:t>
            </a:r>
          </a:p>
          <a:p>
            <a:pPr algn="just">
              <a:lnSpc>
                <a:spcPts val="4635"/>
              </a:lnSpc>
            </a:pPr>
            <a:r>
              <a:rPr lang="en-US" sz="4879" spc="-243">
                <a:solidFill>
                  <a:srgbClr val="FEFEFE"/>
                </a:solidFill>
                <a:latin typeface="Arial"/>
              </a:rPr>
              <a:t>3) </a:t>
            </a:r>
            <a:r>
              <a:rPr lang="en-US" sz="4879" spc="-243">
                <a:solidFill>
                  <a:srgbClr val="FEFEFE"/>
                </a:solidFill>
                <a:latin typeface="Arial"/>
              </a:rPr>
              <a:t>Carry out the same thing for the maximum stress in the beam.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TextBox 3" id="3"/>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ROADMAP</a:t>
            </a:r>
          </a:p>
        </p:txBody>
      </p:sp>
      <p:sp>
        <p:nvSpPr>
          <p:cNvPr name="AutoShape 4" id="4"/>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TextBox 5" id="5"/>
          <p:cNvSpPr txBox="true"/>
          <p:nvPr/>
        </p:nvSpPr>
        <p:spPr>
          <a:xfrm rot="0">
            <a:off x="779511" y="1856737"/>
            <a:ext cx="16728979" cy="7689212"/>
          </a:xfrm>
          <a:prstGeom prst="rect">
            <a:avLst/>
          </a:prstGeom>
        </p:spPr>
        <p:txBody>
          <a:bodyPr anchor="t" rtlCol="false" tIns="0" lIns="0" bIns="0" rIns="0">
            <a:spAutoFit/>
          </a:bodyPr>
          <a:lstStyle/>
          <a:p>
            <a:pPr algn="just">
              <a:lnSpc>
                <a:spcPts val="4635"/>
              </a:lnSpc>
            </a:pPr>
            <a:r>
              <a:rPr lang="en-US" sz="4879" spc="-243">
                <a:solidFill>
                  <a:srgbClr val="FEFEFE"/>
                </a:solidFill>
                <a:latin typeface="Arial"/>
              </a:rPr>
              <a:t>1) Data Generation : </a:t>
            </a:r>
          </a:p>
          <a:p>
            <a:pPr algn="just">
              <a:lnSpc>
                <a:spcPts val="4635"/>
              </a:lnSpc>
            </a:pPr>
          </a:p>
          <a:p>
            <a:pPr algn="just">
              <a:lnSpc>
                <a:spcPts val="4635"/>
              </a:lnSpc>
            </a:pPr>
            <a:r>
              <a:rPr lang="en-US" sz="4879" spc="-243">
                <a:solidFill>
                  <a:srgbClr val="FEFEFE"/>
                </a:solidFill>
                <a:latin typeface="Arial"/>
              </a:rPr>
              <a:t>i) w</a:t>
            </a:r>
            <a:r>
              <a:rPr lang="en-US" sz="4879" spc="-243">
                <a:solidFill>
                  <a:srgbClr val="FEFEFE"/>
                </a:solidFill>
                <a:latin typeface="Arial"/>
              </a:rPr>
              <a:t>riting a code to generate holes of random quantity, size, position</a:t>
            </a:r>
          </a:p>
          <a:p>
            <a:pPr algn="just">
              <a:lnSpc>
                <a:spcPts val="4635"/>
              </a:lnSpc>
            </a:pPr>
            <a:r>
              <a:rPr lang="en-US" sz="4879" spc="-243">
                <a:solidFill>
                  <a:srgbClr val="FEFEFE"/>
                </a:solidFill>
                <a:latin typeface="Arial"/>
              </a:rPr>
              <a:t>ii) writing 600 datasets with properties corresponding to different random holes under folder ‘prop‘</a:t>
            </a:r>
          </a:p>
          <a:p>
            <a:pPr algn="just">
              <a:lnSpc>
                <a:spcPts val="4635"/>
              </a:lnSpc>
            </a:pPr>
            <a:r>
              <a:rPr lang="en-US" sz="4879" spc="-243">
                <a:solidFill>
                  <a:srgbClr val="FEFEFE"/>
                </a:solidFill>
                <a:latin typeface="Arial"/>
              </a:rPr>
              <a:t>iii) writing 600 datasets with 2 variable forces under folder ‘load1‘</a:t>
            </a:r>
          </a:p>
          <a:p>
            <a:pPr algn="just">
              <a:lnSpc>
                <a:spcPts val="4635"/>
              </a:lnSpc>
            </a:pPr>
            <a:r>
              <a:rPr lang="en-US" sz="4879" spc="-243">
                <a:solidFill>
                  <a:srgbClr val="FEFEFE"/>
                </a:solidFill>
                <a:latin typeface="Arial"/>
              </a:rPr>
              <a:t>iv) generating stress and diaplacement files as FEM output using terminal commands to acquire data for training CNN_1 &amp; CNN_2 using variable properties and variable load respectively.</a:t>
            </a:r>
          </a:p>
          <a:p>
            <a:pPr algn="just">
              <a:lnSpc>
                <a:spcPts val="4635"/>
              </a:lnSpc>
            </a:pPr>
            <a:r>
              <a:rPr lang="en-US" sz="4879" spc="-243">
                <a:solidFill>
                  <a:srgbClr val="FEFEFE"/>
                </a:solidFill>
                <a:latin typeface="Arial"/>
              </a:rPr>
              <a:t>v) reading the stress files and sorting them according to maximum stress, to find out load corresponding to maximum stress.</a:t>
            </a:r>
          </a:p>
          <a:p>
            <a:pPr algn="just">
              <a:lnSpc>
                <a:spcPts val="4635"/>
              </a:lnSpc>
            </a:pPr>
            <a:r>
              <a:rPr lang="en-US" sz="4879" spc="-243">
                <a:solidFill>
                  <a:srgbClr val="FEFEFE"/>
                </a:solidFill>
                <a:latin typeface="Arial"/>
              </a:rPr>
              <a:t>vi) using the load in point v) to generate new displacement data for CNN_3</a:t>
            </a:r>
          </a:p>
        </p:txBody>
      </p:sp>
      <p:sp>
        <p:nvSpPr>
          <p:cNvPr name="TextBox 6" id="6"/>
          <p:cNvSpPr txBox="true"/>
          <p:nvPr/>
        </p:nvSpPr>
        <p:spPr>
          <a:xfrm rot="0">
            <a:off x="11979190" y="9292268"/>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data_gen1.ipynb</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TextBox 3" id="3"/>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ROADMAP</a:t>
            </a:r>
          </a:p>
        </p:txBody>
      </p:sp>
      <p:sp>
        <p:nvSpPr>
          <p:cNvPr name="AutoShape 4" id="4"/>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TextBox 5" id="5"/>
          <p:cNvSpPr txBox="true"/>
          <p:nvPr/>
        </p:nvSpPr>
        <p:spPr>
          <a:xfrm rot="0">
            <a:off x="850783" y="2931108"/>
            <a:ext cx="16657706" cy="5946137"/>
          </a:xfrm>
          <a:prstGeom prst="rect">
            <a:avLst/>
          </a:prstGeom>
        </p:spPr>
        <p:txBody>
          <a:bodyPr anchor="t" rtlCol="false" tIns="0" lIns="0" bIns="0" rIns="0">
            <a:spAutoFit/>
          </a:bodyPr>
          <a:lstStyle/>
          <a:p>
            <a:pPr algn="just">
              <a:lnSpc>
                <a:spcPts val="4635"/>
              </a:lnSpc>
            </a:pPr>
            <a:r>
              <a:rPr lang="en-US" sz="4879" spc="-243">
                <a:solidFill>
                  <a:srgbClr val="FEFEFE"/>
                </a:solidFill>
                <a:latin typeface="Arial"/>
              </a:rPr>
              <a:t>2) CNN 1 : </a:t>
            </a:r>
          </a:p>
          <a:p>
            <a:pPr algn="just">
              <a:lnSpc>
                <a:spcPts val="4635"/>
              </a:lnSpc>
            </a:pPr>
          </a:p>
          <a:p>
            <a:pPr algn="just">
              <a:lnSpc>
                <a:spcPts val="4635"/>
              </a:lnSpc>
            </a:pPr>
            <a:r>
              <a:rPr lang="en-US" sz="4879" spc="-243">
                <a:solidFill>
                  <a:srgbClr val="FEFEFE"/>
                </a:solidFill>
                <a:latin typeface="Arial"/>
              </a:rPr>
              <a:t>i) This uses variable properties as input and matches the prediction with the output displacement data through FEM.</a:t>
            </a:r>
          </a:p>
          <a:p>
            <a:pPr algn="just">
              <a:lnSpc>
                <a:spcPts val="4635"/>
              </a:lnSpc>
            </a:pPr>
            <a:r>
              <a:rPr lang="en-US" sz="4879" spc="-243">
                <a:solidFill>
                  <a:srgbClr val="FEFEFE"/>
                </a:solidFill>
                <a:latin typeface="Arial"/>
              </a:rPr>
              <a:t>ii) The FEM data is first converted from string to float through a code to be able to access it as a numpy array</a:t>
            </a:r>
          </a:p>
          <a:p>
            <a:pPr algn="just">
              <a:lnSpc>
                <a:spcPts val="4635"/>
              </a:lnSpc>
            </a:pPr>
            <a:r>
              <a:rPr lang="en-US" sz="4879" spc="-243">
                <a:solidFill>
                  <a:srgbClr val="FEFEFE"/>
                </a:solidFill>
                <a:latin typeface="Arial"/>
              </a:rPr>
              <a:t>iii) The CNN is then trained for 2 convolutions and 9 dense neural network layers after being flattened to give prediction.</a:t>
            </a:r>
          </a:p>
          <a:p>
            <a:pPr algn="just">
              <a:lnSpc>
                <a:spcPts val="4635"/>
              </a:lnSpc>
            </a:pPr>
            <a:r>
              <a:rPr lang="en-US" sz="4879" spc="-243">
                <a:solidFill>
                  <a:srgbClr val="FEFEFE"/>
                </a:solidFill>
                <a:latin typeface="Arial"/>
              </a:rPr>
              <a:t>iv) a 100 epochs with batch size 32 are run to determine the model under decent losses</a:t>
            </a:r>
          </a:p>
        </p:txBody>
      </p:sp>
      <p:sp>
        <p:nvSpPr>
          <p:cNvPr name="TextBox 6" id="6"/>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CNN_1.ipynb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AutoShape 3" id="3"/>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Freeform 4" id="4"/>
          <p:cNvSpPr/>
          <p:nvPr/>
        </p:nvSpPr>
        <p:spPr>
          <a:xfrm flipH="false" flipV="false" rot="0">
            <a:off x="886154" y="1980233"/>
            <a:ext cx="9562802" cy="7788594"/>
          </a:xfrm>
          <a:custGeom>
            <a:avLst/>
            <a:gdLst/>
            <a:ahLst/>
            <a:cxnLst/>
            <a:rect r="r" b="b" t="t" l="l"/>
            <a:pathLst>
              <a:path h="7788594" w="9562802">
                <a:moveTo>
                  <a:pt x="0" y="0"/>
                </a:moveTo>
                <a:lnTo>
                  <a:pt x="9562802" y="0"/>
                </a:lnTo>
                <a:lnTo>
                  <a:pt x="9562802" y="7788594"/>
                </a:lnTo>
                <a:lnTo>
                  <a:pt x="0" y="7788594"/>
                </a:lnTo>
                <a:lnTo>
                  <a:pt x="0" y="0"/>
                </a:lnTo>
                <a:close/>
              </a:path>
            </a:pathLst>
          </a:custGeom>
          <a:blipFill>
            <a:blip r:embed="rId4"/>
            <a:stretch>
              <a:fillRect l="0" t="-419" r="0" b="-419"/>
            </a:stretch>
          </a:blipFill>
        </p:spPr>
      </p:sp>
      <p:sp>
        <p:nvSpPr>
          <p:cNvPr name="TextBox 5" id="5"/>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CNN_1.ipynb</a:t>
            </a:r>
          </a:p>
        </p:txBody>
      </p:sp>
      <p:sp>
        <p:nvSpPr>
          <p:cNvPr name="TextBox 6" id="6"/>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CNN 1</a:t>
            </a:r>
          </a:p>
        </p:txBody>
      </p:sp>
      <p:sp>
        <p:nvSpPr>
          <p:cNvPr name="TextBox 7" id="7"/>
          <p:cNvSpPr txBox="true"/>
          <p:nvPr/>
        </p:nvSpPr>
        <p:spPr>
          <a:xfrm rot="0">
            <a:off x="11022308" y="3815948"/>
            <a:ext cx="16728979" cy="3041012"/>
          </a:xfrm>
          <a:prstGeom prst="rect">
            <a:avLst/>
          </a:prstGeom>
        </p:spPr>
        <p:txBody>
          <a:bodyPr anchor="t" rtlCol="false" tIns="0" lIns="0" bIns="0" rIns="0">
            <a:spAutoFit/>
          </a:bodyPr>
          <a:lstStyle/>
          <a:p>
            <a:pPr algn="just">
              <a:lnSpc>
                <a:spcPts val="4635"/>
              </a:lnSpc>
            </a:pPr>
            <a:r>
              <a:rPr lang="en-US" sz="4879" spc="-243" u="sng">
                <a:solidFill>
                  <a:srgbClr val="FEFEFE"/>
                </a:solidFill>
                <a:latin typeface="Arial"/>
              </a:rPr>
              <a:t>At Last Epoch(100)</a:t>
            </a:r>
            <a:r>
              <a:rPr lang="en-US" sz="4879" spc="-243">
                <a:solidFill>
                  <a:srgbClr val="FEFEFE"/>
                </a:solidFill>
                <a:latin typeface="Arial"/>
              </a:rPr>
              <a:t> :</a:t>
            </a:r>
          </a:p>
          <a:p>
            <a:pPr algn="just">
              <a:lnSpc>
                <a:spcPts val="4635"/>
              </a:lnSpc>
            </a:pPr>
            <a:r>
              <a:rPr lang="en-US" sz="4879" spc="-243">
                <a:solidFill>
                  <a:srgbClr val="FEFEFE"/>
                </a:solidFill>
                <a:latin typeface="Arial"/>
              </a:rPr>
              <a:t>loss: 14.0638 </a:t>
            </a:r>
          </a:p>
          <a:p>
            <a:pPr algn="just">
              <a:lnSpc>
                <a:spcPts val="4635"/>
              </a:lnSpc>
            </a:pPr>
            <a:r>
              <a:rPr lang="en-US" sz="4879" spc="-243">
                <a:solidFill>
                  <a:srgbClr val="FEFEFE"/>
                </a:solidFill>
                <a:latin typeface="Arial"/>
              </a:rPr>
              <a:t>mae: 2.5017 </a:t>
            </a:r>
          </a:p>
          <a:p>
            <a:pPr algn="just">
              <a:lnSpc>
                <a:spcPts val="4635"/>
              </a:lnSpc>
            </a:pPr>
            <a:r>
              <a:rPr lang="en-US" sz="4879" spc="-243">
                <a:solidFill>
                  <a:srgbClr val="FEFEFE"/>
                </a:solidFill>
                <a:latin typeface="Arial"/>
              </a:rPr>
              <a:t>val_loss: 14.1594 </a:t>
            </a:r>
          </a:p>
          <a:p>
            <a:pPr algn="just">
              <a:lnSpc>
                <a:spcPts val="4635"/>
              </a:lnSpc>
            </a:pPr>
            <a:r>
              <a:rPr lang="en-US" sz="4879" spc="-243">
                <a:solidFill>
                  <a:srgbClr val="FEFEFE"/>
                </a:solidFill>
                <a:latin typeface="Arial"/>
              </a:rPr>
              <a:t>val_mae: 2.5035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TextBox 3" id="3"/>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ROADMAP</a:t>
            </a:r>
          </a:p>
        </p:txBody>
      </p:sp>
      <p:sp>
        <p:nvSpPr>
          <p:cNvPr name="AutoShape 4" id="4"/>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TextBox 5" id="5"/>
          <p:cNvSpPr txBox="true"/>
          <p:nvPr/>
        </p:nvSpPr>
        <p:spPr>
          <a:xfrm rot="0">
            <a:off x="850783" y="2640595"/>
            <a:ext cx="16657706" cy="6527162"/>
          </a:xfrm>
          <a:prstGeom prst="rect">
            <a:avLst/>
          </a:prstGeom>
        </p:spPr>
        <p:txBody>
          <a:bodyPr anchor="t" rtlCol="false" tIns="0" lIns="0" bIns="0" rIns="0">
            <a:spAutoFit/>
          </a:bodyPr>
          <a:lstStyle/>
          <a:p>
            <a:pPr algn="just">
              <a:lnSpc>
                <a:spcPts val="4635"/>
              </a:lnSpc>
            </a:pPr>
            <a:r>
              <a:rPr lang="en-US" sz="4879" spc="-243">
                <a:solidFill>
                  <a:srgbClr val="FEFEFE"/>
                </a:solidFill>
                <a:latin typeface="Arial"/>
              </a:rPr>
              <a:t>3) CNN 2 : </a:t>
            </a:r>
          </a:p>
          <a:p>
            <a:pPr algn="just">
              <a:lnSpc>
                <a:spcPts val="4635"/>
              </a:lnSpc>
            </a:pPr>
          </a:p>
          <a:p>
            <a:pPr algn="just">
              <a:lnSpc>
                <a:spcPts val="4635"/>
              </a:lnSpc>
            </a:pPr>
            <a:r>
              <a:rPr lang="en-US" sz="4879" spc="-243">
                <a:solidFill>
                  <a:srgbClr val="FEFEFE"/>
                </a:solidFill>
                <a:latin typeface="Arial"/>
              </a:rPr>
              <a:t>i) This uses variable loads at variable positions and of variable magnitude as input and matches the prediction with the output displacement data through FEM.</a:t>
            </a:r>
          </a:p>
          <a:p>
            <a:pPr algn="just">
              <a:lnSpc>
                <a:spcPts val="4635"/>
              </a:lnSpc>
            </a:pPr>
            <a:r>
              <a:rPr lang="en-US" sz="4879" spc="-243">
                <a:solidFill>
                  <a:srgbClr val="FEFEFE"/>
                </a:solidFill>
                <a:latin typeface="Arial"/>
              </a:rPr>
              <a:t>ii) The FEM data is first converted from string to float through a code to be able to access it as a numpy array</a:t>
            </a:r>
          </a:p>
          <a:p>
            <a:pPr algn="just">
              <a:lnSpc>
                <a:spcPts val="4635"/>
              </a:lnSpc>
            </a:pPr>
            <a:r>
              <a:rPr lang="en-US" sz="4879" spc="-243">
                <a:solidFill>
                  <a:srgbClr val="FEFEFE"/>
                </a:solidFill>
                <a:latin typeface="Arial"/>
              </a:rPr>
              <a:t>iii) The CNN is then trained for 2 convolutions and 9 dense neural network layers after being flattened to give prediction.</a:t>
            </a:r>
          </a:p>
          <a:p>
            <a:pPr algn="just">
              <a:lnSpc>
                <a:spcPts val="4635"/>
              </a:lnSpc>
            </a:pPr>
            <a:r>
              <a:rPr lang="en-US" sz="4879" spc="-243">
                <a:solidFill>
                  <a:srgbClr val="FEFEFE"/>
                </a:solidFill>
                <a:latin typeface="Arial"/>
              </a:rPr>
              <a:t>iv) a 100 epochs with batch size 32 are run to determine the model under decent losses</a:t>
            </a:r>
          </a:p>
        </p:txBody>
      </p:sp>
      <p:sp>
        <p:nvSpPr>
          <p:cNvPr name="TextBox 6" id="6"/>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CNN_2.ipynb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AutoShape 3" id="3"/>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Freeform 4" id="4"/>
          <p:cNvSpPr/>
          <p:nvPr/>
        </p:nvSpPr>
        <p:spPr>
          <a:xfrm flipH="false" flipV="false" rot="0">
            <a:off x="458518" y="2067696"/>
            <a:ext cx="9485609" cy="7558585"/>
          </a:xfrm>
          <a:custGeom>
            <a:avLst/>
            <a:gdLst/>
            <a:ahLst/>
            <a:cxnLst/>
            <a:rect r="r" b="b" t="t" l="l"/>
            <a:pathLst>
              <a:path h="7558585" w="9485609">
                <a:moveTo>
                  <a:pt x="0" y="0"/>
                </a:moveTo>
                <a:lnTo>
                  <a:pt x="9485608" y="0"/>
                </a:lnTo>
                <a:lnTo>
                  <a:pt x="9485608" y="7558585"/>
                </a:lnTo>
                <a:lnTo>
                  <a:pt x="0" y="7558585"/>
                </a:lnTo>
                <a:lnTo>
                  <a:pt x="0" y="0"/>
                </a:lnTo>
                <a:close/>
              </a:path>
            </a:pathLst>
          </a:custGeom>
          <a:blipFill>
            <a:blip r:embed="rId4"/>
            <a:stretch>
              <a:fillRect l="0" t="0" r="0" b="0"/>
            </a:stretch>
          </a:blipFill>
        </p:spPr>
      </p:sp>
      <p:sp>
        <p:nvSpPr>
          <p:cNvPr name="TextBox 5" id="5"/>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CNN_2.ipynb</a:t>
            </a:r>
          </a:p>
        </p:txBody>
      </p:sp>
      <p:sp>
        <p:nvSpPr>
          <p:cNvPr name="TextBox 6" id="6"/>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CNN 2</a:t>
            </a:r>
          </a:p>
        </p:txBody>
      </p:sp>
      <p:sp>
        <p:nvSpPr>
          <p:cNvPr name="TextBox 7" id="7"/>
          <p:cNvSpPr txBox="true"/>
          <p:nvPr/>
        </p:nvSpPr>
        <p:spPr>
          <a:xfrm rot="0">
            <a:off x="11093581" y="3632519"/>
            <a:ext cx="16728979" cy="3041012"/>
          </a:xfrm>
          <a:prstGeom prst="rect">
            <a:avLst/>
          </a:prstGeom>
        </p:spPr>
        <p:txBody>
          <a:bodyPr anchor="t" rtlCol="false" tIns="0" lIns="0" bIns="0" rIns="0">
            <a:spAutoFit/>
          </a:bodyPr>
          <a:lstStyle/>
          <a:p>
            <a:pPr algn="just">
              <a:lnSpc>
                <a:spcPts val="4635"/>
              </a:lnSpc>
            </a:pPr>
            <a:r>
              <a:rPr lang="en-US" sz="4879" spc="-243" u="sng">
                <a:solidFill>
                  <a:srgbClr val="FEFEFE"/>
                </a:solidFill>
                <a:latin typeface="Arial"/>
              </a:rPr>
              <a:t>At Last Epoch(100)</a:t>
            </a:r>
            <a:r>
              <a:rPr lang="en-US" sz="4879" spc="-243">
                <a:solidFill>
                  <a:srgbClr val="FEFEFE"/>
                </a:solidFill>
                <a:latin typeface="Arial"/>
              </a:rPr>
              <a:t> :</a:t>
            </a:r>
          </a:p>
          <a:p>
            <a:pPr algn="just">
              <a:lnSpc>
                <a:spcPts val="4635"/>
              </a:lnSpc>
            </a:pPr>
            <a:r>
              <a:rPr lang="en-US" sz="4879" spc="-243">
                <a:solidFill>
                  <a:srgbClr val="FEFEFE"/>
                </a:solidFill>
                <a:latin typeface="Arial"/>
              </a:rPr>
              <a:t>l</a:t>
            </a:r>
            <a:r>
              <a:rPr lang="en-US" sz="4879" spc="-243">
                <a:solidFill>
                  <a:srgbClr val="FEFEFE"/>
                </a:solidFill>
                <a:latin typeface="Arial"/>
              </a:rPr>
              <a:t>oss: 0.0076 </a:t>
            </a:r>
          </a:p>
          <a:p>
            <a:pPr algn="just">
              <a:lnSpc>
                <a:spcPts val="4635"/>
              </a:lnSpc>
            </a:pPr>
            <a:r>
              <a:rPr lang="en-US" sz="4879" spc="-243">
                <a:solidFill>
                  <a:srgbClr val="FEFEFE"/>
                </a:solidFill>
                <a:latin typeface="Arial"/>
              </a:rPr>
              <a:t>mae: 0.0558 </a:t>
            </a:r>
          </a:p>
          <a:p>
            <a:pPr algn="just">
              <a:lnSpc>
                <a:spcPts val="4635"/>
              </a:lnSpc>
            </a:pPr>
            <a:r>
              <a:rPr lang="en-US" sz="4879" spc="-243">
                <a:solidFill>
                  <a:srgbClr val="FEFEFE"/>
                </a:solidFill>
                <a:latin typeface="Arial"/>
              </a:rPr>
              <a:t>val_loss: 0.4603 </a:t>
            </a:r>
          </a:p>
          <a:p>
            <a:pPr algn="just">
              <a:lnSpc>
                <a:spcPts val="4635"/>
              </a:lnSpc>
            </a:pPr>
            <a:r>
              <a:rPr lang="en-US" sz="4879" spc="-243">
                <a:solidFill>
                  <a:srgbClr val="FEFEFE"/>
                </a:solidFill>
                <a:latin typeface="Arial"/>
              </a:rPr>
              <a:t>val_mae: 0.3711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TextBox 3" id="3"/>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ROADMAP</a:t>
            </a:r>
          </a:p>
        </p:txBody>
      </p:sp>
      <p:sp>
        <p:nvSpPr>
          <p:cNvPr name="AutoShape 4" id="4"/>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TextBox 5" id="5"/>
          <p:cNvSpPr txBox="true"/>
          <p:nvPr/>
        </p:nvSpPr>
        <p:spPr>
          <a:xfrm rot="0">
            <a:off x="850783" y="2350083"/>
            <a:ext cx="16657706" cy="7108187"/>
          </a:xfrm>
          <a:prstGeom prst="rect">
            <a:avLst/>
          </a:prstGeom>
        </p:spPr>
        <p:txBody>
          <a:bodyPr anchor="t" rtlCol="false" tIns="0" lIns="0" bIns="0" rIns="0">
            <a:spAutoFit/>
          </a:bodyPr>
          <a:lstStyle/>
          <a:p>
            <a:pPr algn="just">
              <a:lnSpc>
                <a:spcPts val="4635"/>
              </a:lnSpc>
            </a:pPr>
            <a:r>
              <a:rPr lang="en-US" sz="4879" spc="-243">
                <a:solidFill>
                  <a:srgbClr val="FEFEFE"/>
                </a:solidFill>
                <a:latin typeface="Arial"/>
              </a:rPr>
              <a:t>4) CNN 3 : </a:t>
            </a:r>
          </a:p>
          <a:p>
            <a:pPr algn="just">
              <a:lnSpc>
                <a:spcPts val="4635"/>
              </a:lnSpc>
            </a:pPr>
          </a:p>
          <a:p>
            <a:pPr algn="just">
              <a:lnSpc>
                <a:spcPts val="4635"/>
              </a:lnSpc>
            </a:pPr>
            <a:r>
              <a:rPr lang="en-US" sz="4879" spc="-243">
                <a:solidFill>
                  <a:srgbClr val="FEFEFE"/>
                </a:solidFill>
                <a:latin typeface="Arial"/>
              </a:rPr>
              <a:t>i) This uses the load corresponding maximum stress in the beam and the variable properties  as input and matches the prediction with the output displacement data for the corresponding load through FEM.</a:t>
            </a:r>
          </a:p>
          <a:p>
            <a:pPr algn="just">
              <a:lnSpc>
                <a:spcPts val="4635"/>
              </a:lnSpc>
            </a:pPr>
            <a:r>
              <a:rPr lang="en-US" sz="4879" spc="-243">
                <a:solidFill>
                  <a:srgbClr val="FEFEFE"/>
                </a:solidFill>
                <a:latin typeface="Arial"/>
              </a:rPr>
              <a:t>ii) The FEM data is first converted from string to float through a code to be able to access it as a numpy array</a:t>
            </a:r>
          </a:p>
          <a:p>
            <a:pPr algn="just">
              <a:lnSpc>
                <a:spcPts val="4635"/>
              </a:lnSpc>
            </a:pPr>
            <a:r>
              <a:rPr lang="en-US" sz="4879" spc="-243">
                <a:solidFill>
                  <a:srgbClr val="FEFEFE"/>
                </a:solidFill>
                <a:latin typeface="Arial"/>
              </a:rPr>
              <a:t>iii) The CNN is then trained for 2 convolutions and 9 dense neural network layers after being flattened to give prediction.</a:t>
            </a:r>
          </a:p>
          <a:p>
            <a:pPr algn="just">
              <a:lnSpc>
                <a:spcPts val="4635"/>
              </a:lnSpc>
            </a:pPr>
            <a:r>
              <a:rPr lang="en-US" sz="4879" spc="-243">
                <a:solidFill>
                  <a:srgbClr val="FEFEFE"/>
                </a:solidFill>
                <a:latin typeface="Arial"/>
              </a:rPr>
              <a:t>iv) a 100 epochs with batch size 32 are run to determine the model under decent losses</a:t>
            </a:r>
          </a:p>
        </p:txBody>
      </p:sp>
      <p:sp>
        <p:nvSpPr>
          <p:cNvPr name="TextBox 6" id="6"/>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CNN_3.ipynb</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53356" t="-19866" r="-347" b="-33836"/>
            </a:stretch>
          </a:blipFill>
        </p:spPr>
      </p:sp>
      <p:sp>
        <p:nvSpPr>
          <p:cNvPr name="AutoShape 3" id="3"/>
          <p:cNvSpPr/>
          <p:nvPr/>
        </p:nvSpPr>
        <p:spPr>
          <a:xfrm flipH="true">
            <a:off x="3838666" y="1622079"/>
            <a:ext cx="10610668" cy="53684"/>
          </a:xfrm>
          <a:prstGeom prst="line">
            <a:avLst/>
          </a:prstGeom>
          <a:ln cap="flat" w="76200">
            <a:solidFill>
              <a:srgbClr val="F5F5F5"/>
            </a:solidFill>
            <a:prstDash val="solid"/>
            <a:headEnd type="none" len="sm" w="sm"/>
            <a:tailEnd type="none" len="sm" w="sm"/>
          </a:ln>
        </p:spPr>
      </p:sp>
      <p:sp>
        <p:nvSpPr>
          <p:cNvPr name="Freeform 4" id="4"/>
          <p:cNvSpPr/>
          <p:nvPr/>
        </p:nvSpPr>
        <p:spPr>
          <a:xfrm flipH="false" flipV="false" rot="0">
            <a:off x="471357" y="2154716"/>
            <a:ext cx="9498589" cy="7622325"/>
          </a:xfrm>
          <a:custGeom>
            <a:avLst/>
            <a:gdLst/>
            <a:ahLst/>
            <a:cxnLst/>
            <a:rect r="r" b="b" t="t" l="l"/>
            <a:pathLst>
              <a:path h="7622325" w="9498589">
                <a:moveTo>
                  <a:pt x="0" y="0"/>
                </a:moveTo>
                <a:lnTo>
                  <a:pt x="9498589" y="0"/>
                </a:lnTo>
                <a:lnTo>
                  <a:pt x="9498589" y="7622324"/>
                </a:lnTo>
                <a:lnTo>
                  <a:pt x="0" y="7622324"/>
                </a:lnTo>
                <a:lnTo>
                  <a:pt x="0" y="0"/>
                </a:lnTo>
                <a:close/>
              </a:path>
            </a:pathLst>
          </a:custGeom>
          <a:blipFill>
            <a:blip r:embed="rId4"/>
            <a:stretch>
              <a:fillRect l="0" t="0" r="0" b="0"/>
            </a:stretch>
          </a:blipFill>
        </p:spPr>
      </p:sp>
      <p:sp>
        <p:nvSpPr>
          <p:cNvPr name="TextBox 5" id="5"/>
          <p:cNvSpPr txBox="true"/>
          <p:nvPr/>
        </p:nvSpPr>
        <p:spPr>
          <a:xfrm rot="0">
            <a:off x="12335554" y="9372600"/>
            <a:ext cx="16728979" cy="621662"/>
          </a:xfrm>
          <a:prstGeom prst="rect">
            <a:avLst/>
          </a:prstGeom>
        </p:spPr>
        <p:txBody>
          <a:bodyPr anchor="t" rtlCol="false" tIns="0" lIns="0" bIns="0" rIns="0">
            <a:spAutoFit/>
          </a:bodyPr>
          <a:lstStyle/>
          <a:p>
            <a:pPr algn="just">
              <a:lnSpc>
                <a:spcPts val="4635"/>
              </a:lnSpc>
            </a:pPr>
            <a:r>
              <a:rPr lang="en-US" sz="4879" spc="-243">
                <a:solidFill>
                  <a:srgbClr val="FCFBFC"/>
                </a:solidFill>
                <a:latin typeface="League Spartan"/>
              </a:rPr>
              <a:t>~ CNN_3.ipynb</a:t>
            </a:r>
          </a:p>
        </p:txBody>
      </p:sp>
      <p:sp>
        <p:nvSpPr>
          <p:cNvPr name="TextBox 6" id="6"/>
          <p:cNvSpPr txBox="true"/>
          <p:nvPr/>
        </p:nvSpPr>
        <p:spPr>
          <a:xfrm rot="0">
            <a:off x="2508634" y="644842"/>
            <a:ext cx="13270732" cy="815342"/>
          </a:xfrm>
          <a:prstGeom prst="rect">
            <a:avLst/>
          </a:prstGeom>
        </p:spPr>
        <p:txBody>
          <a:bodyPr anchor="t" rtlCol="false" tIns="0" lIns="0" bIns="0" rIns="0">
            <a:spAutoFit/>
          </a:bodyPr>
          <a:lstStyle/>
          <a:p>
            <a:pPr algn="ctr">
              <a:lnSpc>
                <a:spcPts val="6270"/>
              </a:lnSpc>
            </a:pPr>
            <a:r>
              <a:rPr lang="en-US" sz="5700" spc="1624">
                <a:solidFill>
                  <a:srgbClr val="FFFFFF"/>
                </a:solidFill>
                <a:latin typeface="Open Sauce Medium"/>
              </a:rPr>
              <a:t>CNN 3</a:t>
            </a:r>
          </a:p>
        </p:txBody>
      </p:sp>
      <p:sp>
        <p:nvSpPr>
          <p:cNvPr name="TextBox 7" id="7"/>
          <p:cNvSpPr txBox="true"/>
          <p:nvPr/>
        </p:nvSpPr>
        <p:spPr>
          <a:xfrm rot="0">
            <a:off x="11188611" y="3975100"/>
            <a:ext cx="16728979" cy="3041012"/>
          </a:xfrm>
          <a:prstGeom prst="rect">
            <a:avLst/>
          </a:prstGeom>
        </p:spPr>
        <p:txBody>
          <a:bodyPr anchor="t" rtlCol="false" tIns="0" lIns="0" bIns="0" rIns="0">
            <a:spAutoFit/>
          </a:bodyPr>
          <a:lstStyle/>
          <a:p>
            <a:pPr algn="just">
              <a:lnSpc>
                <a:spcPts val="4635"/>
              </a:lnSpc>
            </a:pPr>
            <a:r>
              <a:rPr lang="en-US" sz="4879" spc="-243" u="sng">
                <a:solidFill>
                  <a:srgbClr val="FEFEFE"/>
                </a:solidFill>
                <a:latin typeface="Arial"/>
              </a:rPr>
              <a:t>At Last Epoch(100)</a:t>
            </a:r>
            <a:r>
              <a:rPr lang="en-US" sz="4879" spc="-243">
                <a:solidFill>
                  <a:srgbClr val="FEFEFE"/>
                </a:solidFill>
                <a:latin typeface="Arial"/>
              </a:rPr>
              <a:t> :</a:t>
            </a:r>
          </a:p>
          <a:p>
            <a:pPr algn="just">
              <a:lnSpc>
                <a:spcPts val="4635"/>
              </a:lnSpc>
            </a:pPr>
            <a:r>
              <a:rPr lang="en-US" sz="4879" spc="-243">
                <a:solidFill>
                  <a:srgbClr val="FEFEFE"/>
                </a:solidFill>
                <a:latin typeface="Arial"/>
              </a:rPr>
              <a:t>loss: 14.0627 </a:t>
            </a:r>
          </a:p>
          <a:p>
            <a:pPr algn="just">
              <a:lnSpc>
                <a:spcPts val="4635"/>
              </a:lnSpc>
            </a:pPr>
            <a:r>
              <a:rPr lang="en-US" sz="4879" spc="-243">
                <a:solidFill>
                  <a:srgbClr val="FEFEFE"/>
                </a:solidFill>
                <a:latin typeface="Arial"/>
              </a:rPr>
              <a:t>mae: 2.5018 </a:t>
            </a:r>
          </a:p>
          <a:p>
            <a:pPr algn="just">
              <a:lnSpc>
                <a:spcPts val="4635"/>
              </a:lnSpc>
            </a:pPr>
            <a:r>
              <a:rPr lang="en-US" sz="4879" spc="-243">
                <a:solidFill>
                  <a:srgbClr val="FEFEFE"/>
                </a:solidFill>
                <a:latin typeface="Arial"/>
              </a:rPr>
              <a:t>val_loss: 14.0627 </a:t>
            </a:r>
          </a:p>
          <a:p>
            <a:pPr algn="just">
              <a:lnSpc>
                <a:spcPts val="4635"/>
              </a:lnSpc>
            </a:pPr>
            <a:r>
              <a:rPr lang="en-US" sz="4879" spc="-243">
                <a:solidFill>
                  <a:srgbClr val="FEFEFE"/>
                </a:solidFill>
                <a:latin typeface="Arial"/>
              </a:rPr>
              <a:t>val_mae: 2.5018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DAFpMT97cIE</dc:identifier>
  <dcterms:modified xsi:type="dcterms:W3CDTF">2011-08-01T06:04:30Z</dcterms:modified>
  <cp:revision>1</cp:revision>
  <dc:title>ME-504 Presentation</dc:title>
</cp:coreProperties>
</file>