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57" r:id="rId5"/>
    <p:sldId id="260" r:id="rId6"/>
    <p:sldId id="261" r:id="rId7"/>
    <p:sldId id="259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8D99CB2-F420-4E47-A9AD-E01335F3182A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C4BA74F-84C6-4FF8-ABEF-395F6373B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60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9CB2-F420-4E47-A9AD-E01335F3182A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A74F-84C6-4FF8-ABEF-395F6373B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32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9CB2-F420-4E47-A9AD-E01335F3182A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A74F-84C6-4FF8-ABEF-395F6373B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50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9CB2-F420-4E47-A9AD-E01335F3182A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A74F-84C6-4FF8-ABEF-395F6373B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40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9CB2-F420-4E47-A9AD-E01335F3182A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A74F-84C6-4FF8-ABEF-395F6373B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28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9CB2-F420-4E47-A9AD-E01335F3182A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A74F-84C6-4FF8-ABEF-395F6373B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2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9CB2-F420-4E47-A9AD-E01335F3182A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A74F-84C6-4FF8-ABEF-395F6373B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75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8D99CB2-F420-4E47-A9AD-E01335F3182A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A74F-84C6-4FF8-ABEF-395F6373B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95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8D99CB2-F420-4E47-A9AD-E01335F3182A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A74F-84C6-4FF8-ABEF-395F6373B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09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9CB2-F420-4E47-A9AD-E01335F3182A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A74F-84C6-4FF8-ABEF-395F6373B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34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9CB2-F420-4E47-A9AD-E01335F3182A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A74F-84C6-4FF8-ABEF-395F6373B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73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9CB2-F420-4E47-A9AD-E01335F3182A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A74F-84C6-4FF8-ABEF-395F6373B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42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9CB2-F420-4E47-A9AD-E01335F3182A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A74F-84C6-4FF8-ABEF-395F6373B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21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9CB2-F420-4E47-A9AD-E01335F3182A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A74F-84C6-4FF8-ABEF-395F6373B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75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9CB2-F420-4E47-A9AD-E01335F3182A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A74F-84C6-4FF8-ABEF-395F6373B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54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9CB2-F420-4E47-A9AD-E01335F3182A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A74F-84C6-4FF8-ABEF-395F6373B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95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9CB2-F420-4E47-A9AD-E01335F3182A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A74F-84C6-4FF8-ABEF-395F6373B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9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8D99CB2-F420-4E47-A9AD-E01335F3182A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C4BA74F-84C6-4FF8-ABEF-395F6373B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29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01DA-0887-9384-1D03-A2DA8D672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523" y="434731"/>
            <a:ext cx="9144000" cy="1001405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rPr>
              <a:t>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F30BF-BFF2-75AA-12C1-CE177CBD2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48" y="5496232"/>
            <a:ext cx="10028903" cy="303571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2"/>
                </a:solidFill>
                <a:ea typeface="Adobe Myungjo Std M" panose="02020600000000000000" pitchFamily="18" charset="-128"/>
              </a:rPr>
              <a:t>“Soft Robot Gripper for Patients with Diabetic Neuropathy”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C5BB6C-08AA-53A9-E406-A6BDC4E8B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44" b="98412" l="2020" r="91336">
                        <a14:foregroundMark x1="11401" y1="83827" x2="11401" y2="83827"/>
                        <a14:foregroundMark x1="11401" y1="83827" x2="15505" y2="98412"/>
                        <a14:foregroundMark x1="15505" y1="98412" x2="24365" y2="88014"/>
                        <a14:foregroundMark x1="24365" y1="88014" x2="25147" y2="86354"/>
                        <a14:foregroundMark x1="8143" y1="81588" x2="5733" y2="68159"/>
                        <a14:foregroundMark x1="5733" y1="68159" x2="7622" y2="68664"/>
                        <a14:foregroundMark x1="46189" y1="9819" x2="71531" y2="3899"/>
                        <a14:foregroundMark x1="71531" y1="3899" x2="85863" y2="5415"/>
                        <a14:foregroundMark x1="85863" y1="5415" x2="80195" y2="10108"/>
                        <a14:foregroundMark x1="3518" y1="86643" x2="2020" y2="68953"/>
                        <a14:foregroundMark x1="2020" y1="68953" x2="3257" y2="68520"/>
                        <a14:foregroundMark x1="69316" y1="2094" x2="82410" y2="1516"/>
                        <a14:foregroundMark x1="82410" y1="1516" x2="83192" y2="1516"/>
                        <a14:foregroundMark x1="49902" y1="91625" x2="64300" y2="90903"/>
                        <a14:foregroundMark x1="64300" y1="90903" x2="67101" y2="86643"/>
                        <a14:backgroundMark x1="69707" y1="56173" x2="82345" y2="60000"/>
                        <a14:backgroundMark x1="82345" y1="60000" x2="74463" y2="55668"/>
                        <a14:backgroundMark x1="85472" y1="63105" x2="89121" y2="61949"/>
                        <a14:backgroundMark x1="57003" y1="50325" x2="65277" y2="52491"/>
                        <a14:backgroundMark x1="78176" y1="71986" x2="90489" y2="71264"/>
                        <a14:backgroundMark x1="90489" y1="71264" x2="77655" y2="74801"/>
                        <a14:backgroundMark x1="78176" y1="69458" x2="66254" y2="61300"/>
                        <a14:backgroundMark x1="66254" y1="61300" x2="65993" y2="61300"/>
                        <a14:backgroundMark x1="68534" y1="62166" x2="80977" y2="61011"/>
                        <a14:backgroundMark x1="66254" y1="59928" x2="71075" y2="60722"/>
                        <a14:backgroundMark x1="57590" y1="57762" x2="56026" y2="59278"/>
                        <a14:backgroundMark x1="86384" y1="74874" x2="83648" y2="73357"/>
                        <a14:backgroundMark x1="57199" y1="56823" x2="57264" y2="56679"/>
                        <a14:backgroundMark x1="58958" y1="57256" x2="58436" y2="58628"/>
                        <a14:backgroundMark x1="51205" y1="56679" x2="50879" y2="56895"/>
                        <a14:backgroundMark x1="49642" y1="59495" x2="49642" y2="59495"/>
                        <a14:backgroundMark x1="49642" y1="59495" x2="50423" y2="59206"/>
                        <a14:backgroundMark x1="49316" y1="60578" x2="50619" y2="59856"/>
                        <a14:backgroundMark x1="49121" y1="37040" x2="47752" y2="39711"/>
                        <a14:backgroundMark x1="48404" y1="40000" x2="47166" y2="40144"/>
                        <a14:backgroundMark x1="44430" y1="40578" x2="43192" y2="41227"/>
                        <a14:backgroundMark x1="51075" y1="51480" x2="49902" y2="41516"/>
                        <a14:backgroundMark x1="50489" y1="44260" x2="52182" y2="41661"/>
                        <a14:backgroundMark x1="91010" y1="77256" x2="89251" y2="75740"/>
                        <a14:backgroundMark x1="89251" y1="75740" x2="88860" y2="75235"/>
                        <a14:backgroundMark x1="88860" y1="75235" x2="90619" y2="75451"/>
                        <a14:backgroundMark x1="90619" y1="75451" x2="90619" y2="759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420" y="1617406"/>
            <a:ext cx="3873910" cy="349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4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778D-5AF2-2E8C-6AA3-6D4C13905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rPr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972F6-117D-6415-604C-779CBD2E5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07214" cy="34163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//function for control motor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void backward()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</a:t>
            </a:r>
            <a:r>
              <a:rPr lang="en-IN" sz="1200" b="1" dirty="0" err="1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ledcWrite</a:t>
            </a: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(R, Speed);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</a:t>
            </a:r>
            <a:r>
              <a:rPr lang="en-IN" sz="1200" b="1" dirty="0" err="1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ledcWrite</a:t>
            </a: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(L, Speed);</a:t>
            </a:r>
          </a:p>
          <a:p>
            <a:pPr marL="0" indent="0">
              <a:spcBef>
                <a:spcPts val="0"/>
              </a:spcBef>
              <a:buNone/>
            </a:pPr>
            <a:endParaRPr lang="en-IN" sz="1200" b="1" dirty="0">
              <a:solidFill>
                <a:schemeClr val="tx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</a:t>
            </a:r>
            <a:r>
              <a:rPr lang="en-IN" sz="1200" b="1" dirty="0" err="1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digitalWrite</a:t>
            </a: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(IN1, LOW);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</a:t>
            </a:r>
            <a:r>
              <a:rPr lang="en-IN" sz="1200" b="1" dirty="0" err="1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digitalWrite</a:t>
            </a: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(IN2, HIGH);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</a:t>
            </a:r>
            <a:r>
              <a:rPr lang="en-IN" sz="1200" b="1" dirty="0" err="1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digitalWrite</a:t>
            </a: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(IN3, HIGH);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</a:t>
            </a:r>
            <a:r>
              <a:rPr lang="en-IN" sz="1200" b="1" dirty="0" err="1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digitalWrite</a:t>
            </a: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(IN4, LOW);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en-IN" sz="1200" b="1" dirty="0">
              <a:solidFill>
                <a:schemeClr val="tx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void forward()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</a:t>
            </a:r>
            <a:r>
              <a:rPr lang="en-IN" sz="1200" b="1" dirty="0" err="1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ledcWrite</a:t>
            </a: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(R, Speed);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</a:t>
            </a:r>
            <a:r>
              <a:rPr lang="en-IN" sz="1200" b="1" dirty="0" err="1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ledcWrite</a:t>
            </a: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(L, Speed);</a:t>
            </a:r>
          </a:p>
          <a:p>
            <a:pPr marL="0" indent="0">
              <a:spcBef>
                <a:spcPts val="0"/>
              </a:spcBef>
              <a:buNone/>
            </a:pPr>
            <a:endParaRPr lang="en-IN" sz="1200" b="1" dirty="0">
              <a:solidFill>
                <a:schemeClr val="tx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</a:t>
            </a:r>
            <a:r>
              <a:rPr lang="en-IN" sz="1200" b="1" dirty="0" err="1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digitalWrite</a:t>
            </a: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(IN1, HIGH);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</a:t>
            </a:r>
            <a:r>
              <a:rPr lang="en-IN" sz="1200" b="1" dirty="0" err="1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digitalWrite</a:t>
            </a: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(IN2, LOW);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</a:t>
            </a:r>
            <a:r>
              <a:rPr lang="en-IN" sz="1200" b="1" dirty="0" err="1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digitalWrite</a:t>
            </a: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(IN3, LOW);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</a:t>
            </a:r>
            <a:r>
              <a:rPr lang="en-IN" sz="1200" b="1" dirty="0" err="1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digitalWrite</a:t>
            </a: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(IN4, HIGH);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3B94F-630D-46C7-BCFC-101EAEE593F4}"/>
              </a:ext>
            </a:extLst>
          </p:cNvPr>
          <p:cNvSpPr txBox="1"/>
          <p:nvPr/>
        </p:nvSpPr>
        <p:spPr>
          <a:xfrm>
            <a:off x="4562702" y="2603500"/>
            <a:ext cx="35691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void left() {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</a:t>
            </a:r>
            <a:r>
              <a:rPr lang="en-US" sz="12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ledcWrite</a:t>
            </a: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(R, Speed);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</a:t>
            </a:r>
            <a:r>
              <a:rPr lang="en-US" sz="12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ledcWrite</a:t>
            </a: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(L, Speed);</a:t>
            </a:r>
          </a:p>
          <a:p>
            <a:pPr>
              <a:buClr>
                <a:schemeClr val="accent1"/>
              </a:buClr>
              <a:buSzPct val="80000"/>
            </a:pPr>
            <a:endParaRPr lang="en-US" sz="1200" b="1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</a:t>
            </a:r>
            <a:r>
              <a:rPr lang="en-US" sz="12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digitalWrite</a:t>
            </a: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(IN1, HIGH);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</a:t>
            </a:r>
            <a:r>
              <a:rPr lang="en-US" sz="12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digitalWrite</a:t>
            </a: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(IN2, LOW);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</a:t>
            </a:r>
            <a:r>
              <a:rPr lang="en-US" sz="12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digitalWrite</a:t>
            </a: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(IN3, HIGH);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</a:t>
            </a:r>
            <a:r>
              <a:rPr lang="en-US" sz="12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digitalWrite</a:t>
            </a: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(IN4, LOW);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}</a:t>
            </a:r>
          </a:p>
          <a:p>
            <a:pPr>
              <a:buClr>
                <a:schemeClr val="accent1"/>
              </a:buClr>
              <a:buSzPct val="80000"/>
            </a:pPr>
            <a:endParaRPr lang="en-US" sz="1200" b="1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void right() {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</a:t>
            </a:r>
            <a:r>
              <a:rPr lang="en-US" sz="12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ledcWrite</a:t>
            </a: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(R, Speed);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</a:t>
            </a:r>
            <a:r>
              <a:rPr lang="en-US" sz="12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ledcWrite</a:t>
            </a: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(L, Speed);</a:t>
            </a:r>
          </a:p>
          <a:p>
            <a:pPr>
              <a:buClr>
                <a:schemeClr val="accent1"/>
              </a:buClr>
              <a:buSzPct val="80000"/>
            </a:pPr>
            <a:endParaRPr lang="en-US" sz="1200" b="1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</a:t>
            </a:r>
            <a:r>
              <a:rPr lang="en-US" sz="12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digitalWrite</a:t>
            </a: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(IN1, LOW);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</a:t>
            </a:r>
            <a:r>
              <a:rPr lang="en-US" sz="12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digitalWrite</a:t>
            </a: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(IN2, HIGH);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</a:t>
            </a:r>
            <a:r>
              <a:rPr lang="en-US" sz="12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digitalWrite</a:t>
            </a: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(IN3, LOW);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</a:t>
            </a:r>
            <a:r>
              <a:rPr lang="en-US" sz="12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digitalWrite</a:t>
            </a: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(IN4, HIGH);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}</a:t>
            </a:r>
          </a:p>
          <a:p>
            <a:pPr>
              <a:buClr>
                <a:schemeClr val="accent1"/>
              </a:buClr>
              <a:buSzPct val="80000"/>
            </a:pPr>
            <a:endParaRPr lang="en-US" sz="1200" b="1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84936F-943E-B0FC-D3AA-0DF965423847}"/>
              </a:ext>
            </a:extLst>
          </p:cNvPr>
          <p:cNvSpPr txBox="1"/>
          <p:nvPr/>
        </p:nvSpPr>
        <p:spPr>
          <a:xfrm>
            <a:off x="8131812" y="3601553"/>
            <a:ext cx="35691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80000"/>
            </a:pPr>
            <a:r>
              <a:rPr lang="en-US" sz="1200" b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void stop() {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  ledcWrite(R, Speed);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  ledcWrite(L, Speed);</a:t>
            </a:r>
          </a:p>
          <a:p>
            <a:pPr>
              <a:buClr>
                <a:schemeClr val="accent1"/>
              </a:buClr>
              <a:buSzPct val="80000"/>
            </a:pPr>
            <a:endParaRPr lang="en-US" sz="1200" b="1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>
              <a:buClr>
                <a:schemeClr val="accent1"/>
              </a:buClr>
              <a:buSzPct val="80000"/>
            </a:pPr>
            <a:r>
              <a:rPr lang="en-US" sz="1200" b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  digitalWrite(IN1, LOW);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  digitalWrite(IN2, LOW);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  digitalWrite(IN3, LOW);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  digitalWrite(IN4, LOW);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}</a:t>
            </a:r>
            <a:endParaRPr lang="en-US" sz="1200" b="1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747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23EB-C949-ED51-4FF3-E1FF50AF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75404-02CD-3557-B021-7A46789CB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Group Members:</a:t>
            </a:r>
          </a:p>
          <a:p>
            <a:r>
              <a:rPr lang="en-IN" dirty="0"/>
              <a:t>Shivam Verma(2022MEB1344)</a:t>
            </a:r>
          </a:p>
          <a:p>
            <a:r>
              <a:rPr lang="en-IN" dirty="0"/>
              <a:t>Shreyas Manak(2022MEB1345)</a:t>
            </a:r>
          </a:p>
          <a:p>
            <a:r>
              <a:rPr lang="en-IN" dirty="0"/>
              <a:t>Siddharth Goyal(2022MEB1346)</a:t>
            </a:r>
          </a:p>
          <a:p>
            <a:r>
              <a:rPr lang="en-IN" dirty="0" err="1"/>
              <a:t>Spandan</a:t>
            </a:r>
            <a:r>
              <a:rPr lang="en-IN" dirty="0"/>
              <a:t> Prasad Seth(2022MEB1348)</a:t>
            </a:r>
          </a:p>
          <a:p>
            <a:r>
              <a:rPr lang="en-IN" dirty="0" err="1"/>
              <a:t>Sugali</a:t>
            </a:r>
            <a:r>
              <a:rPr lang="en-IN" dirty="0"/>
              <a:t> Akash Naik(2022MEB1350)</a:t>
            </a:r>
          </a:p>
        </p:txBody>
      </p:sp>
    </p:spTree>
    <p:extLst>
      <p:ext uri="{BB962C8B-B14F-4D97-AF65-F5344CB8AC3E}">
        <p14:creationId xmlns:p14="http://schemas.microsoft.com/office/powerpoint/2010/main" val="32162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9085-DFC0-AA6C-0C08-02432FC3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B927-D898-9465-AFD6-49FCA53DE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None/>
            </a:pPr>
            <a:endParaRPr lang="en-IN" sz="1900" b="1" dirty="0">
              <a:solidFill>
                <a:schemeClr val="tx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>
              <a:buClr>
                <a:srgbClr val="B31166"/>
              </a:buClr>
              <a:defRPr/>
            </a:pPr>
            <a:r>
              <a:rPr kumimoji="0" lang="en-IN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dobe Myungjo Std M" panose="02020600000000000000" pitchFamily="18" charset="-128"/>
                <a:cs typeface="Arial" panose="020B0604020202020204" pitchFamily="34" charset="0"/>
              </a:rPr>
              <a:t>A gripper that works on air pressure and controlled manually to </a:t>
            </a:r>
            <a:r>
              <a:rPr kumimoji="0" lang="en-IN" sz="19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Adobe Myungjo Std M" panose="02020600000000000000" pitchFamily="18" charset="-128"/>
                <a:cs typeface="Arial" panose="020B0604020202020204" pitchFamily="34" charset="0"/>
              </a:rPr>
              <a:t>help</a:t>
            </a:r>
            <a:r>
              <a:rPr kumimoji="0" lang="en-IN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dobe Myungjo Std M" panose="02020600000000000000" pitchFamily="18" charset="-128"/>
                <a:cs typeface="Arial" panose="020B0604020202020204" pitchFamily="34" charset="0"/>
              </a:rPr>
              <a:t> the </a:t>
            </a:r>
            <a:r>
              <a:rPr kumimoji="0" 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dobe Myungjo Std M" panose="02020600000000000000" pitchFamily="18" charset="-128"/>
                <a:cs typeface="Arial" panose="020B0604020202020204" pitchFamily="34" charset="0"/>
              </a:rPr>
              <a:t>patients with diabetic neuropathy</a:t>
            </a:r>
            <a:r>
              <a:rPr kumimoji="0" lang="en-IN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dobe Myungjo Std M" panose="02020600000000000000" pitchFamily="18" charset="-128"/>
                <a:cs typeface="Arial" panose="020B0604020202020204" pitchFamily="34" charset="0"/>
              </a:rPr>
              <a:t> grab the objects.</a:t>
            </a:r>
          </a:p>
          <a:p>
            <a:pPr marL="0" indent="0">
              <a:buClr>
                <a:schemeClr val="bg1"/>
              </a:buClr>
              <a:buNone/>
            </a:pPr>
            <a:endParaRPr lang="en-IN" sz="1900" dirty="0">
              <a:solidFill>
                <a:schemeClr val="tx1"/>
              </a:solidFill>
              <a:ea typeface="Adobe Myungjo Std M" panose="02020600000000000000" pitchFamily="18" charset="-128"/>
              <a:cs typeface="Arial" panose="020B0604020202020204" pitchFamily="34" charset="0"/>
            </a:endParaRPr>
          </a:p>
          <a:p>
            <a:r>
              <a:rPr lang="en-IN" sz="1900" dirty="0">
                <a:solidFill>
                  <a:schemeClr val="tx1"/>
                </a:solidFill>
                <a:ea typeface="Adobe Myungjo Std M" panose="02020600000000000000" pitchFamily="18" charset="-128"/>
                <a:cs typeface="Arial" panose="020B0604020202020204" pitchFamily="34" charset="0"/>
              </a:rPr>
              <a:t>It has 4 degrees of freedom:</a:t>
            </a:r>
          </a:p>
          <a:p>
            <a:pPr marL="0" indent="0" algn="l">
              <a:buNone/>
            </a:pPr>
            <a:r>
              <a:rPr lang="en-IN" sz="1900" dirty="0">
                <a:solidFill>
                  <a:schemeClr val="tx1"/>
                </a:solidFill>
                <a:ea typeface="Adobe Myungjo Std M" panose="02020600000000000000" pitchFamily="18" charset="-128"/>
                <a:cs typeface="Arial" panose="020B0604020202020204" pitchFamily="34" charset="0"/>
              </a:rPr>
              <a:t>    a) Rotational (Arm – z axis)</a:t>
            </a:r>
          </a:p>
          <a:p>
            <a:pPr marL="0" indent="0" algn="l">
              <a:buNone/>
            </a:pPr>
            <a:r>
              <a:rPr lang="en-IN" sz="1900" dirty="0">
                <a:solidFill>
                  <a:schemeClr val="tx1"/>
                </a:solidFill>
                <a:ea typeface="Adobe Myungjo Std M" panose="02020600000000000000" pitchFamily="18" charset="-128"/>
                <a:cs typeface="Arial" panose="020B0604020202020204" pitchFamily="34" charset="0"/>
              </a:rPr>
              <a:t>    b)Rotational (Car – y axis)</a:t>
            </a:r>
          </a:p>
          <a:p>
            <a:pPr marL="0" indent="0" algn="l">
              <a:buNone/>
            </a:pPr>
            <a:r>
              <a:rPr lang="en-IN" sz="1900" dirty="0">
                <a:solidFill>
                  <a:schemeClr val="tx1"/>
                </a:solidFill>
                <a:ea typeface="Adobe Myungjo Std M" panose="02020600000000000000" pitchFamily="18" charset="-128"/>
                <a:cs typeface="Arial" panose="020B0604020202020204" pitchFamily="34" charset="0"/>
              </a:rPr>
              <a:t>    c)2 Translational (Car – </a:t>
            </a:r>
            <a:r>
              <a:rPr lang="en-IN" sz="1900" dirty="0" err="1">
                <a:solidFill>
                  <a:schemeClr val="tx1"/>
                </a:solidFill>
                <a:ea typeface="Adobe Myungjo Std M" panose="02020600000000000000" pitchFamily="18" charset="-128"/>
                <a:cs typeface="Arial" panose="020B0604020202020204" pitchFamily="34" charset="0"/>
              </a:rPr>
              <a:t>x&amp;y</a:t>
            </a:r>
            <a:r>
              <a:rPr lang="en-IN" sz="1900" dirty="0">
                <a:solidFill>
                  <a:schemeClr val="tx1"/>
                </a:solidFill>
                <a:ea typeface="Adobe Myungjo Std M" panose="02020600000000000000" pitchFamily="18" charset="-128"/>
                <a:cs typeface="Arial" panose="020B0604020202020204" pitchFamily="34" charset="0"/>
              </a:rPr>
              <a:t> axis) </a:t>
            </a:r>
          </a:p>
          <a:p>
            <a:endParaRPr lang="en-IN" sz="1900" dirty="0">
              <a:solidFill>
                <a:schemeClr val="tx1"/>
              </a:solidFill>
              <a:ea typeface="Adobe Myungjo Std M" panose="02020600000000000000" pitchFamily="18" charset="-128"/>
            </a:endParaRPr>
          </a:p>
          <a:p>
            <a:endParaRPr lang="en-IN" sz="1900" dirty="0">
              <a:solidFill>
                <a:schemeClr val="tx1"/>
              </a:solidFill>
              <a:ea typeface="Adobe Myungjo Std M" panose="02020600000000000000" pitchFamily="18" charset="-128"/>
            </a:endParaRPr>
          </a:p>
          <a:p>
            <a:pPr marL="0" indent="0" algn="l">
              <a:buNone/>
            </a:pPr>
            <a:endParaRPr lang="en-IN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B5B8C-593A-7C97-591A-16DAA16DC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363" y="3852128"/>
            <a:ext cx="23812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6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9B78-0CAC-4F12-075E-F36995FA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rPr>
              <a:t>The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B3ED1-BC8E-83EA-0B64-917FE5F16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ea typeface="Adobe Myungjo Std M" panose="02020600000000000000" pitchFamily="18" charset="-128"/>
              </a:rPr>
              <a:t>Due to a time constraint the Robot is manually commanded, and could not be automated in terms of the servo motor that controls the gripper’s movements as it requires a wired input from the laptop.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ea typeface="Adobe Myungjo Std M" panose="02020600000000000000" pitchFamily="18" charset="-128"/>
              </a:rPr>
              <a:t>Even though we managed to make the car wirelessly move through inputs from a mobile, the air pumps failed to deliver adequate pressure which forced us to use an external pressure source.</a:t>
            </a:r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IN" sz="2600" dirty="0">
              <a:solidFill>
                <a:schemeClr val="tx1"/>
              </a:solidFill>
              <a:ea typeface="Adobe Myungjo Std M" panose="02020600000000000000" pitchFamily="18" charset="-128"/>
            </a:endParaRPr>
          </a:p>
          <a:p>
            <a:pPr marL="0" indent="0">
              <a:buClr>
                <a:schemeClr val="bg1"/>
              </a:buClr>
              <a:buNone/>
            </a:pPr>
            <a:endParaRPr lang="en-IN" sz="2600" dirty="0">
              <a:solidFill>
                <a:schemeClr val="tx1"/>
              </a:solidFill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964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34C8-E14E-E7F6-8C1B-F37F24B4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rPr>
              <a:t>Components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064BA-5E1A-D7DC-5279-8BE3C6CC4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711654"/>
            <a:ext cx="8825659" cy="3416300"/>
          </a:xfrm>
        </p:spPr>
        <p:txBody>
          <a:bodyPr>
            <a:no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ea typeface="Adobe Myungjo Std M" panose="02020600000000000000" pitchFamily="18" charset="-128"/>
              </a:rPr>
              <a:t>ESP32                      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ea typeface="Adobe Myungjo Std M" panose="02020600000000000000" pitchFamily="18" charset="-128"/>
              </a:rPr>
              <a:t>L298n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ea typeface="Adobe Myungjo Std M" panose="02020600000000000000" pitchFamily="18" charset="-128"/>
              </a:rPr>
              <a:t>Jumper wires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ea typeface="Adobe Myungjo Std M" panose="02020600000000000000" pitchFamily="18" charset="-128"/>
              </a:rPr>
              <a:t>Servo motor(MG996R)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ea typeface="Adobe Myungjo Std M" panose="02020600000000000000" pitchFamily="18" charset="-128"/>
              </a:rPr>
              <a:t>DC motors 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ea typeface="Adobe Myungjo Std M" panose="02020600000000000000" pitchFamily="18" charset="-128"/>
              </a:rPr>
              <a:t>Power Supply (Battery)</a:t>
            </a:r>
            <a:endParaRPr lang="en-IN" dirty="0">
              <a:solidFill>
                <a:schemeClr val="bg1"/>
              </a:solidFill>
              <a:ea typeface="Adobe Myungjo Std M" panose="02020600000000000000" pitchFamily="18" charset="-128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B90D3E-3DA7-34BB-0AA0-3457C8FC321B}"/>
              </a:ext>
            </a:extLst>
          </p:cNvPr>
          <p:cNvSpPr txBox="1">
            <a:spLocks/>
          </p:cNvSpPr>
          <p:nvPr/>
        </p:nvSpPr>
        <p:spPr>
          <a:xfrm>
            <a:off x="5535660" y="2637914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ea typeface="Adobe Myungjo Std M" panose="02020600000000000000" pitchFamily="18" charset="-128"/>
              </a:rPr>
              <a:t>Wheels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ea typeface="Adobe Myungjo Std M" panose="02020600000000000000" pitchFamily="18" charset="-128"/>
              </a:rPr>
              <a:t>Wood Plastic Composite(WPC) board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ea typeface="Adobe Myungjo Std M" panose="02020600000000000000" pitchFamily="18" charset="-128"/>
              </a:rPr>
              <a:t>Gears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ea typeface="Adobe Myungjo Std M" panose="02020600000000000000" pitchFamily="18" charset="-128"/>
              </a:rPr>
              <a:t>3D printed 4 way valve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ea typeface="Adobe Myungjo Std M" panose="02020600000000000000" pitchFamily="18" charset="-128"/>
              </a:rPr>
              <a:t>Liquid Silicone Rubber (LSR)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FE93D3-2D07-80B7-B488-09EA57DD3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06" y="5029200"/>
            <a:ext cx="2495550" cy="182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57B093-E07C-EFDA-3482-FC7BACAE2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134" y="4870807"/>
            <a:ext cx="2495550" cy="1871663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4001166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CD62-F1DF-3B71-D28D-BD76F495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rPr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B52E6-CFE6-0412-D70A-E2504F47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5561"/>
            <a:ext cx="10515600" cy="4063898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ea typeface="Adobe Myungjo Std M" panose="02020600000000000000" pitchFamily="18" charset="-128"/>
              </a:rPr>
              <a:t>We started with 3D printing the mould for our soft gripper and then poured LSR into it, the gripper was made after letting it dry for 24 hours. 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ea typeface="Adobe Myungjo Std M" panose="02020600000000000000" pitchFamily="18" charset="-128"/>
              </a:rPr>
              <a:t>We also designed a 4 way valve for the gripper which connects the air pipe to the four outlets, so that the air get uniformly distributed into all the 4 arms of the gripper.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ea typeface="Adobe Myungjo Std M" panose="02020600000000000000" pitchFamily="18" charset="-128"/>
              </a:rPr>
              <a:t>A chassis for the car was laser cut out of a wood plastic board.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ea typeface="Adobe Myungjo Std M" panose="02020600000000000000" pitchFamily="18" charset="-128"/>
              </a:rPr>
              <a:t>We assembled the parts of the car and uploaded the code for the servo and motors (wheels) into the ESP32 modules to complete the crane.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ea typeface="Adobe Myungjo Std M" panose="02020600000000000000" pitchFamily="18" charset="-128"/>
              </a:rPr>
              <a:t>Finally the gripper was mounted at the end of the arms connected to the servo, gear composition.</a:t>
            </a:r>
          </a:p>
        </p:txBody>
      </p:sp>
    </p:spTree>
    <p:extLst>
      <p:ext uri="{BB962C8B-B14F-4D97-AF65-F5344CB8AC3E}">
        <p14:creationId xmlns:p14="http://schemas.microsoft.com/office/powerpoint/2010/main" val="305450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5DD8-23B5-B3CF-7484-21DD8487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rPr>
              <a:t>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7A25-F9E7-D2FF-BDEA-7FC351155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542" y="2651534"/>
            <a:ext cx="10515600" cy="5032375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ea typeface="Adobe Myungjo Std M" panose="02020600000000000000" pitchFamily="18" charset="-128"/>
              </a:rPr>
              <a:t>We tried to reduce the angular velocity of the gripper arm using the reduction provided by a simple gear train 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ea typeface="Adobe Myungjo Std M" panose="02020600000000000000" pitchFamily="18" charset="-128"/>
              </a:rPr>
              <a:t>The speed ratio was 3:1 which is the ratio of the number of tooth in the driven gear to that of the driving gear.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ea typeface="Adobe Myungjo Std M" panose="02020600000000000000" pitchFamily="18" charset="-128"/>
              </a:rPr>
              <a:t>Considering MG996R, we reduce speed of 50 rpm to 16.7rpm.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E6674-C2DE-C054-7299-C49CA1600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8724">
            <a:off x="7384026" y="3579273"/>
            <a:ext cx="3932903" cy="354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0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B463-B023-CBD9-184F-17E77769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rPr>
              <a:t>Difficulties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7E43D-3725-D1DB-5A0B-4E073D86E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ea typeface="Adobe Myungjo Std M" panose="02020600000000000000" pitchFamily="18" charset="-128"/>
              </a:rPr>
              <a:t>The gripper had holes in it with time and had leakages after it was sealed using a cloth from one side, we tried pivoting into making a new one but it failed as one of its arms ended up to be faulty, so we had to stick to the original gripper by plugging its leakages.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ea typeface="Adobe Myungjo Std M" panose="02020600000000000000" pitchFamily="18" charset="-128"/>
              </a:rPr>
              <a:t>Since this was our first experience using LSR to shape the gripper through a mould, the gripper had leakages that needed plugging to make it work. An arm of the gripper got jammed with LSR while attempting the same, hence rendering it useless.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ea typeface="Adobe Myungjo Std M" panose="02020600000000000000" pitchFamily="18" charset="-128"/>
              </a:rPr>
              <a:t>With time, the hole at the top that lets the 4 way valve enter broadened and made the fully functional gripper leak.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523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778D-5AF2-2E8C-6AA3-6D4C13905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rPr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972F6-117D-6415-604C-779CBD2E5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07214" cy="34163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#include "</a:t>
            </a:r>
            <a:r>
              <a:rPr lang="en-IN" sz="1200" b="1" dirty="0" err="1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BluetoothSerial.h</a:t>
            </a: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#include &lt;</a:t>
            </a:r>
            <a:r>
              <a:rPr lang="en-IN" sz="1200" b="1" dirty="0" err="1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Arduino.h</a:t>
            </a: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 err="1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BluetoothSerial</a:t>
            </a: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1200" b="1" dirty="0" err="1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serialBT</a:t>
            </a: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IN" sz="1200" b="1" dirty="0">
              <a:solidFill>
                <a:schemeClr val="tx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//Bluetooth signal Store in this variable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char </a:t>
            </a:r>
            <a:r>
              <a:rPr lang="en-IN" sz="1200" b="1" dirty="0" err="1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btSignal</a:t>
            </a: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IN" sz="1200" b="1" dirty="0">
              <a:solidFill>
                <a:schemeClr val="tx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//initial Speed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int Speed = 100;</a:t>
            </a:r>
          </a:p>
          <a:p>
            <a:pPr marL="0" indent="0">
              <a:spcBef>
                <a:spcPts val="0"/>
              </a:spcBef>
              <a:buNone/>
            </a:pPr>
            <a:endParaRPr lang="en-IN" sz="1200" b="1" dirty="0">
              <a:solidFill>
                <a:schemeClr val="tx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//declare channel for </a:t>
            </a:r>
            <a:r>
              <a:rPr lang="en-IN" sz="1200" b="1" dirty="0" err="1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pwm</a:t>
            </a: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Output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#define R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#define L 1</a:t>
            </a:r>
          </a:p>
          <a:p>
            <a:pPr marL="0" indent="0">
              <a:spcBef>
                <a:spcPts val="0"/>
              </a:spcBef>
              <a:buNone/>
            </a:pPr>
            <a:endParaRPr lang="en-IN" sz="1200" b="1" dirty="0">
              <a:solidFill>
                <a:schemeClr val="tx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//PWM Pin for Controlling the speed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int </a:t>
            </a:r>
            <a:r>
              <a:rPr lang="en-IN" sz="1200" b="1" dirty="0" err="1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enA</a:t>
            </a: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= 5;</a:t>
            </a:r>
          </a:p>
          <a:p>
            <a:pPr marL="0" indent="0">
              <a:buNone/>
            </a:pP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int </a:t>
            </a:r>
            <a:r>
              <a:rPr lang="en-IN" sz="1200" b="1" dirty="0" err="1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enB</a:t>
            </a: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= 23;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3B94F-630D-46C7-BCFC-101EAEE593F4}"/>
              </a:ext>
            </a:extLst>
          </p:cNvPr>
          <p:cNvSpPr txBox="1"/>
          <p:nvPr/>
        </p:nvSpPr>
        <p:spPr>
          <a:xfrm>
            <a:off x="5073445" y="2369574"/>
            <a:ext cx="73053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//motor controlling pin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int IN1 = 22;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int IN2 = 21;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int IN3 = 19;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int IN4 = 18;</a:t>
            </a:r>
          </a:p>
          <a:p>
            <a:pPr>
              <a:buClr>
                <a:schemeClr val="accent1"/>
              </a:buClr>
              <a:buSzPct val="80000"/>
            </a:pPr>
            <a:endParaRPr lang="en-US" sz="1200" b="1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void setup() {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</a:t>
            </a:r>
            <a:r>
              <a:rPr lang="en-US" sz="12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Serial.begin</a:t>
            </a: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(115200);</a:t>
            </a:r>
          </a:p>
          <a:p>
            <a:pPr>
              <a:buClr>
                <a:schemeClr val="accent1"/>
              </a:buClr>
              <a:buSzPct val="80000"/>
            </a:pPr>
            <a:endParaRPr lang="en-US" sz="1200" b="1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//Bluetooth Name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</a:t>
            </a:r>
            <a:r>
              <a:rPr lang="en-US" sz="12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serialBT.begin</a:t>
            </a: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("Aslam Hossain YT");</a:t>
            </a:r>
          </a:p>
          <a:p>
            <a:pPr>
              <a:buClr>
                <a:schemeClr val="accent1"/>
              </a:buClr>
              <a:buSzPct val="80000"/>
            </a:pPr>
            <a:endParaRPr lang="en-US" sz="1200" b="1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//output pin declare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</a:t>
            </a:r>
            <a:r>
              <a:rPr lang="en-US" sz="12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pinMode</a:t>
            </a: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</a:t>
            </a:r>
            <a:r>
              <a:rPr lang="en-US" sz="12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enA</a:t>
            </a: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, OUTPUT);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</a:t>
            </a:r>
            <a:r>
              <a:rPr lang="en-US" sz="12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pinMode</a:t>
            </a: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</a:t>
            </a:r>
            <a:r>
              <a:rPr lang="en-US" sz="12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enB</a:t>
            </a: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, OUTPUT);</a:t>
            </a:r>
          </a:p>
          <a:p>
            <a:pPr>
              <a:buClr>
                <a:schemeClr val="accent1"/>
              </a:buClr>
              <a:buSzPct val="80000"/>
            </a:pPr>
            <a:endParaRPr lang="en-US" sz="1200" b="1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// Setup PWM channels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</a:t>
            </a:r>
            <a:r>
              <a:rPr lang="en-US" sz="12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ledcSetup</a:t>
            </a: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(R, 5000, 8);  // Channel 0 for Motor A, 5 kHz frequency, 8-bit resolution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</a:t>
            </a:r>
            <a:r>
              <a:rPr lang="en-US" sz="12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ledcAttachPin</a:t>
            </a: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</a:t>
            </a:r>
            <a:r>
              <a:rPr lang="en-US" sz="12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enA</a:t>
            </a: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, R);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</a:t>
            </a:r>
            <a:r>
              <a:rPr lang="en-US" sz="12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ledcSetup</a:t>
            </a: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(L, 5000, 8);  // Channel 0 for Motor A, 5 kHz frequency, 8-bit resolution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</a:t>
            </a:r>
            <a:r>
              <a:rPr lang="en-US" sz="12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ledcAttachPin</a:t>
            </a: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</a:t>
            </a:r>
            <a:r>
              <a:rPr lang="en-US" sz="12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enB</a:t>
            </a: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, L);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8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778D-5AF2-2E8C-6AA3-6D4C13905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ea typeface="Adobe Myungjo Std M" panose="02020600000000000000" pitchFamily="18" charset="-128"/>
                <a:cs typeface="Arial" panose="020B0604020202020204" pitchFamily="34" charset="0"/>
              </a:rPr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972F6-117D-6415-604C-779CBD2E5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07214" cy="34163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200" b="1" dirty="0" err="1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pinMode</a:t>
            </a: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(IN1, OUTPUT);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</a:t>
            </a:r>
            <a:r>
              <a:rPr lang="en-IN" sz="1200" b="1" dirty="0" err="1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pinMode</a:t>
            </a: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(IN2, OUTPUT);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</a:t>
            </a:r>
            <a:r>
              <a:rPr lang="en-IN" sz="1200" b="1" dirty="0" err="1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pinMode</a:t>
            </a: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(IN3, OUTPUT);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</a:t>
            </a:r>
            <a:r>
              <a:rPr lang="en-IN" sz="1200" b="1" dirty="0" err="1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pinMode</a:t>
            </a: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(IN4, OUTPUT);</a:t>
            </a:r>
          </a:p>
          <a:p>
            <a:pPr marL="0" indent="0">
              <a:spcBef>
                <a:spcPts val="0"/>
              </a:spcBef>
              <a:buNone/>
            </a:pPr>
            <a:endParaRPr lang="en-IN" sz="1200" b="1" dirty="0">
              <a:solidFill>
                <a:schemeClr val="tx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//</a:t>
            </a:r>
            <a:r>
              <a:rPr lang="en-IN" sz="1200" b="1" dirty="0" err="1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Intial</a:t>
            </a: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State of Car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</a:t>
            </a:r>
            <a:r>
              <a:rPr lang="en-IN" sz="1200" b="1" dirty="0" err="1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digitalWrite</a:t>
            </a: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(IN1, LOW);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</a:t>
            </a:r>
            <a:r>
              <a:rPr lang="en-IN" sz="1200" b="1" dirty="0" err="1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digitalWrite</a:t>
            </a: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(IN2, LOW);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</a:t>
            </a:r>
            <a:r>
              <a:rPr lang="en-IN" sz="1200" b="1" dirty="0" err="1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digitalWrite</a:t>
            </a: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(IN3, LOW);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</a:t>
            </a:r>
            <a:r>
              <a:rPr lang="en-IN" sz="1200" b="1" dirty="0" err="1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digitalWrite</a:t>
            </a: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(IN4, LOW);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IN" sz="1200" b="1" dirty="0">
              <a:solidFill>
                <a:schemeClr val="tx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void loop() {</a:t>
            </a:r>
          </a:p>
          <a:p>
            <a:pPr marL="0" indent="0">
              <a:spcBef>
                <a:spcPts val="0"/>
              </a:spcBef>
              <a:buNone/>
            </a:pPr>
            <a:endParaRPr lang="en-IN" sz="1200" b="1" dirty="0">
              <a:solidFill>
                <a:schemeClr val="tx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while (</a:t>
            </a:r>
            <a:r>
              <a:rPr lang="en-IN" sz="1200" b="1" dirty="0" err="1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serialBT.available</a:t>
            </a: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  </a:t>
            </a:r>
            <a:r>
              <a:rPr lang="en-IN" sz="1200" b="1" dirty="0" err="1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btSignal</a:t>
            </a: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= </a:t>
            </a:r>
            <a:r>
              <a:rPr lang="en-IN" sz="1200" b="1" dirty="0" err="1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serialBT.read</a:t>
            </a: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  //</a:t>
            </a:r>
            <a:r>
              <a:rPr lang="en-IN" sz="1200" b="1" dirty="0" err="1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Serial.println</a:t>
            </a: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</a:t>
            </a:r>
            <a:r>
              <a:rPr lang="en-IN" sz="1200" b="1" dirty="0" err="1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btSignal</a:t>
            </a:r>
            <a:r>
              <a:rPr lang="en-IN" sz="1200" b="1" dirty="0">
                <a:solidFill>
                  <a:schemeClr val="tx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3B94F-630D-46C7-BCFC-101EAEE593F4}"/>
              </a:ext>
            </a:extLst>
          </p:cNvPr>
          <p:cNvSpPr txBox="1"/>
          <p:nvPr/>
        </p:nvSpPr>
        <p:spPr>
          <a:xfrm>
            <a:off x="4060723" y="2511157"/>
            <a:ext cx="35691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if (</a:t>
            </a:r>
            <a:r>
              <a:rPr lang="en-US" sz="12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btSignal</a:t>
            </a: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== '0') Speed = 100;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  if (</a:t>
            </a:r>
            <a:r>
              <a:rPr lang="en-US" sz="12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btSignal</a:t>
            </a: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== '1') Speed = 110;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  if (</a:t>
            </a:r>
            <a:r>
              <a:rPr lang="en-US" sz="12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btSignal</a:t>
            </a: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== '2') Speed = 120;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  if (</a:t>
            </a:r>
            <a:r>
              <a:rPr lang="en-US" sz="12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btSignal</a:t>
            </a: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== '3') Speed = 130;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  if (</a:t>
            </a:r>
            <a:r>
              <a:rPr lang="en-US" sz="12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btSignal</a:t>
            </a: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== '4') Speed = 140;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  if (</a:t>
            </a:r>
            <a:r>
              <a:rPr lang="en-US" sz="12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btSignal</a:t>
            </a: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== '5') Speed = 150;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  if (</a:t>
            </a:r>
            <a:r>
              <a:rPr lang="en-US" sz="12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btSignal</a:t>
            </a: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== '6') Speed = 180;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  if (</a:t>
            </a:r>
            <a:r>
              <a:rPr lang="en-US" sz="12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btSignal</a:t>
            </a: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== '7') Speed = 200;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  if (</a:t>
            </a:r>
            <a:r>
              <a:rPr lang="en-US" sz="12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btSignal</a:t>
            </a: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== '8') Speed = 220;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  if (</a:t>
            </a:r>
            <a:r>
              <a:rPr lang="en-US" sz="12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btSignal</a:t>
            </a: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== '9') Speed = 240;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  if (</a:t>
            </a:r>
            <a:r>
              <a:rPr lang="en-US" sz="12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btSignal</a:t>
            </a: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== 'q') Speed = 255;</a:t>
            </a:r>
          </a:p>
          <a:p>
            <a:pPr>
              <a:buClr>
                <a:schemeClr val="accent1"/>
              </a:buClr>
              <a:buSzPct val="80000"/>
            </a:pPr>
            <a:endParaRPr lang="en-US" sz="1200" b="1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//to see the incoming signal in serial monitor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  </a:t>
            </a:r>
            <a:r>
              <a:rPr lang="en-US" sz="12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Serial.println</a:t>
            </a: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</a:t>
            </a:r>
            <a:r>
              <a:rPr lang="en-US" sz="12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btSignal</a:t>
            </a: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);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  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//backward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  if (</a:t>
            </a:r>
            <a:r>
              <a:rPr lang="en-US" sz="12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btSignal</a:t>
            </a: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== 'B') {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    backward();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84936F-943E-B0FC-D3AA-0DF965423847}"/>
              </a:ext>
            </a:extLst>
          </p:cNvPr>
          <p:cNvSpPr txBox="1"/>
          <p:nvPr/>
        </p:nvSpPr>
        <p:spPr>
          <a:xfrm>
            <a:off x="7708491" y="2441346"/>
            <a:ext cx="35691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//forward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  else if (</a:t>
            </a:r>
            <a:r>
              <a:rPr lang="en-US" sz="12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btSignal</a:t>
            </a: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== 'F') {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    forward();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  }</a:t>
            </a:r>
          </a:p>
          <a:p>
            <a:pPr>
              <a:buClr>
                <a:schemeClr val="accent1"/>
              </a:buClr>
              <a:buSzPct val="80000"/>
            </a:pPr>
            <a:endParaRPr lang="en-US" sz="1200" b="1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//LEFT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  else if (</a:t>
            </a:r>
            <a:r>
              <a:rPr lang="en-US" sz="12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btSignal</a:t>
            </a: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== 'L') {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    left();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  }</a:t>
            </a:r>
          </a:p>
          <a:p>
            <a:pPr>
              <a:buClr>
                <a:schemeClr val="accent1"/>
              </a:buClr>
              <a:buSzPct val="80000"/>
            </a:pPr>
            <a:endParaRPr lang="en-US" sz="1200" b="1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//RIGHT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  else if (</a:t>
            </a:r>
            <a:r>
              <a:rPr lang="en-US" sz="12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btSignal</a:t>
            </a: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== 'R') {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    right();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  }</a:t>
            </a:r>
          </a:p>
          <a:p>
            <a:pPr>
              <a:buClr>
                <a:schemeClr val="accent1"/>
              </a:buClr>
              <a:buSzPct val="80000"/>
            </a:pPr>
            <a:endParaRPr lang="en-US" sz="1200" b="1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//STOP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  else if (</a:t>
            </a:r>
            <a:r>
              <a:rPr lang="en-US" sz="12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btSignal</a:t>
            </a: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== 'S') {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    stop();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  }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}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2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737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Override1.xml><?xml version="1.0" encoding="utf-8"?>
<a:themeOverride xmlns:a="http://schemas.openxmlformats.org/drawingml/2006/main">
  <a:clrScheme name="Ion Boardroom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1295</Words>
  <Application>Microsoft Office PowerPoint</Application>
  <PresentationFormat>Widescreen</PresentationFormat>
  <Paragraphs>193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Adobe Myungjo Std M</vt:lpstr>
      <vt:lpstr>Arial</vt:lpstr>
      <vt:lpstr>Century Gothic</vt:lpstr>
      <vt:lpstr>Wingdings</vt:lpstr>
      <vt:lpstr>Wingdings 3</vt:lpstr>
      <vt:lpstr>Ion Boardroom</vt:lpstr>
      <vt:lpstr>The Project</vt:lpstr>
      <vt:lpstr>Description</vt:lpstr>
      <vt:lpstr>The Constraints</vt:lpstr>
      <vt:lpstr>Components used:</vt:lpstr>
      <vt:lpstr>The Process</vt:lpstr>
      <vt:lpstr>The Analysis</vt:lpstr>
      <vt:lpstr>Difficulties Faced</vt:lpstr>
      <vt:lpstr>The Code</vt:lpstr>
      <vt:lpstr>The Code</vt:lpstr>
      <vt:lpstr>The Code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our Project?</dc:title>
  <dc:creator>Siddharth Goyal</dc:creator>
  <cp:lastModifiedBy>Siddharth Goyal</cp:lastModifiedBy>
  <cp:revision>6</cp:revision>
  <dcterms:created xsi:type="dcterms:W3CDTF">2024-04-25T16:45:00Z</dcterms:created>
  <dcterms:modified xsi:type="dcterms:W3CDTF">2024-04-26T06:43:34Z</dcterms:modified>
</cp:coreProperties>
</file>